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310" r:id="rId4"/>
    <p:sldId id="322" r:id="rId5"/>
    <p:sldId id="323" r:id="rId6"/>
    <p:sldId id="313" r:id="rId7"/>
    <p:sldId id="312" r:id="rId8"/>
    <p:sldId id="308" r:id="rId9"/>
    <p:sldId id="316" r:id="rId10"/>
    <p:sldId id="320" r:id="rId11"/>
    <p:sldId id="272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Black" panose="02000000000000000000" pitchFamily="2" charset="0"/>
      <p:bold r:id="rId18"/>
      <p:boldItalic r:id="rId19"/>
    </p:embeddedFont>
    <p:embeddedFont>
      <p:font typeface="Roboto Light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0038" autoAdjust="0"/>
  </p:normalViewPr>
  <p:slideViewPr>
    <p:cSldViewPr snapToGrid="0">
      <p:cViewPr varScale="1">
        <p:scale>
          <a:sx n="101" d="100"/>
          <a:sy n="101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259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906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9819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7741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268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94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953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Открытое собеседование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45257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Запросы среднего уровня сложности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9088" y="825043"/>
            <a:ext cx="8105823" cy="4105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with tab as (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select (extract(year from date) - extract(year from </a:t>
            </a:r>
            <a:r>
              <a:rPr lang="en-US" dirty="0" err="1">
                <a:solidFill>
                  <a:schemeClr val="dk1"/>
                </a:solidFill>
              </a:rPr>
              <a:t>month_code</a:t>
            </a:r>
            <a:r>
              <a:rPr lang="en-US" dirty="0">
                <a:solidFill>
                  <a:schemeClr val="dk1"/>
                </a:solidFill>
              </a:rPr>
              <a:t>)) * 12 </a:t>
            </a:r>
            <a:endParaRPr lang="ru-RU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+ (extract(month from date) - extract(month from </a:t>
            </a:r>
            <a:r>
              <a:rPr lang="en-US" dirty="0" err="1">
                <a:solidFill>
                  <a:schemeClr val="dk1"/>
                </a:solidFill>
              </a:rPr>
              <a:t>month_code</a:t>
            </a:r>
            <a:r>
              <a:rPr lang="en-US" dirty="0">
                <a:solidFill>
                  <a:schemeClr val="dk1"/>
                </a:solidFill>
              </a:rPr>
              <a:t>)) + 1 as </a:t>
            </a:r>
            <a:r>
              <a:rPr lang="en-US" dirty="0" err="1">
                <a:solidFill>
                  <a:schemeClr val="dk1"/>
                </a:solidFill>
              </a:rPr>
              <a:t>month_diff</a:t>
            </a:r>
            <a:r>
              <a:rPr lang="en-US" dirty="0">
                <a:solidFill>
                  <a:schemeClr val="dk1"/>
                </a:solidFill>
              </a:rPr>
              <a:t>, *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from a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left join c 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on </a:t>
            </a:r>
            <a:r>
              <a:rPr lang="en-US" dirty="0" err="1">
                <a:solidFill>
                  <a:schemeClr val="dk1"/>
                </a:solidFill>
              </a:rPr>
              <a:t>a.month_code</a:t>
            </a:r>
            <a:r>
              <a:rPr lang="en-US" dirty="0">
                <a:solidFill>
                  <a:schemeClr val="dk1"/>
                </a:solidFill>
              </a:rPr>
              <a:t> &lt;= </a:t>
            </a:r>
            <a:r>
              <a:rPr lang="en-US" dirty="0" err="1">
                <a:solidFill>
                  <a:schemeClr val="dk1"/>
                </a:solidFill>
              </a:rPr>
              <a:t>c.date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select </a:t>
            </a:r>
            <a:r>
              <a:rPr lang="en-US" dirty="0" err="1">
                <a:solidFill>
                  <a:schemeClr val="dk1"/>
                </a:solidFill>
              </a:rPr>
              <a:t>tab.date</a:t>
            </a:r>
            <a:r>
              <a:rPr lang="en-US" dirty="0">
                <a:solidFill>
                  <a:schemeClr val="dk1"/>
                </a:solidFill>
              </a:rPr>
              <a:t>, sum((1 - substring(</a:t>
            </a:r>
            <a:r>
              <a:rPr lang="en-US" dirty="0" err="1">
                <a:solidFill>
                  <a:schemeClr val="dk1"/>
                </a:solidFill>
              </a:rPr>
              <a:t>limit_usage</a:t>
            </a:r>
            <a:r>
              <a:rPr lang="en-US" dirty="0">
                <a:solidFill>
                  <a:schemeClr val="dk1"/>
                </a:solidFill>
              </a:rPr>
              <a:t>, 1, length(</a:t>
            </a:r>
            <a:r>
              <a:rPr lang="en-US" dirty="0" err="1">
                <a:solidFill>
                  <a:schemeClr val="dk1"/>
                </a:solidFill>
              </a:rPr>
              <a:t>limit_usage</a:t>
            </a:r>
            <a:r>
              <a:rPr lang="en-US" dirty="0">
                <a:solidFill>
                  <a:schemeClr val="dk1"/>
                </a:solidFill>
              </a:rPr>
              <a:t>)-1)::numeric / 100) * </a:t>
            </a:r>
            <a:r>
              <a:rPr lang="en-US" dirty="0" err="1">
                <a:solidFill>
                  <a:schemeClr val="dk1"/>
                </a:solidFill>
              </a:rPr>
              <a:t>tab.limit</a:t>
            </a:r>
            <a:r>
              <a:rPr lang="en-US" dirty="0">
                <a:solidFill>
                  <a:schemeClr val="dk1"/>
                </a:solidFill>
              </a:rPr>
              <a:t>)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from tab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left join b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on </a:t>
            </a:r>
            <a:r>
              <a:rPr lang="en-US" dirty="0" err="1">
                <a:solidFill>
                  <a:schemeClr val="dk1"/>
                </a:solidFill>
              </a:rPr>
              <a:t>b.Product_type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tab.product_type</a:t>
            </a:r>
            <a:r>
              <a:rPr lang="ru-RU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and </a:t>
            </a:r>
            <a:r>
              <a:rPr lang="en-US" dirty="0" err="1">
                <a:solidFill>
                  <a:schemeClr val="dk1"/>
                </a:solidFill>
              </a:rPr>
              <a:t>b.mob</a:t>
            </a:r>
            <a:r>
              <a:rPr lang="en-US" dirty="0">
                <a:solidFill>
                  <a:schemeClr val="dk1"/>
                </a:solidFill>
              </a:rPr>
              <a:t> = </a:t>
            </a:r>
            <a:r>
              <a:rPr lang="en-US" dirty="0" err="1">
                <a:solidFill>
                  <a:schemeClr val="dk1"/>
                </a:solidFill>
              </a:rPr>
              <a:t>tab.month_diff</a:t>
            </a:r>
            <a:endParaRPr lang="en-US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group by </a:t>
            </a:r>
            <a:r>
              <a:rPr lang="en-US" dirty="0" err="1">
                <a:solidFill>
                  <a:schemeClr val="dk1"/>
                </a:solidFill>
              </a:rPr>
              <a:t>tab.date</a:t>
            </a:r>
            <a:endParaRPr lang="en-US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order by </a:t>
            </a:r>
            <a:r>
              <a:rPr lang="en-US" dirty="0" err="1">
                <a:solidFill>
                  <a:schemeClr val="dk1"/>
                </a:solidFill>
              </a:rPr>
              <a:t>tab.date</a:t>
            </a:r>
            <a:endParaRPr lang="en-US" dirty="0">
              <a:solidFill>
                <a:schemeClr val="dk1"/>
              </a:solidFill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329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кандидатом и вакансией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Отвечали на вопросы по теории </a:t>
            </a:r>
            <a:r>
              <a:rPr lang="en-US" sz="1800" dirty="0">
                <a:solidFill>
                  <a:schemeClr val="dk1"/>
                </a:solidFill>
              </a:rPr>
              <a:t>SQL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Решали задачи в рамках собеседования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План собеседования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602277" y="1586207"/>
            <a:ext cx="5376492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Знакомство кандидата и компании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Сессия простых теоретических вопросов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Решение практической задачи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89560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Вакансия – Младший аналитик в компанию ООО «Рога и копыта»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6501110F-A3D6-DD88-A886-6CB0A0AA57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7636" y="1425235"/>
            <a:ext cx="7815255" cy="328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50000"/>
              </a:lnSpc>
              <a:buClr>
                <a:schemeClr val="dk1"/>
              </a:buClr>
              <a:buSzPts val="1600"/>
              <a:buNone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Задачи: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Формирование отчетности по розничному банковскому бизнесу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Визуализация данных на </a:t>
            </a:r>
            <a:r>
              <a:rPr lang="ru-RU" sz="18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дашбордах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Выполнение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ad-hoc </a:t>
            </a: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запросов и выгрузок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Подготовка аналитических записок по требованию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Строить и обосновывать прогнозы на основы метрик</a:t>
            </a:r>
          </a:p>
        </p:txBody>
      </p:sp>
    </p:spTree>
    <p:extLst>
      <p:ext uri="{BB962C8B-B14F-4D97-AF65-F5344CB8AC3E}">
        <p14:creationId xmlns:p14="http://schemas.microsoft.com/office/powerpoint/2010/main" val="25013717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89560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Вакансия – Младший аналитик в компанию ООО «Рога и копыта»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6501110F-A3D6-DD88-A886-6CB0A0AA57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67636" y="1425235"/>
            <a:ext cx="7815255" cy="328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50000"/>
              </a:lnSpc>
              <a:buClr>
                <a:schemeClr val="dk1"/>
              </a:buClr>
              <a:buSzPts val="1600"/>
              <a:buNone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Требования: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Хорошее знание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SQL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Опыт работы с инструментами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BI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Навыки работы в кросс-функциональных командах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Хорошие коммуникативные навыки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Английский уровня </a:t>
            </a:r>
            <a:r>
              <a:rPr lang="ru-RU" sz="1800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Intermediate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9943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895608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Вакансия – Младший аналитик в компанию ООО «Рога и копыта»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" name="Google Shape;88;p3">
            <a:extLst>
              <a:ext uri="{FF2B5EF4-FFF2-40B4-BE49-F238E27FC236}">
                <a16:creationId xmlns:a16="http://schemas.microsoft.com/office/drawing/2014/main" id="{6501110F-A3D6-DD88-A886-6CB0A0AA57A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37976" y="1214218"/>
            <a:ext cx="7127502" cy="3796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150000"/>
              </a:lnSpc>
              <a:buClr>
                <a:schemeClr val="dk1"/>
              </a:buClr>
              <a:buSzPts val="1600"/>
              <a:buNone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Наши преимущества: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Трудоустройство по ТК РФ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Гибкое начало дня, гибридный режим работы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Офис класса А в центре Москвы (с завтраками для сотрудников)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ДМС со стоматологией после ИС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Компенсация до 50 000 в год обучения/медицины/спорта</a:t>
            </a:r>
          </a:p>
          <a:p>
            <a:pPr marL="412750" indent="-285750"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Помощь персонального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buddy, </a:t>
            </a: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ИПР и пересмотр компенсации раз в полгода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2073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5162" y="1097220"/>
            <a:ext cx="7057699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Что такое таблицы, колонки и строки?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Что такое подзапрос?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В чем разница между подзапросом и </a:t>
            </a:r>
            <a:r>
              <a:rPr lang="en-US" sz="1800" dirty="0">
                <a:solidFill>
                  <a:schemeClr val="dk1"/>
                </a:solidFill>
              </a:rPr>
              <a:t>CTE</a:t>
            </a:r>
            <a:r>
              <a:rPr lang="ru-RU" sz="1800" dirty="0">
                <a:solidFill>
                  <a:schemeClr val="dk1"/>
                </a:solidFill>
              </a:rPr>
              <a:t>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В чем разница между DELETE, TRUNCATE и </a:t>
            </a:r>
            <a:r>
              <a:rPr lang="en-US" sz="1800" dirty="0">
                <a:solidFill>
                  <a:schemeClr val="dk1"/>
                </a:solidFill>
              </a:rPr>
              <a:t>DROP</a:t>
            </a:r>
            <a:r>
              <a:rPr lang="ru-RU" sz="1800" dirty="0">
                <a:solidFill>
                  <a:schemeClr val="dk1"/>
                </a:solidFill>
              </a:rPr>
              <a:t>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В чем разница между HAVING и WHERE?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Для чего нужны агрегирующие функции и какие вы знаете?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Какие формы агрегирующих функций вам известны?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23322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5565" y="1146371"/>
            <a:ext cx="7651165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Что такое операция соединения?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Что является результатом операции соединения?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Какие виды соединений вы знаете?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Какое минимальное число записей и при каком типе соединения получится при соединении таблиц, содержащих 7 и 10 строк?</a:t>
            </a:r>
          </a:p>
          <a:p>
            <a:pPr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sz="1800" dirty="0">
                <a:solidFill>
                  <a:schemeClr val="dk1"/>
                </a:solidFill>
              </a:rPr>
              <a:t>Какое максимальное число записей и при каком типе соединения получится при соединении таблиц, содержащих 7 и 10 строк?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64714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90917" y="1146371"/>
            <a:ext cx="4650560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Расположите операторы в порядке их выполнения: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SELECT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FROM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JOIN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WHERE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GROUP BY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HAVING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ORDER BY</a:t>
            </a:r>
            <a:endParaRPr lang="ru-RU" sz="18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2A488-C5E7-1999-6D62-8110EF87C936}"/>
              </a:ext>
            </a:extLst>
          </p:cNvPr>
          <p:cNvSpPr txBox="1"/>
          <p:nvPr/>
        </p:nvSpPr>
        <p:spPr>
          <a:xfrm>
            <a:off x="5584092" y="2196198"/>
            <a:ext cx="255172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</a:pPr>
            <a:r>
              <a:rPr lang="ru-RU" sz="1400" dirty="0">
                <a:solidFill>
                  <a:schemeClr val="dk1"/>
                </a:solidFill>
              </a:rPr>
              <a:t>Ответ: 2, 3, 4, 5, 6, 1, 7 </a:t>
            </a:r>
          </a:p>
        </p:txBody>
      </p:sp>
    </p:spTree>
    <p:extLst>
      <p:ext uri="{BB962C8B-B14F-4D97-AF65-F5344CB8AC3E}">
        <p14:creationId xmlns:p14="http://schemas.microsoft.com/office/powerpoint/2010/main" val="28772625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Простые запросы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9715" y="1217859"/>
            <a:ext cx="7045247" cy="81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l">
              <a:buNone/>
            </a:pPr>
            <a:r>
              <a:rPr lang="ru-RU" sz="180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Напишите SQL-запрос, чтобы получить третью по величине зарплату сотрудника из </a:t>
            </a:r>
            <a:r>
              <a:rPr lang="ru-RU" sz="180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employee_table</a:t>
            </a:r>
            <a:endParaRPr lang="ru-RU" sz="180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C47484-7CB7-4FE6-17D1-22EB3749F58D}"/>
              </a:ext>
            </a:extLst>
          </p:cNvPr>
          <p:cNvSpPr txBox="1"/>
          <p:nvPr/>
        </p:nvSpPr>
        <p:spPr>
          <a:xfrm>
            <a:off x="2286000" y="2313559"/>
            <a:ext cx="4572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salary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FROM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employee_table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ORDER BY salary DESC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LIMIT 1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OFFSET 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82849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542</TotalTime>
  <Words>498</Words>
  <Application>Microsoft Office PowerPoint</Application>
  <PresentationFormat>Экран (16:9)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Roboto Light</vt:lpstr>
      <vt:lpstr>Roboto Black</vt:lpstr>
      <vt:lpstr>Roboto</vt:lpstr>
      <vt:lpstr>Simple Light</vt:lpstr>
      <vt:lpstr>Открытое собеседование</vt:lpstr>
      <vt:lpstr>План собеседования</vt:lpstr>
      <vt:lpstr>Вакансия – Младший аналитик в компанию ООО «Рога и копыта»</vt:lpstr>
      <vt:lpstr>Вакансия – Младший аналитик в компанию ООО «Рога и копыта»</vt:lpstr>
      <vt:lpstr>Вакансия – Младший аналитик в компанию ООО «Рога и копыта»</vt:lpstr>
      <vt:lpstr>Теоретические вопросы</vt:lpstr>
      <vt:lpstr>Теоретические вопросы</vt:lpstr>
      <vt:lpstr>Теоретические вопросы</vt:lpstr>
      <vt:lpstr>Простые запросы</vt:lpstr>
      <vt:lpstr>Запросы среднего уровня сложности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32</cp:revision>
  <dcterms:modified xsi:type="dcterms:W3CDTF">2025-09-18T18:30:37Z</dcterms:modified>
</cp:coreProperties>
</file>