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307" r:id="rId4"/>
    <p:sldId id="310" r:id="rId5"/>
    <p:sldId id="308" r:id="rId6"/>
    <p:sldId id="312" r:id="rId7"/>
    <p:sldId id="313" r:id="rId8"/>
    <p:sldId id="314" r:id="rId9"/>
    <p:sldId id="315" r:id="rId10"/>
    <p:sldId id="316" r:id="rId11"/>
    <p:sldId id="317" r:id="rId12"/>
    <p:sldId id="319" r:id="rId13"/>
    <p:sldId id="320" r:id="rId14"/>
    <p:sldId id="321" r:id="rId15"/>
    <p:sldId id="272" r:id="rId1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8"/>
      <p:bold r:id="rId19"/>
      <p:italic r:id="rId20"/>
      <p:boldItalic r:id="rId21"/>
    </p:embeddedFont>
    <p:embeddedFont>
      <p:font typeface="Roboto Black" panose="02000000000000000000" pitchFamily="2" charset="0"/>
      <p:bold r:id="rId22"/>
      <p:boldItalic r:id="rId23"/>
    </p:embeddedFont>
    <p:embeddedFont>
      <p:font typeface="Roboto Light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7" roundtripDataSignature="AMtx7miAAX6CZnm7eV2oeI2TmT3zG+EY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BEC424-8AA7-4A74-A0A8-F7F9A5E3A96E}">
  <a:tblStyle styleId="{7BBEC424-8AA7-4A74-A0A8-F7F9A5E3A96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76" autoAdjust="0"/>
    <p:restoredTop sz="90038" autoAdjust="0"/>
  </p:normalViewPr>
  <p:slideViewPr>
    <p:cSldViewPr snapToGrid="0">
      <p:cViewPr varScale="1">
        <p:scale>
          <a:sx n="101" d="100"/>
          <a:sy n="101" d="100"/>
        </p:scale>
        <p:origin x="11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59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57" Type="http://customschemas.google.com/relationships/presentationmetadata" Target="meta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953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49663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038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02595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680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621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906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494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403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52683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68529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2660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subTitle" idx="1"/>
          </p:nvPr>
        </p:nvSpPr>
        <p:spPr>
          <a:xfrm>
            <a:off x="5632009" y="1573187"/>
            <a:ext cx="3237600" cy="199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  <a:defRPr sz="16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3" name="Google Shape;23;p2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" name="Google Shape;24;p2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Relationship Id="rId4" Type="http://schemas.openxmlformats.org/officeDocument/2006/relationships/hyperlink" Target="https://www.stratascratch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>
          <a:xfrm>
            <a:off x="211125" y="1763595"/>
            <a:ext cx="7391136" cy="276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600" b="1" dirty="0">
                <a:latin typeface="Roboto Black"/>
                <a:ea typeface="Roboto Black"/>
                <a:cs typeface="Roboto Black"/>
                <a:sym typeface="Roboto Black"/>
              </a:rPr>
              <a:t>Собеседования аналитиков данных. Разбор задач по </a:t>
            </a:r>
            <a:r>
              <a:rPr lang="en-US" sz="3600" b="1" dirty="0">
                <a:latin typeface="Roboto Black"/>
                <a:ea typeface="Roboto Black"/>
                <a:cs typeface="Roboto Black"/>
                <a:sym typeface="Roboto Black"/>
              </a:rPr>
              <a:t>SQL</a:t>
            </a:r>
            <a:endParaRPr dirty="0"/>
          </a:p>
        </p:txBody>
      </p:sp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Простые запросы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" name="Google Shape;152;p11">
            <a:extLst>
              <a:ext uri="{FF2B5EF4-FFF2-40B4-BE49-F238E27FC236}">
                <a16:creationId xmlns:a16="http://schemas.microsoft.com/office/drawing/2014/main" id="{63F1154F-F49E-A950-B900-C560B677B9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49376" y="3632813"/>
            <a:ext cx="7045247" cy="8120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Каким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будет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результат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следующего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запроса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SELECT AVG(Age) FROM Persons</a:t>
            </a:r>
            <a:endParaRPr lang="ru-RU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326A13B-8825-D8FB-96B0-D32A24263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4282" y="1323004"/>
            <a:ext cx="4480630" cy="202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28497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Простые запросы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" name="Google Shape;152;p11">
            <a:extLst>
              <a:ext uri="{FF2B5EF4-FFF2-40B4-BE49-F238E27FC236}">
                <a16:creationId xmlns:a16="http://schemas.microsoft.com/office/drawing/2014/main" id="{63F1154F-F49E-A950-B900-C560B677B9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49375" y="3452654"/>
            <a:ext cx="7045247" cy="9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Нужно написать запрос, чтобы получить нарастающий итог для денежного потока каждый день.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8B81FD9-B254-BA7D-F8BF-DC9704A444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4987" y="1677472"/>
            <a:ext cx="5534025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45688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Простые запросы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" name="Google Shape;152;p11">
            <a:extLst>
              <a:ext uri="{FF2B5EF4-FFF2-40B4-BE49-F238E27FC236}">
                <a16:creationId xmlns:a16="http://schemas.microsoft.com/office/drawing/2014/main" id="{63F1154F-F49E-A950-B900-C560B677B9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049376" y="3938554"/>
            <a:ext cx="7045247" cy="992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Каким будет результат следующего запроса:</a:t>
            </a:r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SELECT COUNT (DISTINCT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color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) FROM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cars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A9F708D-3A38-3DE5-90DD-67EBF8B4AF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487" y="978784"/>
            <a:ext cx="2001550" cy="2775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17129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452577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Запросы среднего уровня сложности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" name="Google Shape;152;p11">
            <a:extLst>
              <a:ext uri="{FF2B5EF4-FFF2-40B4-BE49-F238E27FC236}">
                <a16:creationId xmlns:a16="http://schemas.microsoft.com/office/drawing/2014/main" id="{63F1154F-F49E-A950-B900-C560B677B9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64639" y="1645657"/>
            <a:ext cx="7045247" cy="2327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ru-RU" sz="2000" dirty="0">
                <a:solidFill>
                  <a:srgbClr val="000000"/>
                </a:solidFill>
                <a:latin typeface="Roboto" panose="02000000000000000000" pitchFamily="2" charset="0"/>
              </a:rPr>
              <a:t>У вас есть таблица с транзакциями клиентов. </a:t>
            </a:r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endParaRPr lang="ru-RU" sz="20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ru-RU" sz="2000" dirty="0">
                <a:solidFill>
                  <a:srgbClr val="000000"/>
                </a:solidFill>
                <a:latin typeface="Roboto" panose="02000000000000000000" pitchFamily="2" charset="0"/>
              </a:rPr>
              <a:t>Напишите запрос, который позволяет найти все транзакции, сумма которых больше предыдущей и последующей</a:t>
            </a:r>
            <a:endParaRPr lang="ru-RU" sz="1800" dirty="0">
              <a:solidFill>
                <a:schemeClr val="dk1"/>
              </a:solidFill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883291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452577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Запросы среднего уровня сложности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" name="Google Shape;152;p11">
            <a:extLst>
              <a:ext uri="{FF2B5EF4-FFF2-40B4-BE49-F238E27FC236}">
                <a16:creationId xmlns:a16="http://schemas.microsoft.com/office/drawing/2014/main" id="{63F1154F-F49E-A950-B900-C560B677B9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08075" y="1368100"/>
            <a:ext cx="7045247" cy="3340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ru-RU" sz="2000" dirty="0">
                <a:solidFill>
                  <a:srgbClr val="000000"/>
                </a:solidFill>
                <a:latin typeface="Roboto" panose="02000000000000000000" pitchFamily="2" charset="0"/>
              </a:rPr>
              <a:t>У вас есть таблица с транзакциями клиентов, клиентами и их счетами. </a:t>
            </a:r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endParaRPr lang="ru-RU" sz="2000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ru-RU" sz="2000" dirty="0">
                <a:solidFill>
                  <a:srgbClr val="000000"/>
                </a:solidFill>
                <a:latin typeface="Roboto" panose="02000000000000000000" pitchFamily="2" charset="0"/>
              </a:rPr>
              <a:t>Напишите запрос, который позволяет найти всех клиентов, не совершивших ни одной транзакции за последний месяц, но при этом имеющие открытые более года назад счета. Вывести имена клиентов.</a:t>
            </a:r>
            <a:endParaRPr lang="ru-RU" sz="1800" dirty="0">
              <a:solidFill>
                <a:schemeClr val="dk1"/>
              </a:solidFill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207097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Итоги занятия</a:t>
            </a: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953800" y="1468848"/>
            <a:ext cx="6395906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Отвечали на теоретические вопросы по </a:t>
            </a:r>
            <a:r>
              <a:rPr lang="en-US" sz="1800" dirty="0">
                <a:solidFill>
                  <a:schemeClr val="dk1"/>
                </a:solidFill>
              </a:rPr>
              <a:t>SQL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Решали простые задачи на </a:t>
            </a:r>
            <a:r>
              <a:rPr lang="en-US" sz="1800" dirty="0">
                <a:solidFill>
                  <a:schemeClr val="dk1"/>
                </a:solidFill>
              </a:rPr>
              <a:t>SQL</a:t>
            </a:r>
            <a:endParaRPr lang="ru-RU" sz="1800" dirty="0">
              <a:solidFill>
                <a:schemeClr val="dk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Узнали рецепт получения предложения о работе</a:t>
            </a: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CF9C16-3A37-562F-EA93-17ADF5FE360E}"/>
              </a:ext>
            </a:extLst>
          </p:cNvPr>
          <p:cNvSpPr txBox="1"/>
          <p:nvPr/>
        </p:nvSpPr>
        <p:spPr>
          <a:xfrm>
            <a:off x="1176478" y="3154848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4"/>
              </a:rPr>
              <a:t>https://www.stratascratch.com/</a:t>
            </a:r>
            <a:r>
              <a:rPr lang="ru-RU" dirty="0"/>
              <a:t> </a:t>
            </a: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План встречи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8" name="Google Shape;88;p3"/>
          <p:cNvSpPr txBox="1">
            <a:spLocks noGrp="1"/>
          </p:cNvSpPr>
          <p:nvPr>
            <p:ph type="subTitle" idx="1"/>
          </p:nvPr>
        </p:nvSpPr>
        <p:spPr>
          <a:xfrm>
            <a:off x="922345" y="1318567"/>
            <a:ext cx="4274688" cy="286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Профессии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Вопросы теории СУБД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Простые </a:t>
            </a:r>
            <a:r>
              <a:rPr lang="en-US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SQL-</a:t>
            </a: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запросы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Запросы средней сложности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Q&amp;A</a:t>
            </a:r>
            <a:endParaRPr lang="ru-RU" sz="18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547700" y="909000"/>
            <a:ext cx="3088077" cy="295387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Собеседование – это …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" name="Google Shape;152;p11">
            <a:extLst>
              <a:ext uri="{FF2B5EF4-FFF2-40B4-BE49-F238E27FC236}">
                <a16:creationId xmlns:a16="http://schemas.microsoft.com/office/drawing/2014/main" id="{63F1154F-F49E-A950-B900-C560B677B9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3437" y="1296850"/>
            <a:ext cx="7677125" cy="341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Не допрос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Можно шутить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Нужно задавать встречные вопросы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Проверка навыков кандидатов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Проверка компании и команды на общие интересы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Беседа на поиск точек соприкосновения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endParaRPr lang="ru-RU" sz="1800" dirty="0">
              <a:solidFill>
                <a:schemeClr val="dk1"/>
              </a:solidFill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526901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Что нужно для получения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 offer’</a:t>
            </a: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а?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" name="Google Shape;152;p11">
            <a:extLst>
              <a:ext uri="{FF2B5EF4-FFF2-40B4-BE49-F238E27FC236}">
                <a16:creationId xmlns:a16="http://schemas.microsoft.com/office/drawing/2014/main" id="{63F1154F-F49E-A950-B900-C560B677B9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33437" y="1296850"/>
            <a:ext cx="7677125" cy="3411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Хорошее резюме (карьерный трек)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Опыт прохождения интервью (самостоятельно и с наставником)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Soft skills </a:t>
            </a:r>
            <a:r>
              <a:rPr lang="ru-RU" sz="1800" dirty="0">
                <a:solidFill>
                  <a:schemeClr val="dk1"/>
                </a:solidFill>
              </a:rPr>
              <a:t>(приходит с опытом работы и прохождения интервью)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en-US" sz="1800" dirty="0">
                <a:solidFill>
                  <a:schemeClr val="dk1"/>
                </a:solidFill>
              </a:rPr>
              <a:t>Hard skills </a:t>
            </a:r>
            <a:r>
              <a:rPr lang="ru-RU" sz="1800" dirty="0">
                <a:solidFill>
                  <a:schemeClr val="dk1"/>
                </a:solidFill>
              </a:rPr>
              <a:t>(вместе с наставником)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Профиль на карьерных платформах (карьерный трек)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Портфолио проектов на </a:t>
            </a:r>
            <a:r>
              <a:rPr lang="en-US" sz="1800" dirty="0">
                <a:solidFill>
                  <a:schemeClr val="dk1"/>
                </a:solidFill>
              </a:rPr>
              <a:t>GitHub (</a:t>
            </a:r>
            <a:r>
              <a:rPr lang="ru-RU" sz="1800" dirty="0">
                <a:solidFill>
                  <a:schemeClr val="dk1"/>
                </a:solidFill>
              </a:rPr>
              <a:t>уже есть </a:t>
            </a:r>
            <a:r>
              <a:rPr lang="ru-RU" sz="1800" dirty="0">
                <a:solidFill>
                  <a:schemeClr val="dk1"/>
                </a:solidFill>
                <a:sym typeface="Wingdings" panose="05000000000000000000" pitchFamily="2" charset="2"/>
              </a:rPr>
              <a:t></a:t>
            </a:r>
            <a:r>
              <a:rPr lang="ru-RU" sz="1800" dirty="0">
                <a:solidFill>
                  <a:schemeClr val="dk1"/>
                </a:solidFill>
              </a:rPr>
              <a:t>)</a:t>
            </a: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0137172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Теоретические вопросы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" name="Google Shape;152;p11">
            <a:extLst>
              <a:ext uri="{FF2B5EF4-FFF2-40B4-BE49-F238E27FC236}">
                <a16:creationId xmlns:a16="http://schemas.microsoft.com/office/drawing/2014/main" id="{63F1154F-F49E-A950-B900-C560B677B9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1532" y="1146371"/>
            <a:ext cx="2529715" cy="384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r>
              <a:rPr lang="ru-RU" sz="1800" dirty="0">
                <a:solidFill>
                  <a:schemeClr val="dk1"/>
                </a:solidFill>
              </a:rPr>
              <a:t>Назовите типы соединений, которые вы знаете и чем они отличаются (своими словами, «без кружочков»)?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endParaRPr lang="ru-RU" sz="1800" dirty="0">
              <a:solidFill>
                <a:schemeClr val="dk1"/>
              </a:solidFill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Функция Join в SQL: описание и примеры - База Знаний Timeweb Community">
            <a:extLst>
              <a:ext uri="{FF2B5EF4-FFF2-40B4-BE49-F238E27FC236}">
                <a16:creationId xmlns:a16="http://schemas.microsoft.com/office/drawing/2014/main" id="{3AC1F43F-1A51-6CA4-70D8-A215AE06F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174" y="823324"/>
            <a:ext cx="5497023" cy="3885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26250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Теоретические вопросы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" name="Google Shape;152;p11">
            <a:extLst>
              <a:ext uri="{FF2B5EF4-FFF2-40B4-BE49-F238E27FC236}">
                <a16:creationId xmlns:a16="http://schemas.microsoft.com/office/drawing/2014/main" id="{63F1154F-F49E-A950-B900-C560B677B9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5565" y="1146371"/>
            <a:ext cx="2529715" cy="384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r>
              <a:rPr lang="ru-RU" sz="1800" dirty="0">
                <a:solidFill>
                  <a:schemeClr val="dk1"/>
                </a:solidFill>
              </a:rPr>
              <a:t>Чем </a:t>
            </a:r>
            <a:r>
              <a:rPr lang="en-US" sz="1800" dirty="0">
                <a:solidFill>
                  <a:schemeClr val="dk1"/>
                </a:solidFill>
              </a:rPr>
              <a:t>NULL </a:t>
            </a:r>
            <a:r>
              <a:rPr lang="ru-RU" sz="1800" dirty="0">
                <a:solidFill>
                  <a:schemeClr val="dk1"/>
                </a:solidFill>
              </a:rPr>
              <a:t>отличается от </a:t>
            </a:r>
            <a:r>
              <a:rPr lang="en-US" sz="1800" dirty="0">
                <a:solidFill>
                  <a:schemeClr val="dk1"/>
                </a:solidFill>
              </a:rPr>
              <a:t>0</a:t>
            </a:r>
            <a:r>
              <a:rPr lang="ru-RU" sz="1800" dirty="0">
                <a:solidFill>
                  <a:schemeClr val="dk1"/>
                </a:solidFill>
              </a:rPr>
              <a:t>?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endParaRPr lang="ru-RU" sz="1800" dirty="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r>
              <a:rPr lang="ru-RU" sz="1800" dirty="0">
                <a:solidFill>
                  <a:schemeClr val="dk1"/>
                </a:solidFill>
              </a:rPr>
              <a:t>Что будет, если выполнить операцию </a:t>
            </a:r>
            <a:r>
              <a:rPr lang="en-US" sz="1800" dirty="0">
                <a:solidFill>
                  <a:schemeClr val="dk1"/>
                </a:solidFill>
              </a:rPr>
              <a:t>5 + NULL</a:t>
            </a:r>
            <a:r>
              <a:rPr lang="ru-RU" sz="1800" dirty="0">
                <a:solidFill>
                  <a:schemeClr val="dk1"/>
                </a:solidFill>
              </a:rPr>
              <a:t>?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endParaRPr lang="ru-RU" sz="1800" dirty="0">
              <a:solidFill>
                <a:schemeClr val="dk1"/>
              </a:solidFill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22" name="Picture 2" descr="Bad Habits: Avoiding NULL in SQL Server - SQLPerformance.com">
            <a:extLst>
              <a:ext uri="{FF2B5EF4-FFF2-40B4-BE49-F238E27FC236}">
                <a16:creationId xmlns:a16="http://schemas.microsoft.com/office/drawing/2014/main" id="{702D0A74-F376-8833-EE3A-B22DDD3CC0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300" y="1243861"/>
            <a:ext cx="5296334" cy="3310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647141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Теоретические вопросы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" name="Google Shape;152;p11">
            <a:extLst>
              <a:ext uri="{FF2B5EF4-FFF2-40B4-BE49-F238E27FC236}">
                <a16:creationId xmlns:a16="http://schemas.microsoft.com/office/drawing/2014/main" id="{63F1154F-F49E-A950-B900-C560B677B9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1532" y="1146371"/>
            <a:ext cx="2529715" cy="384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r>
              <a:rPr lang="ru-RU" sz="1800" dirty="0">
                <a:solidFill>
                  <a:schemeClr val="dk1"/>
                </a:solidFill>
              </a:rPr>
              <a:t>Какие расширения оператора </a:t>
            </a:r>
            <a:r>
              <a:rPr lang="en-US" sz="1800" dirty="0">
                <a:solidFill>
                  <a:schemeClr val="dk1"/>
                </a:solidFill>
              </a:rPr>
              <a:t>ORDER BY </a:t>
            </a:r>
            <a:r>
              <a:rPr lang="ru-RU" sz="1800" dirty="0">
                <a:solidFill>
                  <a:schemeClr val="dk1"/>
                </a:solidFill>
              </a:rPr>
              <a:t>вы знаете?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endParaRPr lang="ru-RU" sz="1800" dirty="0">
              <a:solidFill>
                <a:schemeClr val="dk1"/>
              </a:solidFill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98" name="Picture 2" descr="ORDER BY для сортировки в SQL">
            <a:extLst>
              <a:ext uri="{FF2B5EF4-FFF2-40B4-BE49-F238E27FC236}">
                <a16:creationId xmlns:a16="http://schemas.microsoft.com/office/drawing/2014/main" id="{D6C53518-A5C0-DD6C-E22D-042CDD49B5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922"/>
          <a:stretch/>
        </p:blipFill>
        <p:spPr bwMode="auto">
          <a:xfrm>
            <a:off x="3390418" y="1066800"/>
            <a:ext cx="4723435" cy="300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33227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Теоретические вопросы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" name="Google Shape;152;p11">
            <a:extLst>
              <a:ext uri="{FF2B5EF4-FFF2-40B4-BE49-F238E27FC236}">
                <a16:creationId xmlns:a16="http://schemas.microsoft.com/office/drawing/2014/main" id="{63F1154F-F49E-A950-B900-C560B677B9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20965" y="1146371"/>
            <a:ext cx="2529715" cy="384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r>
              <a:rPr lang="ru-RU" sz="1800" dirty="0">
                <a:solidFill>
                  <a:schemeClr val="dk1"/>
                </a:solidFill>
              </a:rPr>
              <a:t>У какого оператора выше приоритет: </a:t>
            </a:r>
            <a:r>
              <a:rPr lang="en-US" sz="1800" dirty="0">
                <a:solidFill>
                  <a:schemeClr val="dk1"/>
                </a:solidFill>
              </a:rPr>
              <a:t>and </a:t>
            </a:r>
            <a:r>
              <a:rPr lang="ru-RU" sz="1800" dirty="0">
                <a:solidFill>
                  <a:schemeClr val="dk1"/>
                </a:solidFill>
              </a:rPr>
              <a:t>или </a:t>
            </a:r>
            <a:r>
              <a:rPr lang="en-US" sz="1800" dirty="0">
                <a:solidFill>
                  <a:schemeClr val="dk1"/>
                </a:solidFill>
              </a:rPr>
              <a:t>or</a:t>
            </a:r>
            <a:r>
              <a:rPr lang="ru-RU" sz="1800" dirty="0">
                <a:solidFill>
                  <a:schemeClr val="dk1"/>
                </a:solidFill>
              </a:rPr>
              <a:t>?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endParaRPr lang="ru-RU" sz="1800" dirty="0">
              <a:solidFill>
                <a:schemeClr val="dk1"/>
              </a:solidFill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 descr="And / Or | Andrew Nunn's reflections from General Synod">
            <a:extLst>
              <a:ext uri="{FF2B5EF4-FFF2-40B4-BE49-F238E27FC236}">
                <a16:creationId xmlns:a16="http://schemas.microsoft.com/office/drawing/2014/main" id="{525E2B44-54B7-D5B7-19D6-44D7A497B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569" y="1146371"/>
            <a:ext cx="4752346" cy="3130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3254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Теоретические вопросы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" name="Google Shape;152;p11">
            <a:extLst>
              <a:ext uri="{FF2B5EF4-FFF2-40B4-BE49-F238E27FC236}">
                <a16:creationId xmlns:a16="http://schemas.microsoft.com/office/drawing/2014/main" id="{63F1154F-F49E-A950-B900-C560B677B9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2690" y="1084557"/>
            <a:ext cx="2529715" cy="3846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r>
              <a:rPr lang="ru-RU" sz="1800" dirty="0">
                <a:solidFill>
                  <a:schemeClr val="dk1"/>
                </a:solidFill>
              </a:rPr>
              <a:t>Чем отличается оконная функция от агрегации с группировкой?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endParaRPr lang="ru-RU" sz="1800" dirty="0">
              <a:solidFill>
                <a:schemeClr val="dk1"/>
              </a:solidFill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2F60759-669D-3402-0E95-C41B874924D7}"/>
              </a:ext>
            </a:extLst>
          </p:cNvPr>
          <p:cNvSpPr/>
          <p:nvPr/>
        </p:nvSpPr>
        <p:spPr>
          <a:xfrm>
            <a:off x="3379470" y="1431643"/>
            <a:ext cx="4596244" cy="2465408"/>
          </a:xfrm>
          <a:prstGeom prst="rect">
            <a:avLst/>
          </a:prstGeom>
          <a:solidFill>
            <a:schemeClr val="tx2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solidFill>
                  <a:schemeClr val="tx1"/>
                </a:solidFill>
              </a:rPr>
              <a:t>Оконная функция в SQL - функция, которая работает с выделенным набором строк (окном, </a:t>
            </a:r>
            <a:r>
              <a:rPr lang="ru-RU" dirty="0" err="1">
                <a:solidFill>
                  <a:schemeClr val="tx1"/>
                </a:solidFill>
              </a:rPr>
              <a:t>партицией</a:t>
            </a:r>
            <a:r>
              <a:rPr lang="ru-RU" dirty="0">
                <a:solidFill>
                  <a:schemeClr val="tx1"/>
                </a:solidFill>
              </a:rPr>
              <a:t>) и выполняет вычисление для этого набора строк в отдельном столбце.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При использовании агрегирующих функций предложение GROUP BY сокращает количество строк в запросе с помощью их группировки. При использовании оконных функций количество строк в запросе не уменьшается по сравнению с исходной таблицей.</a:t>
            </a:r>
          </a:p>
        </p:txBody>
      </p:sp>
    </p:spTree>
    <p:extLst>
      <p:ext uri="{BB962C8B-B14F-4D97-AF65-F5344CB8AC3E}">
        <p14:creationId xmlns:p14="http://schemas.microsoft.com/office/powerpoint/2010/main" val="88054189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0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1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1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2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3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4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5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6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7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8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ppt/theme/themeOverride9.xml><?xml version="1.0" encoding="utf-8"?>
<a:themeOverride xmlns:a="http://schemas.openxmlformats.org/drawingml/2006/main">
  <a:clrScheme name="Simple Light">
    <a:dk1>
      <a:srgbClr val="000000"/>
    </a:dk1>
    <a:lt1>
      <a:srgbClr val="FFFFFF"/>
    </a:lt1>
    <a:dk2>
      <a:srgbClr val="595959"/>
    </a:dk2>
    <a:lt2>
      <a:srgbClr val="EEEEEE"/>
    </a:lt2>
    <a:accent1>
      <a:srgbClr val="FFAB40"/>
    </a:accent1>
    <a:accent2>
      <a:srgbClr val="212121"/>
    </a:accent2>
    <a:accent3>
      <a:srgbClr val="78909C"/>
    </a:accent3>
    <a:accent4>
      <a:srgbClr val="FFAB40"/>
    </a:accent4>
    <a:accent5>
      <a:srgbClr val="0097A7"/>
    </a:accent5>
    <a:accent6>
      <a:srgbClr val="EEFF41"/>
    </a:accent6>
    <a:hlink>
      <a:srgbClr val="0097A7"/>
    </a:hlink>
    <a:folHlink>
      <a:srgbClr val="0097A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497</TotalTime>
  <Words>391</Words>
  <Application>Microsoft Office PowerPoint</Application>
  <PresentationFormat>Экран (16:9)</PresentationFormat>
  <Paragraphs>57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Arial</vt:lpstr>
      <vt:lpstr>Roboto Black</vt:lpstr>
      <vt:lpstr>Roboto</vt:lpstr>
      <vt:lpstr>Wingdings</vt:lpstr>
      <vt:lpstr>Roboto Light</vt:lpstr>
      <vt:lpstr>Simple Light</vt:lpstr>
      <vt:lpstr>Собеседования аналитиков данных. Разбор задач по SQL</vt:lpstr>
      <vt:lpstr>План встречи</vt:lpstr>
      <vt:lpstr>Собеседование – это …</vt:lpstr>
      <vt:lpstr>Что нужно для получения offer’а?</vt:lpstr>
      <vt:lpstr>Теоретические вопросы</vt:lpstr>
      <vt:lpstr>Теоретические вопросы</vt:lpstr>
      <vt:lpstr>Теоретические вопросы</vt:lpstr>
      <vt:lpstr>Теоретические вопросы</vt:lpstr>
      <vt:lpstr>Теоретические вопросы</vt:lpstr>
      <vt:lpstr>Простые запросы</vt:lpstr>
      <vt:lpstr>Простые запросы</vt:lpstr>
      <vt:lpstr>Простые запросы</vt:lpstr>
      <vt:lpstr>Запросы среднего уровня сложности</vt:lpstr>
      <vt:lpstr>Запросы среднего уровня сложности</vt:lpstr>
      <vt:lpstr>Итоги занятия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Полный цикл AB-тестирования. Постановка задачи, выбор метрики, расчет статистики и интерпретация результатов</dc:title>
  <dc:creator>Вугар Дамиров</dc:creator>
  <cp:lastModifiedBy>Вугар Дамиров</cp:lastModifiedBy>
  <cp:revision>29</cp:revision>
  <dcterms:modified xsi:type="dcterms:W3CDTF">2025-09-18T18:29:53Z</dcterms:modified>
</cp:coreProperties>
</file>