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2.xml" ContentType="application/vnd.openxmlformats-officedocument.themeOverride+xml"/>
  <Override PartName="/ppt/notesSlides/notesSlide7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8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9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1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2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3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4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85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86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87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88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89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93"/>
  </p:notesMasterIdLst>
  <p:sldIdLst>
    <p:sldId id="256" r:id="rId2"/>
    <p:sldId id="259" r:id="rId3"/>
    <p:sldId id="260" r:id="rId4"/>
    <p:sldId id="261" r:id="rId5"/>
    <p:sldId id="296" r:id="rId6"/>
    <p:sldId id="297" r:id="rId7"/>
    <p:sldId id="298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4" r:id="rId18"/>
    <p:sldId id="275" r:id="rId19"/>
    <p:sldId id="276" r:id="rId20"/>
    <p:sldId id="278" r:id="rId21"/>
    <p:sldId id="280" r:id="rId22"/>
    <p:sldId id="281" r:id="rId23"/>
    <p:sldId id="299" r:id="rId24"/>
    <p:sldId id="283" r:id="rId25"/>
    <p:sldId id="284" r:id="rId26"/>
    <p:sldId id="286" r:id="rId27"/>
    <p:sldId id="287" r:id="rId28"/>
    <p:sldId id="288" r:id="rId29"/>
    <p:sldId id="289" r:id="rId30"/>
    <p:sldId id="304" r:id="rId31"/>
    <p:sldId id="292" r:id="rId32"/>
    <p:sldId id="268" r:id="rId33"/>
    <p:sldId id="293" r:id="rId34"/>
    <p:sldId id="294" r:id="rId35"/>
    <p:sldId id="271" r:id="rId36"/>
    <p:sldId id="295" r:id="rId37"/>
    <p:sldId id="305" r:id="rId38"/>
    <p:sldId id="306" r:id="rId39"/>
    <p:sldId id="307" r:id="rId40"/>
    <p:sldId id="308" r:id="rId41"/>
    <p:sldId id="285" r:id="rId42"/>
    <p:sldId id="309" r:id="rId43"/>
    <p:sldId id="310" r:id="rId44"/>
    <p:sldId id="290" r:id="rId45"/>
    <p:sldId id="291" r:id="rId46"/>
    <p:sldId id="312" r:id="rId47"/>
    <p:sldId id="351" r:id="rId48"/>
    <p:sldId id="314" r:id="rId49"/>
    <p:sldId id="277" r:id="rId50"/>
    <p:sldId id="316" r:id="rId51"/>
    <p:sldId id="279" r:id="rId52"/>
    <p:sldId id="317" r:id="rId53"/>
    <p:sldId id="318" r:id="rId54"/>
    <p:sldId id="319" r:id="rId55"/>
    <p:sldId id="320" r:id="rId56"/>
    <p:sldId id="321" r:id="rId57"/>
    <p:sldId id="322" r:id="rId58"/>
    <p:sldId id="337" r:id="rId59"/>
    <p:sldId id="342" r:id="rId60"/>
    <p:sldId id="331" r:id="rId61"/>
    <p:sldId id="343" r:id="rId62"/>
    <p:sldId id="330" r:id="rId63"/>
    <p:sldId id="344" r:id="rId64"/>
    <p:sldId id="339" r:id="rId65"/>
    <p:sldId id="338" r:id="rId66"/>
    <p:sldId id="349" r:id="rId67"/>
    <p:sldId id="350" r:id="rId68"/>
    <p:sldId id="325" r:id="rId69"/>
    <p:sldId id="334" r:id="rId70"/>
    <p:sldId id="300" r:id="rId71"/>
    <p:sldId id="301" r:id="rId72"/>
    <p:sldId id="328" r:id="rId73"/>
    <p:sldId id="329" r:id="rId74"/>
    <p:sldId id="347" r:id="rId75"/>
    <p:sldId id="348" r:id="rId76"/>
    <p:sldId id="335" r:id="rId77"/>
    <p:sldId id="336" r:id="rId78"/>
    <p:sldId id="302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4"/>
      <p:bold r:id="rId95"/>
      <p:italic r:id="rId96"/>
      <p:boldItalic r:id="rId97"/>
    </p:embeddedFont>
    <p:embeddedFont>
      <p:font typeface="Roboto Black" panose="02000000000000000000" pitchFamily="2" charset="0"/>
      <p:bold r:id="rId98"/>
      <p:boldItalic r:id="rId99"/>
    </p:embeddedFont>
    <p:embeddedFont>
      <p:font typeface="Roboto Light" panose="02000000000000000000" pitchFamily="2" charset="0"/>
      <p:regular r:id="rId100"/>
      <p:bold r:id="rId101"/>
      <p:italic r:id="rId102"/>
      <p:boldItalic r:id="rId10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4" roundtripDataSignature="AMtx7mjwVvSVb5nPUYi7JJ+Lg/Qf2di7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2B9F61-A8F2-4EE8-87AA-F488C62CD1A2}">
  <a:tblStyle styleId="{532B9F61-A8F2-4EE8-87AA-F488C62CD1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0.fntdata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4.fntdata"/><Relationship Id="rId104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7.fntdata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8BC6B-749D-416F-A6E7-E8EC1562DEE2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ru-RU"/>
        </a:p>
      </dgm:t>
    </dgm:pt>
    <dgm:pt modelId="{FEAB29CD-A44F-45EC-A412-F44FE52F7275}">
      <dgm:prSet/>
      <dgm:spPr/>
      <dgm:t>
        <a:bodyPr/>
        <a:lstStyle/>
        <a:p>
          <a:r>
            <a:rPr lang="ru-RU" b="0" i="0"/>
            <a:t>Присвоение нужных значений при определенных условиях</a:t>
          </a:r>
          <a:endParaRPr lang="ru-RU"/>
        </a:p>
      </dgm:t>
    </dgm:pt>
    <dgm:pt modelId="{4D70C2FC-1346-4139-84C0-E794F57EE300}" type="parTrans" cxnId="{C826DE05-720C-445D-8F2C-DE5BB2212BBC}">
      <dgm:prSet/>
      <dgm:spPr/>
      <dgm:t>
        <a:bodyPr/>
        <a:lstStyle/>
        <a:p>
          <a:endParaRPr lang="ru-RU"/>
        </a:p>
      </dgm:t>
    </dgm:pt>
    <dgm:pt modelId="{ACE7F01F-64A3-484F-8F4D-D1C98DBFC312}" type="sibTrans" cxnId="{C826DE05-720C-445D-8F2C-DE5BB2212BBC}">
      <dgm:prSet/>
      <dgm:spPr/>
      <dgm:t>
        <a:bodyPr/>
        <a:lstStyle/>
        <a:p>
          <a:endParaRPr lang="ru-RU"/>
        </a:p>
      </dgm:t>
    </dgm:pt>
    <dgm:pt modelId="{DF10D0F2-AA43-422E-9121-B35D08D3F726}">
      <dgm:prSet/>
      <dgm:spPr/>
      <dgm:t>
        <a:bodyPr/>
        <a:lstStyle/>
        <a:p>
          <a:r>
            <a:rPr lang="ru-RU" b="0" i="0"/>
            <a:t>Обработка </a:t>
          </a:r>
          <a:r>
            <a:rPr lang="en-US" b="0" i="0"/>
            <a:t>NULL-</a:t>
          </a:r>
          <a:r>
            <a:rPr lang="ru-RU" b="0" i="0"/>
            <a:t>ов</a:t>
          </a:r>
          <a:endParaRPr lang="ru-RU"/>
        </a:p>
      </dgm:t>
    </dgm:pt>
    <dgm:pt modelId="{B898E880-412E-436D-AD54-390B76AB2C1A}" type="parTrans" cxnId="{EA1042EA-68F6-4E26-AD3F-9FB9202B6696}">
      <dgm:prSet/>
      <dgm:spPr/>
      <dgm:t>
        <a:bodyPr/>
        <a:lstStyle/>
        <a:p>
          <a:endParaRPr lang="ru-RU"/>
        </a:p>
      </dgm:t>
    </dgm:pt>
    <dgm:pt modelId="{476A477C-747E-4CC3-8546-B50C0AB22DC9}" type="sibTrans" cxnId="{EA1042EA-68F6-4E26-AD3F-9FB9202B6696}">
      <dgm:prSet/>
      <dgm:spPr/>
      <dgm:t>
        <a:bodyPr/>
        <a:lstStyle/>
        <a:p>
          <a:endParaRPr lang="ru-RU"/>
        </a:p>
      </dgm:t>
    </dgm:pt>
    <dgm:pt modelId="{26C2BC32-FF5A-4FA7-B51A-9E3502348FFA}">
      <dgm:prSet/>
      <dgm:spPr/>
      <dgm:t>
        <a:bodyPr/>
        <a:lstStyle/>
        <a:p>
          <a:r>
            <a:rPr lang="ru-RU" b="0" i="0"/>
            <a:t>Агрегация и вычисления</a:t>
          </a:r>
          <a:endParaRPr lang="ru-RU"/>
        </a:p>
      </dgm:t>
    </dgm:pt>
    <dgm:pt modelId="{7A55ACF1-99F9-4F27-8FA3-E1ED5CE2DBFB}" type="parTrans" cxnId="{60B6DA70-AE6A-4926-9163-3D0A7C8D5E53}">
      <dgm:prSet/>
      <dgm:spPr/>
      <dgm:t>
        <a:bodyPr/>
        <a:lstStyle/>
        <a:p>
          <a:endParaRPr lang="ru-RU"/>
        </a:p>
      </dgm:t>
    </dgm:pt>
    <dgm:pt modelId="{24F6FC93-B480-4363-8845-9A22859ADDD7}" type="sibTrans" cxnId="{60B6DA70-AE6A-4926-9163-3D0A7C8D5E53}">
      <dgm:prSet/>
      <dgm:spPr/>
      <dgm:t>
        <a:bodyPr/>
        <a:lstStyle/>
        <a:p>
          <a:endParaRPr lang="ru-RU"/>
        </a:p>
      </dgm:t>
    </dgm:pt>
    <dgm:pt modelId="{80FA836C-36E4-4AE2-A9D4-BC45C7AE9111}">
      <dgm:prSet/>
      <dgm:spPr/>
      <dgm:t>
        <a:bodyPr/>
        <a:lstStyle/>
        <a:p>
          <a:r>
            <a:rPr lang="ru-RU" b="0" i="0"/>
            <a:t>Построение сложной логики, зависящей от нескольких полей</a:t>
          </a:r>
          <a:endParaRPr lang="ru-RU"/>
        </a:p>
      </dgm:t>
    </dgm:pt>
    <dgm:pt modelId="{5156B2F5-CCC5-4F87-8B41-3127522C1822}" type="parTrans" cxnId="{57F00B94-06DA-4E05-9806-3EED4A2A36FC}">
      <dgm:prSet/>
      <dgm:spPr/>
      <dgm:t>
        <a:bodyPr/>
        <a:lstStyle/>
        <a:p>
          <a:endParaRPr lang="ru-RU"/>
        </a:p>
      </dgm:t>
    </dgm:pt>
    <dgm:pt modelId="{FD890BFB-4A00-4350-B22E-ED521BB4EB66}" type="sibTrans" cxnId="{57F00B94-06DA-4E05-9806-3EED4A2A36FC}">
      <dgm:prSet/>
      <dgm:spPr/>
      <dgm:t>
        <a:bodyPr/>
        <a:lstStyle/>
        <a:p>
          <a:endParaRPr lang="ru-RU"/>
        </a:p>
      </dgm:t>
    </dgm:pt>
    <dgm:pt modelId="{118B5521-226E-4E78-9BC7-A93E1A081572}" type="pres">
      <dgm:prSet presAssocID="{07B8BC6B-749D-416F-A6E7-E8EC1562DEE2}" presName="Name0" presStyleCnt="0">
        <dgm:presLayoutVars>
          <dgm:chMax val="7"/>
          <dgm:chPref val="7"/>
          <dgm:dir/>
        </dgm:presLayoutVars>
      </dgm:prSet>
      <dgm:spPr/>
    </dgm:pt>
    <dgm:pt modelId="{81E24E13-B892-452E-AB11-4EA7BD306E7F}" type="pres">
      <dgm:prSet presAssocID="{07B8BC6B-749D-416F-A6E7-E8EC1562DEE2}" presName="Name1" presStyleCnt="0"/>
      <dgm:spPr/>
    </dgm:pt>
    <dgm:pt modelId="{191978A2-83FC-44B5-856E-B6DD3DACE03E}" type="pres">
      <dgm:prSet presAssocID="{07B8BC6B-749D-416F-A6E7-E8EC1562DEE2}" presName="cycle" presStyleCnt="0"/>
      <dgm:spPr/>
    </dgm:pt>
    <dgm:pt modelId="{83B69AAD-304F-4908-B304-E0AF7B1BB14F}" type="pres">
      <dgm:prSet presAssocID="{07B8BC6B-749D-416F-A6E7-E8EC1562DEE2}" presName="srcNode" presStyleLbl="node1" presStyleIdx="0" presStyleCnt="4"/>
      <dgm:spPr/>
    </dgm:pt>
    <dgm:pt modelId="{7B7E0BE8-B3C4-4810-B1FF-0CD636928D0A}" type="pres">
      <dgm:prSet presAssocID="{07B8BC6B-749D-416F-A6E7-E8EC1562DEE2}" presName="conn" presStyleLbl="parChTrans1D2" presStyleIdx="0" presStyleCnt="1"/>
      <dgm:spPr/>
    </dgm:pt>
    <dgm:pt modelId="{675B3710-8341-41B9-9233-B5661AEDB349}" type="pres">
      <dgm:prSet presAssocID="{07B8BC6B-749D-416F-A6E7-E8EC1562DEE2}" presName="extraNode" presStyleLbl="node1" presStyleIdx="0" presStyleCnt="4"/>
      <dgm:spPr/>
    </dgm:pt>
    <dgm:pt modelId="{32801308-D8F0-4755-9DE4-1E108AFB3DAC}" type="pres">
      <dgm:prSet presAssocID="{07B8BC6B-749D-416F-A6E7-E8EC1562DEE2}" presName="dstNode" presStyleLbl="node1" presStyleIdx="0" presStyleCnt="4"/>
      <dgm:spPr/>
    </dgm:pt>
    <dgm:pt modelId="{16808C63-2734-4092-9D5D-AA7786CE6CBC}" type="pres">
      <dgm:prSet presAssocID="{FEAB29CD-A44F-45EC-A412-F44FE52F7275}" presName="text_1" presStyleLbl="node1" presStyleIdx="0" presStyleCnt="4">
        <dgm:presLayoutVars>
          <dgm:bulletEnabled val="1"/>
        </dgm:presLayoutVars>
      </dgm:prSet>
      <dgm:spPr/>
    </dgm:pt>
    <dgm:pt modelId="{988C4A94-2965-4CD1-A265-C04D840F403B}" type="pres">
      <dgm:prSet presAssocID="{FEAB29CD-A44F-45EC-A412-F44FE52F7275}" presName="accent_1" presStyleCnt="0"/>
      <dgm:spPr/>
    </dgm:pt>
    <dgm:pt modelId="{1221429C-2059-4A38-BE1D-43F75AC18B67}" type="pres">
      <dgm:prSet presAssocID="{FEAB29CD-A44F-45EC-A412-F44FE52F7275}" presName="accentRepeatNode" presStyleLbl="solidFgAcc1" presStyleIdx="0" presStyleCnt="4"/>
      <dgm:spPr/>
    </dgm:pt>
    <dgm:pt modelId="{3BB82A6F-027A-425A-9FAA-0A876FF0A672}" type="pres">
      <dgm:prSet presAssocID="{DF10D0F2-AA43-422E-9121-B35D08D3F726}" presName="text_2" presStyleLbl="node1" presStyleIdx="1" presStyleCnt="4">
        <dgm:presLayoutVars>
          <dgm:bulletEnabled val="1"/>
        </dgm:presLayoutVars>
      </dgm:prSet>
      <dgm:spPr/>
    </dgm:pt>
    <dgm:pt modelId="{BE8129AA-FA62-4949-8297-7FFA17B58174}" type="pres">
      <dgm:prSet presAssocID="{DF10D0F2-AA43-422E-9121-B35D08D3F726}" presName="accent_2" presStyleCnt="0"/>
      <dgm:spPr/>
    </dgm:pt>
    <dgm:pt modelId="{B29191C1-F92B-406E-BDB6-5954443497AF}" type="pres">
      <dgm:prSet presAssocID="{DF10D0F2-AA43-422E-9121-B35D08D3F726}" presName="accentRepeatNode" presStyleLbl="solidFgAcc1" presStyleIdx="1" presStyleCnt="4"/>
      <dgm:spPr/>
    </dgm:pt>
    <dgm:pt modelId="{9E80AF23-8579-4399-8A73-FB8606F7FEC6}" type="pres">
      <dgm:prSet presAssocID="{26C2BC32-FF5A-4FA7-B51A-9E3502348FFA}" presName="text_3" presStyleLbl="node1" presStyleIdx="2" presStyleCnt="4">
        <dgm:presLayoutVars>
          <dgm:bulletEnabled val="1"/>
        </dgm:presLayoutVars>
      </dgm:prSet>
      <dgm:spPr/>
    </dgm:pt>
    <dgm:pt modelId="{A6D97CC4-79D7-4D2A-977D-95F7AC7EE4BF}" type="pres">
      <dgm:prSet presAssocID="{26C2BC32-FF5A-4FA7-B51A-9E3502348FFA}" presName="accent_3" presStyleCnt="0"/>
      <dgm:spPr/>
    </dgm:pt>
    <dgm:pt modelId="{9C969ACE-C0BB-4ECB-BB75-60756E07B8FB}" type="pres">
      <dgm:prSet presAssocID="{26C2BC32-FF5A-4FA7-B51A-9E3502348FFA}" presName="accentRepeatNode" presStyleLbl="solidFgAcc1" presStyleIdx="2" presStyleCnt="4"/>
      <dgm:spPr/>
    </dgm:pt>
    <dgm:pt modelId="{66B5FFBE-7316-416A-8CD2-0280F33605EA}" type="pres">
      <dgm:prSet presAssocID="{80FA836C-36E4-4AE2-A9D4-BC45C7AE9111}" presName="text_4" presStyleLbl="node1" presStyleIdx="3" presStyleCnt="4">
        <dgm:presLayoutVars>
          <dgm:bulletEnabled val="1"/>
        </dgm:presLayoutVars>
      </dgm:prSet>
      <dgm:spPr/>
    </dgm:pt>
    <dgm:pt modelId="{1C30A2AD-EB79-4815-B23E-EC5B5D3588BB}" type="pres">
      <dgm:prSet presAssocID="{80FA836C-36E4-4AE2-A9D4-BC45C7AE9111}" presName="accent_4" presStyleCnt="0"/>
      <dgm:spPr/>
    </dgm:pt>
    <dgm:pt modelId="{E10F5FE2-0205-4685-8201-8BCC65A7F39E}" type="pres">
      <dgm:prSet presAssocID="{80FA836C-36E4-4AE2-A9D4-BC45C7AE9111}" presName="accentRepeatNode" presStyleLbl="solidFgAcc1" presStyleIdx="3" presStyleCnt="4"/>
      <dgm:spPr/>
    </dgm:pt>
  </dgm:ptLst>
  <dgm:cxnLst>
    <dgm:cxn modelId="{C826DE05-720C-445D-8F2C-DE5BB2212BBC}" srcId="{07B8BC6B-749D-416F-A6E7-E8EC1562DEE2}" destId="{FEAB29CD-A44F-45EC-A412-F44FE52F7275}" srcOrd="0" destOrd="0" parTransId="{4D70C2FC-1346-4139-84C0-E794F57EE300}" sibTransId="{ACE7F01F-64A3-484F-8F4D-D1C98DBFC312}"/>
    <dgm:cxn modelId="{6D8F6A14-4152-4B5F-8534-728E3B351F5E}" type="presOf" srcId="{07B8BC6B-749D-416F-A6E7-E8EC1562DEE2}" destId="{118B5521-226E-4E78-9BC7-A93E1A081572}" srcOrd="0" destOrd="0" presId="urn:microsoft.com/office/officeart/2008/layout/VerticalCurvedList"/>
    <dgm:cxn modelId="{97524C69-FB9A-44EA-9B5D-0DC04339784D}" type="presOf" srcId="{80FA836C-36E4-4AE2-A9D4-BC45C7AE9111}" destId="{66B5FFBE-7316-416A-8CD2-0280F33605EA}" srcOrd="0" destOrd="0" presId="urn:microsoft.com/office/officeart/2008/layout/VerticalCurvedList"/>
    <dgm:cxn modelId="{32F2A54D-20AA-4EDB-8C25-CB1E947FE4D3}" type="presOf" srcId="{ACE7F01F-64A3-484F-8F4D-D1C98DBFC312}" destId="{7B7E0BE8-B3C4-4810-B1FF-0CD636928D0A}" srcOrd="0" destOrd="0" presId="urn:microsoft.com/office/officeart/2008/layout/VerticalCurvedList"/>
    <dgm:cxn modelId="{60B6DA70-AE6A-4926-9163-3D0A7C8D5E53}" srcId="{07B8BC6B-749D-416F-A6E7-E8EC1562DEE2}" destId="{26C2BC32-FF5A-4FA7-B51A-9E3502348FFA}" srcOrd="2" destOrd="0" parTransId="{7A55ACF1-99F9-4F27-8FA3-E1ED5CE2DBFB}" sibTransId="{24F6FC93-B480-4363-8845-9A22859ADDD7}"/>
    <dgm:cxn modelId="{E5296189-5116-438B-81B8-E68AF3C99402}" type="presOf" srcId="{DF10D0F2-AA43-422E-9121-B35D08D3F726}" destId="{3BB82A6F-027A-425A-9FAA-0A876FF0A672}" srcOrd="0" destOrd="0" presId="urn:microsoft.com/office/officeart/2008/layout/VerticalCurvedList"/>
    <dgm:cxn modelId="{57F00B94-06DA-4E05-9806-3EED4A2A36FC}" srcId="{07B8BC6B-749D-416F-A6E7-E8EC1562DEE2}" destId="{80FA836C-36E4-4AE2-A9D4-BC45C7AE9111}" srcOrd="3" destOrd="0" parTransId="{5156B2F5-CCC5-4F87-8B41-3127522C1822}" sibTransId="{FD890BFB-4A00-4350-B22E-ED521BB4EB66}"/>
    <dgm:cxn modelId="{4F4A8EA5-5475-489F-ACF0-DE97072C924D}" type="presOf" srcId="{26C2BC32-FF5A-4FA7-B51A-9E3502348FFA}" destId="{9E80AF23-8579-4399-8A73-FB8606F7FEC6}" srcOrd="0" destOrd="0" presId="urn:microsoft.com/office/officeart/2008/layout/VerticalCurvedList"/>
    <dgm:cxn modelId="{12A808B6-B0B3-4BBC-9CFB-BC061A5CFAF6}" type="presOf" srcId="{FEAB29CD-A44F-45EC-A412-F44FE52F7275}" destId="{16808C63-2734-4092-9D5D-AA7786CE6CBC}" srcOrd="0" destOrd="0" presId="urn:microsoft.com/office/officeart/2008/layout/VerticalCurvedList"/>
    <dgm:cxn modelId="{EA1042EA-68F6-4E26-AD3F-9FB9202B6696}" srcId="{07B8BC6B-749D-416F-A6E7-E8EC1562DEE2}" destId="{DF10D0F2-AA43-422E-9121-B35D08D3F726}" srcOrd="1" destOrd="0" parTransId="{B898E880-412E-436D-AD54-390B76AB2C1A}" sibTransId="{476A477C-747E-4CC3-8546-B50C0AB22DC9}"/>
    <dgm:cxn modelId="{DBE74EAC-AE62-47BA-A556-3D05204509C7}" type="presParOf" srcId="{118B5521-226E-4E78-9BC7-A93E1A081572}" destId="{81E24E13-B892-452E-AB11-4EA7BD306E7F}" srcOrd="0" destOrd="0" presId="urn:microsoft.com/office/officeart/2008/layout/VerticalCurvedList"/>
    <dgm:cxn modelId="{167E905D-F847-4CF6-8354-BE0642971F84}" type="presParOf" srcId="{81E24E13-B892-452E-AB11-4EA7BD306E7F}" destId="{191978A2-83FC-44B5-856E-B6DD3DACE03E}" srcOrd="0" destOrd="0" presId="urn:microsoft.com/office/officeart/2008/layout/VerticalCurvedList"/>
    <dgm:cxn modelId="{B603B0BF-360B-4970-BF22-B08D3AE08672}" type="presParOf" srcId="{191978A2-83FC-44B5-856E-B6DD3DACE03E}" destId="{83B69AAD-304F-4908-B304-E0AF7B1BB14F}" srcOrd="0" destOrd="0" presId="urn:microsoft.com/office/officeart/2008/layout/VerticalCurvedList"/>
    <dgm:cxn modelId="{8B1CD28B-EBFB-4AE5-A93C-15903F0B3911}" type="presParOf" srcId="{191978A2-83FC-44B5-856E-B6DD3DACE03E}" destId="{7B7E0BE8-B3C4-4810-B1FF-0CD636928D0A}" srcOrd="1" destOrd="0" presId="urn:microsoft.com/office/officeart/2008/layout/VerticalCurvedList"/>
    <dgm:cxn modelId="{BAB29C9C-5FB5-4DB5-9633-A9E45226A2C2}" type="presParOf" srcId="{191978A2-83FC-44B5-856E-B6DD3DACE03E}" destId="{675B3710-8341-41B9-9233-B5661AEDB349}" srcOrd="2" destOrd="0" presId="urn:microsoft.com/office/officeart/2008/layout/VerticalCurvedList"/>
    <dgm:cxn modelId="{806ABE6B-7607-499C-9143-8432B4C041A4}" type="presParOf" srcId="{191978A2-83FC-44B5-856E-B6DD3DACE03E}" destId="{32801308-D8F0-4755-9DE4-1E108AFB3DAC}" srcOrd="3" destOrd="0" presId="urn:microsoft.com/office/officeart/2008/layout/VerticalCurvedList"/>
    <dgm:cxn modelId="{E26EAC36-4B86-4750-A277-4BCCDB6818DD}" type="presParOf" srcId="{81E24E13-B892-452E-AB11-4EA7BD306E7F}" destId="{16808C63-2734-4092-9D5D-AA7786CE6CBC}" srcOrd="1" destOrd="0" presId="urn:microsoft.com/office/officeart/2008/layout/VerticalCurvedList"/>
    <dgm:cxn modelId="{EDB32AAC-3ECA-4312-9338-5B73214F8654}" type="presParOf" srcId="{81E24E13-B892-452E-AB11-4EA7BD306E7F}" destId="{988C4A94-2965-4CD1-A265-C04D840F403B}" srcOrd="2" destOrd="0" presId="urn:microsoft.com/office/officeart/2008/layout/VerticalCurvedList"/>
    <dgm:cxn modelId="{6932206D-F0E7-4C5A-AB1F-CCD7E7950E98}" type="presParOf" srcId="{988C4A94-2965-4CD1-A265-C04D840F403B}" destId="{1221429C-2059-4A38-BE1D-43F75AC18B67}" srcOrd="0" destOrd="0" presId="urn:microsoft.com/office/officeart/2008/layout/VerticalCurvedList"/>
    <dgm:cxn modelId="{AE2519ED-EE27-4813-A3DF-9732BB1C79F4}" type="presParOf" srcId="{81E24E13-B892-452E-AB11-4EA7BD306E7F}" destId="{3BB82A6F-027A-425A-9FAA-0A876FF0A672}" srcOrd="3" destOrd="0" presId="urn:microsoft.com/office/officeart/2008/layout/VerticalCurvedList"/>
    <dgm:cxn modelId="{9D3B76DA-7C40-446D-9E35-31D09B3BCD6F}" type="presParOf" srcId="{81E24E13-B892-452E-AB11-4EA7BD306E7F}" destId="{BE8129AA-FA62-4949-8297-7FFA17B58174}" srcOrd="4" destOrd="0" presId="urn:microsoft.com/office/officeart/2008/layout/VerticalCurvedList"/>
    <dgm:cxn modelId="{62A695CF-ECA1-4BA3-BF1C-97037B76044E}" type="presParOf" srcId="{BE8129AA-FA62-4949-8297-7FFA17B58174}" destId="{B29191C1-F92B-406E-BDB6-5954443497AF}" srcOrd="0" destOrd="0" presId="urn:microsoft.com/office/officeart/2008/layout/VerticalCurvedList"/>
    <dgm:cxn modelId="{A2F814A5-3164-447F-8E4C-F762E008B234}" type="presParOf" srcId="{81E24E13-B892-452E-AB11-4EA7BD306E7F}" destId="{9E80AF23-8579-4399-8A73-FB8606F7FEC6}" srcOrd="5" destOrd="0" presId="urn:microsoft.com/office/officeart/2008/layout/VerticalCurvedList"/>
    <dgm:cxn modelId="{71F00CB8-8A01-48EF-BA69-6E665625A843}" type="presParOf" srcId="{81E24E13-B892-452E-AB11-4EA7BD306E7F}" destId="{A6D97CC4-79D7-4D2A-977D-95F7AC7EE4BF}" srcOrd="6" destOrd="0" presId="urn:microsoft.com/office/officeart/2008/layout/VerticalCurvedList"/>
    <dgm:cxn modelId="{1823B8F2-D7F0-493E-9CBD-CFA49CC3DDF5}" type="presParOf" srcId="{A6D97CC4-79D7-4D2A-977D-95F7AC7EE4BF}" destId="{9C969ACE-C0BB-4ECB-BB75-60756E07B8FB}" srcOrd="0" destOrd="0" presId="urn:microsoft.com/office/officeart/2008/layout/VerticalCurvedList"/>
    <dgm:cxn modelId="{3BCA57DF-BBAE-48CA-AAD0-66767EB7ECE7}" type="presParOf" srcId="{81E24E13-B892-452E-AB11-4EA7BD306E7F}" destId="{66B5FFBE-7316-416A-8CD2-0280F33605EA}" srcOrd="7" destOrd="0" presId="urn:microsoft.com/office/officeart/2008/layout/VerticalCurvedList"/>
    <dgm:cxn modelId="{ADDA9673-EAB9-4FD2-9BD2-A3EC5F9F6776}" type="presParOf" srcId="{81E24E13-B892-452E-AB11-4EA7BD306E7F}" destId="{1C30A2AD-EB79-4815-B23E-EC5B5D3588BB}" srcOrd="8" destOrd="0" presId="urn:microsoft.com/office/officeart/2008/layout/VerticalCurvedList"/>
    <dgm:cxn modelId="{E13407CC-36DE-4C35-AE39-3B4CD22B62F2}" type="presParOf" srcId="{1C30A2AD-EB79-4815-B23E-EC5B5D3588BB}" destId="{E10F5FE2-0205-4685-8201-8BCC65A7F39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11EFFA-CBC4-49FC-980F-5545321FF02C}" type="doc">
      <dgm:prSet loTypeId="urn:microsoft.com/office/officeart/2005/8/layout/matrix3" loCatId="matrix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E775F470-2882-4C03-9F7B-5A202CB638FE}">
      <dgm:prSet/>
      <dgm:spPr/>
      <dgm:t>
        <a:bodyPr/>
        <a:lstStyle/>
        <a:p>
          <a:r>
            <a:rPr lang="ru-RU" b="0" i="0"/>
            <a:t>Шаги «окна» (для поиска на несколько назад / вперед)</a:t>
          </a:r>
          <a:endParaRPr lang="ru-RU"/>
        </a:p>
      </dgm:t>
    </dgm:pt>
    <dgm:pt modelId="{9A4BCD44-6735-4B68-B230-D33A9493D1A7}" type="parTrans" cxnId="{DC6345B5-F977-401D-9596-A83319950B7C}">
      <dgm:prSet/>
      <dgm:spPr/>
      <dgm:t>
        <a:bodyPr/>
        <a:lstStyle/>
        <a:p>
          <a:endParaRPr lang="ru-RU"/>
        </a:p>
      </dgm:t>
    </dgm:pt>
    <dgm:pt modelId="{586AB92F-F27E-44A4-A768-EF2A1719B6D0}" type="sibTrans" cxnId="{DC6345B5-F977-401D-9596-A83319950B7C}">
      <dgm:prSet/>
      <dgm:spPr/>
      <dgm:t>
        <a:bodyPr/>
        <a:lstStyle/>
        <a:p>
          <a:endParaRPr lang="ru-RU"/>
        </a:p>
      </dgm:t>
    </dgm:pt>
    <dgm:pt modelId="{33CC408C-43B3-4D92-B6EC-7D60BECF0C36}">
      <dgm:prSet/>
      <dgm:spPr/>
      <dgm:t>
        <a:bodyPr/>
        <a:lstStyle/>
        <a:p>
          <a:r>
            <a:rPr lang="ru-RU" b="0" i="0"/>
            <a:t>Дефолтные значения (заглушки для </a:t>
          </a:r>
          <a:r>
            <a:rPr lang="en-US" b="0" i="0"/>
            <a:t>NULL-</a:t>
          </a:r>
          <a:r>
            <a:rPr lang="ru-RU" b="0" i="0"/>
            <a:t>ов)</a:t>
          </a:r>
          <a:endParaRPr lang="ru-RU"/>
        </a:p>
      </dgm:t>
    </dgm:pt>
    <dgm:pt modelId="{7FB11E0A-FE17-4A30-92CB-953F393FF6B6}" type="parTrans" cxnId="{40372A04-DDC6-4CB9-BEE6-2B485B5F9799}">
      <dgm:prSet/>
      <dgm:spPr/>
      <dgm:t>
        <a:bodyPr/>
        <a:lstStyle/>
        <a:p>
          <a:endParaRPr lang="ru-RU"/>
        </a:p>
      </dgm:t>
    </dgm:pt>
    <dgm:pt modelId="{2C484106-6A33-4098-8171-12379974822F}" type="sibTrans" cxnId="{40372A04-DDC6-4CB9-BEE6-2B485B5F9799}">
      <dgm:prSet/>
      <dgm:spPr/>
      <dgm:t>
        <a:bodyPr/>
        <a:lstStyle/>
        <a:p>
          <a:endParaRPr lang="ru-RU"/>
        </a:p>
      </dgm:t>
    </dgm:pt>
    <dgm:pt modelId="{59611D98-4997-49D2-8458-B8C11453EC95}">
      <dgm:prSet/>
      <dgm:spPr/>
      <dgm:t>
        <a:bodyPr/>
        <a:lstStyle/>
        <a:p>
          <a:r>
            <a:rPr lang="ru-RU" b="0" i="0"/>
            <a:t>Игнорирование </a:t>
          </a:r>
          <a:r>
            <a:rPr lang="en-US" b="0" i="0"/>
            <a:t>NULL</a:t>
          </a:r>
          <a:r>
            <a:rPr lang="ru-RU" b="0" i="0"/>
            <a:t>-ов </a:t>
          </a:r>
          <a:r>
            <a:rPr lang="en-US" b="0" i="0"/>
            <a:t>(</a:t>
          </a:r>
          <a:r>
            <a:rPr lang="ru-RU" b="0" i="0"/>
            <a:t>по аналогии с </a:t>
          </a:r>
          <a:r>
            <a:rPr lang="en-US" b="0" i="0"/>
            <a:t>ORDER BY)</a:t>
          </a:r>
          <a:endParaRPr lang="ru-RU"/>
        </a:p>
      </dgm:t>
    </dgm:pt>
    <dgm:pt modelId="{CE0057BF-62E4-4897-89D7-DF33A6EDF6F0}" type="parTrans" cxnId="{A3F5DAA7-D095-4026-9AE7-B7667DCD262B}">
      <dgm:prSet/>
      <dgm:spPr/>
      <dgm:t>
        <a:bodyPr/>
        <a:lstStyle/>
        <a:p>
          <a:endParaRPr lang="ru-RU"/>
        </a:p>
      </dgm:t>
    </dgm:pt>
    <dgm:pt modelId="{D4FECD54-F026-4FCE-BBAF-01AE67890F5E}" type="sibTrans" cxnId="{A3F5DAA7-D095-4026-9AE7-B7667DCD262B}">
      <dgm:prSet/>
      <dgm:spPr/>
      <dgm:t>
        <a:bodyPr/>
        <a:lstStyle/>
        <a:p>
          <a:endParaRPr lang="ru-RU"/>
        </a:p>
      </dgm:t>
    </dgm:pt>
    <dgm:pt modelId="{E7D959E3-A4BD-43BB-9AAC-F07382922B46}">
      <dgm:prSet/>
      <dgm:spPr/>
      <dgm:t>
        <a:bodyPr/>
        <a:lstStyle/>
        <a:p>
          <a:r>
            <a:rPr lang="ru-RU" b="0" i="0"/>
            <a:t>«Форточки»</a:t>
          </a:r>
          <a:endParaRPr lang="ru-RU"/>
        </a:p>
      </dgm:t>
    </dgm:pt>
    <dgm:pt modelId="{1E3018ED-B0E2-47C4-A457-225A19FA9B81}" type="parTrans" cxnId="{B3BB3E1C-43A9-4B20-BC48-131FD585E527}">
      <dgm:prSet/>
      <dgm:spPr/>
      <dgm:t>
        <a:bodyPr/>
        <a:lstStyle/>
        <a:p>
          <a:endParaRPr lang="ru-RU"/>
        </a:p>
      </dgm:t>
    </dgm:pt>
    <dgm:pt modelId="{5DE010F5-82AB-4D56-B541-71F5A041EF01}" type="sibTrans" cxnId="{B3BB3E1C-43A9-4B20-BC48-131FD585E527}">
      <dgm:prSet/>
      <dgm:spPr/>
      <dgm:t>
        <a:bodyPr/>
        <a:lstStyle/>
        <a:p>
          <a:endParaRPr lang="ru-RU"/>
        </a:p>
      </dgm:t>
    </dgm:pt>
    <dgm:pt modelId="{E2E1667A-5545-4323-BCA5-E7FB1AFBBF75}" type="pres">
      <dgm:prSet presAssocID="{B811EFFA-CBC4-49FC-980F-5545321FF02C}" presName="matrix" presStyleCnt="0">
        <dgm:presLayoutVars>
          <dgm:chMax val="1"/>
          <dgm:dir/>
          <dgm:resizeHandles val="exact"/>
        </dgm:presLayoutVars>
      </dgm:prSet>
      <dgm:spPr/>
    </dgm:pt>
    <dgm:pt modelId="{574151EA-8252-4078-82AE-AA25B215BE7C}" type="pres">
      <dgm:prSet presAssocID="{B811EFFA-CBC4-49FC-980F-5545321FF02C}" presName="diamond" presStyleLbl="bgShp" presStyleIdx="0" presStyleCnt="1" custScaleX="107307"/>
      <dgm:spPr/>
    </dgm:pt>
    <dgm:pt modelId="{36BDCCB0-1276-47A7-B63F-3AEFA9B41DE0}" type="pres">
      <dgm:prSet presAssocID="{B811EFFA-CBC4-49FC-980F-5545321FF02C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D379E8-4CF7-43BB-AFFB-EE783EC04FD5}" type="pres">
      <dgm:prSet presAssocID="{B811EFFA-CBC4-49FC-980F-5545321FF02C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92EE419-3AB2-493C-8472-38DB13BB6A8C}" type="pres">
      <dgm:prSet presAssocID="{B811EFFA-CBC4-49FC-980F-5545321FF02C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6637D46-CAD9-4CFB-AC19-BC5B65C5EE5B}" type="pres">
      <dgm:prSet presAssocID="{B811EFFA-CBC4-49FC-980F-5545321FF02C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0372A04-DDC6-4CB9-BEE6-2B485B5F9799}" srcId="{B811EFFA-CBC4-49FC-980F-5545321FF02C}" destId="{33CC408C-43B3-4D92-B6EC-7D60BECF0C36}" srcOrd="1" destOrd="0" parTransId="{7FB11E0A-FE17-4A30-92CB-953F393FF6B6}" sibTransId="{2C484106-6A33-4098-8171-12379974822F}"/>
    <dgm:cxn modelId="{A95C8A04-BD9E-4136-8E47-1994CD188D50}" type="presOf" srcId="{E775F470-2882-4C03-9F7B-5A202CB638FE}" destId="{36BDCCB0-1276-47A7-B63F-3AEFA9B41DE0}" srcOrd="0" destOrd="0" presId="urn:microsoft.com/office/officeart/2005/8/layout/matrix3"/>
    <dgm:cxn modelId="{B3BB3E1C-43A9-4B20-BC48-131FD585E527}" srcId="{B811EFFA-CBC4-49FC-980F-5545321FF02C}" destId="{E7D959E3-A4BD-43BB-9AAC-F07382922B46}" srcOrd="3" destOrd="0" parTransId="{1E3018ED-B0E2-47C4-A457-225A19FA9B81}" sibTransId="{5DE010F5-82AB-4D56-B541-71F5A041EF01}"/>
    <dgm:cxn modelId="{A79EA644-EDF6-40BF-95A9-93ACBEFC54EE}" type="presOf" srcId="{33CC408C-43B3-4D92-B6EC-7D60BECF0C36}" destId="{C1D379E8-4CF7-43BB-AFFB-EE783EC04FD5}" srcOrd="0" destOrd="0" presId="urn:microsoft.com/office/officeart/2005/8/layout/matrix3"/>
    <dgm:cxn modelId="{18001B73-3238-4288-BD4D-6B10CF4AE480}" type="presOf" srcId="{B811EFFA-CBC4-49FC-980F-5545321FF02C}" destId="{E2E1667A-5545-4323-BCA5-E7FB1AFBBF75}" srcOrd="0" destOrd="0" presId="urn:microsoft.com/office/officeart/2005/8/layout/matrix3"/>
    <dgm:cxn modelId="{A3F5DAA7-D095-4026-9AE7-B7667DCD262B}" srcId="{B811EFFA-CBC4-49FC-980F-5545321FF02C}" destId="{59611D98-4997-49D2-8458-B8C11453EC95}" srcOrd="2" destOrd="0" parTransId="{CE0057BF-62E4-4897-89D7-DF33A6EDF6F0}" sibTransId="{D4FECD54-F026-4FCE-BBAF-01AE67890F5E}"/>
    <dgm:cxn modelId="{FD5E3AA8-8DEA-44BF-A333-3AF1384B5072}" type="presOf" srcId="{59611D98-4997-49D2-8458-B8C11453EC95}" destId="{392EE419-3AB2-493C-8472-38DB13BB6A8C}" srcOrd="0" destOrd="0" presId="urn:microsoft.com/office/officeart/2005/8/layout/matrix3"/>
    <dgm:cxn modelId="{DC6345B5-F977-401D-9596-A83319950B7C}" srcId="{B811EFFA-CBC4-49FC-980F-5545321FF02C}" destId="{E775F470-2882-4C03-9F7B-5A202CB638FE}" srcOrd="0" destOrd="0" parTransId="{9A4BCD44-6735-4B68-B230-D33A9493D1A7}" sibTransId="{586AB92F-F27E-44A4-A768-EF2A1719B6D0}"/>
    <dgm:cxn modelId="{DCC997CC-108A-4A21-8080-C663405B739D}" type="presOf" srcId="{E7D959E3-A4BD-43BB-9AAC-F07382922B46}" destId="{C6637D46-CAD9-4CFB-AC19-BC5B65C5EE5B}" srcOrd="0" destOrd="0" presId="urn:microsoft.com/office/officeart/2005/8/layout/matrix3"/>
    <dgm:cxn modelId="{888E816B-4B92-49D2-9323-220ADA018AAE}" type="presParOf" srcId="{E2E1667A-5545-4323-BCA5-E7FB1AFBBF75}" destId="{574151EA-8252-4078-82AE-AA25B215BE7C}" srcOrd="0" destOrd="0" presId="urn:microsoft.com/office/officeart/2005/8/layout/matrix3"/>
    <dgm:cxn modelId="{E066FFC0-305A-4193-98F3-727F6C14C119}" type="presParOf" srcId="{E2E1667A-5545-4323-BCA5-E7FB1AFBBF75}" destId="{36BDCCB0-1276-47A7-B63F-3AEFA9B41DE0}" srcOrd="1" destOrd="0" presId="urn:microsoft.com/office/officeart/2005/8/layout/matrix3"/>
    <dgm:cxn modelId="{2E887E3D-BE9C-481E-873E-A15E53A91EC3}" type="presParOf" srcId="{E2E1667A-5545-4323-BCA5-E7FB1AFBBF75}" destId="{C1D379E8-4CF7-43BB-AFFB-EE783EC04FD5}" srcOrd="2" destOrd="0" presId="urn:microsoft.com/office/officeart/2005/8/layout/matrix3"/>
    <dgm:cxn modelId="{E29DD813-20AD-4E21-B907-9BF431EEB199}" type="presParOf" srcId="{E2E1667A-5545-4323-BCA5-E7FB1AFBBF75}" destId="{392EE419-3AB2-493C-8472-38DB13BB6A8C}" srcOrd="3" destOrd="0" presId="urn:microsoft.com/office/officeart/2005/8/layout/matrix3"/>
    <dgm:cxn modelId="{676877E2-2C26-49C8-AD28-874B388A7032}" type="presParOf" srcId="{E2E1667A-5545-4323-BCA5-E7FB1AFBBF75}" destId="{C6637D46-CAD9-4CFB-AC19-BC5B65C5EE5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93429B-AA30-49CC-86B1-13ACE156762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D251C453-0316-450B-A1D9-3F4EC90628B7}">
      <dgm:prSet/>
      <dgm:spPr/>
      <dgm:t>
        <a:bodyPr/>
        <a:lstStyle/>
        <a:p>
          <a:r>
            <a:rPr lang="ru-RU" b="0" i="0"/>
            <a:t>Вычисления над набором строк с единым признаком</a:t>
          </a:r>
          <a:endParaRPr lang="ru-RU"/>
        </a:p>
      </dgm:t>
    </dgm:pt>
    <dgm:pt modelId="{AEFAEF7E-99AE-46E8-91C2-FA920F896669}" type="parTrans" cxnId="{453AACE6-89E3-4C05-829B-4F54EC63F1ED}">
      <dgm:prSet/>
      <dgm:spPr/>
      <dgm:t>
        <a:bodyPr/>
        <a:lstStyle/>
        <a:p>
          <a:endParaRPr lang="ru-RU"/>
        </a:p>
      </dgm:t>
    </dgm:pt>
    <dgm:pt modelId="{0325ED2D-C5D0-4EE1-B516-35B6FC41E689}" type="sibTrans" cxnId="{453AACE6-89E3-4C05-829B-4F54EC63F1ED}">
      <dgm:prSet/>
      <dgm:spPr/>
      <dgm:t>
        <a:bodyPr/>
        <a:lstStyle/>
        <a:p>
          <a:endParaRPr lang="ru-RU"/>
        </a:p>
      </dgm:t>
    </dgm:pt>
    <dgm:pt modelId="{21B060B9-D373-43E9-BD7F-FFAFC0072EB2}">
      <dgm:prSet/>
      <dgm:spPr/>
      <dgm:t>
        <a:bodyPr/>
        <a:lstStyle/>
        <a:p>
          <a:r>
            <a:rPr lang="ru-RU" b="0" i="0"/>
            <a:t>Отличие от группировки – расчет для каждой строки</a:t>
          </a:r>
          <a:endParaRPr lang="ru-RU"/>
        </a:p>
      </dgm:t>
    </dgm:pt>
    <dgm:pt modelId="{912BD8E6-D1D9-431B-A2D6-EA337E12363D}" type="parTrans" cxnId="{AD2C534B-277F-49D8-90C1-3B4BE858662F}">
      <dgm:prSet/>
      <dgm:spPr/>
      <dgm:t>
        <a:bodyPr/>
        <a:lstStyle/>
        <a:p>
          <a:endParaRPr lang="ru-RU"/>
        </a:p>
      </dgm:t>
    </dgm:pt>
    <dgm:pt modelId="{7CB6D19E-F1E7-4EE9-B142-D510C6CFA7F0}" type="sibTrans" cxnId="{AD2C534B-277F-49D8-90C1-3B4BE858662F}">
      <dgm:prSet/>
      <dgm:spPr/>
      <dgm:t>
        <a:bodyPr/>
        <a:lstStyle/>
        <a:p>
          <a:endParaRPr lang="ru-RU"/>
        </a:p>
      </dgm:t>
    </dgm:pt>
    <dgm:pt modelId="{67722FB0-D2B9-4004-89F8-1EF87095C672}">
      <dgm:prSet/>
      <dgm:spPr/>
      <dgm:t>
        <a:bodyPr/>
        <a:lstStyle/>
        <a:p>
          <a:r>
            <a:rPr lang="ru-RU" b="0" i="0"/>
            <a:t>Построение аналитических отчетов</a:t>
          </a:r>
          <a:endParaRPr lang="ru-RU"/>
        </a:p>
      </dgm:t>
    </dgm:pt>
    <dgm:pt modelId="{C4C3139F-16DF-4009-9C80-AE6A969302DB}" type="parTrans" cxnId="{0CB47EDA-2646-4009-BA2E-3A46667733D5}">
      <dgm:prSet/>
      <dgm:spPr/>
      <dgm:t>
        <a:bodyPr/>
        <a:lstStyle/>
        <a:p>
          <a:endParaRPr lang="ru-RU"/>
        </a:p>
      </dgm:t>
    </dgm:pt>
    <dgm:pt modelId="{BB978511-4674-4052-8F22-2FFB63FD530F}" type="sibTrans" cxnId="{0CB47EDA-2646-4009-BA2E-3A46667733D5}">
      <dgm:prSet/>
      <dgm:spPr/>
      <dgm:t>
        <a:bodyPr/>
        <a:lstStyle/>
        <a:p>
          <a:endParaRPr lang="ru-RU"/>
        </a:p>
      </dgm:t>
    </dgm:pt>
    <dgm:pt modelId="{480B91B9-E7EB-42C5-8520-5479CA69259D}">
      <dgm:prSet/>
      <dgm:spPr/>
      <dgm:t>
        <a:bodyPr/>
        <a:lstStyle/>
        <a:p>
          <a:r>
            <a:rPr lang="ru-RU" b="0" i="0"/>
            <a:t>Расчеты скользящих средних</a:t>
          </a:r>
          <a:endParaRPr lang="ru-RU"/>
        </a:p>
      </dgm:t>
    </dgm:pt>
    <dgm:pt modelId="{E465AE05-5E05-429E-B3AE-DCF43F3A216D}" type="parTrans" cxnId="{53AD433D-AA77-4FCB-9508-16FB762B8CD6}">
      <dgm:prSet/>
      <dgm:spPr/>
      <dgm:t>
        <a:bodyPr/>
        <a:lstStyle/>
        <a:p>
          <a:endParaRPr lang="ru-RU"/>
        </a:p>
      </dgm:t>
    </dgm:pt>
    <dgm:pt modelId="{26CE1097-78CF-4ABB-865F-1601C60E04F2}" type="sibTrans" cxnId="{53AD433D-AA77-4FCB-9508-16FB762B8CD6}">
      <dgm:prSet/>
      <dgm:spPr/>
      <dgm:t>
        <a:bodyPr/>
        <a:lstStyle/>
        <a:p>
          <a:endParaRPr lang="ru-RU"/>
        </a:p>
      </dgm:t>
    </dgm:pt>
    <dgm:pt modelId="{5F026984-677D-48E8-BB03-299B217030CB}">
      <dgm:prSet/>
      <dgm:spPr/>
      <dgm:t>
        <a:bodyPr/>
        <a:lstStyle/>
        <a:p>
          <a:r>
            <a:rPr lang="ru-RU" b="0" i="0"/>
            <a:t>Расчеты нарастающих итогов и процентилей</a:t>
          </a:r>
          <a:endParaRPr lang="ru-RU"/>
        </a:p>
      </dgm:t>
    </dgm:pt>
    <dgm:pt modelId="{375092F2-66CC-43D6-A82A-806AB1CEBE69}" type="parTrans" cxnId="{F194BF46-5748-4AE7-A6CB-A75AAAE6BA3E}">
      <dgm:prSet/>
      <dgm:spPr/>
      <dgm:t>
        <a:bodyPr/>
        <a:lstStyle/>
        <a:p>
          <a:endParaRPr lang="ru-RU"/>
        </a:p>
      </dgm:t>
    </dgm:pt>
    <dgm:pt modelId="{05C383C5-A9D8-40EC-B52E-5B275AEEBBDE}" type="sibTrans" cxnId="{F194BF46-5748-4AE7-A6CB-A75AAAE6BA3E}">
      <dgm:prSet/>
      <dgm:spPr/>
      <dgm:t>
        <a:bodyPr/>
        <a:lstStyle/>
        <a:p>
          <a:endParaRPr lang="ru-RU"/>
        </a:p>
      </dgm:t>
    </dgm:pt>
    <dgm:pt modelId="{29B41B4D-3AA7-46D4-96CB-B45C36081C65}">
      <dgm:prSet/>
      <dgm:spPr/>
      <dgm:t>
        <a:bodyPr/>
        <a:lstStyle/>
        <a:p>
          <a:r>
            <a:rPr lang="ru-RU" b="0" i="0"/>
            <a:t>Ранжирование данных</a:t>
          </a:r>
          <a:endParaRPr lang="ru-RU"/>
        </a:p>
      </dgm:t>
    </dgm:pt>
    <dgm:pt modelId="{DBE847EF-F529-4F10-9755-5DE8E040CB25}" type="parTrans" cxnId="{333DCB03-BF34-4838-8CCC-91939070C8C6}">
      <dgm:prSet/>
      <dgm:spPr/>
      <dgm:t>
        <a:bodyPr/>
        <a:lstStyle/>
        <a:p>
          <a:endParaRPr lang="ru-RU"/>
        </a:p>
      </dgm:t>
    </dgm:pt>
    <dgm:pt modelId="{F5A82EC9-E0E8-4567-84FE-4E514D500CEB}" type="sibTrans" cxnId="{333DCB03-BF34-4838-8CCC-91939070C8C6}">
      <dgm:prSet/>
      <dgm:spPr/>
      <dgm:t>
        <a:bodyPr/>
        <a:lstStyle/>
        <a:p>
          <a:endParaRPr lang="ru-RU"/>
        </a:p>
      </dgm:t>
    </dgm:pt>
    <dgm:pt modelId="{834D9B94-E0C7-47A7-B3FE-61EA4953289C}" type="pres">
      <dgm:prSet presAssocID="{F693429B-AA30-49CC-86B1-13ACE1567629}" presName="Name0" presStyleCnt="0">
        <dgm:presLayoutVars>
          <dgm:chMax val="7"/>
          <dgm:chPref val="7"/>
          <dgm:dir/>
        </dgm:presLayoutVars>
      </dgm:prSet>
      <dgm:spPr/>
    </dgm:pt>
    <dgm:pt modelId="{4122B1AB-5B63-41BB-86E9-2EAAC3585615}" type="pres">
      <dgm:prSet presAssocID="{F693429B-AA30-49CC-86B1-13ACE1567629}" presName="Name1" presStyleCnt="0"/>
      <dgm:spPr/>
    </dgm:pt>
    <dgm:pt modelId="{74A9AC0C-8BC5-4564-A0C1-C67DBA1267F2}" type="pres">
      <dgm:prSet presAssocID="{F693429B-AA30-49CC-86B1-13ACE1567629}" presName="cycle" presStyleCnt="0"/>
      <dgm:spPr/>
    </dgm:pt>
    <dgm:pt modelId="{4263B6C6-E96B-4CB5-8439-A93627A03952}" type="pres">
      <dgm:prSet presAssocID="{F693429B-AA30-49CC-86B1-13ACE1567629}" presName="srcNode" presStyleLbl="node1" presStyleIdx="0" presStyleCnt="6"/>
      <dgm:spPr/>
    </dgm:pt>
    <dgm:pt modelId="{8F061A3A-730F-4B36-91CE-AB794F6B86CA}" type="pres">
      <dgm:prSet presAssocID="{F693429B-AA30-49CC-86B1-13ACE1567629}" presName="conn" presStyleLbl="parChTrans1D2" presStyleIdx="0" presStyleCnt="1"/>
      <dgm:spPr/>
    </dgm:pt>
    <dgm:pt modelId="{C49ACB06-D4B5-44FF-AF75-D9DB1FC53836}" type="pres">
      <dgm:prSet presAssocID="{F693429B-AA30-49CC-86B1-13ACE1567629}" presName="extraNode" presStyleLbl="node1" presStyleIdx="0" presStyleCnt="6"/>
      <dgm:spPr/>
    </dgm:pt>
    <dgm:pt modelId="{528102D8-F2C0-4E7A-A932-2CE4FA283F5B}" type="pres">
      <dgm:prSet presAssocID="{F693429B-AA30-49CC-86B1-13ACE1567629}" presName="dstNode" presStyleLbl="node1" presStyleIdx="0" presStyleCnt="6"/>
      <dgm:spPr/>
    </dgm:pt>
    <dgm:pt modelId="{B0613FDC-BF06-42AD-BD65-E5FD8C5E7711}" type="pres">
      <dgm:prSet presAssocID="{D251C453-0316-450B-A1D9-3F4EC90628B7}" presName="text_1" presStyleLbl="node1" presStyleIdx="0" presStyleCnt="6">
        <dgm:presLayoutVars>
          <dgm:bulletEnabled val="1"/>
        </dgm:presLayoutVars>
      </dgm:prSet>
      <dgm:spPr/>
    </dgm:pt>
    <dgm:pt modelId="{AB77D792-C4CF-4F0C-B29B-9769E4F37EEA}" type="pres">
      <dgm:prSet presAssocID="{D251C453-0316-450B-A1D9-3F4EC90628B7}" presName="accent_1" presStyleCnt="0"/>
      <dgm:spPr/>
    </dgm:pt>
    <dgm:pt modelId="{514CBA0E-92E8-458D-8ADE-707541973234}" type="pres">
      <dgm:prSet presAssocID="{D251C453-0316-450B-A1D9-3F4EC90628B7}" presName="accentRepeatNode" presStyleLbl="solidFgAcc1" presStyleIdx="0" presStyleCnt="6"/>
      <dgm:spPr/>
    </dgm:pt>
    <dgm:pt modelId="{26760EF4-0C4C-4CF7-B1D2-0853E24627DD}" type="pres">
      <dgm:prSet presAssocID="{21B060B9-D373-43E9-BD7F-FFAFC0072EB2}" presName="text_2" presStyleLbl="node1" presStyleIdx="1" presStyleCnt="6">
        <dgm:presLayoutVars>
          <dgm:bulletEnabled val="1"/>
        </dgm:presLayoutVars>
      </dgm:prSet>
      <dgm:spPr/>
    </dgm:pt>
    <dgm:pt modelId="{019DA522-8BB8-411A-BF21-ACA180B91BDD}" type="pres">
      <dgm:prSet presAssocID="{21B060B9-D373-43E9-BD7F-FFAFC0072EB2}" presName="accent_2" presStyleCnt="0"/>
      <dgm:spPr/>
    </dgm:pt>
    <dgm:pt modelId="{48C3C82F-809E-4D90-AE1C-1E257AB2D0C4}" type="pres">
      <dgm:prSet presAssocID="{21B060B9-D373-43E9-BD7F-FFAFC0072EB2}" presName="accentRepeatNode" presStyleLbl="solidFgAcc1" presStyleIdx="1" presStyleCnt="6"/>
      <dgm:spPr/>
    </dgm:pt>
    <dgm:pt modelId="{A7A72518-EA8E-451B-A080-794E3D0C75D6}" type="pres">
      <dgm:prSet presAssocID="{67722FB0-D2B9-4004-89F8-1EF87095C672}" presName="text_3" presStyleLbl="node1" presStyleIdx="2" presStyleCnt="6">
        <dgm:presLayoutVars>
          <dgm:bulletEnabled val="1"/>
        </dgm:presLayoutVars>
      </dgm:prSet>
      <dgm:spPr/>
    </dgm:pt>
    <dgm:pt modelId="{48C58764-547B-4070-A50C-32044D987E7B}" type="pres">
      <dgm:prSet presAssocID="{67722FB0-D2B9-4004-89F8-1EF87095C672}" presName="accent_3" presStyleCnt="0"/>
      <dgm:spPr/>
    </dgm:pt>
    <dgm:pt modelId="{52C1066C-850F-4EF7-8476-EC467D2B6841}" type="pres">
      <dgm:prSet presAssocID="{67722FB0-D2B9-4004-89F8-1EF87095C672}" presName="accentRepeatNode" presStyleLbl="solidFgAcc1" presStyleIdx="2" presStyleCnt="6"/>
      <dgm:spPr/>
    </dgm:pt>
    <dgm:pt modelId="{52F62277-40E3-4DD4-B0EF-04113CAF9ECD}" type="pres">
      <dgm:prSet presAssocID="{480B91B9-E7EB-42C5-8520-5479CA69259D}" presName="text_4" presStyleLbl="node1" presStyleIdx="3" presStyleCnt="6">
        <dgm:presLayoutVars>
          <dgm:bulletEnabled val="1"/>
        </dgm:presLayoutVars>
      </dgm:prSet>
      <dgm:spPr/>
    </dgm:pt>
    <dgm:pt modelId="{00534889-6D78-41EA-B1D2-0B1F20DE8839}" type="pres">
      <dgm:prSet presAssocID="{480B91B9-E7EB-42C5-8520-5479CA69259D}" presName="accent_4" presStyleCnt="0"/>
      <dgm:spPr/>
    </dgm:pt>
    <dgm:pt modelId="{EFF0467A-8C13-47D8-8420-3C2D355815F1}" type="pres">
      <dgm:prSet presAssocID="{480B91B9-E7EB-42C5-8520-5479CA69259D}" presName="accentRepeatNode" presStyleLbl="solidFgAcc1" presStyleIdx="3" presStyleCnt="6"/>
      <dgm:spPr/>
    </dgm:pt>
    <dgm:pt modelId="{71374F5D-EEC9-4298-A5BF-AF9DC9D78E2C}" type="pres">
      <dgm:prSet presAssocID="{5F026984-677D-48E8-BB03-299B217030CB}" presName="text_5" presStyleLbl="node1" presStyleIdx="4" presStyleCnt="6">
        <dgm:presLayoutVars>
          <dgm:bulletEnabled val="1"/>
        </dgm:presLayoutVars>
      </dgm:prSet>
      <dgm:spPr/>
    </dgm:pt>
    <dgm:pt modelId="{B4AD0C72-B935-4225-B168-C9C5A70E744D}" type="pres">
      <dgm:prSet presAssocID="{5F026984-677D-48E8-BB03-299B217030CB}" presName="accent_5" presStyleCnt="0"/>
      <dgm:spPr/>
    </dgm:pt>
    <dgm:pt modelId="{347C6135-853D-4D86-90E8-E42A9CBE6F76}" type="pres">
      <dgm:prSet presAssocID="{5F026984-677D-48E8-BB03-299B217030CB}" presName="accentRepeatNode" presStyleLbl="solidFgAcc1" presStyleIdx="4" presStyleCnt="6"/>
      <dgm:spPr/>
    </dgm:pt>
    <dgm:pt modelId="{25056202-8D7F-4E11-B475-D6E37A585C00}" type="pres">
      <dgm:prSet presAssocID="{29B41B4D-3AA7-46D4-96CB-B45C36081C65}" presName="text_6" presStyleLbl="node1" presStyleIdx="5" presStyleCnt="6">
        <dgm:presLayoutVars>
          <dgm:bulletEnabled val="1"/>
        </dgm:presLayoutVars>
      </dgm:prSet>
      <dgm:spPr/>
    </dgm:pt>
    <dgm:pt modelId="{64ACF20B-B741-4AD1-8DE0-04416E6F351F}" type="pres">
      <dgm:prSet presAssocID="{29B41B4D-3AA7-46D4-96CB-B45C36081C65}" presName="accent_6" presStyleCnt="0"/>
      <dgm:spPr/>
    </dgm:pt>
    <dgm:pt modelId="{FFF4C8DF-317C-4B13-A5B7-DDAA50F9F2CE}" type="pres">
      <dgm:prSet presAssocID="{29B41B4D-3AA7-46D4-96CB-B45C36081C65}" presName="accentRepeatNode" presStyleLbl="solidFgAcc1" presStyleIdx="5" presStyleCnt="6"/>
      <dgm:spPr/>
    </dgm:pt>
  </dgm:ptLst>
  <dgm:cxnLst>
    <dgm:cxn modelId="{333DCB03-BF34-4838-8CCC-91939070C8C6}" srcId="{F693429B-AA30-49CC-86B1-13ACE1567629}" destId="{29B41B4D-3AA7-46D4-96CB-B45C36081C65}" srcOrd="5" destOrd="0" parTransId="{DBE847EF-F529-4F10-9755-5DE8E040CB25}" sibTransId="{F5A82EC9-E0E8-4567-84FE-4E514D500CEB}"/>
    <dgm:cxn modelId="{87810C0F-C359-4061-9E85-CDA9DB7A1350}" type="presOf" srcId="{67722FB0-D2B9-4004-89F8-1EF87095C672}" destId="{A7A72518-EA8E-451B-A080-794E3D0C75D6}" srcOrd="0" destOrd="0" presId="urn:microsoft.com/office/officeart/2008/layout/VerticalCurvedList"/>
    <dgm:cxn modelId="{FFA60E13-3E90-4FAD-956B-90D6BD83F5F8}" type="presOf" srcId="{29B41B4D-3AA7-46D4-96CB-B45C36081C65}" destId="{25056202-8D7F-4E11-B475-D6E37A585C00}" srcOrd="0" destOrd="0" presId="urn:microsoft.com/office/officeart/2008/layout/VerticalCurvedList"/>
    <dgm:cxn modelId="{ADC4C819-D5F4-414A-8B11-41C4F5115608}" type="presOf" srcId="{480B91B9-E7EB-42C5-8520-5479CA69259D}" destId="{52F62277-40E3-4DD4-B0EF-04113CAF9ECD}" srcOrd="0" destOrd="0" presId="urn:microsoft.com/office/officeart/2008/layout/VerticalCurvedList"/>
    <dgm:cxn modelId="{F9DA8B38-E502-4681-B47D-D39B515BBB2F}" type="presOf" srcId="{D251C453-0316-450B-A1D9-3F4EC90628B7}" destId="{B0613FDC-BF06-42AD-BD65-E5FD8C5E7711}" srcOrd="0" destOrd="0" presId="urn:microsoft.com/office/officeart/2008/layout/VerticalCurvedList"/>
    <dgm:cxn modelId="{53AD433D-AA77-4FCB-9508-16FB762B8CD6}" srcId="{F693429B-AA30-49CC-86B1-13ACE1567629}" destId="{480B91B9-E7EB-42C5-8520-5479CA69259D}" srcOrd="3" destOrd="0" parTransId="{E465AE05-5E05-429E-B3AE-DCF43F3A216D}" sibTransId="{26CE1097-78CF-4ABB-865F-1601C60E04F2}"/>
    <dgm:cxn modelId="{F194BF46-5748-4AE7-A6CB-A75AAAE6BA3E}" srcId="{F693429B-AA30-49CC-86B1-13ACE1567629}" destId="{5F026984-677D-48E8-BB03-299B217030CB}" srcOrd="4" destOrd="0" parTransId="{375092F2-66CC-43D6-A82A-806AB1CEBE69}" sibTransId="{05C383C5-A9D8-40EC-B52E-5B275AEEBBDE}"/>
    <dgm:cxn modelId="{AD2C534B-277F-49D8-90C1-3B4BE858662F}" srcId="{F693429B-AA30-49CC-86B1-13ACE1567629}" destId="{21B060B9-D373-43E9-BD7F-FFAFC0072EB2}" srcOrd="1" destOrd="0" parTransId="{912BD8E6-D1D9-431B-A2D6-EA337E12363D}" sibTransId="{7CB6D19E-F1E7-4EE9-B142-D510C6CFA7F0}"/>
    <dgm:cxn modelId="{0DC1434F-9454-4BB0-B56C-B765321BE0EB}" type="presOf" srcId="{F693429B-AA30-49CC-86B1-13ACE1567629}" destId="{834D9B94-E0C7-47A7-B3FE-61EA4953289C}" srcOrd="0" destOrd="0" presId="urn:microsoft.com/office/officeart/2008/layout/VerticalCurvedList"/>
    <dgm:cxn modelId="{7A030AA8-C438-4A1B-B3FF-87A74B7B5381}" type="presOf" srcId="{0325ED2D-C5D0-4EE1-B516-35B6FC41E689}" destId="{8F061A3A-730F-4B36-91CE-AB794F6B86CA}" srcOrd="0" destOrd="0" presId="urn:microsoft.com/office/officeart/2008/layout/VerticalCurvedList"/>
    <dgm:cxn modelId="{82ED50B2-8455-48A1-8D04-61899F958F0F}" type="presOf" srcId="{21B060B9-D373-43E9-BD7F-FFAFC0072EB2}" destId="{26760EF4-0C4C-4CF7-B1D2-0853E24627DD}" srcOrd="0" destOrd="0" presId="urn:microsoft.com/office/officeart/2008/layout/VerticalCurvedList"/>
    <dgm:cxn modelId="{0CB47EDA-2646-4009-BA2E-3A46667733D5}" srcId="{F693429B-AA30-49CC-86B1-13ACE1567629}" destId="{67722FB0-D2B9-4004-89F8-1EF87095C672}" srcOrd="2" destOrd="0" parTransId="{C4C3139F-16DF-4009-9C80-AE6A969302DB}" sibTransId="{BB978511-4674-4052-8F22-2FFB63FD530F}"/>
    <dgm:cxn modelId="{787DDDDF-B6E3-4D34-9E78-91A84C5C1E03}" type="presOf" srcId="{5F026984-677D-48E8-BB03-299B217030CB}" destId="{71374F5D-EEC9-4298-A5BF-AF9DC9D78E2C}" srcOrd="0" destOrd="0" presId="urn:microsoft.com/office/officeart/2008/layout/VerticalCurvedList"/>
    <dgm:cxn modelId="{453AACE6-89E3-4C05-829B-4F54EC63F1ED}" srcId="{F693429B-AA30-49CC-86B1-13ACE1567629}" destId="{D251C453-0316-450B-A1D9-3F4EC90628B7}" srcOrd="0" destOrd="0" parTransId="{AEFAEF7E-99AE-46E8-91C2-FA920F896669}" sibTransId="{0325ED2D-C5D0-4EE1-B516-35B6FC41E689}"/>
    <dgm:cxn modelId="{E16DDDAA-9735-4EBA-A872-3FFFB0CC915B}" type="presParOf" srcId="{834D9B94-E0C7-47A7-B3FE-61EA4953289C}" destId="{4122B1AB-5B63-41BB-86E9-2EAAC3585615}" srcOrd="0" destOrd="0" presId="urn:microsoft.com/office/officeart/2008/layout/VerticalCurvedList"/>
    <dgm:cxn modelId="{08E954F3-89D0-465C-92E9-1576D38B26F5}" type="presParOf" srcId="{4122B1AB-5B63-41BB-86E9-2EAAC3585615}" destId="{74A9AC0C-8BC5-4564-A0C1-C67DBA1267F2}" srcOrd="0" destOrd="0" presId="urn:microsoft.com/office/officeart/2008/layout/VerticalCurvedList"/>
    <dgm:cxn modelId="{1FB673F6-B6F9-409A-B3BA-ECED941934BF}" type="presParOf" srcId="{74A9AC0C-8BC5-4564-A0C1-C67DBA1267F2}" destId="{4263B6C6-E96B-4CB5-8439-A93627A03952}" srcOrd="0" destOrd="0" presId="urn:microsoft.com/office/officeart/2008/layout/VerticalCurvedList"/>
    <dgm:cxn modelId="{951839D3-061D-4471-B42C-604E74A99008}" type="presParOf" srcId="{74A9AC0C-8BC5-4564-A0C1-C67DBA1267F2}" destId="{8F061A3A-730F-4B36-91CE-AB794F6B86CA}" srcOrd="1" destOrd="0" presId="urn:microsoft.com/office/officeart/2008/layout/VerticalCurvedList"/>
    <dgm:cxn modelId="{2006A030-2E41-496E-869F-925C5BBEF920}" type="presParOf" srcId="{74A9AC0C-8BC5-4564-A0C1-C67DBA1267F2}" destId="{C49ACB06-D4B5-44FF-AF75-D9DB1FC53836}" srcOrd="2" destOrd="0" presId="urn:microsoft.com/office/officeart/2008/layout/VerticalCurvedList"/>
    <dgm:cxn modelId="{54A788EE-844F-4568-989F-23C54EF0C4A0}" type="presParOf" srcId="{74A9AC0C-8BC5-4564-A0C1-C67DBA1267F2}" destId="{528102D8-F2C0-4E7A-A932-2CE4FA283F5B}" srcOrd="3" destOrd="0" presId="urn:microsoft.com/office/officeart/2008/layout/VerticalCurvedList"/>
    <dgm:cxn modelId="{0C69CB54-5AB1-41C7-90C1-9E235A38187F}" type="presParOf" srcId="{4122B1AB-5B63-41BB-86E9-2EAAC3585615}" destId="{B0613FDC-BF06-42AD-BD65-E5FD8C5E7711}" srcOrd="1" destOrd="0" presId="urn:microsoft.com/office/officeart/2008/layout/VerticalCurvedList"/>
    <dgm:cxn modelId="{9FB06FCF-1C54-4855-B8F8-C9CE98A19D24}" type="presParOf" srcId="{4122B1AB-5B63-41BB-86E9-2EAAC3585615}" destId="{AB77D792-C4CF-4F0C-B29B-9769E4F37EEA}" srcOrd="2" destOrd="0" presId="urn:microsoft.com/office/officeart/2008/layout/VerticalCurvedList"/>
    <dgm:cxn modelId="{44DEE1E0-E025-4BAB-8053-310FBF370617}" type="presParOf" srcId="{AB77D792-C4CF-4F0C-B29B-9769E4F37EEA}" destId="{514CBA0E-92E8-458D-8ADE-707541973234}" srcOrd="0" destOrd="0" presId="urn:microsoft.com/office/officeart/2008/layout/VerticalCurvedList"/>
    <dgm:cxn modelId="{3F67BB2F-2E9D-4DAD-914A-394598F03D36}" type="presParOf" srcId="{4122B1AB-5B63-41BB-86E9-2EAAC3585615}" destId="{26760EF4-0C4C-4CF7-B1D2-0853E24627DD}" srcOrd="3" destOrd="0" presId="urn:microsoft.com/office/officeart/2008/layout/VerticalCurvedList"/>
    <dgm:cxn modelId="{7833BC06-3E16-4571-B15D-3762EDB0DC82}" type="presParOf" srcId="{4122B1AB-5B63-41BB-86E9-2EAAC3585615}" destId="{019DA522-8BB8-411A-BF21-ACA180B91BDD}" srcOrd="4" destOrd="0" presId="urn:microsoft.com/office/officeart/2008/layout/VerticalCurvedList"/>
    <dgm:cxn modelId="{7580107C-C6E9-4677-A65E-476E73B0014A}" type="presParOf" srcId="{019DA522-8BB8-411A-BF21-ACA180B91BDD}" destId="{48C3C82F-809E-4D90-AE1C-1E257AB2D0C4}" srcOrd="0" destOrd="0" presId="urn:microsoft.com/office/officeart/2008/layout/VerticalCurvedList"/>
    <dgm:cxn modelId="{12E34AF9-7B0A-4BA0-AE92-6F9A64CD9DE0}" type="presParOf" srcId="{4122B1AB-5B63-41BB-86E9-2EAAC3585615}" destId="{A7A72518-EA8E-451B-A080-794E3D0C75D6}" srcOrd="5" destOrd="0" presId="urn:microsoft.com/office/officeart/2008/layout/VerticalCurvedList"/>
    <dgm:cxn modelId="{AE0D38A7-03D6-4022-8ECC-F8710FFB8CF0}" type="presParOf" srcId="{4122B1AB-5B63-41BB-86E9-2EAAC3585615}" destId="{48C58764-547B-4070-A50C-32044D987E7B}" srcOrd="6" destOrd="0" presId="urn:microsoft.com/office/officeart/2008/layout/VerticalCurvedList"/>
    <dgm:cxn modelId="{A7E63166-68E6-4920-898B-D925F1B6FFD2}" type="presParOf" srcId="{48C58764-547B-4070-A50C-32044D987E7B}" destId="{52C1066C-850F-4EF7-8476-EC467D2B6841}" srcOrd="0" destOrd="0" presId="urn:microsoft.com/office/officeart/2008/layout/VerticalCurvedList"/>
    <dgm:cxn modelId="{03E8B1FF-0BA4-46C2-97E2-4A1C27FCC5BA}" type="presParOf" srcId="{4122B1AB-5B63-41BB-86E9-2EAAC3585615}" destId="{52F62277-40E3-4DD4-B0EF-04113CAF9ECD}" srcOrd="7" destOrd="0" presId="urn:microsoft.com/office/officeart/2008/layout/VerticalCurvedList"/>
    <dgm:cxn modelId="{4B646926-66FF-4D33-BDC6-0F0717A6DC7B}" type="presParOf" srcId="{4122B1AB-5B63-41BB-86E9-2EAAC3585615}" destId="{00534889-6D78-41EA-B1D2-0B1F20DE8839}" srcOrd="8" destOrd="0" presId="urn:microsoft.com/office/officeart/2008/layout/VerticalCurvedList"/>
    <dgm:cxn modelId="{CF52F705-A0B8-4902-8205-8205211FDE96}" type="presParOf" srcId="{00534889-6D78-41EA-B1D2-0B1F20DE8839}" destId="{EFF0467A-8C13-47D8-8420-3C2D355815F1}" srcOrd="0" destOrd="0" presId="urn:microsoft.com/office/officeart/2008/layout/VerticalCurvedList"/>
    <dgm:cxn modelId="{6E4DEDC5-99A8-4A64-9C7B-8EB5446DF17F}" type="presParOf" srcId="{4122B1AB-5B63-41BB-86E9-2EAAC3585615}" destId="{71374F5D-EEC9-4298-A5BF-AF9DC9D78E2C}" srcOrd="9" destOrd="0" presId="urn:microsoft.com/office/officeart/2008/layout/VerticalCurvedList"/>
    <dgm:cxn modelId="{B5FB5F2D-F276-41B2-A8DA-4ABB8445EA5F}" type="presParOf" srcId="{4122B1AB-5B63-41BB-86E9-2EAAC3585615}" destId="{B4AD0C72-B935-4225-B168-C9C5A70E744D}" srcOrd="10" destOrd="0" presId="urn:microsoft.com/office/officeart/2008/layout/VerticalCurvedList"/>
    <dgm:cxn modelId="{3EF82D44-C3A1-4516-90CF-422AF679CEF4}" type="presParOf" srcId="{B4AD0C72-B935-4225-B168-C9C5A70E744D}" destId="{347C6135-853D-4D86-90E8-E42A9CBE6F76}" srcOrd="0" destOrd="0" presId="urn:microsoft.com/office/officeart/2008/layout/VerticalCurvedList"/>
    <dgm:cxn modelId="{C596703C-F968-489A-860C-1AE395D9AE74}" type="presParOf" srcId="{4122B1AB-5B63-41BB-86E9-2EAAC3585615}" destId="{25056202-8D7F-4E11-B475-D6E37A585C00}" srcOrd="11" destOrd="0" presId="urn:microsoft.com/office/officeart/2008/layout/VerticalCurvedList"/>
    <dgm:cxn modelId="{567D1C93-F5FC-41CE-B274-E8E7D72A2090}" type="presParOf" srcId="{4122B1AB-5B63-41BB-86E9-2EAAC3585615}" destId="{64ACF20B-B741-4AD1-8DE0-04416E6F351F}" srcOrd="12" destOrd="0" presId="urn:microsoft.com/office/officeart/2008/layout/VerticalCurvedList"/>
    <dgm:cxn modelId="{3BF3B7AB-B231-460C-A40F-26134430768B}" type="presParOf" srcId="{64ACF20B-B741-4AD1-8DE0-04416E6F351F}" destId="{FFF4C8DF-317C-4B13-A5B7-DDAA50F9F2C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B1EB97-52A0-4AE2-A2C4-8B88BCA7FCC7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DB72F704-6774-4ED2-9475-39E70008BF5D}">
      <dgm:prSet/>
      <dgm:spPr/>
      <dgm:t>
        <a:bodyPr/>
        <a:lstStyle/>
        <a:p>
          <a:r>
            <a:rPr lang="ru-RU" b="0" i="0"/>
            <a:t>UNBOUNDED PRECEDING — указывает, что окно начинается с первой строки группы;</a:t>
          </a:r>
          <a:endParaRPr lang="ru-RU"/>
        </a:p>
      </dgm:t>
    </dgm:pt>
    <dgm:pt modelId="{DD422FEF-D88C-45AE-8145-6D502235A226}" type="parTrans" cxnId="{CC85DB28-3C76-4D2C-A6C1-3367BB0300CC}">
      <dgm:prSet/>
      <dgm:spPr/>
      <dgm:t>
        <a:bodyPr/>
        <a:lstStyle/>
        <a:p>
          <a:endParaRPr lang="ru-RU"/>
        </a:p>
      </dgm:t>
    </dgm:pt>
    <dgm:pt modelId="{5D10515B-4DE3-4901-A639-80F83EDEE892}" type="sibTrans" cxnId="{CC85DB28-3C76-4D2C-A6C1-3367BB0300CC}">
      <dgm:prSet/>
      <dgm:spPr/>
      <dgm:t>
        <a:bodyPr/>
        <a:lstStyle/>
        <a:p>
          <a:endParaRPr lang="ru-RU"/>
        </a:p>
      </dgm:t>
    </dgm:pt>
    <dgm:pt modelId="{2AA35481-48EA-4344-8584-39673752945E}">
      <dgm:prSet/>
      <dgm:spPr/>
      <dgm:t>
        <a:bodyPr/>
        <a:lstStyle/>
        <a:p>
          <a:r>
            <a:rPr lang="ru-RU" b="0" i="0" dirty="0"/>
            <a:t>UNBOUNDED FOLLOWING – с помощью данной инструкции можно указать, что окно заканчивается на последней строке группы;</a:t>
          </a:r>
          <a:endParaRPr lang="ru-RU" dirty="0"/>
        </a:p>
      </dgm:t>
    </dgm:pt>
    <dgm:pt modelId="{CE1ADCAB-540E-4DAB-8199-670EC5C4799F}" type="parTrans" cxnId="{3A1EF1B3-4A33-48CB-8964-0B037F972219}">
      <dgm:prSet/>
      <dgm:spPr/>
      <dgm:t>
        <a:bodyPr/>
        <a:lstStyle/>
        <a:p>
          <a:endParaRPr lang="ru-RU"/>
        </a:p>
      </dgm:t>
    </dgm:pt>
    <dgm:pt modelId="{FDD2F0FA-5FED-4D1A-B6E8-6DD7AFCBFFE0}" type="sibTrans" cxnId="{3A1EF1B3-4A33-48CB-8964-0B037F972219}">
      <dgm:prSet/>
      <dgm:spPr/>
      <dgm:t>
        <a:bodyPr/>
        <a:lstStyle/>
        <a:p>
          <a:endParaRPr lang="ru-RU"/>
        </a:p>
      </dgm:t>
    </dgm:pt>
    <dgm:pt modelId="{F8BCF2DF-BA56-4997-9848-6C3534E4D4B6}">
      <dgm:prSet/>
      <dgm:spPr/>
      <dgm:t>
        <a:bodyPr/>
        <a:lstStyle/>
        <a:p>
          <a:r>
            <a:rPr lang="ru-RU" b="0" i="0"/>
            <a:t>CURRENT ROW – инструкция указывает, что окно начинается или заканчивается на текущей строке;</a:t>
          </a:r>
          <a:endParaRPr lang="ru-RU"/>
        </a:p>
      </dgm:t>
    </dgm:pt>
    <dgm:pt modelId="{3665AA8F-79EB-41F7-977A-6E54B3FCC20A}" type="parTrans" cxnId="{78AA9AE8-74F1-4521-9372-32AD02526ABE}">
      <dgm:prSet/>
      <dgm:spPr/>
      <dgm:t>
        <a:bodyPr/>
        <a:lstStyle/>
        <a:p>
          <a:endParaRPr lang="ru-RU"/>
        </a:p>
      </dgm:t>
    </dgm:pt>
    <dgm:pt modelId="{CE6D7041-2F7A-4803-BD45-085363D7B015}" type="sibTrans" cxnId="{78AA9AE8-74F1-4521-9372-32AD02526ABE}">
      <dgm:prSet/>
      <dgm:spPr/>
      <dgm:t>
        <a:bodyPr/>
        <a:lstStyle/>
        <a:p>
          <a:endParaRPr lang="ru-RU"/>
        </a:p>
      </dgm:t>
    </dgm:pt>
    <dgm:pt modelId="{3F0D423F-8FC8-457F-ABA3-ABDF5FD8DCAE}">
      <dgm:prSet/>
      <dgm:spPr/>
      <dgm:t>
        <a:bodyPr/>
        <a:lstStyle/>
        <a:p>
          <a:r>
            <a:rPr lang="ru-RU" b="0" i="0"/>
            <a:t>BETWEEN «граница окна» AND «граница окна» — указывает нижнюю и верхнюю границу окна;</a:t>
          </a:r>
          <a:endParaRPr lang="ru-RU"/>
        </a:p>
      </dgm:t>
    </dgm:pt>
    <dgm:pt modelId="{ED42E7D3-9EE9-4A4D-A16A-DFC7D4805014}" type="parTrans" cxnId="{FFE87B66-CF25-4AAB-9BFD-FFEF21C35C1E}">
      <dgm:prSet/>
      <dgm:spPr/>
      <dgm:t>
        <a:bodyPr/>
        <a:lstStyle/>
        <a:p>
          <a:endParaRPr lang="ru-RU"/>
        </a:p>
      </dgm:t>
    </dgm:pt>
    <dgm:pt modelId="{B17E78B1-F6F7-4C01-B2FC-1A6F274626D4}" type="sibTrans" cxnId="{FFE87B66-CF25-4AAB-9BFD-FFEF21C35C1E}">
      <dgm:prSet/>
      <dgm:spPr/>
      <dgm:t>
        <a:bodyPr/>
        <a:lstStyle/>
        <a:p>
          <a:endParaRPr lang="ru-RU"/>
        </a:p>
      </dgm:t>
    </dgm:pt>
    <dgm:pt modelId="{7FF1A699-AA8C-485F-9FD3-706EEA8C982A}">
      <dgm:prSet/>
      <dgm:spPr/>
      <dgm:t>
        <a:bodyPr/>
        <a:lstStyle/>
        <a:p>
          <a:r>
            <a:rPr lang="ru-RU" b="0" i="0"/>
            <a:t>«Значение» PRECEDING – определяет число строк перед текущей строкой (не допускается в предложении RANGE).;</a:t>
          </a:r>
          <a:endParaRPr lang="ru-RU"/>
        </a:p>
      </dgm:t>
    </dgm:pt>
    <dgm:pt modelId="{2AEFFDA0-C8BA-4638-873E-642F2A263C21}" type="parTrans" cxnId="{68AAC6B0-89F0-4F56-BEFF-1685F55337D9}">
      <dgm:prSet/>
      <dgm:spPr/>
      <dgm:t>
        <a:bodyPr/>
        <a:lstStyle/>
        <a:p>
          <a:endParaRPr lang="ru-RU"/>
        </a:p>
      </dgm:t>
    </dgm:pt>
    <dgm:pt modelId="{45E159DC-F4D2-46F4-B785-BDE342CCFA7A}" type="sibTrans" cxnId="{68AAC6B0-89F0-4F56-BEFF-1685F55337D9}">
      <dgm:prSet/>
      <dgm:spPr/>
      <dgm:t>
        <a:bodyPr/>
        <a:lstStyle/>
        <a:p>
          <a:endParaRPr lang="ru-RU"/>
        </a:p>
      </dgm:t>
    </dgm:pt>
    <dgm:pt modelId="{A4B5C8AF-7694-4F04-ACB1-03DB2F52BAAA}">
      <dgm:prSet/>
      <dgm:spPr/>
      <dgm:t>
        <a:bodyPr/>
        <a:lstStyle/>
        <a:p>
          <a:r>
            <a:rPr lang="ru-RU" b="0" i="0"/>
            <a:t>«Значение» FOLLOWING — определяет число строк после текущей строки (не допускается в предложении RANGE).</a:t>
          </a:r>
          <a:endParaRPr lang="ru-RU"/>
        </a:p>
      </dgm:t>
    </dgm:pt>
    <dgm:pt modelId="{C7876080-433F-4B21-8871-BA94F6C4A657}" type="parTrans" cxnId="{A42B458B-F81A-4A68-BE1E-29F54B4A36D8}">
      <dgm:prSet/>
      <dgm:spPr/>
      <dgm:t>
        <a:bodyPr/>
        <a:lstStyle/>
        <a:p>
          <a:endParaRPr lang="ru-RU"/>
        </a:p>
      </dgm:t>
    </dgm:pt>
    <dgm:pt modelId="{1CD28A9D-4B88-4E80-9301-25329B4882D7}" type="sibTrans" cxnId="{A42B458B-F81A-4A68-BE1E-29F54B4A36D8}">
      <dgm:prSet/>
      <dgm:spPr/>
      <dgm:t>
        <a:bodyPr/>
        <a:lstStyle/>
        <a:p>
          <a:endParaRPr lang="ru-RU"/>
        </a:p>
      </dgm:t>
    </dgm:pt>
    <dgm:pt modelId="{565B6F5E-4613-41A9-B217-56FF265B4003}" type="pres">
      <dgm:prSet presAssocID="{22B1EB97-52A0-4AE2-A2C4-8B88BCA7FCC7}" presName="Name0" presStyleCnt="0">
        <dgm:presLayoutVars>
          <dgm:chMax val="7"/>
          <dgm:chPref val="7"/>
          <dgm:dir/>
        </dgm:presLayoutVars>
      </dgm:prSet>
      <dgm:spPr/>
    </dgm:pt>
    <dgm:pt modelId="{352A3DD9-317A-4314-A78B-242836A283D6}" type="pres">
      <dgm:prSet presAssocID="{22B1EB97-52A0-4AE2-A2C4-8B88BCA7FCC7}" presName="Name1" presStyleCnt="0"/>
      <dgm:spPr/>
    </dgm:pt>
    <dgm:pt modelId="{A44B9098-71AE-4F65-B2F1-FEDCC87392BA}" type="pres">
      <dgm:prSet presAssocID="{22B1EB97-52A0-4AE2-A2C4-8B88BCA7FCC7}" presName="cycle" presStyleCnt="0"/>
      <dgm:spPr/>
    </dgm:pt>
    <dgm:pt modelId="{0F7B3294-6676-4F9A-872B-BD88586CF9E8}" type="pres">
      <dgm:prSet presAssocID="{22B1EB97-52A0-4AE2-A2C4-8B88BCA7FCC7}" presName="srcNode" presStyleLbl="node1" presStyleIdx="0" presStyleCnt="6"/>
      <dgm:spPr/>
    </dgm:pt>
    <dgm:pt modelId="{949220A9-C930-49C4-BE09-37B879D711A2}" type="pres">
      <dgm:prSet presAssocID="{22B1EB97-52A0-4AE2-A2C4-8B88BCA7FCC7}" presName="conn" presStyleLbl="parChTrans1D2" presStyleIdx="0" presStyleCnt="1"/>
      <dgm:spPr/>
    </dgm:pt>
    <dgm:pt modelId="{26E51705-5E65-4D66-99DA-A60867E63946}" type="pres">
      <dgm:prSet presAssocID="{22B1EB97-52A0-4AE2-A2C4-8B88BCA7FCC7}" presName="extraNode" presStyleLbl="node1" presStyleIdx="0" presStyleCnt="6"/>
      <dgm:spPr/>
    </dgm:pt>
    <dgm:pt modelId="{C033D225-6D28-4FBB-A31E-DC8B86768C92}" type="pres">
      <dgm:prSet presAssocID="{22B1EB97-52A0-4AE2-A2C4-8B88BCA7FCC7}" presName="dstNode" presStyleLbl="node1" presStyleIdx="0" presStyleCnt="6"/>
      <dgm:spPr/>
    </dgm:pt>
    <dgm:pt modelId="{B5744BA7-7B49-490E-8ADC-5D4A3BB34159}" type="pres">
      <dgm:prSet presAssocID="{DB72F704-6774-4ED2-9475-39E70008BF5D}" presName="text_1" presStyleLbl="node1" presStyleIdx="0" presStyleCnt="6">
        <dgm:presLayoutVars>
          <dgm:bulletEnabled val="1"/>
        </dgm:presLayoutVars>
      </dgm:prSet>
      <dgm:spPr/>
    </dgm:pt>
    <dgm:pt modelId="{C084509F-3340-44AF-B289-F3A18E323003}" type="pres">
      <dgm:prSet presAssocID="{DB72F704-6774-4ED2-9475-39E70008BF5D}" presName="accent_1" presStyleCnt="0"/>
      <dgm:spPr/>
    </dgm:pt>
    <dgm:pt modelId="{A452039D-9DB1-42AC-AA15-9917F79052C7}" type="pres">
      <dgm:prSet presAssocID="{DB72F704-6774-4ED2-9475-39E70008BF5D}" presName="accentRepeatNode" presStyleLbl="solidFgAcc1" presStyleIdx="0" presStyleCnt="6"/>
      <dgm:spPr/>
    </dgm:pt>
    <dgm:pt modelId="{61817651-3EBC-4B01-949F-53A26B765566}" type="pres">
      <dgm:prSet presAssocID="{2AA35481-48EA-4344-8584-39673752945E}" presName="text_2" presStyleLbl="node1" presStyleIdx="1" presStyleCnt="6">
        <dgm:presLayoutVars>
          <dgm:bulletEnabled val="1"/>
        </dgm:presLayoutVars>
      </dgm:prSet>
      <dgm:spPr/>
    </dgm:pt>
    <dgm:pt modelId="{48A69297-B96E-4CB1-80FE-BF230116F643}" type="pres">
      <dgm:prSet presAssocID="{2AA35481-48EA-4344-8584-39673752945E}" presName="accent_2" presStyleCnt="0"/>
      <dgm:spPr/>
    </dgm:pt>
    <dgm:pt modelId="{C060F16F-4A88-4C0B-90B1-DF9747777459}" type="pres">
      <dgm:prSet presAssocID="{2AA35481-48EA-4344-8584-39673752945E}" presName="accentRepeatNode" presStyleLbl="solidFgAcc1" presStyleIdx="1" presStyleCnt="6"/>
      <dgm:spPr/>
    </dgm:pt>
    <dgm:pt modelId="{7E1E9065-D762-45C5-94CF-F1AFB84F426A}" type="pres">
      <dgm:prSet presAssocID="{F8BCF2DF-BA56-4997-9848-6C3534E4D4B6}" presName="text_3" presStyleLbl="node1" presStyleIdx="2" presStyleCnt="6">
        <dgm:presLayoutVars>
          <dgm:bulletEnabled val="1"/>
        </dgm:presLayoutVars>
      </dgm:prSet>
      <dgm:spPr/>
    </dgm:pt>
    <dgm:pt modelId="{DCCB0661-BDB6-46D3-AAEF-E09BF3FE3DC7}" type="pres">
      <dgm:prSet presAssocID="{F8BCF2DF-BA56-4997-9848-6C3534E4D4B6}" presName="accent_3" presStyleCnt="0"/>
      <dgm:spPr/>
    </dgm:pt>
    <dgm:pt modelId="{F0AB265C-767F-43C4-AFB0-F5726ADEC14C}" type="pres">
      <dgm:prSet presAssocID="{F8BCF2DF-BA56-4997-9848-6C3534E4D4B6}" presName="accentRepeatNode" presStyleLbl="solidFgAcc1" presStyleIdx="2" presStyleCnt="6"/>
      <dgm:spPr/>
    </dgm:pt>
    <dgm:pt modelId="{90D79397-2DDA-4CE8-9B62-39895943C269}" type="pres">
      <dgm:prSet presAssocID="{3F0D423F-8FC8-457F-ABA3-ABDF5FD8DCAE}" presName="text_4" presStyleLbl="node1" presStyleIdx="3" presStyleCnt="6">
        <dgm:presLayoutVars>
          <dgm:bulletEnabled val="1"/>
        </dgm:presLayoutVars>
      </dgm:prSet>
      <dgm:spPr/>
    </dgm:pt>
    <dgm:pt modelId="{60C6F0F2-77FC-4FBF-9145-05A7C9704666}" type="pres">
      <dgm:prSet presAssocID="{3F0D423F-8FC8-457F-ABA3-ABDF5FD8DCAE}" presName="accent_4" presStyleCnt="0"/>
      <dgm:spPr/>
    </dgm:pt>
    <dgm:pt modelId="{469FBA89-4F51-493F-A8B9-446A1E3FCEF8}" type="pres">
      <dgm:prSet presAssocID="{3F0D423F-8FC8-457F-ABA3-ABDF5FD8DCAE}" presName="accentRepeatNode" presStyleLbl="solidFgAcc1" presStyleIdx="3" presStyleCnt="6"/>
      <dgm:spPr/>
    </dgm:pt>
    <dgm:pt modelId="{6DFED57D-4BA6-487F-80E1-E56759A72989}" type="pres">
      <dgm:prSet presAssocID="{7FF1A699-AA8C-485F-9FD3-706EEA8C982A}" presName="text_5" presStyleLbl="node1" presStyleIdx="4" presStyleCnt="6">
        <dgm:presLayoutVars>
          <dgm:bulletEnabled val="1"/>
        </dgm:presLayoutVars>
      </dgm:prSet>
      <dgm:spPr/>
    </dgm:pt>
    <dgm:pt modelId="{98C23BC3-3894-462A-804C-EEA49A48864B}" type="pres">
      <dgm:prSet presAssocID="{7FF1A699-AA8C-485F-9FD3-706EEA8C982A}" presName="accent_5" presStyleCnt="0"/>
      <dgm:spPr/>
    </dgm:pt>
    <dgm:pt modelId="{11A96EA5-8A26-47E0-A9FB-7C3EEB3FC7B3}" type="pres">
      <dgm:prSet presAssocID="{7FF1A699-AA8C-485F-9FD3-706EEA8C982A}" presName="accentRepeatNode" presStyleLbl="solidFgAcc1" presStyleIdx="4" presStyleCnt="6"/>
      <dgm:spPr/>
    </dgm:pt>
    <dgm:pt modelId="{285AA1DE-204D-4A57-A1A3-F0FA92B300DD}" type="pres">
      <dgm:prSet presAssocID="{A4B5C8AF-7694-4F04-ACB1-03DB2F52BAAA}" presName="text_6" presStyleLbl="node1" presStyleIdx="5" presStyleCnt="6">
        <dgm:presLayoutVars>
          <dgm:bulletEnabled val="1"/>
        </dgm:presLayoutVars>
      </dgm:prSet>
      <dgm:spPr/>
    </dgm:pt>
    <dgm:pt modelId="{598B077C-3247-4443-88EB-79BB31CFFF74}" type="pres">
      <dgm:prSet presAssocID="{A4B5C8AF-7694-4F04-ACB1-03DB2F52BAAA}" presName="accent_6" presStyleCnt="0"/>
      <dgm:spPr/>
    </dgm:pt>
    <dgm:pt modelId="{934A9BD7-3C2F-4D87-9FCF-13D82F10D832}" type="pres">
      <dgm:prSet presAssocID="{A4B5C8AF-7694-4F04-ACB1-03DB2F52BAAA}" presName="accentRepeatNode" presStyleLbl="solidFgAcc1" presStyleIdx="5" presStyleCnt="6"/>
      <dgm:spPr/>
    </dgm:pt>
  </dgm:ptLst>
  <dgm:cxnLst>
    <dgm:cxn modelId="{CC85DB28-3C76-4D2C-A6C1-3367BB0300CC}" srcId="{22B1EB97-52A0-4AE2-A2C4-8B88BCA7FCC7}" destId="{DB72F704-6774-4ED2-9475-39E70008BF5D}" srcOrd="0" destOrd="0" parTransId="{DD422FEF-D88C-45AE-8145-6D502235A226}" sibTransId="{5D10515B-4DE3-4901-A639-80F83EDEE892}"/>
    <dgm:cxn modelId="{7752AC61-B469-423A-9799-F9AEB98F4795}" type="presOf" srcId="{22B1EB97-52A0-4AE2-A2C4-8B88BCA7FCC7}" destId="{565B6F5E-4613-41A9-B217-56FF265B4003}" srcOrd="0" destOrd="0" presId="urn:microsoft.com/office/officeart/2008/layout/VerticalCurvedList"/>
    <dgm:cxn modelId="{FFE87B66-CF25-4AAB-9BFD-FFEF21C35C1E}" srcId="{22B1EB97-52A0-4AE2-A2C4-8B88BCA7FCC7}" destId="{3F0D423F-8FC8-457F-ABA3-ABDF5FD8DCAE}" srcOrd="3" destOrd="0" parTransId="{ED42E7D3-9EE9-4A4D-A16A-DFC7D4805014}" sibTransId="{B17E78B1-F6F7-4C01-B2FC-1A6F274626D4}"/>
    <dgm:cxn modelId="{EE00B84C-1609-4C34-ABDD-1A023ADDDF2C}" type="presOf" srcId="{F8BCF2DF-BA56-4997-9848-6C3534E4D4B6}" destId="{7E1E9065-D762-45C5-94CF-F1AFB84F426A}" srcOrd="0" destOrd="0" presId="urn:microsoft.com/office/officeart/2008/layout/VerticalCurvedList"/>
    <dgm:cxn modelId="{EA4C936D-7831-4A48-B2FB-AEBE27AB23DA}" type="presOf" srcId="{A4B5C8AF-7694-4F04-ACB1-03DB2F52BAAA}" destId="{285AA1DE-204D-4A57-A1A3-F0FA92B300DD}" srcOrd="0" destOrd="0" presId="urn:microsoft.com/office/officeart/2008/layout/VerticalCurvedList"/>
    <dgm:cxn modelId="{AE65996F-B659-47D0-8B6A-28A489B41386}" type="presOf" srcId="{3F0D423F-8FC8-457F-ABA3-ABDF5FD8DCAE}" destId="{90D79397-2DDA-4CE8-9B62-39895943C269}" srcOrd="0" destOrd="0" presId="urn:microsoft.com/office/officeart/2008/layout/VerticalCurvedList"/>
    <dgm:cxn modelId="{A42B458B-F81A-4A68-BE1E-29F54B4A36D8}" srcId="{22B1EB97-52A0-4AE2-A2C4-8B88BCA7FCC7}" destId="{A4B5C8AF-7694-4F04-ACB1-03DB2F52BAAA}" srcOrd="5" destOrd="0" parTransId="{C7876080-433F-4B21-8871-BA94F6C4A657}" sibTransId="{1CD28A9D-4B88-4E80-9301-25329B4882D7}"/>
    <dgm:cxn modelId="{77A48792-808B-45CB-8F02-9E8FA38A26C8}" type="presOf" srcId="{DB72F704-6774-4ED2-9475-39E70008BF5D}" destId="{B5744BA7-7B49-490E-8ADC-5D4A3BB34159}" srcOrd="0" destOrd="0" presId="urn:microsoft.com/office/officeart/2008/layout/VerticalCurvedList"/>
    <dgm:cxn modelId="{7B04629E-4EC9-4215-BCAF-CD9F0C3873FC}" type="presOf" srcId="{5D10515B-4DE3-4901-A639-80F83EDEE892}" destId="{949220A9-C930-49C4-BE09-37B879D711A2}" srcOrd="0" destOrd="0" presId="urn:microsoft.com/office/officeart/2008/layout/VerticalCurvedList"/>
    <dgm:cxn modelId="{D7DC67A3-9005-4237-93C1-C87C3ED0D477}" type="presOf" srcId="{2AA35481-48EA-4344-8584-39673752945E}" destId="{61817651-3EBC-4B01-949F-53A26B765566}" srcOrd="0" destOrd="0" presId="urn:microsoft.com/office/officeart/2008/layout/VerticalCurvedList"/>
    <dgm:cxn modelId="{68AAC6B0-89F0-4F56-BEFF-1685F55337D9}" srcId="{22B1EB97-52A0-4AE2-A2C4-8B88BCA7FCC7}" destId="{7FF1A699-AA8C-485F-9FD3-706EEA8C982A}" srcOrd="4" destOrd="0" parTransId="{2AEFFDA0-C8BA-4638-873E-642F2A263C21}" sibTransId="{45E159DC-F4D2-46F4-B785-BDE342CCFA7A}"/>
    <dgm:cxn modelId="{3A1EF1B3-4A33-48CB-8964-0B037F972219}" srcId="{22B1EB97-52A0-4AE2-A2C4-8B88BCA7FCC7}" destId="{2AA35481-48EA-4344-8584-39673752945E}" srcOrd="1" destOrd="0" parTransId="{CE1ADCAB-540E-4DAB-8199-670EC5C4799F}" sibTransId="{FDD2F0FA-5FED-4D1A-B6E8-6DD7AFCBFFE0}"/>
    <dgm:cxn modelId="{8CF0DBD0-B461-48BD-A15E-98B7A1D6BF33}" type="presOf" srcId="{7FF1A699-AA8C-485F-9FD3-706EEA8C982A}" destId="{6DFED57D-4BA6-487F-80E1-E56759A72989}" srcOrd="0" destOrd="0" presId="urn:microsoft.com/office/officeart/2008/layout/VerticalCurvedList"/>
    <dgm:cxn modelId="{78AA9AE8-74F1-4521-9372-32AD02526ABE}" srcId="{22B1EB97-52A0-4AE2-A2C4-8B88BCA7FCC7}" destId="{F8BCF2DF-BA56-4997-9848-6C3534E4D4B6}" srcOrd="2" destOrd="0" parTransId="{3665AA8F-79EB-41F7-977A-6E54B3FCC20A}" sibTransId="{CE6D7041-2F7A-4803-BD45-085363D7B015}"/>
    <dgm:cxn modelId="{96E0792D-F33D-4D4C-BC84-50908E2338BC}" type="presParOf" srcId="{565B6F5E-4613-41A9-B217-56FF265B4003}" destId="{352A3DD9-317A-4314-A78B-242836A283D6}" srcOrd="0" destOrd="0" presId="urn:microsoft.com/office/officeart/2008/layout/VerticalCurvedList"/>
    <dgm:cxn modelId="{67F4E5FC-52CB-4141-A378-F8B23B78773F}" type="presParOf" srcId="{352A3DD9-317A-4314-A78B-242836A283D6}" destId="{A44B9098-71AE-4F65-B2F1-FEDCC87392BA}" srcOrd="0" destOrd="0" presId="urn:microsoft.com/office/officeart/2008/layout/VerticalCurvedList"/>
    <dgm:cxn modelId="{0B733398-E099-4EC1-9E05-0BD417AE908F}" type="presParOf" srcId="{A44B9098-71AE-4F65-B2F1-FEDCC87392BA}" destId="{0F7B3294-6676-4F9A-872B-BD88586CF9E8}" srcOrd="0" destOrd="0" presId="urn:microsoft.com/office/officeart/2008/layout/VerticalCurvedList"/>
    <dgm:cxn modelId="{138D3E79-BE6E-4DA5-9665-9F8D6555E652}" type="presParOf" srcId="{A44B9098-71AE-4F65-B2F1-FEDCC87392BA}" destId="{949220A9-C930-49C4-BE09-37B879D711A2}" srcOrd="1" destOrd="0" presId="urn:microsoft.com/office/officeart/2008/layout/VerticalCurvedList"/>
    <dgm:cxn modelId="{43F6125B-0079-4C65-8850-37AD295BE99D}" type="presParOf" srcId="{A44B9098-71AE-4F65-B2F1-FEDCC87392BA}" destId="{26E51705-5E65-4D66-99DA-A60867E63946}" srcOrd="2" destOrd="0" presId="urn:microsoft.com/office/officeart/2008/layout/VerticalCurvedList"/>
    <dgm:cxn modelId="{F221328E-C2A3-4633-8E9B-3391BF5493D2}" type="presParOf" srcId="{A44B9098-71AE-4F65-B2F1-FEDCC87392BA}" destId="{C033D225-6D28-4FBB-A31E-DC8B86768C92}" srcOrd="3" destOrd="0" presId="urn:microsoft.com/office/officeart/2008/layout/VerticalCurvedList"/>
    <dgm:cxn modelId="{DE76946D-9ECC-43E0-B00C-F9B1AE960B79}" type="presParOf" srcId="{352A3DD9-317A-4314-A78B-242836A283D6}" destId="{B5744BA7-7B49-490E-8ADC-5D4A3BB34159}" srcOrd="1" destOrd="0" presId="urn:microsoft.com/office/officeart/2008/layout/VerticalCurvedList"/>
    <dgm:cxn modelId="{92EEA023-7345-4C59-AB84-AE1D645501B7}" type="presParOf" srcId="{352A3DD9-317A-4314-A78B-242836A283D6}" destId="{C084509F-3340-44AF-B289-F3A18E323003}" srcOrd="2" destOrd="0" presId="urn:microsoft.com/office/officeart/2008/layout/VerticalCurvedList"/>
    <dgm:cxn modelId="{A191495F-504B-404B-A72B-2BAEFB3E4090}" type="presParOf" srcId="{C084509F-3340-44AF-B289-F3A18E323003}" destId="{A452039D-9DB1-42AC-AA15-9917F79052C7}" srcOrd="0" destOrd="0" presId="urn:microsoft.com/office/officeart/2008/layout/VerticalCurvedList"/>
    <dgm:cxn modelId="{9B1B3E05-1660-4751-B84D-09F32593216F}" type="presParOf" srcId="{352A3DD9-317A-4314-A78B-242836A283D6}" destId="{61817651-3EBC-4B01-949F-53A26B765566}" srcOrd="3" destOrd="0" presId="urn:microsoft.com/office/officeart/2008/layout/VerticalCurvedList"/>
    <dgm:cxn modelId="{9DA9C1C5-6C73-48AB-BE06-0F0034068CB6}" type="presParOf" srcId="{352A3DD9-317A-4314-A78B-242836A283D6}" destId="{48A69297-B96E-4CB1-80FE-BF230116F643}" srcOrd="4" destOrd="0" presId="urn:microsoft.com/office/officeart/2008/layout/VerticalCurvedList"/>
    <dgm:cxn modelId="{D384DAC8-D9A3-4737-BCD1-BF9818BA53C4}" type="presParOf" srcId="{48A69297-B96E-4CB1-80FE-BF230116F643}" destId="{C060F16F-4A88-4C0B-90B1-DF9747777459}" srcOrd="0" destOrd="0" presId="urn:microsoft.com/office/officeart/2008/layout/VerticalCurvedList"/>
    <dgm:cxn modelId="{F9315F32-D771-43BE-A879-56C625933070}" type="presParOf" srcId="{352A3DD9-317A-4314-A78B-242836A283D6}" destId="{7E1E9065-D762-45C5-94CF-F1AFB84F426A}" srcOrd="5" destOrd="0" presId="urn:microsoft.com/office/officeart/2008/layout/VerticalCurvedList"/>
    <dgm:cxn modelId="{F51ABB30-DD73-4BB5-9A51-013390DC1056}" type="presParOf" srcId="{352A3DD9-317A-4314-A78B-242836A283D6}" destId="{DCCB0661-BDB6-46D3-AAEF-E09BF3FE3DC7}" srcOrd="6" destOrd="0" presId="urn:microsoft.com/office/officeart/2008/layout/VerticalCurvedList"/>
    <dgm:cxn modelId="{9B5545C1-D966-4A39-B885-7742503CA6B0}" type="presParOf" srcId="{DCCB0661-BDB6-46D3-AAEF-E09BF3FE3DC7}" destId="{F0AB265C-767F-43C4-AFB0-F5726ADEC14C}" srcOrd="0" destOrd="0" presId="urn:microsoft.com/office/officeart/2008/layout/VerticalCurvedList"/>
    <dgm:cxn modelId="{71857748-CC87-448C-9192-FADD1909AE4B}" type="presParOf" srcId="{352A3DD9-317A-4314-A78B-242836A283D6}" destId="{90D79397-2DDA-4CE8-9B62-39895943C269}" srcOrd="7" destOrd="0" presId="urn:microsoft.com/office/officeart/2008/layout/VerticalCurvedList"/>
    <dgm:cxn modelId="{D33FC471-7C97-4075-8714-11ADEA7F8456}" type="presParOf" srcId="{352A3DD9-317A-4314-A78B-242836A283D6}" destId="{60C6F0F2-77FC-4FBF-9145-05A7C9704666}" srcOrd="8" destOrd="0" presId="urn:microsoft.com/office/officeart/2008/layout/VerticalCurvedList"/>
    <dgm:cxn modelId="{0BD174E1-F24D-4FBE-8F1A-897EC4E18E29}" type="presParOf" srcId="{60C6F0F2-77FC-4FBF-9145-05A7C9704666}" destId="{469FBA89-4F51-493F-A8B9-446A1E3FCEF8}" srcOrd="0" destOrd="0" presId="urn:microsoft.com/office/officeart/2008/layout/VerticalCurvedList"/>
    <dgm:cxn modelId="{641CD2FB-65BD-47AC-B031-272DD05A55D2}" type="presParOf" srcId="{352A3DD9-317A-4314-A78B-242836A283D6}" destId="{6DFED57D-4BA6-487F-80E1-E56759A72989}" srcOrd="9" destOrd="0" presId="urn:microsoft.com/office/officeart/2008/layout/VerticalCurvedList"/>
    <dgm:cxn modelId="{ECDC1EAD-B8A0-450F-B214-F3C2585D8095}" type="presParOf" srcId="{352A3DD9-317A-4314-A78B-242836A283D6}" destId="{98C23BC3-3894-462A-804C-EEA49A48864B}" srcOrd="10" destOrd="0" presId="urn:microsoft.com/office/officeart/2008/layout/VerticalCurvedList"/>
    <dgm:cxn modelId="{2C885BC9-7492-44E9-AF07-B8C3E87F7A02}" type="presParOf" srcId="{98C23BC3-3894-462A-804C-EEA49A48864B}" destId="{11A96EA5-8A26-47E0-A9FB-7C3EEB3FC7B3}" srcOrd="0" destOrd="0" presId="urn:microsoft.com/office/officeart/2008/layout/VerticalCurvedList"/>
    <dgm:cxn modelId="{FC9F124A-7A36-43A6-AA0D-C725BDA4DA45}" type="presParOf" srcId="{352A3DD9-317A-4314-A78B-242836A283D6}" destId="{285AA1DE-204D-4A57-A1A3-F0FA92B300DD}" srcOrd="11" destOrd="0" presId="urn:microsoft.com/office/officeart/2008/layout/VerticalCurvedList"/>
    <dgm:cxn modelId="{0452F19D-1175-4831-896C-B8F11FAF58DB}" type="presParOf" srcId="{352A3DD9-317A-4314-A78B-242836A283D6}" destId="{598B077C-3247-4443-88EB-79BB31CFFF74}" srcOrd="12" destOrd="0" presId="urn:microsoft.com/office/officeart/2008/layout/VerticalCurvedList"/>
    <dgm:cxn modelId="{C6FEA270-846A-479D-9C35-33FED0EDEF80}" type="presParOf" srcId="{598B077C-3247-4443-88EB-79BB31CFFF74}" destId="{934A9BD7-3C2F-4D87-9FCF-13D82F10D83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E0BE8-B3C4-4810-B1FF-0CD636928D0A}">
      <dsp:nvSpPr>
        <dsp:cNvPr id="0" name=""/>
        <dsp:cNvSpPr/>
      </dsp:nvSpPr>
      <dsp:spPr>
        <a:xfrm>
          <a:off x="-3666435" y="-563342"/>
          <a:ext cx="4370537" cy="4370537"/>
        </a:xfrm>
        <a:prstGeom prst="blockArc">
          <a:avLst>
            <a:gd name="adj1" fmla="val 18900000"/>
            <a:gd name="adj2" fmla="val 2700000"/>
            <a:gd name="adj3" fmla="val 494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08C63-2734-4092-9D5D-AA7786CE6CBC}">
      <dsp:nvSpPr>
        <dsp:cNvPr id="0" name=""/>
        <dsp:cNvSpPr/>
      </dsp:nvSpPr>
      <dsp:spPr>
        <a:xfrm>
          <a:off x="369087" y="249387"/>
          <a:ext cx="6223863" cy="4990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Присвоение нужных значений при определенных условиях</a:t>
          </a:r>
          <a:endParaRPr lang="ru-RU" sz="1700" kern="1200"/>
        </a:p>
      </dsp:txBody>
      <dsp:txXfrm>
        <a:off x="369087" y="249387"/>
        <a:ext cx="6223863" cy="499034"/>
      </dsp:txXfrm>
    </dsp:sp>
    <dsp:sp modelId="{1221429C-2059-4A38-BE1D-43F75AC18B67}">
      <dsp:nvSpPr>
        <dsp:cNvPr id="0" name=""/>
        <dsp:cNvSpPr/>
      </dsp:nvSpPr>
      <dsp:spPr>
        <a:xfrm>
          <a:off x="57190" y="187008"/>
          <a:ext cx="623792" cy="6237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82A6F-027A-425A-9FAA-0A876FF0A672}">
      <dsp:nvSpPr>
        <dsp:cNvPr id="0" name=""/>
        <dsp:cNvSpPr/>
      </dsp:nvSpPr>
      <dsp:spPr>
        <a:xfrm>
          <a:off x="655194" y="998068"/>
          <a:ext cx="5937755" cy="4990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Обработка </a:t>
          </a:r>
          <a:r>
            <a:rPr lang="en-US" sz="1700" b="0" i="0" kern="1200"/>
            <a:t>NULL-</a:t>
          </a:r>
          <a:r>
            <a:rPr lang="ru-RU" sz="1700" b="0" i="0" kern="1200"/>
            <a:t>ов</a:t>
          </a:r>
          <a:endParaRPr lang="ru-RU" sz="1700" kern="1200"/>
        </a:p>
      </dsp:txBody>
      <dsp:txXfrm>
        <a:off x="655194" y="998068"/>
        <a:ext cx="5937755" cy="499034"/>
      </dsp:txXfrm>
    </dsp:sp>
    <dsp:sp modelId="{B29191C1-F92B-406E-BDB6-5954443497AF}">
      <dsp:nvSpPr>
        <dsp:cNvPr id="0" name=""/>
        <dsp:cNvSpPr/>
      </dsp:nvSpPr>
      <dsp:spPr>
        <a:xfrm>
          <a:off x="343298" y="935689"/>
          <a:ext cx="623792" cy="6237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AF23-8579-4399-8A73-FB8606F7FEC6}">
      <dsp:nvSpPr>
        <dsp:cNvPr id="0" name=""/>
        <dsp:cNvSpPr/>
      </dsp:nvSpPr>
      <dsp:spPr>
        <a:xfrm>
          <a:off x="655194" y="1746749"/>
          <a:ext cx="5937755" cy="4990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Агрегация и вычисления</a:t>
          </a:r>
          <a:endParaRPr lang="ru-RU" sz="1700" kern="1200"/>
        </a:p>
      </dsp:txBody>
      <dsp:txXfrm>
        <a:off x="655194" y="1746749"/>
        <a:ext cx="5937755" cy="499034"/>
      </dsp:txXfrm>
    </dsp:sp>
    <dsp:sp modelId="{9C969ACE-C0BB-4ECB-BB75-60756E07B8FB}">
      <dsp:nvSpPr>
        <dsp:cNvPr id="0" name=""/>
        <dsp:cNvSpPr/>
      </dsp:nvSpPr>
      <dsp:spPr>
        <a:xfrm>
          <a:off x="343298" y="1684370"/>
          <a:ext cx="623792" cy="6237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5FFBE-7316-416A-8CD2-0280F33605EA}">
      <dsp:nvSpPr>
        <dsp:cNvPr id="0" name=""/>
        <dsp:cNvSpPr/>
      </dsp:nvSpPr>
      <dsp:spPr>
        <a:xfrm>
          <a:off x="369087" y="2495430"/>
          <a:ext cx="6223863" cy="4990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10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Построение сложной логики, зависящей от нескольких полей</a:t>
          </a:r>
          <a:endParaRPr lang="ru-RU" sz="1700" kern="1200"/>
        </a:p>
      </dsp:txBody>
      <dsp:txXfrm>
        <a:off x="369087" y="2495430"/>
        <a:ext cx="6223863" cy="499034"/>
      </dsp:txXfrm>
    </dsp:sp>
    <dsp:sp modelId="{E10F5FE2-0205-4685-8201-8BCC65A7F39E}">
      <dsp:nvSpPr>
        <dsp:cNvPr id="0" name=""/>
        <dsp:cNvSpPr/>
      </dsp:nvSpPr>
      <dsp:spPr>
        <a:xfrm>
          <a:off x="57190" y="2433051"/>
          <a:ext cx="623792" cy="62379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151EA-8252-4078-82AE-AA25B215BE7C}">
      <dsp:nvSpPr>
        <dsp:cNvPr id="0" name=""/>
        <dsp:cNvSpPr/>
      </dsp:nvSpPr>
      <dsp:spPr>
        <a:xfrm>
          <a:off x="1477922" y="0"/>
          <a:ext cx="3953211" cy="3684020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CCB0-1276-47A7-B63F-3AEFA9B41DE0}">
      <dsp:nvSpPr>
        <dsp:cNvPr id="0" name=""/>
        <dsp:cNvSpPr/>
      </dsp:nvSpPr>
      <dsp:spPr>
        <a:xfrm>
          <a:off x="1962499" y="349981"/>
          <a:ext cx="1436767" cy="14367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Шаги «окна» (для поиска на несколько назад / вперед)</a:t>
          </a:r>
          <a:endParaRPr lang="ru-RU" sz="1300" kern="1200"/>
        </a:p>
      </dsp:txBody>
      <dsp:txXfrm>
        <a:off x="2032636" y="420118"/>
        <a:ext cx="1296493" cy="1296493"/>
      </dsp:txXfrm>
    </dsp:sp>
    <dsp:sp modelId="{C1D379E8-4CF7-43BB-AFFB-EE783EC04FD5}">
      <dsp:nvSpPr>
        <dsp:cNvPr id="0" name=""/>
        <dsp:cNvSpPr/>
      </dsp:nvSpPr>
      <dsp:spPr>
        <a:xfrm>
          <a:off x="3509788" y="349981"/>
          <a:ext cx="1436767" cy="14367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Дефолтные значения (заглушки для </a:t>
          </a:r>
          <a:r>
            <a:rPr lang="en-US" sz="1300" b="0" i="0" kern="1200"/>
            <a:t>NULL-</a:t>
          </a:r>
          <a:r>
            <a:rPr lang="ru-RU" sz="1300" b="0" i="0" kern="1200"/>
            <a:t>ов)</a:t>
          </a:r>
          <a:endParaRPr lang="ru-RU" sz="1300" kern="1200"/>
        </a:p>
      </dsp:txBody>
      <dsp:txXfrm>
        <a:off x="3579925" y="420118"/>
        <a:ext cx="1296493" cy="1296493"/>
      </dsp:txXfrm>
    </dsp:sp>
    <dsp:sp modelId="{392EE419-3AB2-493C-8472-38DB13BB6A8C}">
      <dsp:nvSpPr>
        <dsp:cNvPr id="0" name=""/>
        <dsp:cNvSpPr/>
      </dsp:nvSpPr>
      <dsp:spPr>
        <a:xfrm>
          <a:off x="1962499" y="1897270"/>
          <a:ext cx="1436767" cy="14367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Игнорирование </a:t>
          </a:r>
          <a:r>
            <a:rPr lang="en-US" sz="1300" b="0" i="0" kern="1200"/>
            <a:t>NULL</a:t>
          </a:r>
          <a:r>
            <a:rPr lang="ru-RU" sz="1300" b="0" i="0" kern="1200"/>
            <a:t>-ов </a:t>
          </a:r>
          <a:r>
            <a:rPr lang="en-US" sz="1300" b="0" i="0" kern="1200"/>
            <a:t>(</a:t>
          </a:r>
          <a:r>
            <a:rPr lang="ru-RU" sz="1300" b="0" i="0" kern="1200"/>
            <a:t>по аналогии с </a:t>
          </a:r>
          <a:r>
            <a:rPr lang="en-US" sz="1300" b="0" i="0" kern="1200"/>
            <a:t>ORDER BY)</a:t>
          </a:r>
          <a:endParaRPr lang="ru-RU" sz="1300" kern="1200"/>
        </a:p>
      </dsp:txBody>
      <dsp:txXfrm>
        <a:off x="2032636" y="1967407"/>
        <a:ext cx="1296493" cy="1296493"/>
      </dsp:txXfrm>
    </dsp:sp>
    <dsp:sp modelId="{C6637D46-CAD9-4CFB-AC19-BC5B65C5EE5B}">
      <dsp:nvSpPr>
        <dsp:cNvPr id="0" name=""/>
        <dsp:cNvSpPr/>
      </dsp:nvSpPr>
      <dsp:spPr>
        <a:xfrm>
          <a:off x="3509788" y="1897270"/>
          <a:ext cx="1436767" cy="143676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kern="1200"/>
            <a:t>«Форточки»</a:t>
          </a:r>
          <a:endParaRPr lang="ru-RU" sz="1300" kern="1200"/>
        </a:p>
      </dsp:txBody>
      <dsp:txXfrm>
        <a:off x="3579925" y="1967407"/>
        <a:ext cx="1296493" cy="12964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61A3A-730F-4B36-91CE-AB794F6B86CA}">
      <dsp:nvSpPr>
        <dsp:cNvPr id="0" name=""/>
        <dsp:cNvSpPr/>
      </dsp:nvSpPr>
      <dsp:spPr>
        <a:xfrm>
          <a:off x="-3310895" y="-509291"/>
          <a:ext cx="3948181" cy="3948181"/>
        </a:xfrm>
        <a:prstGeom prst="blockArc">
          <a:avLst>
            <a:gd name="adj1" fmla="val 18900000"/>
            <a:gd name="adj2" fmla="val 2700000"/>
            <a:gd name="adj3" fmla="val 547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13FDC-BF06-42AD-BD65-E5FD8C5E7711}">
      <dsp:nvSpPr>
        <dsp:cNvPr id="0" name=""/>
        <dsp:cNvSpPr/>
      </dsp:nvSpPr>
      <dsp:spPr>
        <a:xfrm>
          <a:off x="238991" y="154272"/>
          <a:ext cx="6358922" cy="308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Вычисления над набором строк с единым признаком</a:t>
          </a:r>
          <a:endParaRPr lang="ru-RU" sz="1600" kern="1200"/>
        </a:p>
      </dsp:txBody>
      <dsp:txXfrm>
        <a:off x="238991" y="154272"/>
        <a:ext cx="6358922" cy="308428"/>
      </dsp:txXfrm>
    </dsp:sp>
    <dsp:sp modelId="{514CBA0E-92E8-458D-8ADE-707541973234}">
      <dsp:nvSpPr>
        <dsp:cNvPr id="0" name=""/>
        <dsp:cNvSpPr/>
      </dsp:nvSpPr>
      <dsp:spPr>
        <a:xfrm>
          <a:off x="46223" y="115719"/>
          <a:ext cx="385535" cy="38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60EF4-0C4C-4CF7-B1D2-0853E24627DD}">
      <dsp:nvSpPr>
        <dsp:cNvPr id="0" name=""/>
        <dsp:cNvSpPr/>
      </dsp:nvSpPr>
      <dsp:spPr>
        <a:xfrm>
          <a:off x="492694" y="616856"/>
          <a:ext cx="6105219" cy="308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Отличие от группировки – расчет для каждой строки</a:t>
          </a:r>
          <a:endParaRPr lang="ru-RU" sz="1600" kern="1200"/>
        </a:p>
      </dsp:txBody>
      <dsp:txXfrm>
        <a:off x="492694" y="616856"/>
        <a:ext cx="6105219" cy="308428"/>
      </dsp:txXfrm>
    </dsp:sp>
    <dsp:sp modelId="{48C3C82F-809E-4D90-AE1C-1E257AB2D0C4}">
      <dsp:nvSpPr>
        <dsp:cNvPr id="0" name=""/>
        <dsp:cNvSpPr/>
      </dsp:nvSpPr>
      <dsp:spPr>
        <a:xfrm>
          <a:off x="299926" y="578302"/>
          <a:ext cx="385535" cy="38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72518-EA8E-451B-A080-794E3D0C75D6}">
      <dsp:nvSpPr>
        <dsp:cNvPr id="0" name=""/>
        <dsp:cNvSpPr/>
      </dsp:nvSpPr>
      <dsp:spPr>
        <a:xfrm>
          <a:off x="608706" y="1079440"/>
          <a:ext cx="5989207" cy="308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Построение аналитических отчетов</a:t>
          </a:r>
          <a:endParaRPr lang="ru-RU" sz="1600" kern="1200"/>
        </a:p>
      </dsp:txBody>
      <dsp:txXfrm>
        <a:off x="608706" y="1079440"/>
        <a:ext cx="5989207" cy="308428"/>
      </dsp:txXfrm>
    </dsp:sp>
    <dsp:sp modelId="{52C1066C-850F-4EF7-8476-EC467D2B6841}">
      <dsp:nvSpPr>
        <dsp:cNvPr id="0" name=""/>
        <dsp:cNvSpPr/>
      </dsp:nvSpPr>
      <dsp:spPr>
        <a:xfrm>
          <a:off x="415939" y="1040886"/>
          <a:ext cx="385535" cy="38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F62277-40E3-4DD4-B0EF-04113CAF9ECD}">
      <dsp:nvSpPr>
        <dsp:cNvPr id="0" name=""/>
        <dsp:cNvSpPr/>
      </dsp:nvSpPr>
      <dsp:spPr>
        <a:xfrm>
          <a:off x="608706" y="1541730"/>
          <a:ext cx="5989207" cy="308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Расчеты скользящих средних</a:t>
          </a:r>
          <a:endParaRPr lang="ru-RU" sz="1600" kern="1200"/>
        </a:p>
      </dsp:txBody>
      <dsp:txXfrm>
        <a:off x="608706" y="1541730"/>
        <a:ext cx="5989207" cy="308428"/>
      </dsp:txXfrm>
    </dsp:sp>
    <dsp:sp modelId="{EFF0467A-8C13-47D8-8420-3C2D355815F1}">
      <dsp:nvSpPr>
        <dsp:cNvPr id="0" name=""/>
        <dsp:cNvSpPr/>
      </dsp:nvSpPr>
      <dsp:spPr>
        <a:xfrm>
          <a:off x="415939" y="1503177"/>
          <a:ext cx="385535" cy="38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74F5D-EEC9-4298-A5BF-AF9DC9D78E2C}">
      <dsp:nvSpPr>
        <dsp:cNvPr id="0" name=""/>
        <dsp:cNvSpPr/>
      </dsp:nvSpPr>
      <dsp:spPr>
        <a:xfrm>
          <a:off x="492694" y="2004314"/>
          <a:ext cx="6105219" cy="308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Расчеты нарастающих итогов и процентилей</a:t>
          </a:r>
          <a:endParaRPr lang="ru-RU" sz="1600" kern="1200"/>
        </a:p>
      </dsp:txBody>
      <dsp:txXfrm>
        <a:off x="492694" y="2004314"/>
        <a:ext cx="6105219" cy="308428"/>
      </dsp:txXfrm>
    </dsp:sp>
    <dsp:sp modelId="{347C6135-853D-4D86-90E8-E42A9CBE6F76}">
      <dsp:nvSpPr>
        <dsp:cNvPr id="0" name=""/>
        <dsp:cNvSpPr/>
      </dsp:nvSpPr>
      <dsp:spPr>
        <a:xfrm>
          <a:off x="299926" y="1965760"/>
          <a:ext cx="385535" cy="38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056202-8D7F-4E11-B475-D6E37A585C00}">
      <dsp:nvSpPr>
        <dsp:cNvPr id="0" name=""/>
        <dsp:cNvSpPr/>
      </dsp:nvSpPr>
      <dsp:spPr>
        <a:xfrm>
          <a:off x="238991" y="2466898"/>
          <a:ext cx="6358922" cy="30842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15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Ранжирование данных</a:t>
          </a:r>
          <a:endParaRPr lang="ru-RU" sz="1600" kern="1200"/>
        </a:p>
      </dsp:txBody>
      <dsp:txXfrm>
        <a:off x="238991" y="2466898"/>
        <a:ext cx="6358922" cy="308428"/>
      </dsp:txXfrm>
    </dsp:sp>
    <dsp:sp modelId="{FFF4C8DF-317C-4B13-A5B7-DDAA50F9F2CE}">
      <dsp:nvSpPr>
        <dsp:cNvPr id="0" name=""/>
        <dsp:cNvSpPr/>
      </dsp:nvSpPr>
      <dsp:spPr>
        <a:xfrm>
          <a:off x="46223" y="2428344"/>
          <a:ext cx="385535" cy="38553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9220A9-C930-49C4-BE09-37B879D711A2}">
      <dsp:nvSpPr>
        <dsp:cNvPr id="0" name=""/>
        <dsp:cNvSpPr/>
      </dsp:nvSpPr>
      <dsp:spPr>
        <a:xfrm>
          <a:off x="-4462258" y="-684328"/>
          <a:ext cx="5315917" cy="5315917"/>
        </a:xfrm>
        <a:prstGeom prst="blockArc">
          <a:avLst>
            <a:gd name="adj1" fmla="val 18900000"/>
            <a:gd name="adj2" fmla="val 2700000"/>
            <a:gd name="adj3" fmla="val 406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744BA7-7B49-490E-8ADC-5D4A3BB34159}">
      <dsp:nvSpPr>
        <dsp:cNvPr id="0" name=""/>
        <dsp:cNvSpPr/>
      </dsp:nvSpPr>
      <dsp:spPr>
        <a:xfrm>
          <a:off x="318883" y="207862"/>
          <a:ext cx="7409580" cy="415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UNBOUNDED PRECEDING — указывает, что окно начинается с первой строки группы;</a:t>
          </a:r>
          <a:endParaRPr lang="ru-RU" sz="1200" kern="1200"/>
        </a:p>
      </dsp:txBody>
      <dsp:txXfrm>
        <a:off x="318883" y="207862"/>
        <a:ext cx="7409580" cy="415567"/>
      </dsp:txXfrm>
    </dsp:sp>
    <dsp:sp modelId="{A452039D-9DB1-42AC-AA15-9917F79052C7}">
      <dsp:nvSpPr>
        <dsp:cNvPr id="0" name=""/>
        <dsp:cNvSpPr/>
      </dsp:nvSpPr>
      <dsp:spPr>
        <a:xfrm>
          <a:off x="59154" y="155916"/>
          <a:ext cx="519459" cy="5194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17651-3EBC-4B01-949F-53A26B765566}">
      <dsp:nvSpPr>
        <dsp:cNvPr id="0" name=""/>
        <dsp:cNvSpPr/>
      </dsp:nvSpPr>
      <dsp:spPr>
        <a:xfrm>
          <a:off x="660716" y="831135"/>
          <a:ext cx="7067747" cy="415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 dirty="0"/>
            <a:t>UNBOUNDED FOLLOWING – с помощью данной инструкции можно указать, что окно заканчивается на последней строке группы;</a:t>
          </a:r>
          <a:endParaRPr lang="ru-RU" sz="1200" kern="1200" dirty="0"/>
        </a:p>
      </dsp:txBody>
      <dsp:txXfrm>
        <a:off x="660716" y="831135"/>
        <a:ext cx="7067747" cy="415567"/>
      </dsp:txXfrm>
    </dsp:sp>
    <dsp:sp modelId="{C060F16F-4A88-4C0B-90B1-DF9747777459}">
      <dsp:nvSpPr>
        <dsp:cNvPr id="0" name=""/>
        <dsp:cNvSpPr/>
      </dsp:nvSpPr>
      <dsp:spPr>
        <a:xfrm>
          <a:off x="400986" y="779189"/>
          <a:ext cx="519459" cy="5194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E9065-D762-45C5-94CF-F1AFB84F426A}">
      <dsp:nvSpPr>
        <dsp:cNvPr id="0" name=""/>
        <dsp:cNvSpPr/>
      </dsp:nvSpPr>
      <dsp:spPr>
        <a:xfrm>
          <a:off x="817028" y="1454407"/>
          <a:ext cx="6911436" cy="415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CURRENT ROW – инструкция указывает, что окно начинается или заканчивается на текущей строке;</a:t>
          </a:r>
          <a:endParaRPr lang="ru-RU" sz="1200" kern="1200"/>
        </a:p>
      </dsp:txBody>
      <dsp:txXfrm>
        <a:off x="817028" y="1454407"/>
        <a:ext cx="6911436" cy="415567"/>
      </dsp:txXfrm>
    </dsp:sp>
    <dsp:sp modelId="{F0AB265C-767F-43C4-AFB0-F5726ADEC14C}">
      <dsp:nvSpPr>
        <dsp:cNvPr id="0" name=""/>
        <dsp:cNvSpPr/>
      </dsp:nvSpPr>
      <dsp:spPr>
        <a:xfrm>
          <a:off x="557298" y="1402461"/>
          <a:ext cx="519459" cy="5194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79397-2DDA-4CE8-9B62-39895943C269}">
      <dsp:nvSpPr>
        <dsp:cNvPr id="0" name=""/>
        <dsp:cNvSpPr/>
      </dsp:nvSpPr>
      <dsp:spPr>
        <a:xfrm>
          <a:off x="817028" y="2077285"/>
          <a:ext cx="6911436" cy="415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BETWEEN «граница окна» AND «граница окна» — указывает нижнюю и верхнюю границу окна;</a:t>
          </a:r>
          <a:endParaRPr lang="ru-RU" sz="1200" kern="1200"/>
        </a:p>
      </dsp:txBody>
      <dsp:txXfrm>
        <a:off x="817028" y="2077285"/>
        <a:ext cx="6911436" cy="415567"/>
      </dsp:txXfrm>
    </dsp:sp>
    <dsp:sp modelId="{469FBA89-4F51-493F-A8B9-446A1E3FCEF8}">
      <dsp:nvSpPr>
        <dsp:cNvPr id="0" name=""/>
        <dsp:cNvSpPr/>
      </dsp:nvSpPr>
      <dsp:spPr>
        <a:xfrm>
          <a:off x="557298" y="2025339"/>
          <a:ext cx="519459" cy="5194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ED57D-4BA6-487F-80E1-E56759A72989}">
      <dsp:nvSpPr>
        <dsp:cNvPr id="0" name=""/>
        <dsp:cNvSpPr/>
      </dsp:nvSpPr>
      <dsp:spPr>
        <a:xfrm>
          <a:off x="660716" y="2700557"/>
          <a:ext cx="7067747" cy="415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«Значение» PRECEDING – определяет число строк перед текущей строкой (не допускается в предложении RANGE).;</a:t>
          </a:r>
          <a:endParaRPr lang="ru-RU" sz="1200" kern="1200"/>
        </a:p>
      </dsp:txBody>
      <dsp:txXfrm>
        <a:off x="660716" y="2700557"/>
        <a:ext cx="7067747" cy="415567"/>
      </dsp:txXfrm>
    </dsp:sp>
    <dsp:sp modelId="{11A96EA5-8A26-47E0-A9FB-7C3EEB3FC7B3}">
      <dsp:nvSpPr>
        <dsp:cNvPr id="0" name=""/>
        <dsp:cNvSpPr/>
      </dsp:nvSpPr>
      <dsp:spPr>
        <a:xfrm>
          <a:off x="400986" y="2648611"/>
          <a:ext cx="519459" cy="5194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AA1DE-204D-4A57-A1A3-F0FA92B300DD}">
      <dsp:nvSpPr>
        <dsp:cNvPr id="0" name=""/>
        <dsp:cNvSpPr/>
      </dsp:nvSpPr>
      <dsp:spPr>
        <a:xfrm>
          <a:off x="318883" y="3323829"/>
          <a:ext cx="7409580" cy="41556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857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0" i="0" kern="1200"/>
            <a:t>«Значение» FOLLOWING — определяет число строк после текущей строки (не допускается в предложении RANGE).</a:t>
          </a:r>
          <a:endParaRPr lang="ru-RU" sz="1200" kern="1200"/>
        </a:p>
      </dsp:txBody>
      <dsp:txXfrm>
        <a:off x="318883" y="3323829"/>
        <a:ext cx="7409580" cy="415567"/>
      </dsp:txXfrm>
    </dsp:sp>
    <dsp:sp modelId="{934A9BD7-3C2F-4D87-9FCF-13D82F10D832}">
      <dsp:nvSpPr>
        <dsp:cNvPr id="0" name=""/>
        <dsp:cNvSpPr/>
      </dsp:nvSpPr>
      <dsp:spPr>
        <a:xfrm>
          <a:off x="59154" y="3271883"/>
          <a:ext cx="519459" cy="51945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97b2519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2397b2519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97b2519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397b2519d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7b2519d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97b2519d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7b2519d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397b2519d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7b2519d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397b2519d9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762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222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38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192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173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2528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764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5597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6195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40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8711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8637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196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53386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9629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9746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8637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22041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81428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9078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907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8726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8726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0681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04017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37365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3736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20401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2410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815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308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3786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1097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0259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78815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3089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84856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2345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83634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75455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48499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474930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68494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31650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446883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2570156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5431246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66465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12635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D4306-7C2A-01EA-66D9-75A4C3914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8157A9-3BDA-0C74-073C-208212E7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5CB35-AAB9-CF08-DBCE-A1EFFAA8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6FB774-F6FA-C6DC-A42E-7697ACD0C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901CB6-36A0-FD1D-9B6C-3B1658E4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97369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0C4E3-1C9F-9061-4BB0-41E9467F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974F59-93C2-E0FD-7032-1AEA83F01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635867-304D-607C-FD6E-6F040785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35A8E-4C6C-CDBA-C123-2ED84202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85987-F3CC-A48D-3DCF-7D6DDCB8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704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199F97-90E4-8294-B56F-4F9F49CB4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993D55-DC53-3934-F158-259016822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030C75-25F9-B02F-CAB9-9AD5F215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5F35-6492-BED0-B66A-242F8B2B9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A80B02-5734-D2A1-DC03-E1CFDE35C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8569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2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3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39762-AA11-6872-29E8-CEBCAC79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DD524B-4C95-7FCF-3FF5-45A4BE92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C72966-CA94-C326-F2B1-20EE98BD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443C16-9CA4-A506-83F1-F8E6FCD1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1C33F-9E2E-2EBF-7DA8-E0EAEAAF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2632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180B8-91AB-2ACA-C100-E5B292694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B05E7-1D58-FBCB-6916-E9C00C457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36C7A2-B2A5-46E9-DCBE-B61DE350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CBA39-9414-237B-72A8-8D426BB3D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1EDC17-89EA-C461-C64D-A769376C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4530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D0E4A-DB2A-15F4-6575-56203E2EE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84B703-DAAF-8ED1-F072-4FAC61C61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ECC455-8724-55BE-52BB-1CE5615EA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D4D300-7785-EE9F-0459-0C886B1E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F6FC89-621C-9E65-63B1-5B4DB733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77A17A-9FD0-418F-7298-EDACE4AF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292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077B5-84AC-3EE5-588B-C856BCA2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DE4E16-53B9-FC8E-815E-5FF232577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6A1CD6-532C-CFC3-BAC2-ECD5F71ED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62DDA1-01D7-4CE0-4D88-238367F53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D2400A1-99EE-C279-92D3-58A01FEC5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B347EA-4B80-C07B-31C0-0D4255A9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84B987-1078-A101-62F7-AFC3B79A3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2D1AAA4-EBDA-78F6-9C61-370F9EEB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6895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B1D16-DBE6-F1C2-C3BF-F39D84FCD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A3E2CF-6B75-28EC-2D92-968D054E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CF84ED-6028-8858-B563-A2F49A7F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E638BA-579F-33D4-1C66-1E31268A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16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DC97D83-F744-3BC0-D81B-BD9A7C26F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579D81-4B4C-E252-2D2E-D58D0A69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69EE55-A9CA-CE36-4F4D-75D7223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177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14313-854B-7637-989C-4EB52F0C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769CF-B7B5-8734-55EE-208D3E062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AE2324-C9D3-C481-8441-114FFE2EA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DDA07F-049F-1D3A-2AE9-5C90D42D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B187C0-864F-EDEB-8368-34293425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087D6E-05BD-9A5F-3325-B106FFFD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53946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C243A-686A-7A44-4456-69F04394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44EAE33-10E3-33BF-E9E2-2A3A93471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A2DCEA-0EED-1560-2E36-891BC54B2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ACB6B2-4D9B-3C74-3B30-8B7F1247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DF95D4-8EB7-6551-4CA6-625244E0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B7A940-25C1-30EF-C9FE-69A9B1A4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5628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00AFD-EE31-014B-664D-5B1476E5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13E31-0785-1B83-5A27-D9474D298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FA1847-71A1-2A17-CEDD-15673624F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DFA08D-8C1A-AAB2-2A0E-4BE8D3F41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3E2F72-7D0D-18C5-4805-33F1226AA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8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cis/database/what-is-a-data-warehous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racle.com/cis/autonomous-database/departmental-data-warehouse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4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65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hyperlink" Target="https://postgrespro.ru/docs/postgrespro/10/functions-datetime" TargetMode="External"/><Relationship Id="rId4" Type="http://schemas.openxmlformats.org/officeDocument/2006/relationships/image" Target="../media/image6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Relationship Id="rId4" Type="http://schemas.openxmlformats.org/officeDocument/2006/relationships/hyperlink" Target="https://postgrespro.ru/docs/postgresql/9.4/datatype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9.png"/><Relationship Id="rId4" Type="http://schemas.openxmlformats.org/officeDocument/2006/relationships/hyperlink" Target="https://postgrespro.ru/docs/postgrespro/9.5/functions-matching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0.png"/><Relationship Id="rId4" Type="http://schemas.openxmlformats.org/officeDocument/2006/relationships/hyperlink" Target="https://postgrespro.ru/docs/postgrespro/9.5/functions-matching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71.png"/><Relationship Id="rId4" Type="http://schemas.openxmlformats.org/officeDocument/2006/relationships/hyperlink" Target="https://postgrespro.ru/docs/postgrespro/9.5/functions-matching" TargetMode="Externa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1.xml"/><Relationship Id="rId4" Type="http://schemas.openxmlformats.org/officeDocument/2006/relationships/hyperlink" Target="https://postgrespro.ru/docs/postgrespro/9.5/functions-matching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2.xml"/><Relationship Id="rId5" Type="http://schemas.openxmlformats.org/officeDocument/2006/relationships/hyperlink" Target="https://postgrespro.ru/docs/postgrespro/9.5/rules-materializedviews" TargetMode="External"/><Relationship Id="rId4" Type="http://schemas.openxmlformats.org/officeDocument/2006/relationships/image" Target="../media/image72.jpe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hyperlink" Target="https://postgrespro.ru/docs/postgresql/9.6/functions-subquery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hyperlink" Target="https://www.commandprompt.com/education/how-to-create-pivot-table-in-postgresql/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ctrTitle"/>
          </p:nvPr>
        </p:nvSpPr>
        <p:spPr>
          <a:xfrm>
            <a:off x="317470" y="1520463"/>
            <a:ext cx="6838242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СУБД и SQL. Полный справочник</a:t>
            </a:r>
            <a:endParaRPr dirty="0"/>
          </a:p>
        </p:txBody>
      </p:sp>
      <p:pic>
        <p:nvPicPr>
          <p:cNvPr id="81" name="Google Shape;8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744429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Последовательность операторов SQL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2" name="Google Shape;162;p29"/>
          <p:cNvSpPr txBox="1">
            <a:spLocks noGrp="1"/>
          </p:cNvSpPr>
          <p:nvPr>
            <p:ph type="subTitle" idx="1"/>
          </p:nvPr>
        </p:nvSpPr>
        <p:spPr>
          <a:xfrm>
            <a:off x="636011" y="832002"/>
            <a:ext cx="7659300" cy="4131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ru-RU" sz="2400" b="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SELECT — выбери данные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ru-RU" sz="2400" b="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FROM — вот отсюда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ru-RU" sz="2400" b="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JOIN — добавь еще эти таблицы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ru-RU" sz="2400" b="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WHERE — при таком условии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ru-RU" sz="2400" b="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GROUP BY — сгруппируй данные по этому признаку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ru-RU" sz="2400" b="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ORDER BY — отсортируй данные по этому признаку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ru-RU" sz="2400" b="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LIMIT — нужно такое количество результатов</a:t>
            </a:r>
            <a:endParaRPr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ru-RU" sz="2400" b="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; — конец предложения</a:t>
            </a:r>
            <a:endParaRPr dirty="0"/>
          </a:p>
        </p:txBody>
      </p:sp>
      <p:sp>
        <p:nvSpPr>
          <p:cNvPr id="163" name="Google Shape;163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Агрегирующие функции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"/>
          </p:nvPr>
        </p:nvSpPr>
        <p:spPr>
          <a:xfrm>
            <a:off x="658131" y="1316442"/>
            <a:ext cx="4530555" cy="2813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</a:rPr>
              <a:t>Количество</a:t>
            </a:r>
            <a:endParaRPr/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Сумма</a:t>
            </a:r>
            <a:endParaRPr/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</a:rPr>
              <a:t>Минимум</a:t>
            </a:r>
            <a:endParaRPr/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Максимум</a:t>
            </a:r>
            <a:endParaRPr/>
          </a:p>
          <a:p>
            <a:pPr marL="412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>
                <a:solidFill>
                  <a:schemeClr val="dk1"/>
                </a:solidFill>
              </a:rPr>
              <a:t>Среднее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4" descr="SQL Aggregate Functions – How to Group By in MySQL and PostgreSQ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8050" y="1316442"/>
            <a:ext cx="4819760" cy="2510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Фильтрация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539175" y="823375"/>
            <a:ext cx="8336400" cy="3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SELECT — выбери данные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FROM — вот отсюда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JOIN — добавь еще эти таблицы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WHERE — при таком условии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GROUP BY — сгруппируй данные по этому признаку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HAVING – сгруппируй только по этому условию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ORDER BY — отсортируй данные по этому признаку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LIMIT — нужно такое количество результатов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; — конец предложения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Синтаксис фильтрации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8" name="Google Shape;118;p7"/>
          <p:cNvSpPr txBox="1">
            <a:spLocks noGrp="1"/>
          </p:cNvSpPr>
          <p:nvPr>
            <p:ph type="subTitle" idx="1"/>
          </p:nvPr>
        </p:nvSpPr>
        <p:spPr>
          <a:xfrm>
            <a:off x="435896" y="908015"/>
            <a:ext cx="8272207" cy="300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Равенство / неравенство выбранному значению (=, !=, &lt;&gt;)</a:t>
            </a:r>
            <a:endParaRPr sz="1800" dirty="0">
              <a:solidFill>
                <a:schemeClr val="dk1"/>
              </a:solidFill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Равенство / неравенство значениям (IN, NOT IN)</a:t>
            </a:r>
            <a:endParaRPr sz="1800" dirty="0">
              <a:solidFill>
                <a:schemeClr val="dk1"/>
              </a:solidFill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Сравнение величин (BETWEEN, &lt;, &gt;, &gt;=, =&lt;)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Похожесть величин (LIKE, NOT LIKE)</a:t>
            </a:r>
            <a:endParaRPr sz="1800" dirty="0">
              <a:solidFill>
                <a:schemeClr val="dk1"/>
              </a:solidFill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Объединение (ИЛИ) или пересечение множеств (И) (AND, OR)</a:t>
            </a:r>
            <a:endParaRPr sz="1800" dirty="0">
              <a:solidFill>
                <a:schemeClr val="dk1"/>
              </a:solidFill>
            </a:endParaRPr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Применение фильтрации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subTitle" idx="1"/>
          </p:nvPr>
        </p:nvSpPr>
        <p:spPr>
          <a:xfrm>
            <a:off x="587282" y="1172334"/>
            <a:ext cx="7550939" cy="300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Выбрать из ограниченного списка значений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Выбор по определенному признаку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Найти соответствие заданным условиям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Сравнение величин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Поиск по заданной маске</a:t>
            </a:r>
            <a:endParaRPr dirty="0"/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Группировка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57626" y="863450"/>
            <a:ext cx="8334300" cy="3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SELECT — выбери данные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FROM — вот отсюда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JOIN — добавь еще эти таблицы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WHERE — при таком условии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GROUP BY — сгруппируй данные по этому признаку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HAVING – сгруппируй только по этому условию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ORDER BY — отсортируй данные по этому признаку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LIMIT — нужно такое количество результатов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; — конец предложения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Синтаксис группировки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587282" y="1172334"/>
            <a:ext cx="7550939" cy="300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GROUP BY &lt;</a:t>
            </a:r>
            <a:r>
              <a:rPr lang="ru-RU" sz="2000" b="0" i="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field_name</a:t>
            </a: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2000" b="0" i="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GROUP BY &lt;field1&gt;, &lt;field2&gt; … &lt;</a:t>
            </a:r>
            <a:r>
              <a:rPr lang="ru-RU" sz="2000" b="0" i="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n&gt;</a:t>
            </a:r>
            <a:endParaRPr sz="2000" b="0" i="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GROUP BY 1, 2 … n</a:t>
            </a:r>
            <a:endParaRPr sz="2000" b="0" i="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HAVING &lt;condition1&gt; OR / AND &lt;condition2&gt;</a:t>
            </a:r>
            <a:endParaRPr sz="20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Применение группировок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7282" y="1172334"/>
            <a:ext cx="7550939" cy="300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Агрегация результатов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Подготовка сводных таблиц для визуализации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Поиск частоты повторений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Поиск повторяющихся значений</a:t>
            </a:r>
            <a:endParaRPr dirty="0"/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Сортировка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557125" y="1029850"/>
            <a:ext cx="8174700" cy="3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SELECT — выбери данные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FROM — вот отсюда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JOIN — добавь еще эти таблицы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WHERE — при таком условии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GROUP BY — сгруппируй данные по этому признаку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HAVING – сгруппируй только по этому условию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ORDER BY — отсортируй данные по этому признаку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LIMIT — нужно такое количество результатов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; — конец предложения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Синтаксис сортировки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3" name="Google Shape;123;p8"/>
          <p:cNvSpPr txBox="1">
            <a:spLocks noGrp="1"/>
          </p:cNvSpPr>
          <p:nvPr>
            <p:ph type="subTitle" idx="1"/>
          </p:nvPr>
        </p:nvSpPr>
        <p:spPr>
          <a:xfrm>
            <a:off x="629813" y="1246761"/>
            <a:ext cx="7550939" cy="3155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ORDER BY &lt;</a:t>
            </a:r>
            <a:r>
              <a:rPr lang="ru-RU" sz="2000" b="0" i="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field_name</a:t>
            </a: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2000" b="0" i="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ORDER BY &lt;field1&gt;, &lt;field2&gt; … &lt;</a:t>
            </a:r>
            <a:r>
              <a:rPr lang="ru-RU" sz="2000" b="0" i="0" dirty="0" err="1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field</a:t>
            </a: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n&gt;</a:t>
            </a:r>
            <a:endParaRPr sz="2000" b="0" i="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b="0" i="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ORDER BY 1, 2 … n</a:t>
            </a:r>
            <a:endParaRPr sz="2000" b="0" i="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Направления сортировки – ASC / DESC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Расширения NULLS LAST / NULLS FIRST</a:t>
            </a:r>
            <a:endParaRPr sz="2000" b="0" i="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Базы данных и СУБД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2" name="Google Shape;112;p6"/>
          <p:cNvSpPr txBox="1">
            <a:spLocks noGrp="1"/>
          </p:cNvSpPr>
          <p:nvPr>
            <p:ph type="subTitle" idx="1"/>
          </p:nvPr>
        </p:nvSpPr>
        <p:spPr>
          <a:xfrm>
            <a:off x="299653" y="1113600"/>
            <a:ext cx="3148744" cy="316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База данных </a:t>
            </a:r>
            <a:r>
              <a:rPr lang="ru-RU" dirty="0"/>
              <a:t>– набор таблиц и данных в них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sz="1800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Система управления базой данных </a:t>
            </a:r>
            <a:r>
              <a:rPr lang="ru-RU" dirty="0"/>
              <a:t>– механизм, управляющий набором таблиц и данных в них</a:t>
            </a:r>
            <a:endParaRPr dirty="0"/>
          </a:p>
        </p:txBody>
      </p:sp>
      <p:sp>
        <p:nvSpPr>
          <p:cNvPr id="108" name="Google Shape;10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6" descr="СУБД - что это: Системы Управления Базами Данны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1585" y="921801"/>
            <a:ext cx="4827029" cy="3686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Применение сортировки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587282" y="1172334"/>
            <a:ext cx="7550939" cy="300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Упорядочивание чисел и дат в данных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Совместно с агрегацией – поиск наиболее / наименее часто повторяющихся значений в массиве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Обработка нулевых значений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Совместно с </a:t>
            </a:r>
            <a:r>
              <a:rPr lang="ru-RU" sz="1800" dirty="0" err="1">
                <a:solidFill>
                  <a:schemeClr val="dk1"/>
                </a:solidFill>
              </a:rPr>
              <a:t>limit</a:t>
            </a:r>
            <a:r>
              <a:rPr lang="ru-RU" sz="1800" dirty="0">
                <a:solidFill>
                  <a:schemeClr val="dk1"/>
                </a:solidFill>
              </a:rPr>
              <a:t> – вывод списка экстремальных значений</a:t>
            </a:r>
            <a:endParaRPr dirty="0"/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Соединение таблиц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546401" y="989125"/>
            <a:ext cx="8245500" cy="3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SELECT — выбери данные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FROM — вот отсюда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JOIN — добавь еще эти таблицы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WHERE — при таком условии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GROUP BY — сгруппируй данные по этому признаку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HAVING – сгруппируй только по этому условию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ORDER BY — отсортируй данные по этому признаку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LIMIT — нужно такое количество результатов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; — конец предложения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Синтаксис соединения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"/>
          </p:nvPr>
        </p:nvSpPr>
        <p:spPr>
          <a:xfrm>
            <a:off x="537276" y="929447"/>
            <a:ext cx="7550939" cy="3671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SELECT * FROM A JOIN B ON A.&lt;field1&gt; = B.&lt;field2&gt;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SELECT * FROM A, B WHERE </a:t>
            </a:r>
            <a:r>
              <a:rPr lang="ru-RU" sz="18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A.&lt;field1&gt; = B.&lt;field2&gt;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SELECT * FROM A LEFT (RIGHT, INNER, FULL, CROSS, SEMI) JOIN B</a:t>
            </a:r>
            <a:r>
              <a:rPr lang="en-US" sz="2000" dirty="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USING (FIELD_NAME)</a:t>
            </a:r>
            <a:endParaRPr sz="2000" dirty="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Типы соединений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Объединение таблиц в SQL и базах данных SQLite: JOIN и SELECT в SQLite |  IT-блог о веб-технологиях, серверах, протоколах, базах данных, СУБД, SQL,  компьютерных сетях, языках программирования и создание сайтов.">
            <a:extLst>
              <a:ext uri="{FF2B5EF4-FFF2-40B4-BE49-F238E27FC236}">
                <a16:creationId xmlns:a16="http://schemas.microsoft.com/office/drawing/2014/main" id="{D96ABCC3-C5E9-6A71-75F9-CF14F0AE7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25" y="826477"/>
            <a:ext cx="5544676" cy="410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Применение соединений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8" name="Google Shape;198;p33"/>
          <p:cNvSpPr txBox="1">
            <a:spLocks noGrp="1"/>
          </p:cNvSpPr>
          <p:nvPr>
            <p:ph type="subTitle" idx="1"/>
          </p:nvPr>
        </p:nvSpPr>
        <p:spPr>
          <a:xfrm>
            <a:off x="587282" y="1172334"/>
            <a:ext cx="7550939" cy="300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Сбор витрин из различных таблиц-источников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Оптимизация хранения данных в различных таблицах</a:t>
            </a:r>
            <a:endParaRPr sz="1800" dirty="0">
              <a:solidFill>
                <a:schemeClr val="dk1"/>
              </a:solidFill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Поиск нестыковок в данных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Замножение данных для удобства использования</a:t>
            </a:r>
            <a:endParaRPr dirty="0"/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Отношения в таблицах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1"/>
          </p:nvPr>
        </p:nvSpPr>
        <p:spPr>
          <a:xfrm>
            <a:off x="1073888" y="1329070"/>
            <a:ext cx="7064333" cy="2851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800">
                <a:solidFill>
                  <a:schemeClr val="dk1"/>
                </a:solidFill>
              </a:rPr>
              <a:t>Существует три типа связей между таблицами: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Связь “один-ко-многим” 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Связь “один-к-одному”</a:t>
            </a:r>
            <a:endParaRPr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>
                <a:solidFill>
                  <a:schemeClr val="dk1"/>
                </a:solidFill>
              </a:rPr>
              <a:t>Связь “многие–ко–многим”</a:t>
            </a:r>
            <a:endParaRPr/>
          </a:p>
          <a:p>
            <a:pPr marL="412750" lvl="0" indent="-184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09" name="Google Shape;209;p3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b2519d9_0_0"/>
          <p:cNvSpPr txBox="1">
            <a:spLocks noGrp="1"/>
          </p:cNvSpPr>
          <p:nvPr>
            <p:ph type="ctrTitle"/>
          </p:nvPr>
        </p:nvSpPr>
        <p:spPr>
          <a:xfrm>
            <a:off x="296625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Соединение INNER JOIN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3" name="Google Shape;123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2397b2519d9_0_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g2397b2519d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225" y="1113600"/>
            <a:ext cx="6793400" cy="31637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97b2519d9_0_9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Соединение LEFT JOIN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3" name="Google Shape;133;g2397b2519d9_0_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397b2519d9_0_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397b2519d9_0_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2397b2519d9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450" y="996900"/>
            <a:ext cx="7350125" cy="358420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97b2519d9_0_18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Соединение RIGHT JOIN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3" name="Google Shape;143;g2397b2519d9_0_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397b2519d9_0_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2397b2519d9_0_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2397b2519d9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75" y="916050"/>
            <a:ext cx="7748751" cy="358357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7b2519d9_0_2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Соединение FULL JOIN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3" name="Google Shape;153;g2397b2519d9_0_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397b2519d9_0_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397b2519d9_0_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g2397b2519d9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699" y="1032750"/>
            <a:ext cx="7285076" cy="35412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Примеры СУБД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9" name="Google Shape;119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7" descr="Примеры систем управления базами данных (СУБД) - it-black.r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4973" y="986105"/>
            <a:ext cx="6283147" cy="372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7b2519d9_0_2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Соединение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CROSS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 JOIN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3" name="Google Shape;153;g2397b2519d9_0_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397b2519d9_0_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397b2519d9_0_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SQL join с примерами и описанием: что это, как работает, виды соединений  таблиц, отличия LEFT, RIGHT JOIN, операторы и синтаксис">
            <a:extLst>
              <a:ext uri="{FF2B5EF4-FFF2-40B4-BE49-F238E27FC236}">
                <a16:creationId xmlns:a16="http://schemas.microsoft.com/office/drawing/2014/main" id="{53A6ECD5-C13A-188F-8D44-9839439E8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516" y="1297547"/>
            <a:ext cx="4796439" cy="292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65401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 b="1"/>
              <a:t>Риски NULL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546401" y="989125"/>
            <a:ext cx="8245500" cy="3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Сравнение значений. WHERE </a:t>
            </a:r>
            <a:r>
              <a:rPr lang="ru-RU" sz="2400" b="0" i="0" u="none" strike="noStrike" cap="none" dirty="0" err="1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column_name</a:t>
            </a: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= NULL =&gt; </a:t>
            </a:r>
            <a:r>
              <a:rPr lang="ru-RU" sz="2400" b="0" i="0" u="none" strike="noStrike" cap="none" dirty="0" err="1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. WHERE </a:t>
            </a:r>
            <a:r>
              <a:rPr lang="ru-RU" sz="2400" b="0" i="0" u="none" strike="noStrike" cap="none" dirty="0" err="1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column_name</a:t>
            </a: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IS NULL.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Арифметические вычисления. 5 + NULL = NULL.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Сортировка. NULL попадаются в </a:t>
            </a:r>
            <a:r>
              <a:rPr lang="ru-RU" sz="2400" b="0" i="0" u="none" strike="noStrike" cap="none" dirty="0" err="1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рандомных</a:t>
            </a: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 местах.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Внешние ключи. Нарушения соединения таблиц.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Агрегирующие функции. NULLS могут быть утеряны.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lang="ru-RU" sz="2400" b="0" i="0" u="none" strike="noStrike" cap="none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Вывод на экран. Возможное недопонимание результатов, ухудшение пользовательского опыта.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Оператор NVL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8" name="Google Shape;188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955" y="939392"/>
            <a:ext cx="6690089" cy="36645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 b="1"/>
              <a:t>Оператор COALESCE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6155" y="1107537"/>
            <a:ext cx="6791690" cy="369933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 b="1"/>
              <a:t>Оператор DECODE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8" name="Google Shape;208;p3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748" y="1043171"/>
            <a:ext cx="6768504" cy="36654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 b="1"/>
              <a:t>Оператор NULLIF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6982" y="1080827"/>
            <a:ext cx="6469236" cy="3364002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200" b="1"/>
              <a:t>Оператор NVL2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8" name="Google Shape;228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6795" y="1237993"/>
            <a:ext cx="6730409" cy="3288578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Подзапросы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60F4767-834D-481C-DCF0-AEE4F9E4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956" y="1514810"/>
            <a:ext cx="3643611" cy="2929599"/>
          </a:xfrm>
        </p:spPr>
        <p:txBody>
          <a:bodyPr/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180620"/>
                </a:solidFill>
                <a:effectLst/>
                <a:latin typeface="+mj-lt"/>
              </a:rPr>
              <a:t>Подзапрос SQL — это запрос внутри другого запроса. </a:t>
            </a:r>
          </a:p>
          <a:p>
            <a:pPr marL="114300" indent="0" algn="just">
              <a:buNone/>
            </a:pPr>
            <a:r>
              <a:rPr lang="ru-RU" b="0" i="0" dirty="0">
                <a:solidFill>
                  <a:srgbClr val="180620"/>
                </a:solidFill>
                <a:effectLst/>
                <a:latin typeface="+mj-lt"/>
              </a:rPr>
              <a:t>С помощью подзапросов можно использовать результат выполнения внутреннего запроса во внешнем запросе.</a:t>
            </a:r>
          </a:p>
          <a:p>
            <a:pPr marL="114300" indent="0" algn="just">
              <a:buNone/>
            </a:pPr>
            <a:r>
              <a:rPr lang="ru-RU" dirty="0">
                <a:solidFill>
                  <a:srgbClr val="180620"/>
                </a:solidFill>
                <a:latin typeface="+mj-lt"/>
              </a:rPr>
              <a:t>Э</a:t>
            </a:r>
            <a:r>
              <a:rPr lang="ru-RU" b="0" i="0" dirty="0">
                <a:solidFill>
                  <a:srgbClr val="180620"/>
                </a:solidFill>
                <a:effectLst/>
                <a:latin typeface="+mj-lt"/>
              </a:rPr>
              <a:t>то позволяет нам конструировать сложные запросы из более простых.</a:t>
            </a:r>
            <a:endParaRPr lang="ru-RU" dirty="0">
              <a:latin typeface="+mj-lt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 descr="Использование подзапросов в SQL | Info-Comp.ru - IT-блог для начинающих">
            <a:extLst>
              <a:ext uri="{FF2B5EF4-FFF2-40B4-BE49-F238E27FC236}">
                <a16:creationId xmlns:a16="http://schemas.microsoft.com/office/drawing/2014/main" id="{B4B6C166-8655-E979-BBAF-C80841315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934" y="1637193"/>
            <a:ext cx="3998510" cy="242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Применение подзапросов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42D99D-CADC-917C-E431-91C9F6BB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072" y="1002878"/>
            <a:ext cx="6449751" cy="370577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Задача: Вывести все продукты, цена которых выше средней по всем продуктам</a:t>
            </a: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62FDA2-B5BF-F380-E2D2-3BDCEE265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638" y="2023841"/>
            <a:ext cx="4416724" cy="25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11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Применение подзапросов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42D99D-CADC-917C-E431-91C9F6BB5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072" y="1002878"/>
            <a:ext cx="6449751" cy="3705776"/>
          </a:xfrm>
        </p:spPr>
        <p:txBody>
          <a:bodyPr/>
          <a:lstStyle/>
          <a:p>
            <a:pPr marL="114300" indent="0">
              <a:buNone/>
            </a:pPr>
            <a:r>
              <a:rPr lang="ru-RU" dirty="0"/>
              <a:t>Задача: Вывести все продукты, которые есть в таблице с чеками</a:t>
            </a: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2B83AB-D9A0-58FD-B421-4451BE5F8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369" y="1896550"/>
            <a:ext cx="4767262" cy="249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090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744429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Состав базы данных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7193" y="1179196"/>
            <a:ext cx="5531247" cy="260781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185560" y="707310"/>
            <a:ext cx="3490947" cy="4256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Таблица (отношение, сущность)</a:t>
            </a:r>
            <a:endParaRPr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Столбец (колонка, поле, атрибут)</a:t>
            </a:r>
            <a:endParaRPr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Строка (запись, кортеж)</a:t>
            </a:r>
            <a:endParaRPr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Домен (тип данных)</a:t>
            </a:r>
            <a:endParaRPr dirty="0"/>
          </a:p>
          <a:p>
            <a:pPr marL="412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Ключ (идентификатор)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ALL / ANY (MySQL)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5C348DAB-06C6-0F0E-B94C-2773E308C96B}"/>
              </a:ext>
            </a:extLst>
          </p:cNvPr>
          <p:cNvGraphicFramePr>
            <a:graphicFrameLocks noGrp="1"/>
          </p:cNvGraphicFramePr>
          <p:nvPr/>
        </p:nvGraphicFramePr>
        <p:xfrm>
          <a:off x="352100" y="1229206"/>
          <a:ext cx="4379458" cy="3215623"/>
        </p:xfrm>
        <a:graphic>
          <a:graphicData uri="http://schemas.openxmlformats.org/drawingml/2006/table">
            <a:tbl>
              <a:tblPr firstRow="1" bandRow="1"/>
              <a:tblGrid>
                <a:gridCol w="2189729">
                  <a:extLst>
                    <a:ext uri="{9D8B030D-6E8A-4147-A177-3AD203B41FA5}">
                      <a16:colId xmlns:a16="http://schemas.microsoft.com/office/drawing/2014/main" val="567332343"/>
                    </a:ext>
                  </a:extLst>
                </a:gridCol>
                <a:gridCol w="2189729">
                  <a:extLst>
                    <a:ext uri="{9D8B030D-6E8A-4147-A177-3AD203B41FA5}">
                      <a16:colId xmlns:a16="http://schemas.microsoft.com/office/drawing/2014/main" val="4018363122"/>
                    </a:ext>
                  </a:extLst>
                </a:gridCol>
              </a:tblGrid>
              <a:tr h="411463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ALL</a:t>
                      </a:r>
                      <a:endParaRPr lang="ru-RU" sz="16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ANY</a:t>
                      </a:r>
                      <a:endParaRPr lang="ru-RU" sz="16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093638"/>
                  </a:ext>
                </a:extLst>
              </a:tr>
              <a:tr h="529749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 &gt; ALL (1, 2) эквивалентно x &gt;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 &gt; ANY (1, 2) эквивалентно x &gt;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679338"/>
                  </a:ext>
                </a:extLst>
              </a:tr>
              <a:tr h="529749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 &lt; ALL (1, 2) эквивалентно x &lt;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 &lt; ANY (1, 2) эквивалентно x &lt;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0951"/>
                  </a:ext>
                </a:extLst>
              </a:tr>
              <a:tr h="747880"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 = ALL (1, 2) эквивалентно (x = 1) AND (x =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 = ANY (1, 2) эквивалентно x IN (1,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73275"/>
                  </a:ext>
                </a:extLst>
              </a:tr>
              <a:tr h="747880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 &lt;&gt; ALL (1, 2) </a:t>
                      </a:r>
                      <a:r>
                        <a:rPr lang="en-US" sz="1600" b="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эквивалентно</a:t>
                      </a:r>
                      <a:r>
                        <a:rPr lang="en-US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x NOT IN (1, 2)</a:t>
                      </a:r>
                      <a:endParaRPr lang="ru-RU" sz="1600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x &lt;&gt; ANY (1, 2) эквивалентно (x &lt;&gt; 1) OR (x &lt;&gt;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85126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E3E30B-914F-915C-1C01-7033DC58F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288" y="1682413"/>
            <a:ext cx="4129833" cy="177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9866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Подзапрос как новая колонка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F7A0FD-9EDD-F6F2-BE6C-4983F364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48" y="1259483"/>
            <a:ext cx="4064020" cy="30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7753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Подзапросы в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UPDATE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CE5283-F9BA-343E-ED56-4662A220F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99" y="1004274"/>
            <a:ext cx="3826111" cy="2547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67076B-91A1-2807-EC7A-229F8D41A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129" y="1795240"/>
            <a:ext cx="4306883" cy="223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589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Подзапросы в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INSERT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B4EE146-A21E-408F-90EA-4A525F8A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38" y="1111212"/>
            <a:ext cx="6413124" cy="315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7915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Подзапросы в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DELETE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F55309-7ACE-E6D2-7AA5-F81247132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436" y="1313453"/>
            <a:ext cx="6541128" cy="30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24290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Коррелированный подзапрос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430610B-7C62-B00E-25FC-D150FE934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921" y="1195497"/>
            <a:ext cx="6107297" cy="312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4761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UNION (ALL)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Union and Union all in SQL | Board Infinity">
            <a:extLst>
              <a:ext uri="{FF2B5EF4-FFF2-40B4-BE49-F238E27FC236}">
                <a16:creationId xmlns:a16="http://schemas.microsoft.com/office/drawing/2014/main" id="{5626FA74-D1D6-D2C5-40F7-AFDB01865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779" y="1052251"/>
            <a:ext cx="6500272" cy="365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520076-5C6D-2030-C942-50157EC6B997}"/>
              </a:ext>
            </a:extLst>
          </p:cNvPr>
          <p:cNvSpPr/>
          <p:nvPr/>
        </p:nvSpPr>
        <p:spPr>
          <a:xfrm>
            <a:off x="6952446" y="4432207"/>
            <a:ext cx="850605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0581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39E0C-1FE9-B3AC-239A-D7C7D87D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Множественные операции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F4DB2CA-EAD2-4505-8543-AB4F65C5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4" y="1531143"/>
            <a:ext cx="8057532" cy="2076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2948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23255"/>
            <a:ext cx="8520600" cy="73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Конструкция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WITH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A520076-5C6D-2030-C942-50157EC6B997}"/>
              </a:ext>
            </a:extLst>
          </p:cNvPr>
          <p:cNvSpPr/>
          <p:nvPr/>
        </p:nvSpPr>
        <p:spPr>
          <a:xfrm>
            <a:off x="6952446" y="4432207"/>
            <a:ext cx="850605" cy="2764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74" name="Picture 2" descr="Конструкция WITH в T-SQL или обобщенное табличное выражение (ОТВ) |  Info-Comp.ru - IT-блог для начинающих">
            <a:extLst>
              <a:ext uri="{FF2B5EF4-FFF2-40B4-BE49-F238E27FC236}">
                <a16:creationId xmlns:a16="http://schemas.microsoft.com/office/drawing/2014/main" id="{9EEA56A9-C92E-BE77-31CC-6EF382141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866" y="960217"/>
            <a:ext cx="4110268" cy="386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02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CASE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60F4767-834D-481C-DCF0-AEE4F9E4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670" y="1172873"/>
            <a:ext cx="6635184" cy="2929599"/>
          </a:xfrm>
        </p:spPr>
        <p:txBody>
          <a:bodyPr/>
          <a:lstStyle/>
          <a:p>
            <a:pPr marL="114300" indent="0" algn="just">
              <a:buNone/>
            </a:pPr>
            <a:r>
              <a:rPr lang="ru-RU" dirty="0">
                <a:solidFill>
                  <a:srgbClr val="180620"/>
                </a:solidFill>
                <a:latin typeface="+mj-lt"/>
              </a:rPr>
              <a:t>Оператор </a:t>
            </a:r>
            <a:r>
              <a:rPr lang="en-US" dirty="0">
                <a:solidFill>
                  <a:srgbClr val="180620"/>
                </a:solidFill>
                <a:latin typeface="+mj-lt"/>
              </a:rPr>
              <a:t>CASE </a:t>
            </a:r>
            <a:r>
              <a:rPr lang="ru-RU" dirty="0">
                <a:solidFill>
                  <a:srgbClr val="180620"/>
                </a:solidFill>
                <a:latin typeface="+mj-lt"/>
              </a:rPr>
              <a:t>служит для обработки и выполнения определенных условий</a:t>
            </a:r>
          </a:p>
          <a:p>
            <a:pPr marL="114300" indent="0" algn="just">
              <a:buNone/>
            </a:pPr>
            <a:endParaRPr lang="ru-RU" dirty="0">
              <a:latin typeface="+mj-lt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BC7CB2-7218-C117-D616-CDE426210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24" y="2131115"/>
            <a:ext cx="4188501" cy="257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0462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ctrTitle"/>
          </p:nvPr>
        </p:nvSpPr>
        <p:spPr>
          <a:xfrm>
            <a:off x="311700" y="0"/>
            <a:ext cx="8520600" cy="8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400"/>
              <a:t>Хранилище, озеро и витрина</a:t>
            </a:r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subTitle" idx="1"/>
          </p:nvPr>
        </p:nvSpPr>
        <p:spPr>
          <a:xfrm>
            <a:off x="-95102" y="914337"/>
            <a:ext cx="9334204" cy="362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u="sng" dirty="0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Хранилище данных</a:t>
            </a:r>
            <a:r>
              <a:rPr lang="ru-RU" dirty="0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</a:rPr>
              <a:t> — это система управления данными, которая поддерживает анализ бизнес-данных и выполнение аналитики для всей организации.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u="sng" dirty="0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</a:rPr>
              <a:t>Озеро данных </a:t>
            </a:r>
            <a:r>
              <a:rPr lang="ru-RU" dirty="0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</a:rPr>
              <a:t>позволяет организациям хранить большие объемы структурированных и неструктурированных данных и мгновенно предоставлять к ним доступ для выполнения в реальном времени аналитики.</a:t>
            </a:r>
            <a:endParaRPr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rgbClr val="16151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u="sng" dirty="0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Витрина данных</a:t>
            </a:r>
            <a:r>
              <a:rPr lang="ru-RU" dirty="0">
                <a:solidFill>
                  <a:srgbClr val="161513"/>
                </a:solidFill>
                <a:latin typeface="Arial"/>
                <a:ea typeface="Arial"/>
                <a:cs typeface="Arial"/>
                <a:sym typeface="Arial"/>
              </a:rPr>
              <a:t> — это простая форма хранилища данных, которое ориентировано на определенную тему или направление деятельности, например на продажи, финансы или маркетинг.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Принцип работы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CASE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60F4767-834D-481C-DCF0-AEE4F9E4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370" y="1577904"/>
            <a:ext cx="3572596" cy="2428875"/>
          </a:xfrm>
        </p:spPr>
        <p:txBody>
          <a:bodyPr/>
          <a:lstStyle/>
          <a:p>
            <a:pPr marL="114300" indent="0" algn="just">
              <a:buNone/>
            </a:pPr>
            <a:r>
              <a:rPr lang="ru-RU" sz="2400" dirty="0">
                <a:solidFill>
                  <a:srgbClr val="180620"/>
                </a:solidFill>
                <a:latin typeface="+mj-lt"/>
              </a:rPr>
              <a:t>Основные операторы:</a:t>
            </a:r>
          </a:p>
          <a:p>
            <a:pPr marL="114300" indent="0" algn="just">
              <a:buNone/>
            </a:pPr>
            <a:r>
              <a:rPr lang="en-US" sz="2400" dirty="0">
                <a:solidFill>
                  <a:srgbClr val="180620"/>
                </a:solidFill>
                <a:latin typeface="+mj-lt"/>
              </a:rPr>
              <a:t>WHEN – </a:t>
            </a:r>
            <a:r>
              <a:rPr lang="ru-RU" sz="2400" dirty="0">
                <a:solidFill>
                  <a:srgbClr val="180620"/>
                </a:solidFill>
                <a:latin typeface="+mj-lt"/>
              </a:rPr>
              <a:t>если</a:t>
            </a:r>
          </a:p>
          <a:p>
            <a:pPr marL="114300" indent="0" algn="just">
              <a:buNone/>
            </a:pPr>
            <a:r>
              <a:rPr lang="en-US" sz="2400" dirty="0">
                <a:solidFill>
                  <a:srgbClr val="180620"/>
                </a:solidFill>
                <a:latin typeface="+mj-lt"/>
              </a:rPr>
              <a:t>THEN – </a:t>
            </a:r>
            <a:r>
              <a:rPr lang="ru-RU" sz="2400" dirty="0">
                <a:solidFill>
                  <a:srgbClr val="180620"/>
                </a:solidFill>
                <a:latin typeface="+mj-lt"/>
              </a:rPr>
              <a:t>тогда</a:t>
            </a:r>
          </a:p>
          <a:p>
            <a:pPr marL="114300" indent="0" algn="l">
              <a:buNone/>
            </a:pPr>
            <a:r>
              <a:rPr lang="en-US" sz="2400" dirty="0">
                <a:solidFill>
                  <a:srgbClr val="180620"/>
                </a:solidFill>
                <a:latin typeface="+mj-lt"/>
              </a:rPr>
              <a:t>ELSE –</a:t>
            </a:r>
            <a:r>
              <a:rPr lang="ru-RU" sz="2400" dirty="0">
                <a:solidFill>
                  <a:srgbClr val="180620"/>
                </a:solidFill>
                <a:latin typeface="+mj-lt"/>
              </a:rPr>
              <a:t> иначе</a:t>
            </a:r>
            <a:br>
              <a:rPr lang="ru-RU" sz="2400" dirty="0">
                <a:solidFill>
                  <a:srgbClr val="180620"/>
                </a:solidFill>
                <a:latin typeface="+mj-lt"/>
              </a:rPr>
            </a:br>
            <a:r>
              <a:rPr lang="en-US" sz="2400" dirty="0">
                <a:solidFill>
                  <a:srgbClr val="180620"/>
                </a:solidFill>
                <a:latin typeface="+mj-lt"/>
              </a:rPr>
              <a:t>END - </a:t>
            </a:r>
            <a:r>
              <a:rPr lang="ru-RU" sz="2400" dirty="0">
                <a:solidFill>
                  <a:srgbClr val="180620"/>
                </a:solidFill>
                <a:latin typeface="+mj-lt"/>
              </a:rPr>
              <a:t>конец</a:t>
            </a:r>
            <a:endParaRPr lang="ru-RU" sz="2400" dirty="0">
              <a:latin typeface="+mj-lt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812995-9C00-3B7B-BBB3-D15EA6389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266" y="979646"/>
            <a:ext cx="2993549" cy="381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49258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Особенности использования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CASE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60F4767-834D-481C-DCF0-AEE4F9E4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670" y="1172872"/>
            <a:ext cx="6635184" cy="3356597"/>
          </a:xfrm>
        </p:spPr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Условия </a:t>
            </a:r>
            <a:r>
              <a:rPr lang="en-US" dirty="0">
                <a:solidFill>
                  <a:srgbClr val="40404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 – THEN </a:t>
            </a:r>
            <a:r>
              <a:rPr lang="ru-RU" dirty="0">
                <a:solidFill>
                  <a:srgbClr val="40404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выполняются в порядке приоритета написания. После первого совпадения остальные ветки уже не выполняются.</a:t>
            </a:r>
            <a:endParaRPr lang="en-US" b="0" i="0" dirty="0">
              <a:solidFill>
                <a:srgbClr val="40404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Если условие не примет TRUE, то оператор CASE вернет значение предложения ELSE.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Если предложение ELSE опущено и условие не примет TRUE, то оператор CASE вернет NULL.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Оператор CASE может иметь до 255 сравнений. Каждое предложение WHEN ... THEN рассматривает 2 сравнения.</a:t>
            </a:r>
            <a:endParaRPr lang="en-US" b="0" i="0" dirty="0">
              <a:solidFill>
                <a:srgbClr val="40404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243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Пример запроса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CASE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46A587-D24D-025C-2223-A2448035E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27" y="1372775"/>
            <a:ext cx="4602565" cy="13040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DFBA23-7E36-4D3D-1984-B3456E72B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826" y="2876944"/>
            <a:ext cx="4608523" cy="13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943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Применение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CASE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6CAF7A96-B4D5-B117-CDFB-631C65553EF2}"/>
              </a:ext>
            </a:extLst>
          </p:cNvPr>
          <p:cNvGraphicFramePr/>
          <p:nvPr/>
        </p:nvGraphicFramePr>
        <p:xfrm>
          <a:off x="969670" y="1172873"/>
          <a:ext cx="6635184" cy="3243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920001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Оконные функции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60F4767-834D-481C-DCF0-AEE4F9E4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285875"/>
            <a:ext cx="8619649" cy="2830522"/>
          </a:xfrm>
        </p:spPr>
        <p:txBody>
          <a:bodyPr/>
          <a:lstStyle/>
          <a:p>
            <a:pPr marL="114300" indent="0" algn="just">
              <a:buNone/>
            </a:pPr>
            <a:r>
              <a:rPr lang="ru-RU" dirty="0">
                <a:latin typeface="+mj-lt"/>
              </a:rPr>
              <a:t>Оконная функция в SQL - функция, которая работает с выделенным набором строк (окном, </a:t>
            </a:r>
            <a:r>
              <a:rPr lang="ru-RU" dirty="0" err="1">
                <a:latin typeface="+mj-lt"/>
              </a:rPr>
              <a:t>партицией</a:t>
            </a:r>
            <a:r>
              <a:rPr lang="ru-RU" dirty="0">
                <a:latin typeface="+mj-lt"/>
              </a:rPr>
              <a:t>) и выполняет вычисление для этого набора строк в отдельном столбце. </a:t>
            </a: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Оконные функции в google bigquery рассчитываем модель атрибуции.">
            <a:extLst>
              <a:ext uri="{FF2B5EF4-FFF2-40B4-BE49-F238E27FC236}">
                <a16:creationId xmlns:a16="http://schemas.microsoft.com/office/drawing/2014/main" id="{CC44C251-BA20-3A79-4610-D3451AB5B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32" y="2182118"/>
            <a:ext cx="6402921" cy="251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Синтаксис оконных функций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60F4767-834D-481C-DCF0-AEE4F9E4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9670" y="1308604"/>
            <a:ext cx="6635184" cy="2929599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>
                <a:solidFill>
                  <a:srgbClr val="180620"/>
                </a:solidFill>
                <a:latin typeface="+mj-lt"/>
              </a:rPr>
              <a:t>SUM(), COUNT() … - </a:t>
            </a:r>
            <a:r>
              <a:rPr lang="ru-RU" dirty="0">
                <a:solidFill>
                  <a:srgbClr val="180620"/>
                </a:solidFill>
                <a:latin typeface="+mj-lt"/>
              </a:rPr>
              <a:t>агрегирующая / ранжирующая / аналитическая функция</a:t>
            </a:r>
          </a:p>
          <a:p>
            <a:pPr marL="114300" indent="0" algn="just">
              <a:buNone/>
            </a:pPr>
            <a:r>
              <a:rPr lang="en-US" dirty="0">
                <a:solidFill>
                  <a:srgbClr val="180620"/>
                </a:solidFill>
                <a:latin typeface="+mj-lt"/>
              </a:rPr>
              <a:t>OVER () – </a:t>
            </a:r>
            <a:r>
              <a:rPr lang="ru-RU" dirty="0">
                <a:solidFill>
                  <a:srgbClr val="180620"/>
                </a:solidFill>
                <a:latin typeface="+mj-lt"/>
              </a:rPr>
              <a:t>ключевое слово, начало «окна»</a:t>
            </a:r>
          </a:p>
          <a:p>
            <a:pPr marL="114300" indent="0" algn="just">
              <a:buNone/>
            </a:pPr>
            <a:r>
              <a:rPr lang="en-US" dirty="0">
                <a:solidFill>
                  <a:srgbClr val="180620"/>
                </a:solidFill>
                <a:latin typeface="+mj-lt"/>
              </a:rPr>
              <a:t>PARTITION BY – </a:t>
            </a:r>
            <a:r>
              <a:rPr lang="ru-RU" dirty="0">
                <a:solidFill>
                  <a:srgbClr val="180620"/>
                </a:solidFill>
                <a:latin typeface="+mj-lt"/>
              </a:rPr>
              <a:t>в каком разрезе смотреть</a:t>
            </a:r>
          </a:p>
          <a:p>
            <a:pPr marL="114300" indent="0" algn="just">
              <a:buNone/>
            </a:pPr>
            <a:r>
              <a:rPr lang="en-US" dirty="0">
                <a:solidFill>
                  <a:srgbClr val="180620"/>
                </a:solidFill>
                <a:latin typeface="+mj-lt"/>
              </a:rPr>
              <a:t>ORDER BY </a:t>
            </a:r>
            <a:r>
              <a:rPr lang="ru-RU" dirty="0">
                <a:solidFill>
                  <a:srgbClr val="180620"/>
                </a:solidFill>
                <a:latin typeface="+mj-lt"/>
              </a:rPr>
              <a:t>– в каком направлении сортировать</a:t>
            </a:r>
          </a:p>
          <a:p>
            <a:pPr marL="114300" indent="0" algn="just">
              <a:buNone/>
            </a:pPr>
            <a:endParaRPr lang="ru-RU" dirty="0">
              <a:solidFill>
                <a:srgbClr val="180620"/>
              </a:solidFill>
              <a:latin typeface="+mj-lt"/>
            </a:endParaRPr>
          </a:p>
          <a:p>
            <a:pPr marL="114300" indent="0" algn="just">
              <a:buNone/>
            </a:pPr>
            <a:endParaRPr lang="ru-RU" dirty="0">
              <a:latin typeface="+mj-lt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Оконные функции в T-SQL – инструкция OVER | Info-Comp.ru - IT-блог для  начинающих">
            <a:extLst>
              <a:ext uri="{FF2B5EF4-FFF2-40B4-BE49-F238E27FC236}">
                <a16:creationId xmlns:a16="http://schemas.microsoft.com/office/drawing/2014/main" id="{7216418A-86D9-DAA1-2E28-12569D018C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5" r="19108" b="63916"/>
          <a:stretch/>
        </p:blipFill>
        <p:spPr bwMode="auto">
          <a:xfrm>
            <a:off x="1131953" y="2624404"/>
            <a:ext cx="5703622" cy="161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5266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Расширения оконных функций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C4D9A662-F7F5-59D6-C99D-AC9ADAEC7B27}"/>
              </a:ext>
            </a:extLst>
          </p:cNvPr>
          <p:cNvGraphicFramePr/>
          <p:nvPr/>
        </p:nvGraphicFramePr>
        <p:xfrm>
          <a:off x="969670" y="1172873"/>
          <a:ext cx="6909056" cy="3684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232958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Применение оконных функций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DF2AFA00-B066-104C-00C4-BFBA1677A05B}"/>
              </a:ext>
            </a:extLst>
          </p:cNvPr>
          <p:cNvGraphicFramePr/>
          <p:nvPr/>
        </p:nvGraphicFramePr>
        <p:xfrm>
          <a:off x="1171688" y="1515230"/>
          <a:ext cx="6635184" cy="2929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79986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Виды функций в окнах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59" name="Google Shape;259;p11"/>
          <p:cNvSpPr txBox="1">
            <a:spLocks noGrp="1"/>
          </p:cNvSpPr>
          <p:nvPr>
            <p:ph type="subTitle" idx="1"/>
          </p:nvPr>
        </p:nvSpPr>
        <p:spPr>
          <a:xfrm>
            <a:off x="434428" y="1336650"/>
            <a:ext cx="8902453" cy="337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>
                <a:solidFill>
                  <a:srgbClr val="FF0000"/>
                </a:solidFill>
              </a:rPr>
              <a:t>Агрегирующие функции: </a:t>
            </a:r>
            <a:r>
              <a:rPr lang="en-US" dirty="0">
                <a:solidFill>
                  <a:srgbClr val="FF0000"/>
                </a:solidFill>
              </a:rPr>
              <a:t>COUNT(), SUM(), AVG(), MIN(), MAX()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>
                <a:solidFill>
                  <a:srgbClr val="FF0000"/>
                </a:solidFill>
              </a:rPr>
              <a:t>Ранжирующие функции: </a:t>
            </a:r>
            <a:r>
              <a:rPr lang="en-US" dirty="0">
                <a:solidFill>
                  <a:srgbClr val="FF0000"/>
                </a:solidFill>
              </a:rPr>
              <a:t>ROW_NUMBER(), RANK(), DENSE_RANK(), NTILE()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dirty="0">
                <a:solidFill>
                  <a:srgbClr val="FF0000"/>
                </a:solidFill>
              </a:rPr>
              <a:t>Функции смещения: </a:t>
            </a:r>
            <a:r>
              <a:rPr lang="en-US" dirty="0">
                <a:solidFill>
                  <a:srgbClr val="FF0000"/>
                </a:solidFill>
              </a:rPr>
              <a:t>LEAD(), LAG(), FIRST_VALUE(), LAST_VALUE()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dirty="0">
                <a:solidFill>
                  <a:srgbClr val="FF0000"/>
                </a:solidFill>
              </a:rPr>
              <a:t>* </a:t>
            </a:r>
            <a:r>
              <a:rPr lang="ru-RU" dirty="0">
                <a:solidFill>
                  <a:srgbClr val="FF0000"/>
                </a:solidFill>
              </a:rPr>
              <a:t>Аналитические функции: CUME_DIST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ru-RU" dirty="0">
                <a:solidFill>
                  <a:srgbClr val="FF0000"/>
                </a:solidFill>
              </a:rPr>
              <a:t>, PERCENT_RANK(),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ru-RU" dirty="0">
                <a:solidFill>
                  <a:srgbClr val="FF0000"/>
                </a:solidFill>
              </a:rPr>
              <a:t>ERCENTILE_CONT</a:t>
            </a:r>
            <a:r>
              <a:rPr lang="en-US" dirty="0">
                <a:solidFill>
                  <a:srgbClr val="FF0000"/>
                </a:solidFill>
              </a:rPr>
              <a:t>(), </a:t>
            </a:r>
            <a:r>
              <a:rPr lang="ru-RU" dirty="0">
                <a:solidFill>
                  <a:srgbClr val="FF0000"/>
                </a:solidFill>
              </a:rPr>
              <a:t>PERCENTILE_DISС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1" name="Google Shape;261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COUNT()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995729" y="909000"/>
            <a:ext cx="5915434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считает количество строчек в окне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4F7069-4999-0244-64D9-8EC951374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842600"/>
            <a:ext cx="5953125" cy="371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874A0B-15FE-6B6D-F247-4438195A72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173" y="2195432"/>
            <a:ext cx="5962650" cy="590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8AD98D-2210-3A3F-D434-32ED444D6C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62" y="3466629"/>
            <a:ext cx="1476375" cy="14287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125089-FEFF-B6CC-FF50-3E16285221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667" y="2761837"/>
            <a:ext cx="5953125" cy="60007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DC58D4-AEAA-840C-3A98-906CE5AA2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4166" y="3442329"/>
            <a:ext cx="2000250" cy="14478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2BD9E48-F571-36D5-4B64-2FED01820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7166" y="3470343"/>
            <a:ext cx="20574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98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ctrTitle"/>
          </p:nvPr>
        </p:nvSpPr>
        <p:spPr>
          <a:xfrm>
            <a:off x="311700" y="329905"/>
            <a:ext cx="85206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400"/>
              <a:t>Преимущества витрин</a:t>
            </a:r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-3119199" y="907110"/>
            <a:ext cx="11576541" cy="4484399"/>
            <a:chOff x="-3762284" y="-577914"/>
            <a:chExt cx="11576541" cy="4484399"/>
          </a:xfrm>
        </p:grpSpPr>
        <p:sp>
          <p:nvSpPr>
            <p:cNvPr id="120" name="Google Shape;120;p5"/>
            <p:cNvSpPr/>
            <p:nvPr/>
          </p:nvSpPr>
          <p:spPr>
            <a:xfrm>
              <a:off x="-3762284" y="-577914"/>
              <a:ext cx="4484399" cy="4484399"/>
            </a:xfrm>
            <a:prstGeom prst="blockArc">
              <a:avLst>
                <a:gd name="adj1" fmla="val 18900000"/>
                <a:gd name="adj2" fmla="val 2700000"/>
                <a:gd name="adj3" fmla="val 482"/>
              </a:avLst>
            </a:prstGeom>
            <a:noFill/>
            <a:ln w="25400" cap="flat" cmpd="sng">
              <a:solidFill>
                <a:srgbClr val="46464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70312" y="175282"/>
              <a:ext cx="7543944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5"/>
            <p:cNvSpPr txBox="1"/>
            <p:nvPr/>
          </p:nvSpPr>
          <p:spPr>
            <a:xfrm>
              <a:off x="270312" y="175282"/>
              <a:ext cx="7543944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Единый источник достоверных данных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51293" y="131478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558567" y="700863"/>
              <a:ext cx="7255690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5"/>
            <p:cNvSpPr txBox="1"/>
            <p:nvPr/>
          </p:nvSpPr>
          <p:spPr>
            <a:xfrm>
              <a:off x="558567" y="700863"/>
              <a:ext cx="7255690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Более быстрый доступ к данным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339547" y="657059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690378" y="1226445"/>
              <a:ext cx="7123879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5"/>
            <p:cNvSpPr txBox="1"/>
            <p:nvPr/>
          </p:nvSpPr>
          <p:spPr>
            <a:xfrm>
              <a:off x="690378" y="1226445"/>
              <a:ext cx="7123879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Быстрое получение статистических данных ускоряет принятие решений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71358" y="1182641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690378" y="1751693"/>
              <a:ext cx="7123879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5"/>
            <p:cNvSpPr txBox="1"/>
            <p:nvPr/>
          </p:nvSpPr>
          <p:spPr>
            <a:xfrm>
              <a:off x="690378" y="1751693"/>
              <a:ext cx="7123879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Более простое и быстрое применение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471358" y="1707889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558567" y="2277275"/>
              <a:ext cx="7255690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558567" y="2277275"/>
              <a:ext cx="7255690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Создание гибкого и масштабируемого решения для управления данными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39547" y="2233471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70312" y="2802856"/>
              <a:ext cx="7543944" cy="35043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5"/>
            <p:cNvSpPr txBox="1"/>
            <p:nvPr/>
          </p:nvSpPr>
          <p:spPr>
            <a:xfrm>
              <a:off x="270312" y="2802856"/>
              <a:ext cx="7543944" cy="3504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815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lang="ru-RU" sz="15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Анализ переходных процессов</a:t>
              </a:r>
              <a:endPara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1293" y="2759052"/>
              <a:ext cx="438039" cy="43803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Накопленный итог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COUNT()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1329545" y="1196240"/>
            <a:ext cx="5915434" cy="3652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200000"/>
              </a:lnSpc>
              <a:buClr>
                <a:schemeClr val="dk1"/>
              </a:buClr>
              <a:buSzPts val="1600"/>
              <a:buNone/>
            </a:pPr>
            <a:r>
              <a:rPr lang="ru-RU" sz="1800" dirty="0">
                <a:solidFill>
                  <a:schemeClr val="dk1"/>
                </a:solidFill>
              </a:rPr>
              <a:t>Функция считает количество строчек в окне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874A0B-15FE-6B6D-F247-4438195A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983" y="2276475"/>
            <a:ext cx="5962650" cy="5905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DC58D4-AEAA-840C-3A98-906CE5AA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183" y="3260854"/>
            <a:ext cx="2000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3761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SUM()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635729" y="877102"/>
            <a:ext cx="8148271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суммирует все значения заданного столбца в наборе данных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17D916-674C-B924-1DA3-9FD9C9706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29" y="1810702"/>
            <a:ext cx="5962650" cy="3619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73BB33-5538-E0C1-4433-B31C36D89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422" y="3534750"/>
            <a:ext cx="1485900" cy="14287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A29BCD-49D2-ED40-FAB1-06CB00A54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775" y="2172652"/>
            <a:ext cx="5953125" cy="5810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DE3AAE-55A9-6D64-E30F-AD5A02EFF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8050" y="3516137"/>
            <a:ext cx="1981200" cy="14382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A9A619-844E-FDF5-B5DA-4F00EA11A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304" y="2753677"/>
            <a:ext cx="5972175" cy="5810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3080CE-EADD-87BF-5BCF-E067B897F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9978" y="3530424"/>
            <a:ext cx="14763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517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Накопленный итог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SUM()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635729" y="877102"/>
            <a:ext cx="8148271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200000"/>
              </a:lnSpc>
              <a:buClr>
                <a:schemeClr val="dk1"/>
              </a:buClr>
              <a:buSzPts val="1600"/>
              <a:buNone/>
            </a:pPr>
            <a:r>
              <a:rPr lang="ru-RU" sz="1800" dirty="0">
                <a:solidFill>
                  <a:schemeClr val="dk1"/>
                </a:solidFill>
              </a:rPr>
              <a:t>Функция суммирует все значения заданного столбца в наборе данных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BA9A619-844E-FDF5-B5DA-4F00EA11A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807" y="1913251"/>
            <a:ext cx="5972175" cy="58102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83080CE-EADD-87BF-5BCF-E067B897F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40" y="2825575"/>
            <a:ext cx="14763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940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AVG()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995729" y="909000"/>
            <a:ext cx="5201144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рассчитывает среднее значение</a:t>
            </a: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Ведет себя аналогично функции </a:t>
            </a:r>
            <a:r>
              <a:rPr lang="en-US" sz="1800" dirty="0">
                <a:solidFill>
                  <a:schemeClr val="dk1"/>
                </a:solidFill>
              </a:rPr>
              <a:t>SUM()</a:t>
            </a: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65B36F-8E53-5C82-FBDE-37B745D4C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77" y="2286835"/>
            <a:ext cx="5953125" cy="4857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68F6D4A-AE18-2608-F3BA-DF9E3BD91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58" y="3104822"/>
            <a:ext cx="14763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7841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000">
                <a:latin typeface="Roboto Black"/>
                <a:ea typeface="Roboto Black"/>
                <a:cs typeface="Roboto Black"/>
                <a:sym typeface="Roboto Black"/>
              </a:rPr>
              <a:t>MIN()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1066706" y="1100391"/>
            <a:ext cx="7010587" cy="360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возвращает минимальное значение в окне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Используется для поиска экстремумов (граничных значений) исследуемых признаков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7DF7E2-D262-793E-6193-9D251BA43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33" y="3240930"/>
            <a:ext cx="8523100" cy="65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51050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MAX()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963830" y="1207490"/>
            <a:ext cx="6936159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возвращает максимальное значение в окне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Используется для поиска экстремумов (граничных значений) исследуемых признаков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7037BC-73BC-EF33-74D8-41A18898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27" y="3158218"/>
            <a:ext cx="8063873" cy="65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838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Процентили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963830" y="1207490"/>
            <a:ext cx="6936159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Применяется в задачах, где нужно найти вхождение расчет в определенную категорию / интервал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Задается числом от 1 до 100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Наиболее распространенные </a:t>
            </a:r>
            <a:r>
              <a:rPr lang="ru-RU" sz="1800" dirty="0" err="1">
                <a:solidFill>
                  <a:schemeClr val="dk1"/>
                </a:solidFill>
              </a:rPr>
              <a:t>процентили</a:t>
            </a:r>
            <a:r>
              <a:rPr lang="ru-RU" sz="1800" dirty="0">
                <a:solidFill>
                  <a:schemeClr val="dk1"/>
                </a:solidFill>
              </a:rPr>
              <a:t> – </a:t>
            </a:r>
            <a:r>
              <a:rPr lang="ru-RU" sz="1800" dirty="0" err="1">
                <a:solidFill>
                  <a:schemeClr val="dk1"/>
                </a:solidFill>
              </a:rPr>
              <a:t>процентиль</a:t>
            </a:r>
            <a:r>
              <a:rPr lang="ru-RU" sz="1800" dirty="0">
                <a:solidFill>
                  <a:schemeClr val="dk1"/>
                </a:solidFill>
              </a:rPr>
              <a:t> (1%), дециль (10%), квартиль (25%)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49222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NTILE()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1006128" y="1112234"/>
            <a:ext cx="4646428" cy="3608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</a:rPr>
              <a:t>Функция NTILE() позволяет определить к какой группе относится текущая строка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</a:rPr>
              <a:t>NTILE создает группы на основе следующей формулы:</a:t>
            </a:r>
          </a:p>
          <a:p>
            <a:pPr marL="127000" indent="0">
              <a:lnSpc>
                <a:spcPct val="200000"/>
              </a:lnSpc>
              <a:buClr>
                <a:schemeClr val="dk1"/>
              </a:buClr>
              <a:buSzPts val="1600"/>
              <a:buNone/>
            </a:pPr>
            <a:r>
              <a:rPr lang="ru-RU" sz="1400" dirty="0">
                <a:solidFill>
                  <a:schemeClr val="dk1"/>
                </a:solidFill>
              </a:rPr>
              <a:t>Количество строк в каждой группе = количество строк в наборе / количество указанных групп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567F40-60C9-920E-7C71-B773949DB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781" b="-2821"/>
          <a:stretch/>
        </p:blipFill>
        <p:spPr>
          <a:xfrm>
            <a:off x="1183706" y="4097470"/>
            <a:ext cx="4319920" cy="37216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046AF2-FA5E-D124-AE6D-CDFE4A4F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38" y="378315"/>
            <a:ext cx="1130581" cy="43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5477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ROW_NUMBER()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06BDB-BF63-2DF8-E53D-10FCFE56EF6F}"/>
              </a:ext>
            </a:extLst>
          </p:cNvPr>
          <p:cNvSpPr txBox="1"/>
          <p:nvPr/>
        </p:nvSpPr>
        <p:spPr>
          <a:xfrm>
            <a:off x="637958" y="1072265"/>
            <a:ext cx="81539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Используя функцию ROW_NUMBER можно: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задать нумерацию, которая будет отличаться от порядка сортировки строк результирующего набора;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"несквозную" нумерацию, т.е. выделить группы из общего множества строк и пронумеровать их отдельно для каждой группы;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использовать одновременно несколько способов нумерации, поскольку, фактически, нумерация не зависит от сортировки строк запроса.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926C2E-E39E-8671-9364-E9EC7ABD2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58" y="3140537"/>
            <a:ext cx="7523916" cy="106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28678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82760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RANK()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606056" y="909000"/>
            <a:ext cx="8059479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возвращает ранг каждой строки </a:t>
            </a: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Значения анализируются и, в случае нахождения одинаковых, возвращает одинаковый ранг с пропуском следующего значения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B079A-6CFF-0A50-8389-5DCAFE44D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858" y="539462"/>
            <a:ext cx="3619500" cy="5429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E6CE5F5-D232-02F4-4F10-63B030A6A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776" y="2882630"/>
            <a:ext cx="3876037" cy="19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57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ctrTitle"/>
          </p:nvPr>
        </p:nvSpPr>
        <p:spPr>
          <a:xfrm>
            <a:off x="311700" y="329905"/>
            <a:ext cx="8520600" cy="8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4400"/>
              <a:t>Применение витрин</a:t>
            </a:r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2588777" y="1206513"/>
            <a:ext cx="3966445" cy="3743740"/>
            <a:chOff x="1121484" y="47996"/>
            <a:chExt cx="3966445" cy="3743740"/>
          </a:xfrm>
        </p:grpSpPr>
        <p:sp>
          <p:nvSpPr>
            <p:cNvPr id="145" name="Google Shape;145;p9"/>
            <p:cNvSpPr/>
            <p:nvPr/>
          </p:nvSpPr>
          <p:spPr>
            <a:xfrm>
              <a:off x="1952786" y="47996"/>
              <a:ext cx="2303840" cy="2303840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 txBox="1"/>
            <p:nvPr/>
          </p:nvSpPr>
          <p:spPr>
            <a:xfrm>
              <a:off x="2259965" y="451168"/>
              <a:ext cx="1689482" cy="10367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Разграничение доступа к данных по подразделениям и пользователям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2784089" y="1487896"/>
              <a:ext cx="2303840" cy="2303840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 txBox="1"/>
            <p:nvPr/>
          </p:nvSpPr>
          <p:spPr>
            <a:xfrm>
              <a:off x="3488680" y="2083055"/>
              <a:ext cx="1382304" cy="1267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Предоставление данных различного уровня гранулярности (агрегация данных)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121484" y="1487896"/>
              <a:ext cx="2303840" cy="2303840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rgbClr val="505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 txBox="1"/>
            <p:nvPr/>
          </p:nvSpPr>
          <p:spPr>
            <a:xfrm>
              <a:off x="1338429" y="2083055"/>
              <a:ext cx="1382304" cy="1267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Увеличение доступность к актуальным, согласованным данным на уровне отчетов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82760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200" b="1" dirty="0">
                <a:latin typeface="Roboto Black"/>
                <a:ea typeface="Roboto Black"/>
                <a:cs typeface="Roboto Black"/>
                <a:sym typeface="Roboto Black"/>
              </a:rPr>
              <a:t>DENSE_RANK()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324769" y="1016240"/>
            <a:ext cx="7924987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возвращает ранг каждой строки. </a:t>
            </a: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В отличие от функции RANK, она для одинаковых значений возвращает ранг, не пропуская следующий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B6055F-5200-6724-453C-268B784E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19" y="953937"/>
            <a:ext cx="3400037" cy="5598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521EEA-49A6-08FD-6623-ACE0CA6A1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007" y="2877017"/>
            <a:ext cx="4195985" cy="189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73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82760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Сравнение ранжирующих функций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5D0EAC-8835-C6AE-E41D-0BD0FCE6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687" y="862516"/>
            <a:ext cx="5959880" cy="384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423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LEAD()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06BDB-BF63-2DF8-E53D-10FCFE56EF6F}"/>
              </a:ext>
            </a:extLst>
          </p:cNvPr>
          <p:cNvSpPr txBox="1"/>
          <p:nvPr/>
        </p:nvSpPr>
        <p:spPr>
          <a:xfrm>
            <a:off x="637958" y="1497567"/>
            <a:ext cx="81539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LEAD – функция обращается к данным из следующей строки набора данных.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Ее можно использовать, например, для того чтобы сравнить текущее значение строки со следующим.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Имеет три параметра: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столбец, значение которого необходимо вернуть (обязательный параметр),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количество строк для смещения (по умолчанию 1),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значение, которое необходимо вернуть если после смещения возвращается значение NULL; </a:t>
            </a:r>
          </a:p>
        </p:txBody>
      </p:sp>
    </p:spTree>
    <p:extLst>
      <p:ext uri="{BB962C8B-B14F-4D97-AF65-F5344CB8AC3E}">
        <p14:creationId xmlns:p14="http://schemas.microsoft.com/office/powerpoint/2010/main" val="39098225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311700" y="286607"/>
            <a:ext cx="8520600" cy="80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LAG()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06BDB-BF63-2DF8-E53D-10FCFE56EF6F}"/>
              </a:ext>
            </a:extLst>
          </p:cNvPr>
          <p:cNvSpPr txBox="1"/>
          <p:nvPr/>
        </p:nvSpPr>
        <p:spPr>
          <a:xfrm>
            <a:off x="678358" y="1556087"/>
            <a:ext cx="81539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LAG – функция обращается к данным из предыдущей строки набора данных.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В данном случае функцию можно использовать для того, чтобы сравнить текущее значение строки с предыдущим.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Имеет три параметра: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столбец, значение которого необходимо вернуть (обязательный параметр),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количество строк для смещения (по умолчанию 1),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ru-RU" sz="16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значение, которое необходимо вернуть если после смещения возвращается значение NULL;</a:t>
            </a:r>
          </a:p>
        </p:txBody>
      </p:sp>
    </p:spTree>
    <p:extLst>
      <p:ext uri="{BB962C8B-B14F-4D97-AF65-F5344CB8AC3E}">
        <p14:creationId xmlns:p14="http://schemas.microsoft.com/office/powerpoint/2010/main" val="26374718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82760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FIRST_VALUE()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606056" y="909000"/>
            <a:ext cx="8716538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извлекает первое значение в окне</a:t>
            </a: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Если предложение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ru-RU" sz="1800" b="1" dirty="0" err="1">
                <a:solidFill>
                  <a:schemeClr val="dk1"/>
                </a:solidFill>
              </a:rPr>
              <a:t>artition</a:t>
            </a:r>
            <a:r>
              <a:rPr lang="ru-RU" sz="1800" b="1" dirty="0">
                <a:solidFill>
                  <a:schemeClr val="dk1"/>
                </a:solidFill>
              </a:rPr>
              <a:t> </a:t>
            </a:r>
            <a:r>
              <a:rPr lang="ru-RU" sz="1800" b="1" dirty="0" err="1">
                <a:solidFill>
                  <a:schemeClr val="dk1"/>
                </a:solidFill>
              </a:rPr>
              <a:t>by</a:t>
            </a:r>
            <a:r>
              <a:rPr lang="ru-RU" sz="1800" b="1" dirty="0">
                <a:solidFill>
                  <a:schemeClr val="dk1"/>
                </a:solidFill>
              </a:rPr>
              <a:t> </a:t>
            </a:r>
            <a:r>
              <a:rPr lang="ru-RU" sz="1800" dirty="0">
                <a:solidFill>
                  <a:schemeClr val="dk1"/>
                </a:solidFill>
              </a:rPr>
              <a:t>не задано, то функции будут возвращать первое значение из всего набора данных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AA4B1E-27EE-84B2-D3F5-1B41D12F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81" y="2947418"/>
            <a:ext cx="8510047" cy="527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E5D042-E3AE-FC36-6293-6BA80BEAB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377" y="3370391"/>
            <a:ext cx="14954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763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82760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Оконная функция </a:t>
            </a:r>
            <a:r>
              <a:rPr lang="en-US" sz="3200" b="1" dirty="0">
                <a:latin typeface="Roboto Black"/>
                <a:ea typeface="Roboto Black"/>
                <a:cs typeface="Roboto Black"/>
                <a:sym typeface="Roboto Black"/>
              </a:rPr>
              <a:t>LAST_VALUE()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995728" y="909000"/>
            <a:ext cx="7924987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Функция извлекает последнее значение в окне</a:t>
            </a: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Если предложение </a:t>
            </a:r>
            <a:r>
              <a:rPr lang="en-US" sz="1800" b="1" dirty="0">
                <a:solidFill>
                  <a:schemeClr val="dk1"/>
                </a:solidFill>
              </a:rPr>
              <a:t>p</a:t>
            </a:r>
            <a:r>
              <a:rPr lang="ru-RU" sz="1800" b="1" dirty="0" err="1">
                <a:solidFill>
                  <a:schemeClr val="dk1"/>
                </a:solidFill>
              </a:rPr>
              <a:t>artition</a:t>
            </a:r>
            <a:r>
              <a:rPr lang="ru-RU" sz="1800" b="1" dirty="0">
                <a:solidFill>
                  <a:schemeClr val="dk1"/>
                </a:solidFill>
              </a:rPr>
              <a:t> </a:t>
            </a:r>
            <a:r>
              <a:rPr lang="ru-RU" sz="1800" b="1" dirty="0" err="1">
                <a:solidFill>
                  <a:schemeClr val="dk1"/>
                </a:solidFill>
              </a:rPr>
              <a:t>by</a:t>
            </a:r>
            <a:r>
              <a:rPr lang="ru-RU" sz="1800" b="1" dirty="0">
                <a:solidFill>
                  <a:schemeClr val="dk1"/>
                </a:solidFill>
              </a:rPr>
              <a:t> </a:t>
            </a:r>
            <a:r>
              <a:rPr lang="ru-RU" sz="1800" dirty="0">
                <a:solidFill>
                  <a:schemeClr val="dk1"/>
                </a:solidFill>
              </a:rPr>
              <a:t>не задано, то функции будут возвращать последнее значение из всего набора данных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11787-8E9A-A0A8-3BEE-E2637C1BC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387" y="2799192"/>
            <a:ext cx="5991225" cy="3714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29AE4E-242A-48D8-946D-66B5B83F2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524" y="3471391"/>
            <a:ext cx="1504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0139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82760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az-Latn-AZ" sz="3000" dirty="0">
                <a:latin typeface="Roboto Black"/>
                <a:ea typeface="Roboto Black"/>
                <a:cs typeface="Roboto Black"/>
                <a:sym typeface="Roboto Black"/>
              </a:rPr>
              <a:t>ROWS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или </a:t>
            </a:r>
            <a:r>
              <a:rPr lang="az-Latn-AZ" sz="3000" dirty="0">
                <a:latin typeface="Roboto Black"/>
                <a:ea typeface="Roboto Black"/>
                <a:cs typeface="Roboto Black"/>
                <a:sym typeface="Roboto Black"/>
              </a:rPr>
              <a:t>RANGE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6" name="Google Shape;96;p3"/>
          <p:cNvSpPr txBox="1">
            <a:spLocks noGrp="1"/>
          </p:cNvSpPr>
          <p:nvPr>
            <p:ph type="subTitle" idx="1"/>
          </p:nvPr>
        </p:nvSpPr>
        <p:spPr>
          <a:xfrm>
            <a:off x="606056" y="909000"/>
            <a:ext cx="8059479" cy="3947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Инструкция ROWS позволяет ограничить строки в окне, указывая фиксированное количество предшествующих или следующих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ru-RU" sz="1800" dirty="0">
                <a:solidFill>
                  <a:schemeClr val="dk1"/>
                </a:solidFill>
              </a:rPr>
              <a:t>строк</a:t>
            </a:r>
            <a:endParaRPr lang="en-US" sz="1800" dirty="0">
              <a:solidFill>
                <a:schemeClr val="dk1"/>
              </a:solidFill>
            </a:endParaRP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Инструкция RANGE, в отличие от ROWS, работает не со строками, а с диапазоном строк в инструкции ORDER BY. </a:t>
            </a:r>
            <a:endParaRPr lang="en-US" sz="1800" dirty="0">
              <a:solidFill>
                <a:schemeClr val="dk1"/>
              </a:solidFill>
            </a:endParaRPr>
          </a:p>
          <a:p>
            <a:pPr indent="-33020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Обе инструкции ROWS и RANGE всегда используются вместе с ORDER BY.</a:t>
            </a:r>
          </a:p>
        </p:txBody>
      </p:sp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2694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82760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Ключевые слова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ROWS and RANGES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C9ED52CE-A432-5A57-BF7C-04CBDC5F9F8C}"/>
              </a:ext>
            </a:extLst>
          </p:cNvPr>
          <p:cNvGraphicFramePr/>
          <p:nvPr/>
        </p:nvGraphicFramePr>
        <p:xfrm>
          <a:off x="352100" y="877102"/>
          <a:ext cx="7781807" cy="3947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8" name="Google Shape;9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648220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Примеры запросов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A9C3C1-01B9-ECE1-734B-BE594346D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2625" y="1023494"/>
            <a:ext cx="52387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3968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80802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Функции времени</a:t>
            </a:r>
            <a:endParaRPr sz="28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46;p2">
            <a:extLst>
              <a:ext uri="{FF2B5EF4-FFF2-40B4-BE49-F238E27FC236}">
                <a16:creationId xmlns:a16="http://schemas.microsoft.com/office/drawing/2014/main" id="{C45CB9B4-7348-D9EA-D4B7-EE8F2B297D89}"/>
              </a:ext>
            </a:extLst>
          </p:cNvPr>
          <p:cNvSpPr txBox="1"/>
          <p:nvPr/>
        </p:nvSpPr>
        <p:spPr>
          <a:xfrm>
            <a:off x="487970" y="1062470"/>
            <a:ext cx="526284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Привести к заданному формату времени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Прибавить/отнять часы/минуты/дни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Узнать текущую дату/время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Узнать часть текущей даты времени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1600" dirty="0"/>
              <a:t>Узнать разницы между датами в днях/годах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ru-RU" sz="1600" dirty="0"/>
          </a:p>
        </p:txBody>
      </p:sp>
      <p:pic>
        <p:nvPicPr>
          <p:cNvPr id="1026" name="Picture 2" descr="Data Integration - Kettle: Операции с датами - IIE52">
            <a:extLst>
              <a:ext uri="{FF2B5EF4-FFF2-40B4-BE49-F238E27FC236}">
                <a16:creationId xmlns:a16="http://schemas.microsoft.com/office/drawing/2014/main" id="{50609896-0B26-9D9B-469B-7C1D9231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539" y="2632090"/>
            <a:ext cx="5131681" cy="222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3F98C9-77FA-4F14-35C8-DA418C03CC02}"/>
              </a:ext>
            </a:extLst>
          </p:cNvPr>
          <p:cNvSpPr txBox="1"/>
          <p:nvPr/>
        </p:nvSpPr>
        <p:spPr>
          <a:xfrm>
            <a:off x="487970" y="3436540"/>
            <a:ext cx="18666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https://postgrespro.ru/docs/postgrespro/10/functions-datetime</a:t>
            </a:r>
            <a:r>
              <a:rPr lang="ru-RU" dirty="0"/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744429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SQL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1"/>
          </p:nvPr>
        </p:nvSpPr>
        <p:spPr>
          <a:xfrm>
            <a:off x="559676" y="1318028"/>
            <a:ext cx="5715000" cy="186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Язык структурированных запросов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Является декларативным</a:t>
            </a:r>
            <a:endParaRPr dirty="0"/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Является нечувствительным к регистру</a:t>
            </a:r>
            <a:endParaRPr dirty="0"/>
          </a:p>
        </p:txBody>
      </p:sp>
      <p:sp>
        <p:nvSpPr>
          <p:cNvPr id="142" name="Google Shape;142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7" descr="SQL-Урок 1. Язык SQL. Основные понятия. | BUGZ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32230" y="744299"/>
            <a:ext cx="5715000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311700" y="46927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 dirty="0">
                <a:latin typeface="Roboto Black"/>
                <a:ea typeface="Roboto Black"/>
                <a:cs typeface="Roboto Black"/>
                <a:sym typeface="Roboto Black"/>
              </a:rPr>
              <a:t>Типизация данных</a:t>
            </a:r>
            <a:endParaRPr dirty="0"/>
          </a:p>
        </p:txBody>
      </p:sp>
      <p:sp>
        <p:nvSpPr>
          <p:cNvPr id="4" name="AutoShape 3" descr="Statistical functions (scipy.stats) — SciPy v1.11.2 Manual">
            <a:extLst>
              <a:ext uri="{FF2B5EF4-FFF2-40B4-BE49-F238E27FC236}">
                <a16:creationId xmlns:a16="http://schemas.microsoft.com/office/drawing/2014/main" id="{71702399-F24D-835F-A52C-970E5C651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76C7507-17D9-144A-6563-6C08B3097ADB}"/>
              </a:ext>
            </a:extLst>
          </p:cNvPr>
          <p:cNvGraphicFramePr>
            <a:graphicFrameLocks noGrp="1"/>
          </p:cNvGraphicFramePr>
          <p:nvPr/>
        </p:nvGraphicFramePr>
        <p:xfrm>
          <a:off x="158750" y="822765"/>
          <a:ext cx="8521700" cy="4122190"/>
        </p:xfrm>
        <a:graphic>
          <a:graphicData uri="http://schemas.openxmlformats.org/drawingml/2006/table">
            <a:tbl>
              <a:tblPr/>
              <a:tblGrid>
                <a:gridCol w="2446381">
                  <a:extLst>
                    <a:ext uri="{9D8B030D-6E8A-4147-A177-3AD203B41FA5}">
                      <a16:colId xmlns:a16="http://schemas.microsoft.com/office/drawing/2014/main" val="1798943748"/>
                    </a:ext>
                  </a:extLst>
                </a:gridCol>
                <a:gridCol w="1367507">
                  <a:extLst>
                    <a:ext uri="{9D8B030D-6E8A-4147-A177-3AD203B41FA5}">
                      <a16:colId xmlns:a16="http://schemas.microsoft.com/office/drawing/2014/main" val="1238332300"/>
                    </a:ext>
                  </a:extLst>
                </a:gridCol>
                <a:gridCol w="4707812">
                  <a:extLst>
                    <a:ext uri="{9D8B030D-6E8A-4147-A177-3AD203B41FA5}">
                      <a16:colId xmlns:a16="http://schemas.microsoft.com/office/drawing/2014/main" val="3370873432"/>
                    </a:ext>
                  </a:extLst>
                </a:gridCol>
              </a:tblGrid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bigint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int8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знаковое целое из 8 байт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675160476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bigserial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serial8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восьмибайтное целое с автоувеличением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3710886785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boolean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bool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логическое значение (</a:t>
                      </a:r>
                      <a:r>
                        <a:rPr lang="az-Latn-AZ" sz="1300" u="none" strike="noStrike">
                          <a:effectLst/>
                        </a:rPr>
                        <a:t>true/false)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1908581406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character [ (n) ]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char [ (n) ]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символьная строка фиксированной длины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2731870169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character varying [ (n) ]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varchar [ (n) ]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символьная строка переменной длины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3265788103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date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календарная дата (год, месяц, день)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2573595704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double precision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float8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число двойной точности с плавающей точкой (8 байт)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881081990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integer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int, int4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знаковое четырёхбайтное целое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1706083124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interval [ </a:t>
                      </a:r>
                      <a:r>
                        <a:rPr lang="ru-RU" sz="1300" u="none" strike="noStrike">
                          <a:effectLst/>
                        </a:rPr>
                        <a:t>поля ] [ (</a:t>
                      </a:r>
                      <a:r>
                        <a:rPr lang="az-Latn-AZ" sz="1300" u="none" strike="noStrike">
                          <a:effectLst/>
                        </a:rPr>
                        <a:t>p) ]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интервал времени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109858702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numeric [ (p, s) ]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decimal [ (p, s) ]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вещественное число заданной точности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3517084919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real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float4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число одинарной точности с плавающей точкой (4 байта)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774239256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smallint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int2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знаковое двухбайтное целое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1917364735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smallserial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serial2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двухбайтное целое с автоувеличением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3689328267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text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символьная строка переменной длины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1777076066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 [ (p) ] [ without time zone ]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время суток (без часового пояса)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761600928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timestamp [ (p) ] [ without time zone ]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дата и время (без часового пояса)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1614153917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uuid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 dirty="0">
                          <a:effectLst/>
                        </a:rPr>
                        <a:t>универсальный уникальный идентификатор</a:t>
                      </a:r>
                      <a:endParaRPr lang="ru-RU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2759436792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xml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XML-</a:t>
                      </a:r>
                      <a:r>
                        <a:rPr lang="ru-RU" sz="1300" u="none" strike="noStrike">
                          <a:effectLst/>
                        </a:rPr>
                        <a:t>данные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2839113999"/>
                  </a:ext>
                </a:extLst>
              </a:tr>
              <a:tr h="169873">
                <a:tc>
                  <a:txBody>
                    <a:bodyPr/>
                    <a:lstStyle/>
                    <a:p>
                      <a:pPr algn="l" fontAlgn="ctr"/>
                      <a:r>
                        <a:rPr lang="az-Latn-AZ" sz="1300" u="none" strike="noStrike">
                          <a:effectLst/>
                        </a:rPr>
                        <a:t>json</a:t>
                      </a:r>
                      <a:endParaRPr lang="az-Latn-AZ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>
                          <a:effectLst/>
                        </a:rPr>
                        <a:t> </a:t>
                      </a:r>
                      <a:endParaRPr lang="ru-RU" sz="13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300" u="none" strike="noStrike" dirty="0">
                          <a:effectLst/>
                        </a:rPr>
                        <a:t>текстовые данные </a:t>
                      </a:r>
                      <a:r>
                        <a:rPr lang="az-Latn-AZ" sz="1300" u="none" strike="noStrike" dirty="0">
                          <a:effectLst/>
                        </a:rPr>
                        <a:t>JSON</a:t>
                      </a:r>
                      <a:endParaRPr lang="az-Latn-AZ" sz="13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10" marR="8410" marT="8410" marB="0" anchor="ctr"/>
                </a:tc>
                <a:extLst>
                  <a:ext uri="{0D108BD9-81ED-4DB2-BD59-A6C34878D82A}">
                    <a16:rowId xmlns:a16="http://schemas.microsoft.com/office/drawing/2014/main" val="9349308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3143EC-94BE-EA30-8F68-B4993AF43534}"/>
              </a:ext>
            </a:extLst>
          </p:cNvPr>
          <p:cNvSpPr txBox="1"/>
          <p:nvPr/>
        </p:nvSpPr>
        <p:spPr>
          <a:xfrm>
            <a:off x="6156593" y="145311"/>
            <a:ext cx="23704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https://postgrespro.ru/docs/postgresql/9.4/datatype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366950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 dirty="0">
                <a:latin typeface="Roboto Black"/>
                <a:ea typeface="Roboto Black"/>
                <a:cs typeface="Roboto Black"/>
                <a:sym typeface="Roboto Black"/>
              </a:rPr>
              <a:t>Регулярные выражения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6A431-4AF2-5C8C-4C90-0DE0590062AA}"/>
              </a:ext>
            </a:extLst>
          </p:cNvPr>
          <p:cNvSpPr txBox="1"/>
          <p:nvPr/>
        </p:nvSpPr>
        <p:spPr>
          <a:xfrm>
            <a:off x="688554" y="1274730"/>
            <a:ext cx="65385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Понять, соответствует ли строка шаблону</a:t>
            </a:r>
          </a:p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Найти подстроку, удовлетворяющую некоторому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шаблону, в строке</a:t>
            </a:r>
          </a:p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Разбить строку на массив по некоторому разделителю-шаблону</a:t>
            </a:r>
          </a:p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Разбить строку на массив по некоторому разделителю-шаблону и вытянуть этот массив в столбец</a:t>
            </a:r>
          </a:p>
          <a:p>
            <a:pPr marL="342900" indent="-342900" algn="l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ru-RU" sz="20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Заменить подстроку в строке на новую подстроку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3600" dirty="0">
                <a:latin typeface="Roboto Black"/>
                <a:ea typeface="Roboto Black"/>
                <a:cs typeface="Roboto Black"/>
                <a:sym typeface="Roboto Black"/>
              </a:rPr>
              <a:t>SIMILAR TO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2D23AF-8AAE-8A9A-6AEF-32B8A6493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08" y="1215854"/>
            <a:ext cx="6192250" cy="34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72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3600" dirty="0">
                <a:latin typeface="Roboto Black"/>
                <a:ea typeface="Roboto Black"/>
                <a:cs typeface="Roboto Black"/>
                <a:sym typeface="Roboto Black"/>
              </a:rPr>
              <a:t>SUBSTRING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45E305-390D-0D74-E1FC-96A08346C3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899"/>
          <a:stretch/>
        </p:blipFill>
        <p:spPr>
          <a:xfrm>
            <a:off x="1606109" y="1249679"/>
            <a:ext cx="5667375" cy="345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633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3600" dirty="0">
                <a:latin typeface="Roboto Black"/>
                <a:ea typeface="Roboto Black"/>
                <a:cs typeface="Roboto Black"/>
                <a:sym typeface="Roboto Black"/>
              </a:rPr>
              <a:t>REGEXPT_REPLACE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1BB45-7CA3-1264-C01C-72308B82F647}"/>
              </a:ext>
            </a:extLst>
          </p:cNvPr>
          <p:cNvSpPr txBox="1"/>
          <p:nvPr/>
        </p:nvSpPr>
        <p:spPr>
          <a:xfrm>
            <a:off x="6009701" y="353804"/>
            <a:ext cx="21648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https://postgrespro.ru/docs/postgrespro/9.5/functions-matching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224BD6-7604-79EF-0835-316853E897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04" y="1769805"/>
            <a:ext cx="6219683" cy="21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9065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3600" dirty="0">
                <a:latin typeface="Roboto Black"/>
                <a:ea typeface="Roboto Black"/>
                <a:cs typeface="Roboto Black"/>
                <a:sym typeface="Roboto Black"/>
              </a:rPr>
              <a:t>REGEXPT_SPLIT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1BB45-7CA3-1264-C01C-72308B82F647}"/>
              </a:ext>
            </a:extLst>
          </p:cNvPr>
          <p:cNvSpPr txBox="1"/>
          <p:nvPr/>
        </p:nvSpPr>
        <p:spPr>
          <a:xfrm>
            <a:off x="6009701" y="353804"/>
            <a:ext cx="21648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https://postgrespro.ru/docs/postgrespro/9.5/functions-matching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3915F9-9C58-2828-4C52-CDCA9252F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801" y="1711756"/>
            <a:ext cx="61150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866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3600" dirty="0">
                <a:latin typeface="Roboto Black"/>
                <a:ea typeface="Roboto Black"/>
                <a:cs typeface="Roboto Black"/>
                <a:sym typeface="Roboto Black"/>
              </a:rPr>
              <a:t>REGEXPT_MATCH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1BB45-7CA3-1264-C01C-72308B82F647}"/>
              </a:ext>
            </a:extLst>
          </p:cNvPr>
          <p:cNvSpPr txBox="1"/>
          <p:nvPr/>
        </p:nvSpPr>
        <p:spPr>
          <a:xfrm>
            <a:off x="6009701" y="353804"/>
            <a:ext cx="21648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https://postgrespro.ru/docs/postgrespro/9.5/functions-matching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2CB7F92-1341-22D0-2A92-0D054CFF2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807" y="2149285"/>
            <a:ext cx="5989622" cy="15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8917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 dirty="0">
                <a:latin typeface="Roboto Black"/>
                <a:ea typeface="Roboto Black"/>
                <a:cs typeface="Roboto Black"/>
                <a:sym typeface="Roboto Black"/>
              </a:rPr>
              <a:t>Квантификаторы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1BB45-7CA3-1264-C01C-72308B82F647}"/>
              </a:ext>
            </a:extLst>
          </p:cNvPr>
          <p:cNvSpPr txBox="1"/>
          <p:nvPr/>
        </p:nvSpPr>
        <p:spPr>
          <a:xfrm>
            <a:off x="6009701" y="353804"/>
            <a:ext cx="21648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https://postgrespro.ru/docs/postgrespro/9.5/functions-matching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CC7A5-4260-ABCD-3E2C-1FDA645DA775}"/>
              </a:ext>
            </a:extLst>
          </p:cNvPr>
          <p:cNvSpPr txBox="1"/>
          <p:nvPr/>
        </p:nvSpPr>
        <p:spPr>
          <a:xfrm>
            <a:off x="311700" y="1718791"/>
            <a:ext cx="770629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| означает выбор (одного из двух вариантов).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* означает повторение предыдущего элемента 0 и более 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+ означает повторение предыдущего элемента 1 и более 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? означает вхождение предыдущего элемента 0 или 1 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{m} означает повторяет предыдущего элемента ровно m 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{m,} означает повторение предыдущего элемента m или более 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{</a:t>
            </a:r>
            <a:r>
              <a:rPr lang="ru-RU" dirty="0" err="1"/>
              <a:t>m,n</a:t>
            </a:r>
            <a:r>
              <a:rPr lang="ru-RU" dirty="0"/>
              <a:t>} означает повторение предыдущего элемента не менее чем m и не более чем n раз.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Скобки () объединяют несколько элементов в одну логическую группу.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Квадратные скобки [...] обозначают класс символов так же, как и в регулярных выражениях POSIX</a:t>
            </a:r>
          </a:p>
        </p:txBody>
      </p:sp>
    </p:spTree>
    <p:extLst>
      <p:ext uri="{BB962C8B-B14F-4D97-AF65-F5344CB8AC3E}">
        <p14:creationId xmlns:p14="http://schemas.microsoft.com/office/powerpoint/2010/main" val="31564033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Временные объекты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6A431-4AF2-5C8C-4C90-0DE0590062AA}"/>
              </a:ext>
            </a:extLst>
          </p:cNvPr>
          <p:cNvSpPr txBox="1"/>
          <p:nvPr/>
        </p:nvSpPr>
        <p:spPr>
          <a:xfrm>
            <a:off x="524123" y="1175043"/>
            <a:ext cx="80918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MATERIALIZED VIEW </a:t>
            </a:r>
            <a:r>
              <a:rPr lang="ru-RU" sz="16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mymatview</a:t>
            </a:r>
            <a:r>
              <a:rPr lang="ru-RU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AS SELECT * FROM </a:t>
            </a:r>
            <a:r>
              <a:rPr lang="ru-RU" sz="16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mytab</a:t>
            </a:r>
            <a:r>
              <a:rPr lang="ru-RU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endParaRPr lang="ru-RU" sz="160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TABLE </a:t>
            </a:r>
            <a:r>
              <a:rPr lang="ru-RU" sz="16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mymatview</a:t>
            </a:r>
            <a:r>
              <a:rPr lang="ru-RU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AS SELECT * FROM </a:t>
            </a:r>
            <a:r>
              <a:rPr lang="ru-RU" sz="16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mytab</a:t>
            </a:r>
            <a:r>
              <a:rPr lang="ru-RU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  <a:endParaRPr lang="en-US" sz="160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az-Latn-AZ" sz="160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[ [ GLOBAL | LOCAL ] { TEMPORARY | TEMP } | UNLOGGED ] TABLE [ IF NOT EXISTS ] </a:t>
            </a:r>
            <a:r>
              <a:rPr lang="ru-RU" sz="1600" i="0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имя_таблицы</a:t>
            </a:r>
            <a:endParaRPr lang="ru-RU" sz="1600" i="0" dirty="0"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77" name="Picture 5" descr="SQL SERVER - Create Table From Another Table - SQL Authority with Pinal Dave">
            <a:extLst>
              <a:ext uri="{FF2B5EF4-FFF2-40B4-BE49-F238E27FC236}">
                <a16:creationId xmlns:a16="http://schemas.microsoft.com/office/drawing/2014/main" id="{61783901-598C-BC71-8A9B-2E4BF6A5E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37" y="2920322"/>
            <a:ext cx="4829920" cy="209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EDC63A-03BA-CE1C-AE10-9B6A1A3DE34B}"/>
              </a:ext>
            </a:extLst>
          </p:cNvPr>
          <p:cNvSpPr txBox="1"/>
          <p:nvPr/>
        </p:nvSpPr>
        <p:spPr>
          <a:xfrm>
            <a:off x="6352429" y="3229793"/>
            <a:ext cx="208769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https://postgrespro.ru/docs/postgrespro/9.5/rules-materializedviews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91628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 dirty="0">
                <a:latin typeface="Roboto Black"/>
                <a:ea typeface="Roboto Black"/>
                <a:cs typeface="Roboto Black"/>
                <a:sym typeface="Roboto Black"/>
              </a:rPr>
              <a:t>Конструкция </a:t>
            </a:r>
            <a:r>
              <a:rPr lang="en-US" sz="3600" dirty="0">
                <a:latin typeface="Roboto Black"/>
                <a:ea typeface="Roboto Black"/>
                <a:cs typeface="Roboto Black"/>
                <a:sym typeface="Roboto Black"/>
              </a:rPr>
              <a:t>EXISTS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6A431-4AF2-5C8C-4C90-0DE0590062AA}"/>
              </a:ext>
            </a:extLst>
          </p:cNvPr>
          <p:cNvSpPr txBox="1"/>
          <p:nvPr/>
        </p:nvSpPr>
        <p:spPr>
          <a:xfrm>
            <a:off x="457199" y="1172944"/>
            <a:ext cx="504021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 col1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FROM tab1</a:t>
            </a:r>
          </a:p>
          <a:p>
            <a:r>
              <a:rPr lang="en-US" sz="1600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 EXISTS (SELECT 1 FROM tab2 WHERE col2 = tab1.col2);</a:t>
            </a:r>
            <a:endParaRPr lang="ru-RU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DE434-824D-B3BE-6714-F35CA62F17FE}"/>
              </a:ext>
            </a:extLst>
          </p:cNvPr>
          <p:cNvSpPr txBox="1"/>
          <p:nvPr/>
        </p:nvSpPr>
        <p:spPr>
          <a:xfrm>
            <a:off x="5497416" y="3569300"/>
            <a:ext cx="21758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https://postgrespro.ru/docs/postgresql/9.6/functions-subquery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5C8507-D96D-77BC-D5C5-81239D9408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226" y="737544"/>
            <a:ext cx="3076575" cy="2295525"/>
          </a:xfrm>
          <a:prstGeom prst="rect">
            <a:avLst/>
          </a:prstGeom>
        </p:spPr>
      </p:pic>
      <p:pic>
        <p:nvPicPr>
          <p:cNvPr id="5122" name="Picture 2" descr="customer and payment tables">
            <a:extLst>
              <a:ext uri="{FF2B5EF4-FFF2-40B4-BE49-F238E27FC236}">
                <a16:creationId xmlns:a16="http://schemas.microsoft.com/office/drawing/2014/main" id="{57FAD71A-1E28-5805-4DD0-A649D9FF7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2517227"/>
            <a:ext cx="44291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9396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744429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Операторы SQL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57616" y="1318027"/>
            <a:ext cx="7659292" cy="2862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DDL (</a:t>
            </a:r>
            <a:r>
              <a:rPr lang="ru-RU" sz="200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CREATE, ALTER, DROP, TRUNCATE</a:t>
            </a:r>
            <a:r>
              <a:rPr lang="ru-RU" sz="200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i="0" dirty="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DML (SELECT, INSERT, UPDATE, DELETE)</a:t>
            </a:r>
            <a:endParaRPr sz="2000" dirty="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DCL (GRANT, REVOKE, DENY)</a:t>
            </a:r>
            <a:endParaRPr sz="2000" i="0" dirty="0">
              <a:solidFill>
                <a:srgbClr val="18181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2000" i="0" dirty="0">
                <a:solidFill>
                  <a:srgbClr val="181818"/>
                </a:solidFill>
                <a:latin typeface="Arial"/>
                <a:ea typeface="Arial"/>
                <a:cs typeface="Arial"/>
                <a:sym typeface="Arial"/>
              </a:rPr>
              <a:t>TCL (BEGIN, SAVE, ROLLBACK, COMMIT)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 dirty="0">
                <a:latin typeface="Roboto Black"/>
                <a:ea typeface="Roboto Black"/>
                <a:cs typeface="Roboto Black"/>
                <a:sym typeface="Roboto Black"/>
              </a:rPr>
              <a:t>Конструкция </a:t>
            </a:r>
            <a:r>
              <a:rPr lang="en-US" sz="3600" dirty="0">
                <a:latin typeface="Roboto Black"/>
                <a:ea typeface="Roboto Black"/>
                <a:cs typeface="Roboto Black"/>
                <a:sym typeface="Roboto Black"/>
              </a:rPr>
              <a:t>PIVOT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7522C-7EF8-38D5-833A-80C5BD278160}"/>
              </a:ext>
            </a:extLst>
          </p:cNvPr>
          <p:cNvSpPr txBox="1"/>
          <p:nvPr/>
        </p:nvSpPr>
        <p:spPr>
          <a:xfrm>
            <a:off x="5977855" y="678598"/>
            <a:ext cx="22627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https://www.commandprompt.com/education/how-to-create-pivot-table-in-postgresql/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4098" name="Picture 2" descr="img">
            <a:extLst>
              <a:ext uri="{FF2B5EF4-FFF2-40B4-BE49-F238E27FC236}">
                <a16:creationId xmlns:a16="http://schemas.microsoft.com/office/drawing/2014/main" id="{E2A6EFA4-AFF2-A66B-CDCB-9802E514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0" y="1024009"/>
            <a:ext cx="4890398" cy="37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6A5523-F938-3710-DAE3-BFC183FE0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7382" y="2406956"/>
            <a:ext cx="3581400" cy="9906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0184797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Способы оптимизации запросов</a:t>
            </a:r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225467" y="1104750"/>
            <a:ext cx="8693066" cy="3845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Выбирайте корректный тип данных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Уточняйте названия объектов до базы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Выводите только те поля, которые вам нужны (избегайте * )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максимальное число строгих фильтров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Избегайте соединения по сложным или нечетким условиям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Соединяйте более мелкие таблицы к более крупным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возможности не используйте GROUP BY, DISTINCT, ORDER BY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Используйте LEAD/LAG вместо повторного соединения таблицы на себя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Операция конкатенации «дешевле» операции «подстрочной функции»</a:t>
            </a:r>
            <a:endParaRPr dirty="0"/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Присваивайте </a:t>
            </a:r>
            <a:r>
              <a:rPr lang="ru-RU" sz="1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алиасы</a:t>
            </a: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без предиката AS</a:t>
            </a:r>
            <a:endParaRPr lang="en-US"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Char char="•"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Избегайте подзапросов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</TotalTime>
  <Words>2779</Words>
  <Application>Microsoft Office PowerPoint</Application>
  <PresentationFormat>Экран (16:9)</PresentationFormat>
  <Paragraphs>419</Paragraphs>
  <Slides>91</Slides>
  <Notes>90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91</vt:i4>
      </vt:variant>
    </vt:vector>
  </HeadingPairs>
  <TitlesOfParts>
    <vt:vector size="99" baseType="lpstr">
      <vt:lpstr>Arial</vt:lpstr>
      <vt:lpstr>Calibri Light</vt:lpstr>
      <vt:lpstr>Roboto Black</vt:lpstr>
      <vt:lpstr>Roboto Light</vt:lpstr>
      <vt:lpstr>Wingdings</vt:lpstr>
      <vt:lpstr>Roboto</vt:lpstr>
      <vt:lpstr>Calibri</vt:lpstr>
      <vt:lpstr>Тема Office</vt:lpstr>
      <vt:lpstr>СУБД и SQL. Полный справочник</vt:lpstr>
      <vt:lpstr>Базы данных и СУБД</vt:lpstr>
      <vt:lpstr>Примеры СУБД</vt:lpstr>
      <vt:lpstr>Состав базы данных</vt:lpstr>
      <vt:lpstr>Хранилище, озеро и витрина</vt:lpstr>
      <vt:lpstr>Преимущества витрин</vt:lpstr>
      <vt:lpstr>Применение витрин</vt:lpstr>
      <vt:lpstr>SQL</vt:lpstr>
      <vt:lpstr>Операторы SQL</vt:lpstr>
      <vt:lpstr>Последовательность операторов SQL</vt:lpstr>
      <vt:lpstr>Агрегирующие функции</vt:lpstr>
      <vt:lpstr>Фильтрация</vt:lpstr>
      <vt:lpstr>Синтаксис фильтрации</vt:lpstr>
      <vt:lpstr>Применение фильтрации</vt:lpstr>
      <vt:lpstr>Группировка</vt:lpstr>
      <vt:lpstr>Синтаксис группировки</vt:lpstr>
      <vt:lpstr>Применение группировок</vt:lpstr>
      <vt:lpstr>Сортировка данных</vt:lpstr>
      <vt:lpstr>Синтаксис сортировки</vt:lpstr>
      <vt:lpstr>Применение сортировки</vt:lpstr>
      <vt:lpstr>Соединение таблиц</vt:lpstr>
      <vt:lpstr>Синтаксис соединения</vt:lpstr>
      <vt:lpstr>Типы соединений</vt:lpstr>
      <vt:lpstr>Применение соединений</vt:lpstr>
      <vt:lpstr>Отношения в таблицах</vt:lpstr>
      <vt:lpstr>Соединение INNER JOIN</vt:lpstr>
      <vt:lpstr>Соединение LEFT JOIN</vt:lpstr>
      <vt:lpstr>Соединение RIGHT JOIN</vt:lpstr>
      <vt:lpstr>Соединение FULL JOIN</vt:lpstr>
      <vt:lpstr>Соединение CROSS JOIN</vt:lpstr>
      <vt:lpstr>Риски NULL</vt:lpstr>
      <vt:lpstr>Оператор NVL</vt:lpstr>
      <vt:lpstr>Оператор COALESCE</vt:lpstr>
      <vt:lpstr>Оператор DECODE</vt:lpstr>
      <vt:lpstr>Оператор NULLIF</vt:lpstr>
      <vt:lpstr>Оператор NVL2</vt:lpstr>
      <vt:lpstr>Подзапросы</vt:lpstr>
      <vt:lpstr>Применение подзапросов</vt:lpstr>
      <vt:lpstr>Применение подзапросов</vt:lpstr>
      <vt:lpstr>ALL / ANY (MySQL)</vt:lpstr>
      <vt:lpstr>Подзапрос как новая колонка</vt:lpstr>
      <vt:lpstr>Подзапросы в UPDATE</vt:lpstr>
      <vt:lpstr>Подзапросы в INSERT</vt:lpstr>
      <vt:lpstr>Подзапросы в DELETE</vt:lpstr>
      <vt:lpstr>Коррелированный подзапрос</vt:lpstr>
      <vt:lpstr>UNION (ALL)</vt:lpstr>
      <vt:lpstr>Множественные операции</vt:lpstr>
      <vt:lpstr>Конструкция WITH</vt:lpstr>
      <vt:lpstr>Оператор CASE</vt:lpstr>
      <vt:lpstr>Принцип работы CASE</vt:lpstr>
      <vt:lpstr>Особенности использования CASE</vt:lpstr>
      <vt:lpstr>Пример запроса CASE</vt:lpstr>
      <vt:lpstr>Применение CASE</vt:lpstr>
      <vt:lpstr>Оконные функции</vt:lpstr>
      <vt:lpstr>Синтаксис оконных функций</vt:lpstr>
      <vt:lpstr>Расширения оконных функций</vt:lpstr>
      <vt:lpstr>Применение оконных функций</vt:lpstr>
      <vt:lpstr>Виды функций в окнах</vt:lpstr>
      <vt:lpstr>Оконная функция COUNT()</vt:lpstr>
      <vt:lpstr>Накопленный итог COUNT()</vt:lpstr>
      <vt:lpstr>Оконная функция SUM()</vt:lpstr>
      <vt:lpstr>Накопленный итог SUM()</vt:lpstr>
      <vt:lpstr>Оконная функция AVG()</vt:lpstr>
      <vt:lpstr>Оконная функция MIN()</vt:lpstr>
      <vt:lpstr>Оконная функция MAX()</vt:lpstr>
      <vt:lpstr>Процентили</vt:lpstr>
      <vt:lpstr>Оконная функция NTILE()</vt:lpstr>
      <vt:lpstr>Функция ROW_NUMBER()</vt:lpstr>
      <vt:lpstr>Оконная функция RANK()</vt:lpstr>
      <vt:lpstr>Оконная функция DENSE_RANK()</vt:lpstr>
      <vt:lpstr>Сравнение ранжирующих функций</vt:lpstr>
      <vt:lpstr>Функция LEAD()</vt:lpstr>
      <vt:lpstr>Функция LAG()</vt:lpstr>
      <vt:lpstr>Оконная функция FIRST_VALUE()</vt:lpstr>
      <vt:lpstr>Оконная функция LAST_VALUE()</vt:lpstr>
      <vt:lpstr>ROWS или RANGE</vt:lpstr>
      <vt:lpstr>Ключевые слова ROWS and RANGES</vt:lpstr>
      <vt:lpstr>Примеры запросов</vt:lpstr>
      <vt:lpstr>Функции времени</vt:lpstr>
      <vt:lpstr>Типизация данных</vt:lpstr>
      <vt:lpstr>Регулярные выражения</vt:lpstr>
      <vt:lpstr>SIMILAR TO</vt:lpstr>
      <vt:lpstr>SUBSTRING</vt:lpstr>
      <vt:lpstr>REGEXPT_REPLACE</vt:lpstr>
      <vt:lpstr>REGEXPT_SPLIT</vt:lpstr>
      <vt:lpstr>REGEXPT_MATCH</vt:lpstr>
      <vt:lpstr>Квантификаторы</vt:lpstr>
      <vt:lpstr>Временные объекты</vt:lpstr>
      <vt:lpstr>Конструкция EXISTS</vt:lpstr>
      <vt:lpstr>Конструкция PIVOT</vt:lpstr>
      <vt:lpstr>Способы оптимизации запросов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СУБД и SQL. Полный справочник</dc:title>
  <dc:creator>Вугар Дамиров</dc:creator>
  <cp:lastModifiedBy>Вугар Дамиров</cp:lastModifiedBy>
  <cp:revision>9</cp:revision>
  <dcterms:modified xsi:type="dcterms:W3CDTF">2025-09-18T18:22:06Z</dcterms:modified>
</cp:coreProperties>
</file>