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79" r:id="rId7"/>
    <p:sldId id="280" r:id="rId8"/>
    <p:sldId id="281" r:id="rId9"/>
    <p:sldId id="282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27">
          <p15:clr>
            <a:srgbClr val="9AA0A6"/>
          </p15:clr>
        </p15:guide>
        <p15:guide id="4" pos="5533">
          <p15:clr>
            <a:srgbClr val="9AA0A6"/>
          </p15:clr>
        </p15:guide>
        <p15:guide id="5" orient="horz" pos="113">
          <p15:clr>
            <a:srgbClr val="9AA0A6"/>
          </p15:clr>
        </p15:guide>
        <p15:guide id="6" orient="horz" pos="3127">
          <p15:clr>
            <a:srgbClr val="9AA0A6"/>
          </p15:clr>
        </p15:guide>
        <p15:guide id="7" orient="horz" pos="704">
          <p15:clr>
            <a:srgbClr val="9AA0A6"/>
          </p15:clr>
        </p15:guide>
        <p15:guide id="8" pos="5203">
          <p15:clr>
            <a:srgbClr val="9AA0A6"/>
          </p15:clr>
        </p15:guide>
        <p15:guide id="9" orient="horz" pos="2538">
          <p15:clr>
            <a:srgbClr val="9AA0A6"/>
          </p15:clr>
        </p15:guide>
        <p15:guide id="10" pos="4042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rbFQSe3Qb0rNbpNCA4fFd9pJ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46FB3-0FB0-4CAE-ABE2-AFDDF76B7B27}">
  <a:tblStyle styleId="{C7E46FB3-0FB0-4CAE-ABE2-AFDDF76B7B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856" autoAdjust="0"/>
  </p:normalViewPr>
  <p:slideViewPr>
    <p:cSldViewPr snapToGrid="0">
      <p:cViewPr varScale="1">
        <p:scale>
          <a:sx n="106" d="100"/>
          <a:sy n="106" d="100"/>
        </p:scale>
        <p:origin x="715" y="67"/>
      </p:cViewPr>
      <p:guideLst>
        <p:guide orient="horz" pos="1644"/>
        <p:guide pos="2880"/>
        <p:guide pos="227"/>
        <p:guide pos="5533"/>
        <p:guide orient="horz" pos="113"/>
        <p:guide orient="horz" pos="3127"/>
        <p:guide orient="horz" pos="704"/>
        <p:guide pos="5203"/>
        <p:guide orient="horz" pos="2538"/>
        <p:guide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ceaf6ad4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29ceaf6ad4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18c54e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9f18c54e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f08306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af08306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083063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af083063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TITLE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7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" name="Google Shape;9;p17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" name="Google Shape;10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" name="Google Shape;15;p1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" name="Google Shape;16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CUSTOM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" name="Google Shape;24;p19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25" name="Google Shape;25;p19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{C7E46FB3-0FB0-4CAE-ABE2-AFDDF76B7B27}</a:tableStyleId>
              </a:tblPr>
              <a:tblGrid>
                <a:gridCol w="14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Google Shape;26;p1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me">
  <p:cSld name="CUSTOM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" name="Google Shape;31;p2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0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20"/>
          <p:cNvCxnSpPr>
            <a:stCxn id="32" idx="2"/>
            <a:endCxn id="33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35;p20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20"/>
          <p:cNvCxnSpPr>
            <a:stCxn id="33" idx="2"/>
            <a:endCxn id="35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" name="Google Shape;38;p20"/>
          <p:cNvCxnSpPr>
            <a:stCxn id="35" idx="2"/>
            <a:endCxn id="36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" name="Google Shape;3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lang="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ru" sz="24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sz="24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1f23b0aeb9_0_70"/>
          <p:cNvSpPr txBox="1">
            <a:spLocks noGrp="1"/>
          </p:cNvSpPr>
          <p:nvPr>
            <p:ph type="body" idx="1"/>
          </p:nvPr>
        </p:nvSpPr>
        <p:spPr>
          <a:xfrm>
            <a:off x="413148" y="1364952"/>
            <a:ext cx="8317706" cy="356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800"/>
              <a:buFont typeface="Arial"/>
              <a:buChar char="•"/>
              <a:defRPr sz="1619"/>
            </a:lvl1pPr>
            <a:lvl2pPr marL="914400" lvl="1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6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6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418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21f23b0aeb9_0_70"/>
          <p:cNvSpPr txBox="1">
            <a:spLocks noGrp="1"/>
          </p:cNvSpPr>
          <p:nvPr>
            <p:ph type="title"/>
          </p:nvPr>
        </p:nvSpPr>
        <p:spPr>
          <a:xfrm>
            <a:off x="413149" y="402997"/>
            <a:ext cx="8317706" cy="6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1f23b0aeb9_0_70"/>
          <p:cNvSpPr txBox="1">
            <a:spLocks noGrp="1"/>
          </p:cNvSpPr>
          <p:nvPr>
            <p:ph type="sldNum" idx="12"/>
          </p:nvPr>
        </p:nvSpPr>
        <p:spPr>
          <a:xfrm>
            <a:off x="8134350" y="4802981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34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4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60000" y="1117550"/>
            <a:ext cx="5332200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800" b="0" i="0" u="none" strike="noStrike" cap="none" dirty="0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Создание, настройка и управление дата-</a:t>
            </a:r>
            <a:r>
              <a:rPr lang="ru-RU" sz="3800" b="0" i="0" u="none" strike="noStrike" cap="none" dirty="0" err="1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пайплайнами</a:t>
            </a:r>
            <a:endParaRPr sz="3800" b="0" i="0" u="none" strike="noStrike" cap="none" dirty="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4600" y="-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eaf6ad46_0_1"/>
          <p:cNvSpPr txBox="1">
            <a:spLocks noGrp="1"/>
          </p:cNvSpPr>
          <p:nvPr>
            <p:ph type="subTitle" idx="1"/>
          </p:nvPr>
        </p:nvSpPr>
        <p:spPr>
          <a:xfrm>
            <a:off x="360000" y="1145325"/>
            <a:ext cx="6056100" cy="221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 ходе сегодняшнего занятия мы узнаем: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Что такое ETL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Для чего используются ETL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 необходима архитектура для ETL</a:t>
            </a: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g29ceaf6ad46_0_1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занятия</a:t>
            </a:r>
            <a:endParaRPr sz="3600" b="0" i="0" u="none" strike="noStrike" cap="none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29ceaf6ad46_0_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9ceaf6ad46_0_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f18c54e6e_0_92"/>
          <p:cNvSpPr txBox="1">
            <a:spLocks noGrp="1"/>
          </p:cNvSpPr>
          <p:nvPr>
            <p:ph type="subTitle" idx="1"/>
          </p:nvPr>
        </p:nvSpPr>
        <p:spPr>
          <a:xfrm>
            <a:off x="352100" y="1336650"/>
            <a:ext cx="7746032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ETL - это аббревиатура от Export, Transform, Load.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Обычно под ETL понимается процесс формирования витрин данных. Когда мы работаем с базой данной крупной компании, мы не можем каждый раз обращаться к источнику для формирования отчетности. Для того, чтобы иметь доступ к нужным данным, нам необходимо сформировать дополнительную таблицу, в которой данные будут преобразованы в необходимом формате.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g29f18c54e6e_0_92"/>
          <p:cNvSpPr txBox="1">
            <a:spLocks noGrp="1"/>
          </p:cNvSpPr>
          <p:nvPr>
            <p:ph type="ctrTitle"/>
          </p:nvPr>
        </p:nvSpPr>
        <p:spPr>
          <a:xfrm>
            <a:off x="329400" y="211725"/>
            <a:ext cx="84852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>
                <a:latin typeface="Roboto Black"/>
                <a:ea typeface="Roboto Black"/>
                <a:cs typeface="Roboto Black"/>
                <a:sym typeface="Roboto Black"/>
              </a:rPr>
              <a:t>Что такое ETL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3" name="Google Shape;73;g29f18c54e6e_0_9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9f18c54e6e_0_9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f08306313_0_0"/>
          <p:cNvSpPr txBox="1">
            <a:spLocks noGrp="1"/>
          </p:cNvSpPr>
          <p:nvPr>
            <p:ph type="subTitle" idx="1"/>
          </p:nvPr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ETL применяется в следующих процессах: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arenR"/>
            </a:pPr>
            <a:r>
              <a:rPr lang="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Business Intelligence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arenR"/>
            </a:pPr>
            <a:r>
              <a:rPr lang="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Migration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arenR"/>
            </a:pPr>
            <a:r>
              <a:rPr lang="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Warehousing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arenR"/>
            </a:pPr>
            <a:r>
              <a:rPr lang="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Quality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g2af08306313_0_0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4852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>
                <a:latin typeface="Roboto Black"/>
                <a:ea typeface="Roboto Black"/>
                <a:cs typeface="Roboto Black"/>
                <a:sym typeface="Roboto Black"/>
              </a:rPr>
              <a:t>Применение ETL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g2af08306313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af08306313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f08306313_0_1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4852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3600" dirty="0">
                <a:latin typeface="Roboto Black"/>
                <a:ea typeface="Roboto Black"/>
                <a:cs typeface="Roboto Black"/>
                <a:sym typeface="Roboto Black"/>
              </a:rPr>
              <a:t>Архитектура дата-пайплайнов</a:t>
            </a:r>
            <a:endParaRPr sz="3600" b="0" i="0" u="none" strike="noStrike" cap="none" dirty="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g2af08306313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af08306313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af08306313_0_18"/>
          <p:cNvSpPr/>
          <p:nvPr/>
        </p:nvSpPr>
        <p:spPr>
          <a:xfrm>
            <a:off x="1347850" y="1251000"/>
            <a:ext cx="1926600" cy="2717700"/>
          </a:xfrm>
          <a:prstGeom prst="roundRect">
            <a:avLst>
              <a:gd name="adj" fmla="val 16667"/>
            </a:avLst>
          </a:prstGeom>
          <a:solidFill>
            <a:srgbClr val="FFC257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b="1">
                <a:solidFill>
                  <a:srgbClr val="FFC257"/>
                </a:solidFill>
              </a:rPr>
              <a:t>E</a:t>
            </a:r>
            <a:endParaRPr sz="4500" b="1">
              <a:solidFill>
                <a:srgbClr val="FFC257"/>
              </a:solidFill>
            </a:endParaRPr>
          </a:p>
        </p:txBody>
      </p:sp>
      <p:sp>
        <p:nvSpPr>
          <p:cNvPr id="111" name="Google Shape;111;g2af08306313_0_18"/>
          <p:cNvSpPr/>
          <p:nvPr/>
        </p:nvSpPr>
        <p:spPr>
          <a:xfrm>
            <a:off x="3608700" y="1251000"/>
            <a:ext cx="1926600" cy="2717700"/>
          </a:xfrm>
          <a:prstGeom prst="roundRect">
            <a:avLst>
              <a:gd name="adj" fmla="val 16667"/>
            </a:avLst>
          </a:prstGeom>
          <a:solidFill>
            <a:srgbClr val="FFC257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b="1">
                <a:solidFill>
                  <a:srgbClr val="FFC257"/>
                </a:solidFill>
              </a:rPr>
              <a:t>T</a:t>
            </a:r>
            <a:endParaRPr sz="4500" b="1">
              <a:solidFill>
                <a:srgbClr val="FFC257"/>
              </a:solidFill>
            </a:endParaRPr>
          </a:p>
        </p:txBody>
      </p:sp>
      <p:sp>
        <p:nvSpPr>
          <p:cNvPr id="112" name="Google Shape;112;g2af08306313_0_18"/>
          <p:cNvSpPr/>
          <p:nvPr/>
        </p:nvSpPr>
        <p:spPr>
          <a:xfrm>
            <a:off x="5869549" y="1251000"/>
            <a:ext cx="1926600" cy="2717700"/>
          </a:xfrm>
          <a:prstGeom prst="roundRect">
            <a:avLst>
              <a:gd name="adj" fmla="val 16667"/>
            </a:avLst>
          </a:prstGeom>
          <a:solidFill>
            <a:srgbClr val="FFC257">
              <a:alpha val="34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b="1">
                <a:solidFill>
                  <a:srgbClr val="FFC257"/>
                </a:solidFill>
              </a:rPr>
              <a:t>L</a:t>
            </a:r>
            <a:endParaRPr sz="4500" b="1">
              <a:solidFill>
                <a:srgbClr val="FFC257"/>
              </a:solidFill>
            </a:endParaRPr>
          </a:p>
        </p:txBody>
      </p:sp>
      <p:pic>
        <p:nvPicPr>
          <p:cNvPr id="113" name="Google Shape;113;g2af0830631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5" y="2272250"/>
            <a:ext cx="675200" cy="6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af08306313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790" y="2361871"/>
            <a:ext cx="673500" cy="69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af08306313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800" y="2239901"/>
            <a:ext cx="675200" cy="73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af08306313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250" y="3079100"/>
            <a:ext cx="1305492" cy="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af08306313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3313" y="2339201"/>
            <a:ext cx="675200" cy="73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af08306313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490" y="2262571"/>
            <a:ext cx="673500" cy="69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af08306313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013" y="2239901"/>
            <a:ext cx="675200" cy="73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af08306313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1812" y="2239900"/>
            <a:ext cx="739899" cy="73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af08306313_0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9072" y="4436550"/>
            <a:ext cx="1365867" cy="5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af08306313_0_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48400" y="2234150"/>
            <a:ext cx="675201" cy="675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g2af08306313_0_18"/>
          <p:cNvCxnSpPr/>
          <p:nvPr/>
        </p:nvCxnSpPr>
        <p:spPr>
          <a:xfrm>
            <a:off x="3243000" y="2609850"/>
            <a:ext cx="3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g2af08306313_0_18"/>
          <p:cNvCxnSpPr/>
          <p:nvPr/>
        </p:nvCxnSpPr>
        <p:spPr>
          <a:xfrm>
            <a:off x="5503863" y="2571750"/>
            <a:ext cx="3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g2af08306313_0_18"/>
          <p:cNvCxnSpPr/>
          <p:nvPr/>
        </p:nvCxnSpPr>
        <p:spPr>
          <a:xfrm>
            <a:off x="7796138" y="2609850"/>
            <a:ext cx="39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g2af08306313_0_18"/>
          <p:cNvCxnSpPr>
            <a:stCxn id="121" idx="0"/>
            <a:endCxn id="110" idx="2"/>
          </p:cNvCxnSpPr>
          <p:nvPr/>
        </p:nvCxnSpPr>
        <p:spPr>
          <a:xfrm rot="5400000" flipH="1">
            <a:off x="3207606" y="3072150"/>
            <a:ext cx="468000" cy="2260800"/>
          </a:xfrm>
          <a:prstGeom prst="curved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g2af08306313_0_18"/>
          <p:cNvCxnSpPr>
            <a:stCxn id="121" idx="0"/>
            <a:endCxn id="111" idx="2"/>
          </p:cNvCxnSpPr>
          <p:nvPr/>
        </p:nvCxnSpPr>
        <p:spPr>
          <a:xfrm rot="-5400000">
            <a:off x="4338306" y="4202250"/>
            <a:ext cx="468000" cy="600"/>
          </a:xfrm>
          <a:prstGeom prst="curved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g2af08306313_0_18"/>
          <p:cNvCxnSpPr>
            <a:stCxn id="121" idx="0"/>
            <a:endCxn id="112" idx="2"/>
          </p:cNvCxnSpPr>
          <p:nvPr/>
        </p:nvCxnSpPr>
        <p:spPr>
          <a:xfrm rot="-5400000">
            <a:off x="5468406" y="3072150"/>
            <a:ext cx="468000" cy="2260800"/>
          </a:xfrm>
          <a:prstGeom prst="curved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9" name="Google Shape;129;g2af08306313_0_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7323" y="1491723"/>
            <a:ext cx="673500" cy="55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af08306313_0_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7327" y="3176800"/>
            <a:ext cx="673501" cy="62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g2af08306313_0_18"/>
          <p:cNvCxnSpPr>
            <a:stCxn id="129" idx="3"/>
            <a:endCxn id="110" idx="1"/>
          </p:cNvCxnSpPr>
          <p:nvPr/>
        </p:nvCxnSpPr>
        <p:spPr>
          <a:xfrm>
            <a:off x="950823" y="1767308"/>
            <a:ext cx="396900" cy="842400"/>
          </a:xfrm>
          <a:prstGeom prst="curvedConnector3">
            <a:avLst>
              <a:gd name="adj1" fmla="val 500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g2af08306313_0_18"/>
          <p:cNvCxnSpPr>
            <a:stCxn id="113" idx="3"/>
            <a:endCxn id="110" idx="1"/>
          </p:cNvCxnSpPr>
          <p:nvPr/>
        </p:nvCxnSpPr>
        <p:spPr>
          <a:xfrm>
            <a:off x="951675" y="2609850"/>
            <a:ext cx="396300" cy="600"/>
          </a:xfrm>
          <a:prstGeom prst="curved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g2af08306313_0_18"/>
          <p:cNvCxnSpPr>
            <a:stCxn id="130" idx="3"/>
            <a:endCxn id="110" idx="1"/>
          </p:cNvCxnSpPr>
          <p:nvPr/>
        </p:nvCxnSpPr>
        <p:spPr>
          <a:xfrm rot="10800000" flipH="1">
            <a:off x="950828" y="2609800"/>
            <a:ext cx="396900" cy="880200"/>
          </a:xfrm>
          <a:prstGeom prst="curvedConnector3">
            <a:avLst>
              <a:gd name="adj1" fmla="val 500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22616" y="945385"/>
            <a:ext cx="8494003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 b="1"/>
              <a:t>Staging Area</a:t>
            </a:r>
            <a:r>
              <a:rPr lang="ru-RU" sz="1500"/>
              <a:t> – область, куда данные загружаются as is, т.е. как есть без каких либо изменений, зачем это делается – снижение нагрузки на саму систему источник. Прекрасно понятно и логично, что времени на простую перекачку тратиться много меньше чем на перекачку с трансформацией и использовании алгоритмов очистки данных. Источник – это обычно система, которая итак более чем занята своими прямыми задачами.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403578" y="133910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Staging Area</a:t>
            </a:r>
            <a:endParaRPr sz="3000"/>
          </a:p>
        </p:txBody>
      </p:sp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085" y="2486025"/>
            <a:ext cx="5279231" cy="25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242371" y="857250"/>
            <a:ext cx="8516039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 b="1"/>
              <a:t>ODS</a:t>
            </a:r>
            <a:r>
              <a:rPr lang="ru-RU" sz="1500"/>
              <a:t> – operational data store, хранение данных в формате требуемом для генерации оперативных отчетов (отчетов этого дня). Зачем эта область нужна – в отчете необходимо использовать данные из нескольких систем источников, этот отчет с достаточно глубоким уровнем детализации, этот отчет не использует исторических данных. Т.е. хранятся данные только за текущий день либо за очень ограниченный промежуток времени. Небольшая дельта времени – отставание от систем источников, либо практически on-line</a:t>
            </a:r>
            <a:endParaRPr sz="150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67764" y="132418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Operational data store</a:t>
            </a:r>
            <a:endParaRPr sz="3000" b="1"/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723" y="2936081"/>
            <a:ext cx="520779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407624" y="857250"/>
            <a:ext cx="8460953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 b="1"/>
              <a:t>DWH-Core</a:t>
            </a:r>
            <a:r>
              <a:rPr lang="ru-RU" sz="1500"/>
              <a:t> – центральное хранилище данных, основные критерии – глубокая ретроспектива (историчность данных), dimension/fact структура оптимальная для аналитической отчетности. Частота обновления данных дискретна и занимает ощутимый промежуток времени. Стандартна ситуация когда данные ХД отстают от источников на несколько часов (до суток), но в большинстве случаев, подобное отставание не критично для стратегического анализа (например эффективности производства cross-sale активностей).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72225" y="160735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DWH-Core</a:t>
            </a:r>
            <a:endParaRPr sz="3000" b="1"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723" y="2936081"/>
            <a:ext cx="520779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275422" y="857250"/>
            <a:ext cx="8516037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Data Marts</a:t>
            </a:r>
            <a:r>
              <a:rPr lang="ru-RU" sz="1500"/>
              <a:t> – отдельные области данных дифференцированные по предметным областям. Основная задачи: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разграничение доступа к данных по подразделениям и пользователям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предоставление данных различного уровня гранулярности (агрегация данных)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увеличить доступность к актуальным, согласованным данным на уровне отчетов.</a:t>
            </a:r>
            <a:endParaRPr sz="1500"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150191" y="151526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Data Marts</a:t>
            </a:r>
            <a:endParaRPr sz="3000" b="1"/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9543" y="2571750"/>
            <a:ext cx="520779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386</Words>
  <Application>Microsoft Office PowerPoint</Application>
  <PresentationFormat>Экран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Roboto</vt:lpstr>
      <vt:lpstr>Roboto Light</vt:lpstr>
      <vt:lpstr>Roboto Black</vt:lpstr>
      <vt:lpstr>Hexlet</vt:lpstr>
      <vt:lpstr>Создание, настройка и управление дата-пайплайнами</vt:lpstr>
      <vt:lpstr>План занятия </vt:lpstr>
      <vt:lpstr>Что такое ETL</vt:lpstr>
      <vt:lpstr>Применение ETL</vt:lpstr>
      <vt:lpstr>Архитектура дата-пайплайнов</vt:lpstr>
      <vt:lpstr>Staging Area</vt:lpstr>
      <vt:lpstr>Operational data store</vt:lpstr>
      <vt:lpstr>DWH-Core</vt:lpstr>
      <vt:lpstr>Data Marts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Создание, настройка и управление дата-пайплайнами</dc:title>
  <cp:lastModifiedBy>Вугар Дамиров</cp:lastModifiedBy>
  <cp:revision>4</cp:revision>
  <dcterms:modified xsi:type="dcterms:W3CDTF">2025-09-18T18:52:10Z</dcterms:modified>
</cp:coreProperties>
</file>