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FPZIazNlLpXbExsqHnbVFWeG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2F9B8-36F3-4557-BBDF-506EA69718E1}">
  <a:tblStyle styleId="{F602F9B8-36F3-4557-BBDF-506EA69718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Качество данных. Подходы к повышению качества данных</a:t>
            </a:r>
            <a:endParaRPr/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787478" y="1318567"/>
            <a:ext cx="5201144" cy="270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Качество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Критерии качества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Управление качеством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Проверки качества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ctrTitle"/>
          </p:nvPr>
        </p:nvSpPr>
        <p:spPr>
          <a:xfrm>
            <a:off x="134400" y="244356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Качество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268800" y="1145725"/>
            <a:ext cx="3712800" cy="3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20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Качество данных (Data Quality, DQ) — обобщенное понятие, отражающее степень их пригодности к решению определенной задачи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6" descr="What is Data Quality Management? Concepts &amp; Examples - Analytics Yog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3447" y="244350"/>
            <a:ext cx="5212979" cy="382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434427" y="153854"/>
            <a:ext cx="744263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Причины снижения качества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381566" y="1087455"/>
            <a:ext cx="7548355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пропущенные значения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дубликаты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противоречия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аномальные значения и выбросы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фиктивные значения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ошибки ввода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нарушения структуры</a:t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4654117" y="1087454"/>
            <a:ext cx="4572000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ошибки ввода данных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нарушения структуры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отсутствие полноты данных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нарушения целостности данных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некорректные форматы и представления данных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фиктивные значения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357310" y="155061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Критерии качества данных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8" descr="Что такое Big Data Quality или как измерить качество больших данны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951" y="2135779"/>
            <a:ext cx="6237608" cy="26907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8"/>
          <p:cNvGraphicFramePr/>
          <p:nvPr/>
        </p:nvGraphicFramePr>
        <p:xfrm>
          <a:off x="1406601" y="905377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  <a:tableStyleId>{F602F9B8-36F3-4557-BBDF-506EA69718E1}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Полнота</a:t>
                      </a:r>
                      <a:endParaRPr sz="1400" u="none" strike="noStrike" cap="non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огласованность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Достоверность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оступность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Точность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воевременность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357310" y="155061"/>
            <a:ext cx="6056100" cy="72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QUIZ - критерии DQ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87;p14"/>
          <p:cNvGraphicFramePr/>
          <p:nvPr/>
        </p:nvGraphicFramePr>
        <p:xfrm>
          <a:off x="7247624" y="155061"/>
          <a:ext cx="1896375" cy="2459640"/>
        </p:xfrm>
        <a:graphic>
          <a:graphicData uri="http://schemas.openxmlformats.org/drawingml/2006/table">
            <a:tbl>
              <a:tblPr firstRow="1" bandRow="1">
                <a:noFill/>
                <a:tableStyleId>{F602F9B8-36F3-4557-BBDF-506EA69718E1}</a:tableStyleId>
              </a:tblPr>
              <a:tblGrid>
                <a:gridCol w="189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– Полнота</a:t>
                      </a:r>
                      <a:endParaRPr sz="1400" u="none" strike="noStrike" cap="none">
                        <a:solidFill>
                          <a:srgbClr val="3333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– Достоверность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– Точность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– С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огласованность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– Д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оступность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– С</a:t>
                      </a:r>
                      <a:r>
                        <a:rPr lang="ru-RU" sz="1400" b="0" i="0" u="none" strike="noStrike" cap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воевременность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" name="Google Shape;88;p14"/>
          <p:cNvGraphicFramePr/>
          <p:nvPr/>
        </p:nvGraphicFramePr>
        <p:xfrm>
          <a:off x="134400" y="1051054"/>
          <a:ext cx="7113225" cy="3657650"/>
        </p:xfrm>
        <a:graphic>
          <a:graphicData uri="http://schemas.openxmlformats.org/drawingml/2006/table">
            <a:tbl>
              <a:tblPr firstRow="1" bandRow="1">
                <a:noFill/>
                <a:tableStyleId>{F602F9B8-36F3-4557-BBDF-506EA69718E1}</a:tableStyleId>
              </a:tblPr>
              <a:tblGrid>
                <a:gridCol w="31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Предельно допустимый уровень отставания от бизнес-даты – 3 дня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Если в компании проведена активно-пассивная операция, то баланс компании не должен измениться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В хранилище не должно быть заказов, сделанных неизвестными клиентами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Количество лидов не должно превышать количество посещений нашего лендинга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Количество заказов в прошлом месяце на велосипеды было ровно 100 000 единиц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Максимальное расчетное время дашборда по продажам должно составлять 30 сек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Не должно существовать заказов, у которых нет даты его составления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В данных по логистике обязательно должны быть паспортные данные сотрудников, перевозящих грузы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В рабочие часы аналитиков данных максимальный downtime составляет 5 минут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9;p14"/>
          <p:cNvSpPr/>
          <p:nvPr/>
        </p:nvSpPr>
        <p:spPr>
          <a:xfrm>
            <a:off x="3388048" y="3981981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645310" y="3998029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98109" y="3988549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4233775" y="3998029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5474132" y="3988549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5061634" y="3982770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879509" y="3988549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283463" y="3974713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697614" y="3974713"/>
            <a:ext cx="363556" cy="36314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ctrTitle"/>
          </p:nvPr>
        </p:nvSpPr>
        <p:spPr>
          <a:xfrm>
            <a:off x="434426" y="153854"/>
            <a:ext cx="8180763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Подходы к повышению качества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subTitle" idx="1"/>
          </p:nvPr>
        </p:nvSpPr>
        <p:spPr>
          <a:xfrm>
            <a:off x="5330996" y="1232810"/>
            <a:ext cx="3669057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Описание глоссария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Формирование индикаторов проверки качества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Сбор и мониторинг метаданных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811" y="847974"/>
            <a:ext cx="4707800" cy="414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Значение DQ в бизнесе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964817" y="1720025"/>
            <a:ext cx="6395906" cy="268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Достаточный уровень качества данных позволяет избежать санкций на бизнес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Качество данных повышает эффективность бизнеса (сокращает сроки доставки, повышает качество финансовых планов)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качеством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Установили критерии качества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Выяснили подходы к повышению качества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Оценили значимость качества данных для бизнеса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Экран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Roboto</vt:lpstr>
      <vt:lpstr>Roboto Light</vt:lpstr>
      <vt:lpstr>Roboto Black</vt:lpstr>
      <vt:lpstr>Simple Light</vt:lpstr>
      <vt:lpstr>Качество данных. Подходы к повышению качества данных</vt:lpstr>
      <vt:lpstr>План встречи</vt:lpstr>
      <vt:lpstr>Качество данных</vt:lpstr>
      <vt:lpstr>Причины снижения качества данных</vt:lpstr>
      <vt:lpstr>Критерии качества данных</vt:lpstr>
      <vt:lpstr>QUIZ - критерии DQ</vt:lpstr>
      <vt:lpstr>Подходы к повышению качества данных</vt:lpstr>
      <vt:lpstr>Значение DQ в бизнесе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2025-09-18T18:23:21Z</dcterms:modified>
</cp:coreProperties>
</file>