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706" r:id="rId2"/>
  </p:sldMasterIdLst>
  <p:notesMasterIdLst>
    <p:notesMasterId r:id="rId42"/>
  </p:notesMasterIdLst>
  <p:sldIdLst>
    <p:sldId id="259" r:id="rId3"/>
    <p:sldId id="287" r:id="rId4"/>
    <p:sldId id="288" r:id="rId5"/>
    <p:sldId id="265" r:id="rId6"/>
    <p:sldId id="266" r:id="rId7"/>
    <p:sldId id="291" r:id="rId8"/>
    <p:sldId id="292" r:id="rId9"/>
    <p:sldId id="293" r:id="rId10"/>
    <p:sldId id="294" r:id="rId11"/>
    <p:sldId id="272" r:id="rId12"/>
    <p:sldId id="296" r:id="rId13"/>
    <p:sldId id="295" r:id="rId14"/>
    <p:sldId id="261" r:id="rId15"/>
    <p:sldId id="262" r:id="rId16"/>
    <p:sldId id="263" r:id="rId17"/>
    <p:sldId id="264" r:id="rId18"/>
    <p:sldId id="267" r:id="rId19"/>
    <p:sldId id="268" r:id="rId20"/>
    <p:sldId id="269" r:id="rId21"/>
    <p:sldId id="270" r:id="rId22"/>
    <p:sldId id="273" r:id="rId23"/>
    <p:sldId id="274" r:id="rId24"/>
    <p:sldId id="275" r:id="rId25"/>
    <p:sldId id="276" r:id="rId26"/>
    <p:sldId id="282" r:id="rId27"/>
    <p:sldId id="283" r:id="rId28"/>
    <p:sldId id="284" r:id="rId29"/>
    <p:sldId id="285" r:id="rId30"/>
    <p:sldId id="286" r:id="rId31"/>
    <p:sldId id="271" r:id="rId32"/>
    <p:sldId id="258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9144000" cy="5143500" type="screen16x9"/>
  <p:notesSz cx="6858000" cy="9144000"/>
  <p:embeddedFontLst>
    <p:embeddedFont>
      <p:font typeface="Noto Sans Symbols" pitchFamily="2" charset="0"/>
      <p:regular r:id="rId43"/>
      <p:bold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  <p:embeddedFont>
      <p:font typeface="Roboto Black" panose="02000000000000000000" pitchFamily="2" charset="0"/>
      <p:bold r:id="rId49"/>
      <p:boldItalic r:id="rId50"/>
    </p:embeddedFont>
    <p:embeddedFont>
      <p:font typeface="Roboto Light" panose="02000000000000000000" pitchFamily="2" charset="0"/>
      <p:regular r:id="rId51"/>
      <p:bold r:id="rId52"/>
      <p:italic r:id="rId53"/>
      <p:boldItalic r:id="rId5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1KkIHDCunxv3/uFTYbkL4RWx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2532C1-53BE-45C8-9AFE-E02501E6C27E}">
  <a:tblStyle styleId="{D42532C1-53BE-45C8-9AFE-E02501E6C2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63231D2-202D-BC5B-3C3F-5E96E8A0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:notes">
            <a:extLst>
              <a:ext uri="{FF2B5EF4-FFF2-40B4-BE49-F238E27FC236}">
                <a16:creationId xmlns:a16="http://schemas.microsoft.com/office/drawing/2014/main" id="{B61DD1C9-3FD2-D3C3-87C7-817712E32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36:notes">
            <a:extLst>
              <a:ext uri="{FF2B5EF4-FFF2-40B4-BE49-F238E27FC236}">
                <a16:creationId xmlns:a16="http://schemas.microsoft.com/office/drawing/2014/main" id="{3877E095-78DD-0748-12EE-78F62E712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4067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7b2519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g2397b2519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97b2519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2397b2519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4160B-AFCC-3523-AA18-F49FD968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E27367-5E72-EB97-84A2-63071219A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7F82DA-50D3-0243-6E4A-20FBDCBC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33E40-E7CE-1624-0090-8573D19B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C32CFD-B317-0DAE-8D1C-22C5234D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702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8618E-2AD2-0272-9FF0-F3500176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5667F0-C5FD-42CF-6D3F-6C3C07A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9D18EE-B1B4-A03E-77AF-C52A86A2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5E02ED-98B6-A213-2D6A-AC8610C9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A9EC8-AF71-B922-5595-4BA69E7B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2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2F966B-00C3-EEB6-0E63-E8C0A625C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243C00-59A4-465E-5C13-287A7DB0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FE3CB2-5775-DD19-BDE3-72EA7053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EC4B-D9DB-D4D3-98A5-2CAB2BB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E9E44C-9304-AC51-FE1D-48055B3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2761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78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5D76F-652D-1B0A-100C-FCC11083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C1E207-F618-3F92-7547-3D686603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64144-B2B1-354A-2D13-303A7BBD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4EC72-2277-399C-B5D1-D87682AE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9628D7-285F-B6B4-18C4-9A5A5804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786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36222-A8CA-9FCD-0402-F06FCFCE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6ED00E-9E84-B136-187E-978BDC5C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E236A-1326-53EA-7E3F-786630DB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314EF-418D-46ED-5EAF-A4ECEA31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DE71B-4EB9-06BA-4783-93055C4D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1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9AAD6-D2D4-5734-C979-E651BB77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EDB29-07B9-0CCD-E727-8148C04DD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5D2E-FADB-CF7A-063E-50008046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098A3-8FBE-5C4A-33A9-D688EA5A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8CFC3-8432-FC3B-4524-6CA5B49B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702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0F9F4-DCEB-AE86-0D47-92680297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80246-02AD-EE1E-21F2-9FA557513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ADB2AF-7571-C015-3E7B-ACA82A912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782DFC-2DC7-60A5-8023-E8C53BEA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CEA581-8519-B68D-9AC7-DDE57DF1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20FCAB-BA28-5B71-0220-D72E61BA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601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3CA22-61DB-5D3F-6408-EA424C88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B6EFF-6D97-240D-040B-1C9D7846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B25CAD-589C-AD9D-A8B6-8C3F57C1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1A9C95-1CB9-8E7F-14EF-04A8E4B85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B978C5-8801-8D63-DD08-A03297249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95B59C-DF49-C41E-01D9-A4CC26BB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67E20A-E9CC-884B-34ED-A279D256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986EAE-20E4-EC11-522A-3A47FD9E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291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1B853-89A6-A099-D3AC-1D7F0180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819D54-80BB-454B-C41A-FD9FBF8C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B035E3-DD82-AAA4-7DEC-09A571D4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51B58E-F6AA-1A68-FD69-590CF620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921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80BE0-F446-8B95-F3D1-F5EEC8AE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8AB2D0-7C9F-3C3A-F9BE-0F92880F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0269E-D05F-4243-3757-501C6B73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930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A5AE1-D49D-60AA-0E3B-7310B9D0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3EBAD-B758-7465-8BFF-B3DACE19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18B2C-64DC-4593-2FE1-5AA6C3D1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F3B463-5420-6136-BAC4-CF023C36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064D3-FF73-4440-5345-6C4F4488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50075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612EC-335F-342F-542E-4CB0EE1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17098-1564-60B3-A568-7C2C6962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C946AA-BB82-5A04-CE16-BA48B32E5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72B7C8-3579-9EE9-9E5B-C4EACFFA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42F76-2715-C16A-D1BC-74807032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F6E6E1-65EC-A1D2-3B2D-157639EA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16198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4A40B-3CB6-216C-1923-771645EF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434E62-1DDE-F945-7237-F8CBA599D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8C7259-BC92-7977-6A20-EDF43B5B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FD28F-7DF5-9438-07FB-7D0EDC9A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48D866-BB23-6B97-6EEF-C11DEF75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A00C0-5942-446F-6286-D65338BB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96234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A810F-CF2D-A6FD-AF8A-EEBE00DF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F0CFD3-6B62-D9CC-4404-9B8283D6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D2077-0C37-7FAF-55C4-7A375E1B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AB141-1574-69A1-E403-83B5B91D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680FD5-7D8A-CC67-36E2-B7668C99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2106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337107-EEBF-6645-D354-43E958F0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0E3B3-4816-3917-2F4E-1F0EC7B7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460FE-F5C0-85D0-6A9C-4B59EB0E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7A1E-3EE8-49E1-A0D7-F012188B7454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26167-E199-48BA-BA7A-B592220C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4D077-1D77-E4FB-C12C-1DA24E01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9130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627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62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7F281-904F-DBCF-904F-CF061587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5F7DDD-2551-CA92-655A-ED967A45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B829E-4091-0468-F066-69D13279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B81229-71FD-1F76-F40E-A55D6A59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435AE-FC43-BA68-4B03-FD878010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071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9FBB-FDD5-5732-2EAE-672C3873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9F660-272D-357A-17D3-E8FB1C37F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DB56F1-9BA1-0438-CE04-D27B913F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9E4A23-AC99-13E2-AC86-85FA3FD5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5B7BA-C711-B243-445F-1D11F166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BFF237-2EF1-75B3-FDAD-32A3C65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432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575EB-2CBE-A9F1-F892-6C9A439A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5FBE25-FE0C-34F2-3986-BE2C5C10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CD1976-2084-6D7B-D038-4C5CF51C5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154CF6-44A8-3133-D240-203D16F6B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F98145-E3B9-BED4-37A8-A8A8F195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658387-A38C-FFA9-50D4-4F8277B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49730F-F853-CD93-E52D-210C55D5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33F3EC-206B-16BD-896D-8A7F4986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630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E5E1D-91F8-1039-4388-8FC318BD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BC43C9-97AA-2211-BC5C-4FC39C19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D624A0-57B6-D430-2E77-B3233B3A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CEBB2-C3FB-BB3A-DDC8-BDE7F6C7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291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088B36-4938-7D57-13DD-711D8AA7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10D1ED-FB7E-D2BF-0C82-23F7814E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F9EEE-3B06-7458-F757-6BB5A71F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42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FA98-128A-A6E1-D0C5-39C5DFA9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BBDB8-EDE3-32EA-8F53-68D622AF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502C6C-57C1-18FD-57AD-59E3D512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67B50-4FD7-8BAF-C456-F53CB33C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001A16-5032-BA8E-C6EC-0807007F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BC66B0-1891-C0F9-F019-5E457BDC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755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2825A-0F2A-AE6A-72C6-0197FB3B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6101B8-0E94-B4EF-5B5D-CA28A63F6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DE2C89-2DD2-C5BF-F852-F1158171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081AE5-52B3-BCE6-A475-2B2A670D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00A8B-4D80-2FFB-EC55-77399FAB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8FB68E-44FB-4320-0553-7FA42E9E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766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9C2A-BAEC-4A4B-B87D-A9C38FC4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5AC632-06F2-B99D-5D8B-2AF571D6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53EA7-3B2F-DC84-0EA1-05FD7DB8F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0CE97-2A24-F7FC-4B69-7A6AEC8F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E5C44-69C6-7C12-572B-78E113E9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2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8F090-2EE9-441A-CB9D-EF60274B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32DEE6-7986-0890-FA21-26DAB33C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19841-C721-D753-6F05-4948E86BA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CF1BB-6DC3-A6C8-50CE-2B402DD58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7D07E-11E9-D471-F0CB-E8E8F3304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Математика в аналитике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. </a:t>
            </a: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Теория вероятности. Корреляция и регрессия. Комбинаторика</a:t>
            </a:r>
            <a:endParaRPr sz="3600" b="1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" name="Google Shape;100;p1">
            <a:extLst>
              <a:ext uri="{FF2B5EF4-FFF2-40B4-BE49-F238E27FC236}">
                <a16:creationId xmlns:a16="http://schemas.microsoft.com/office/drawing/2014/main" id="{B718365C-B682-2C9D-CD1E-AF35EFF32D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Математическое ожидание</a:t>
            </a:r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311703" y="1389388"/>
            <a:ext cx="761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Математическое ожидание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 — понятие в теории вероятностей, означающее средневзвешенное по вероятностям возможных значений значение случайной величины.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6" descr="Математическое ожидание — что это, формулы, как его найти, примеры и  свойства - Узнай Что Тако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975" y="2565000"/>
            <a:ext cx="6326050" cy="19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40">
          <a:extLst>
            <a:ext uri="{FF2B5EF4-FFF2-40B4-BE49-F238E27FC236}">
              <a16:creationId xmlns:a16="http://schemas.microsoft.com/office/drawing/2014/main" id="{0FE55A36-CE1D-759D-1CF8-2C7E46A19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>
            <a:extLst>
              <a:ext uri="{FF2B5EF4-FFF2-40B4-BE49-F238E27FC236}">
                <a16:creationId xmlns:a16="http://schemas.microsoft.com/office/drawing/2014/main" id="{80506CDD-D15E-A922-410A-C901B894A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137" y="336119"/>
            <a:ext cx="8520600" cy="11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Дисперсия и среднее квадратичное отклонение</a:t>
            </a:r>
            <a:endParaRPr sz="96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10E3086-AA09-9D75-C893-A28F21CD3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" y="1893094"/>
            <a:ext cx="78295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54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Доверительный интервал</a:t>
            </a: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396167" y="1432059"/>
            <a:ext cx="37341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Доверительный интервал </a:t>
            </a: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— термин, используемый в математической статистике при интервальной оценке статистических параметров, более предпочтительной при небольшом объеме выборки, чем точечная. 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Доверительным называют интервал, который покрывает неизвестный параметр с заданной надежностью.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2" name="Google Shape;252;p37" descr="доверительный интервал калькулятор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143" y="1279023"/>
            <a:ext cx="4096982" cy="286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7b2519d9_0_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Равномерное распределение</a:t>
            </a:r>
            <a:endParaRPr/>
          </a:p>
        </p:txBody>
      </p:sp>
      <p:sp>
        <p:nvSpPr>
          <p:cNvPr id="125" name="Google Shape;125;g2397b2519d9_0_9"/>
          <p:cNvSpPr txBox="1"/>
          <p:nvPr/>
        </p:nvSpPr>
        <p:spPr>
          <a:xfrm>
            <a:off x="5679831" y="1553166"/>
            <a:ext cx="315246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Вероятность появления события одинакова для любого случайного значения</a:t>
            </a:r>
            <a:endParaRPr sz="1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6" name="Google Shape;126;g2397b2519d9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986" y="1281513"/>
            <a:ext cx="4834229" cy="322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Нормальное распределение</a:t>
            </a:r>
            <a:endParaRPr/>
          </a:p>
        </p:txBody>
      </p:sp>
      <p:sp>
        <p:nvSpPr>
          <p:cNvPr id="133" name="Google Shape;133;p9"/>
          <p:cNvSpPr txBox="1"/>
          <p:nvPr/>
        </p:nvSpPr>
        <p:spPr>
          <a:xfrm>
            <a:off x="440167" y="3479898"/>
            <a:ext cx="754654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Среди возможных событий есть наиболее (часто встречающиеся, близкие к средним) и наименее вероятные (редко встречающиеся, близкие к минимальным / максимальным) значения</a:t>
            </a:r>
            <a:endParaRPr sz="1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221" y="1063024"/>
            <a:ext cx="3721558" cy="24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Центральная предельная теорема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598123" y="1602254"/>
            <a:ext cx="794775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sng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Центральная предельная теорема </a:t>
            </a:r>
            <a:r>
              <a:rPr lang="ru-RU"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утверждает, что выборочное распределение среднего значения выборки приблизительно нормально, если размер выборки достаточно велик, даже если распределение не является нормальным</a:t>
            </a:r>
            <a:endParaRPr sz="1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Свойства ЦПТ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492371" y="988516"/>
            <a:ext cx="750587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1. Среднее значение выборочного распределения будет равно среднему значению распределения генеральной совокупности: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sng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Среднее = математическое ожидание</a:t>
            </a:r>
            <a:endParaRPr sz="2400" b="0" i="1" u="sng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2. Дисперсия выборочного распределения будет равна дисперсии распределения генеральной совокупности, деленной на объем выборки: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sng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Дисперсия выб. = Дисперсия ген. / Размер выборки</a:t>
            </a:r>
            <a:endParaRPr sz="1800" b="0" i="1" u="sng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Корреляция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3877171" y="1282765"/>
            <a:ext cx="5616155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sng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Корреляция</a:t>
            </a:r>
            <a:r>
              <a:rPr lang="ru-RU"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— статистическая зависимость двух или более случайных величин, при этом изменения значений одной или нескольких из этих величин сопутствуют систематическому изменению значений другой или других величин</a:t>
            </a:r>
            <a:endParaRPr sz="1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74" name="Google Shape;174;p18" descr="SELF-ADHESIVE LETTER, 8 cm, Letter 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943" y="1525836"/>
            <a:ext cx="2270021" cy="209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Формула корреляции</a:t>
            </a:r>
            <a:endParaRPr/>
          </a:p>
        </p:txBody>
      </p:sp>
      <p:pic>
        <p:nvPicPr>
          <p:cNvPr id="181" name="Google Shape;181;p24" descr="Корреляция и ковариация в EXCEL. Примеры и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32" y="1416988"/>
            <a:ext cx="8519386" cy="253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Оценка корреляции</a:t>
            </a:r>
            <a:endParaRPr/>
          </a:p>
        </p:txBody>
      </p:sp>
      <p:pic>
        <p:nvPicPr>
          <p:cNvPr id="188" name="Google Shape;188;p25" descr="Линейный коэффициент корреляции Пирсона - statanaliz.inf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861" y="1089154"/>
            <a:ext cx="58959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360781" y="228912"/>
            <a:ext cx="4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Процент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932712" y="1103990"/>
            <a:ext cx="4318612" cy="346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37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900"/>
              <a:buChar char="●"/>
            </a:pPr>
            <a:r>
              <a:rPr lang="ru-R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Одна сотая часть</a:t>
            </a:r>
            <a:endParaRPr dirty="0"/>
          </a:p>
          <a:p>
            <a:pPr marL="3937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900"/>
              <a:buChar char="●"/>
            </a:pPr>
            <a:r>
              <a:rPr lang="ru-R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Используется для обозначения доли чего-либо по отношению к целому</a:t>
            </a:r>
            <a:endParaRPr dirty="0"/>
          </a:p>
          <a:p>
            <a:pPr marL="3937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900"/>
              <a:buChar char="●"/>
            </a:pPr>
            <a:r>
              <a:rPr lang="ru-R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Обозначается символом «%»</a:t>
            </a:r>
            <a:endParaRPr dirty="0"/>
          </a:p>
          <a:p>
            <a:pPr marL="3937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900"/>
              <a:buChar char="●"/>
            </a:pPr>
            <a:r>
              <a:rPr lang="ru-R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Служит для расчетов относительных величин</a:t>
            </a:r>
            <a:endParaRPr dirty="0"/>
          </a:p>
          <a:p>
            <a:pPr marL="3937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900"/>
              <a:buChar char="●"/>
            </a:pPr>
            <a:r>
              <a:rPr lang="ru-R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Представляет собой ставку (в долях или числах) или процентный пункт (число)</a:t>
            </a:r>
            <a:endParaRPr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8594" y="1307306"/>
            <a:ext cx="2268098" cy="226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Оценка корреляции</a:t>
            </a:r>
            <a:endParaRPr/>
          </a:p>
        </p:txBody>
      </p:sp>
      <p:pic>
        <p:nvPicPr>
          <p:cNvPr id="195" name="Google Shape;195;p27" descr="Линейный коэффициент корреляции Пирсона - statanaliz.inf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919" y="1148686"/>
            <a:ext cx="55816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311700" y="193243"/>
            <a:ext cx="6767756" cy="162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Ограничения применения корреляции</a:t>
            </a:r>
            <a:endParaRPr dirty="0"/>
          </a:p>
        </p:txBody>
      </p:sp>
      <p:sp>
        <p:nvSpPr>
          <p:cNvPr id="123" name="Google Shape;123;p8"/>
          <p:cNvSpPr txBox="1"/>
          <p:nvPr/>
        </p:nvSpPr>
        <p:spPr>
          <a:xfrm>
            <a:off x="618337" y="1989037"/>
            <a:ext cx="421806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Преимущества: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Масштабируемость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Помощь при невозможности проведения эксперимента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Близость к реальности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4836405" y="1989037"/>
            <a:ext cx="33270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Недостатки: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Констатация факта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Нет причины и следствия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Регрессионный анализ</a:t>
            </a:r>
            <a:endParaRPr/>
          </a:p>
        </p:txBody>
      </p:sp>
      <p:sp>
        <p:nvSpPr>
          <p:cNvPr id="131" name="Google Shape;131;p9"/>
          <p:cNvSpPr txBox="1"/>
          <p:nvPr/>
        </p:nvSpPr>
        <p:spPr>
          <a:xfrm>
            <a:off x="311700" y="3783109"/>
            <a:ext cx="822086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Регрессионный анализ — это набор статистических методов оценки отношений между переменными. Его можно использовать для оценки степени взаимосвязи между переменными и для моделирования будущей зависимости. По сути, регрессионные методы показывают, как по изменениям «независимых переменных» можно зафиксировать изменение «зависимой переменной».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9" descr="Парная регрессия Виды регрессий Парная Линейная Нелинейная"/>
          <p:cNvPicPr preferRelativeResize="0"/>
          <p:nvPr/>
        </p:nvPicPr>
        <p:blipFill rotWithShape="1">
          <a:blip r:embed="rId3">
            <a:alphaModFix/>
          </a:blip>
          <a:srcRect t="-35556" b="35556"/>
          <a:stretch/>
        </p:blipFill>
        <p:spPr>
          <a:xfrm>
            <a:off x="1408954" y="-316343"/>
            <a:ext cx="5333368" cy="40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Уравнение регрессии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1966510" y="3273002"/>
            <a:ext cx="552495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Y — зависимая переменная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X — независимая переменная (объясняющая)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b– свободный член (сдвиг по оси OY)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 – угловой коэффициент. Он указывает на поведение кривой (убывает или возрастает, угол между с осью)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0" name="Google Shape;140;p14" descr="14.4. Выборочное уравнение линейной регрессии. Метод наименьших квадрато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657" y="1482867"/>
            <a:ext cx="35718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Виды и уравнения регрессий</a:t>
            </a:r>
            <a:endParaRPr/>
          </a:p>
        </p:txBody>
      </p:sp>
      <p:pic>
        <p:nvPicPr>
          <p:cNvPr id="147" name="Google Shape;147;p15" descr="Спецификация модели парной линейной регрессии - ЭКОНОМЕТРИКА"/>
          <p:cNvPicPr preferRelativeResize="0"/>
          <p:nvPr/>
        </p:nvPicPr>
        <p:blipFill rotWithShape="1">
          <a:blip r:embed="rId3">
            <a:alphaModFix/>
          </a:blip>
          <a:srcRect r="44339"/>
          <a:stretch/>
        </p:blipFill>
        <p:spPr>
          <a:xfrm>
            <a:off x="5129898" y="1985159"/>
            <a:ext cx="3340073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 descr="Простая линейная регрессия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029" y="969082"/>
            <a:ext cx="4284671" cy="413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Комбинаторика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642205" y="1357344"/>
            <a:ext cx="76314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ru-RU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Комбинаторика</a:t>
            </a: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раздел математики, который изучает задачи выбора и расположения элементов из некоторого основного множества в соответствии с заданными правилами.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Формулы и принципы комбинаторики используются в теории вероятностей для подсчета </a:t>
            </a:r>
            <a:r>
              <a:rPr lang="ru-RU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вероятности</a:t>
            </a: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случайных событий и, соответственно, получения законов распределения случайных величин.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Это, в свою очередь, позволяет исследовать закономерности массовых случайных явлений, что является весьма важным для правильного понимания статистических </a:t>
            </a:r>
            <a:r>
              <a:rPr lang="ru-RU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закономерностей</a:t>
            </a: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проявляющихся в природе и технике.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Правило сложения и произведения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655503" y="1066676"/>
            <a:ext cx="7561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55850" y="2717204"/>
            <a:ext cx="8832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классе учится 16 мальчиков и 10 девочек. Сколькими способами можно назначить двух дежурных?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55849" y="3323659"/>
            <a:ext cx="816188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Первым дежурным можно назначить либо мальчика, либо девочку. Т.к. в классе учится 16 мальчиков и 10 девочек, то назначить первого дежурного можно 16+10=26 способами.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того, как мы выбрали первого дежурного, второго мы можем выбрать из оставшихся 25 человек, т.е. 25-ю способами.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теореме умножения двое дежурных могут быть выбраны 26*25=650 способами.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155850" y="1045555"/>
            <a:ext cx="8832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 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классе учится 16 мальчиков и 10 девочек. Сколькими способами можно назначить одного дежурного?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155850" y="1702410"/>
            <a:ext cx="88323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Дежурным можно назначить либо мальчика, либо девочку, т.е. дежурным может быть любой из 16 мальчиков, либо любая из 10 девочек.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правилу суммы получаем, что одного дежурного можно назначить 16+10=26 способами.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>
            <a:spLocks noGrp="1"/>
          </p:cNvSpPr>
          <p:nvPr>
            <p:ph idx="1"/>
          </p:nvPr>
        </p:nvSpPr>
        <p:spPr>
          <a:xfrm>
            <a:off x="986816" y="1057619"/>
            <a:ext cx="7170367" cy="378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Перестановками из n элементов называются комбинации из n элементов, отличающихся друг от друга только порядком расположения.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-RU" sz="1350" baseline="-2500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=1∙2∙…..n=n!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-RU" sz="1350" baseline="-2500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=0!=1</a:t>
            </a: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Задача № 1. Сколькими способами можно распределить пять должностей между пятью лицами избранными в президиум спортивного общества?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-RU" sz="1350" baseline="-2500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=5!=1∙ 2∙ 3∙ 4∙ 5=120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Задача № 2. Для дежурства в классе в течение недели (кроме воскресенья) выделены 6 учащихся. Сколькими способами можно установить очер</a:t>
            </a:r>
            <a:r>
              <a:rPr lang="ru-RU" sz="1350">
                <a:solidFill>
                  <a:srgbClr val="181818"/>
                </a:solidFill>
              </a:rPr>
              <a:t>е</a:t>
            </a: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дность дежурств, если каждый учащийся дежурит один раз?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ru-RU" sz="1350" baseline="-2500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=6!=1∙ 2∙ 3∙ 4∙ 5∙ 6=720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</a:pPr>
            <a:r>
              <a:rPr lang="ru-RU" sz="36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Правила перестановки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idx="1"/>
          </p:nvPr>
        </p:nvSpPr>
        <p:spPr>
          <a:xfrm>
            <a:off x="726674" y="1101687"/>
            <a:ext cx="7434610" cy="378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Размещением из n элементов  по k (k ≤ n) называется любое множество, состоящее из любых x элементов, взятых в определённом порядке из данных n элементов.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Задача № 1. В президиум собрания избрали восемь человек. Сколькими способами они могут распределить между собой обязанности председателя, секретаря и счётчика?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-RU" sz="1350" baseline="-2500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= 8!/(8-3)! =336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Задача № 2. Сколько словарей надо издать, чтобы можно было непосредственно выполнять переводы с любого из пяти языков: русского, немецкого, английского, французского, итальянского на любой другой из этих пяти языков?    </a:t>
            </a: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ru-RU" sz="1350" baseline="-2500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= 5!/(5-2)! =20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7587" y="1674716"/>
            <a:ext cx="964413" cy="38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</a:pPr>
            <a:r>
              <a:rPr lang="ru-RU" sz="36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Правила размещения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idx="1"/>
          </p:nvPr>
        </p:nvSpPr>
        <p:spPr>
          <a:xfrm>
            <a:off x="583455" y="1201186"/>
            <a:ext cx="7434610" cy="37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Сочетанием из n элементов по k (k ≤ n) по k  называется любое множество, составленное из k элементов, выбранных из данных и элементов.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Задача № 1. Двенадцать человек играют в городки. Сколькими способами они могут разбиться на команды по 4 человека в каждой?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35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Задача № 2. Из восьми намеченных кандидатов нужно избрать в комиссию трёх учеников. Сколькими способами можно это сделать?</a:t>
            </a:r>
            <a:endParaRPr sz="135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7668" y="1863740"/>
            <a:ext cx="1178727" cy="43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33725" y="3000505"/>
            <a:ext cx="1446611" cy="47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83691" y="4318679"/>
            <a:ext cx="2346678" cy="42863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</a:pPr>
            <a:r>
              <a:rPr lang="ru-RU" sz="3600" b="0" i="0" u="none" strike="noStrike" cap="non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Правила сочетания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ctrTitle"/>
          </p:nvPr>
        </p:nvSpPr>
        <p:spPr>
          <a:xfrm>
            <a:off x="846263" y="151425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Проценты простые и сложные 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1663425" y="2323681"/>
            <a:ext cx="6776700" cy="2281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rgbClr val="000000"/>
                </a:solidFill>
              </a:rPr>
              <a:t>FV (Future Value) – значение после применения ставки</a:t>
            </a:r>
            <a:endParaRPr dirty="0"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rgbClr val="000000"/>
                </a:solidFill>
              </a:rPr>
              <a:t>PV (Present Value) – значение до применения ставки</a:t>
            </a:r>
            <a:endParaRPr dirty="0"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rgbClr val="000000"/>
                </a:solidFill>
              </a:rPr>
              <a:t>i (</a:t>
            </a:r>
            <a:r>
              <a:rPr lang="ru-RU" dirty="0" err="1">
                <a:solidFill>
                  <a:srgbClr val="000000"/>
                </a:solidFill>
              </a:rPr>
              <a:t>interest</a:t>
            </a:r>
            <a:r>
              <a:rPr lang="ru-RU" dirty="0">
                <a:solidFill>
                  <a:srgbClr val="000000"/>
                </a:solidFill>
              </a:rPr>
              <a:t>) – процентная ставка</a:t>
            </a:r>
            <a:endParaRPr dirty="0"/>
          </a:p>
          <a:p>
            <a:pPr marL="4500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dirty="0">
                <a:solidFill>
                  <a:srgbClr val="000000"/>
                </a:solidFill>
              </a:rPr>
              <a:t>n (</a:t>
            </a:r>
            <a:r>
              <a:rPr lang="ru-RU" dirty="0" err="1">
                <a:solidFill>
                  <a:srgbClr val="000000"/>
                </a:solidFill>
              </a:rPr>
              <a:t>number</a:t>
            </a:r>
            <a:r>
              <a:rPr lang="ru-RU" dirty="0">
                <a:solidFill>
                  <a:srgbClr val="000000"/>
                </a:solidFill>
              </a:rPr>
              <a:t>) – число периодов начисления</a:t>
            </a:r>
          </a:p>
        </p:txBody>
      </p:sp>
      <p:sp>
        <p:nvSpPr>
          <p:cNvPr id="138" name="Google Shape;138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9" descr="Процент, формулы расчета процентов. Простые и сложные проценты. Процент на  депозит, процент за кредит. | Юридический советник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2237" y="979813"/>
            <a:ext cx="38195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Комбинаторный взрыв</a:t>
            </a:r>
            <a:endParaRPr/>
          </a:p>
        </p:txBody>
      </p:sp>
      <p:sp>
        <p:nvSpPr>
          <p:cNvPr id="216" name="Google Shape;216;p35"/>
          <p:cNvSpPr txBox="1"/>
          <p:nvPr/>
        </p:nvSpPr>
        <p:spPr>
          <a:xfrm>
            <a:off x="6071506" y="2057050"/>
            <a:ext cx="307249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Задача коммивояжера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dirty="0"/>
              <a:t>Ходы в ш</a:t>
            </a:r>
            <a:r>
              <a:rPr lang="ru-RU" b="1" i="1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ахмат</a:t>
            </a:r>
            <a:r>
              <a:rPr lang="ru-RU" b="1" i="1" dirty="0"/>
              <a:t>ах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dirty="0"/>
              <a:t>Сборка кубика Рубика</a:t>
            </a:r>
            <a:endParaRPr b="1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1" dirty="0"/>
              <a:t>Стоимость разработки ПО</a:t>
            </a:r>
            <a:endParaRPr b="1" i="1" dirty="0"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106" y="1329964"/>
            <a:ext cx="5832225" cy="263672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08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>
                <a:latin typeface="Roboto Black"/>
                <a:ea typeface="Roboto Black"/>
                <a:cs typeface="Roboto Black"/>
                <a:sym typeface="Roboto Black"/>
              </a:rPr>
              <a:t>Статистические величины</a:t>
            </a:r>
            <a:endParaRPr sz="2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3575432" y="352835"/>
            <a:ext cx="8233966" cy="4849744"/>
            <a:chOff x="-4069832" y="-624669"/>
            <a:chExt cx="8233966" cy="4849744"/>
          </a:xfrm>
        </p:grpSpPr>
        <p:sp>
          <p:nvSpPr>
            <p:cNvPr id="59" name="Google Shape;59;p6"/>
            <p:cNvSpPr/>
            <p:nvPr/>
          </p:nvSpPr>
          <p:spPr>
            <a:xfrm>
              <a:off x="-4069832" y="-624669"/>
              <a:ext cx="4849744" cy="4849744"/>
            </a:xfrm>
            <a:prstGeom prst="blockArc">
              <a:avLst>
                <a:gd name="adj1" fmla="val 18900000"/>
                <a:gd name="adj2" fmla="val 2700000"/>
                <a:gd name="adj3" fmla="val 44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291653" y="189597"/>
              <a:ext cx="3872481" cy="37905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6"/>
            <p:cNvSpPr txBox="1"/>
            <p:nvPr/>
          </p:nvSpPr>
          <p:spPr>
            <a:xfrm>
              <a:off x="291653" y="189597"/>
              <a:ext cx="3872481" cy="379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085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Среднее арифметическое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4746" y="142215"/>
              <a:ext cx="473813" cy="47381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03448" y="758101"/>
              <a:ext cx="3560686" cy="37905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6"/>
            <p:cNvSpPr txBox="1"/>
            <p:nvPr/>
          </p:nvSpPr>
          <p:spPr>
            <a:xfrm>
              <a:off x="603448" y="758101"/>
              <a:ext cx="3560686" cy="379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085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Среднее геометрическое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66542" y="710719"/>
              <a:ext cx="473813" cy="47381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746024" y="1326605"/>
              <a:ext cx="3418110" cy="37905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6"/>
            <p:cNvSpPr txBox="1"/>
            <p:nvPr/>
          </p:nvSpPr>
          <p:spPr>
            <a:xfrm>
              <a:off x="746024" y="1326605"/>
              <a:ext cx="3418110" cy="379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085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Среднее гармоническое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09118" y="1279223"/>
              <a:ext cx="473813" cy="47381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46024" y="1894749"/>
              <a:ext cx="3418110" cy="37905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6"/>
            <p:cNvSpPr txBox="1"/>
            <p:nvPr/>
          </p:nvSpPr>
          <p:spPr>
            <a:xfrm>
              <a:off x="746024" y="1894749"/>
              <a:ext cx="3418110" cy="379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085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Среднее взвешенное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509118" y="1847367"/>
              <a:ext cx="473813" cy="47381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03448" y="2463253"/>
              <a:ext cx="3560686" cy="37905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6"/>
            <p:cNvSpPr txBox="1"/>
            <p:nvPr/>
          </p:nvSpPr>
          <p:spPr>
            <a:xfrm>
              <a:off x="603448" y="2463253"/>
              <a:ext cx="3560686" cy="379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085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Мода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366542" y="2415871"/>
              <a:ext cx="473813" cy="47381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91653" y="3031757"/>
              <a:ext cx="3872481" cy="37905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6"/>
            <p:cNvSpPr txBox="1"/>
            <p:nvPr/>
          </p:nvSpPr>
          <p:spPr>
            <a:xfrm>
              <a:off x="291653" y="3031757"/>
              <a:ext cx="3872481" cy="379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085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Медиана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4746" y="2984375"/>
              <a:ext cx="473813" cy="47381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1089944" y="622123"/>
            <a:ext cx="7055170" cy="4311165"/>
            <a:chOff x="-3616456" y="-555744"/>
            <a:chExt cx="7055170" cy="4311165"/>
          </a:xfrm>
        </p:grpSpPr>
        <p:sp>
          <p:nvSpPr>
            <p:cNvPr id="79" name="Google Shape;79;p6"/>
            <p:cNvSpPr/>
            <p:nvPr/>
          </p:nvSpPr>
          <p:spPr>
            <a:xfrm>
              <a:off x="-3616456" y="-555744"/>
              <a:ext cx="4311165" cy="4311165"/>
            </a:xfrm>
            <a:prstGeom prst="blockArc">
              <a:avLst>
                <a:gd name="adj1" fmla="val 18900000"/>
                <a:gd name="adj2" fmla="val 2700000"/>
                <a:gd name="adj3" fmla="val 501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04669" y="199915"/>
              <a:ext cx="3134045" cy="40008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6"/>
            <p:cNvSpPr txBox="1"/>
            <p:nvPr/>
          </p:nvSpPr>
          <p:spPr>
            <a:xfrm>
              <a:off x="304669" y="199915"/>
              <a:ext cx="3134045" cy="400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Стандартное отклонение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4614" y="149904"/>
              <a:ext cx="500109" cy="50010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591360" y="799855"/>
              <a:ext cx="2847354" cy="40008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6"/>
            <p:cNvSpPr txBox="1"/>
            <p:nvPr/>
          </p:nvSpPr>
          <p:spPr>
            <a:xfrm>
              <a:off x="591360" y="799855"/>
              <a:ext cx="2847354" cy="400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Дисперсия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41305" y="749844"/>
              <a:ext cx="500109" cy="50010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679351" y="1399794"/>
              <a:ext cx="2759363" cy="40008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6"/>
            <p:cNvSpPr txBox="1"/>
            <p:nvPr/>
          </p:nvSpPr>
          <p:spPr>
            <a:xfrm>
              <a:off x="679351" y="1399794"/>
              <a:ext cx="2759363" cy="400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Ковариация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29296" y="1349783"/>
              <a:ext cx="500109" cy="50010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91360" y="1999734"/>
              <a:ext cx="2847354" cy="40008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6"/>
            <p:cNvSpPr txBox="1"/>
            <p:nvPr/>
          </p:nvSpPr>
          <p:spPr>
            <a:xfrm>
              <a:off x="591360" y="1999734"/>
              <a:ext cx="2847354" cy="400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Корреляция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41305" y="1949723"/>
              <a:ext cx="500109" cy="50010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04669" y="2599673"/>
              <a:ext cx="3134045" cy="40008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6"/>
            <p:cNvSpPr txBox="1"/>
            <p:nvPr/>
          </p:nvSpPr>
          <p:spPr>
            <a:xfrm>
              <a:off x="304669" y="2599673"/>
              <a:ext cx="3134045" cy="400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1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Регрессия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54614" y="2549662"/>
              <a:ext cx="500109" cy="50010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Модуль statistics в Python</a:t>
            </a:r>
            <a:endParaRPr/>
          </a:p>
        </p:txBody>
      </p:sp>
      <p:sp>
        <p:nvSpPr>
          <p:cNvPr id="117" name="Google Shape;117;p8"/>
          <p:cNvSpPr txBox="1"/>
          <p:nvPr/>
        </p:nvSpPr>
        <p:spPr>
          <a:xfrm>
            <a:off x="311700" y="1446897"/>
            <a:ext cx="5262841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▪"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Модуль statistics предоставляет функции для вычисления математической статистики числовых (вещественных) данных.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▪"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Модуль не предназначен для того, чтобы конкурировать с NumPy, SciPy, SAS и Matlab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▪"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Поддерживаются типы int, float, decimal и fraction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▪"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Последовательности с элементами разных типов также не поддерживаются и зависят от реализации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▪"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Функции не требуют сортировки данных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 descr="Statistical functions (scipy.stats) — SciPy v1.11.2 Manual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8" descr="statistics — Mathematical statistics functions — Python 3.11.5 document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5335" y="1167648"/>
            <a:ext cx="2814790" cy="281479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Расчет средней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413132" y="969082"/>
            <a:ext cx="615292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Функции mean() и fmean() модуля statistics рассчитывают и возвращают примерное среднее арифметическое данных data. Функция statistics.fmean() работает быстрее, чем функция statistics.mean() и всегда возвращает float.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173" y="2172858"/>
            <a:ext cx="4829175" cy="28765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Расчет среднего геометрического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413131" y="1342221"/>
            <a:ext cx="504021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Функция geometric_mean() модуля statistics преобразует элементы последовательности data в числа с плавающей запятой float и вычисляет и возвращает среднее геометрическое этой последовательности.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3240" y="2669468"/>
            <a:ext cx="4448175" cy="15049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Расчет среднего гармонического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050" y="1228237"/>
            <a:ext cx="5169559" cy="348041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Расчет медианы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413132" y="969082"/>
            <a:ext cx="504021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Функция median() модуля statistics возвращает медиану (среднее значение) числовой последовательности data, используя общий метод “среднее из двух средних”.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4694" y="2355979"/>
            <a:ext cx="6181725" cy="2352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Расчет моды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13132" y="969082"/>
            <a:ext cx="50402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Функция mode() модуля statistics возвращает единственный наиболее распространенный элемент данных data из дискретных или номинальных данных.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1714" y="2435054"/>
            <a:ext cx="6238875" cy="20097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347030" y="457314"/>
            <a:ext cx="6078083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Расчет дисперсии и стандартного отклонения</a:t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347030" y="1263521"/>
            <a:ext cx="504021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Функция pstdev() модуля statistics возвращает стандартное отклонение числовой последовательности data (квадратный корень из дисперсии генеральной совокупности).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309846"/>
            <a:ext cx="4143375" cy="6286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9583" y="3929432"/>
            <a:ext cx="3962400" cy="828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17"/>
          <p:cNvSpPr txBox="1"/>
          <p:nvPr/>
        </p:nvSpPr>
        <p:spPr>
          <a:xfrm>
            <a:off x="347030" y="3006102"/>
            <a:ext cx="50402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Функция pvariance() модуля statistics возвращает дисперсию элементов непустой числовой последовательности или итерации.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Расчет ковариации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413132" y="969082"/>
            <a:ext cx="504021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6C757D"/>
                </a:solidFill>
                <a:latin typeface="Roboto"/>
                <a:ea typeface="Roboto"/>
                <a:cs typeface="Roboto"/>
                <a:sym typeface="Roboto"/>
              </a:rPr>
              <a:t>Функция covariance() модуля statistics возвращает выборку ковариации двух входных данных x и y. Ковариация - это мера совместной изменчивости двух входных данных.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0894" y="2255025"/>
            <a:ext cx="4578830" cy="26952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835145" y="206256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Средняя в математике</a:t>
            </a:r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1"/>
          </p:nvPr>
        </p:nvSpPr>
        <p:spPr>
          <a:xfrm>
            <a:off x="835145" y="1050505"/>
            <a:ext cx="7604980" cy="325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числовая характеристика множества чисел или функций (в математике);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некоторое число, заключ</a:t>
            </a:r>
            <a:r>
              <a:rPr lang="ru-RU" sz="1800" dirty="0">
                <a:solidFill>
                  <a:schemeClr val="dk1"/>
                </a:solidFill>
              </a:rPr>
              <a:t>е</a:t>
            </a:r>
            <a:r>
              <a:rPr lang="ru-R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нное между наименьшим и наибольшим из их значений.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часто обозначается либо чертой сверху или в круглых скобках</a:t>
            </a:r>
            <a:endParaRPr dirty="0"/>
          </a:p>
        </p:txBody>
      </p:sp>
      <p:sp>
        <p:nvSpPr>
          <p:cNvPr id="177" name="Google Shape;177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7" descr="Как найти среднее арифметическое чисел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6074" y="2680278"/>
            <a:ext cx="4513932" cy="225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ctrTitle"/>
          </p:nvPr>
        </p:nvSpPr>
        <p:spPr>
          <a:xfrm>
            <a:off x="858743" y="206256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Виды и формы средних</a:t>
            </a:r>
            <a:endParaRPr dirty="0"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"/>
          </p:nvPr>
        </p:nvSpPr>
        <p:spPr>
          <a:xfrm>
            <a:off x="5382314" y="1459259"/>
            <a:ext cx="3677158" cy="298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Средняя арифметическая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Средняя гармоническая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Средняя геометрическая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Средняя квадратическая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Средняя структурная – мода и медиана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Средняя простая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Средняя взвешенная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8" descr="7. Средние величины (св). Средние арифметические. Мода и медиана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800" y="1139856"/>
            <a:ext cx="4812514" cy="356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ctrTitle"/>
          </p:nvPr>
        </p:nvSpPr>
        <p:spPr>
          <a:xfrm>
            <a:off x="1190565" y="206256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Медиана и мода</a:t>
            </a:r>
            <a:endParaRPr dirty="0"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571207" y="1008434"/>
            <a:ext cx="8149819" cy="136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Медиана – значение, занимающее среднее положение в ряде чисел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Мода – наиболее часто встречающееся значение в ряде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4" descr="Характеристики распределений, Медиана и мода - АТОМНАЯ И ЯДЕРНАЯ ФИЗИКА:  РАДИОАКТИВНОСТЬ И ИОНИЗИРУЮЩИЕ ИЗЛУЧЕНИ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4523" y="1831124"/>
            <a:ext cx="5423185" cy="310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ctrTitle"/>
          </p:nvPr>
        </p:nvSpPr>
        <p:spPr>
          <a:xfrm>
            <a:off x="819026" y="1444041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Вероятность. Математическое ожидание. Доверительный интервал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События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263329" y="1037898"/>
            <a:ext cx="8176796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Событие — это базовое понятие теории вероятности.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✶"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Достоверным является событие, которое в результате испытания обязательно произойдет. Например, камень упадет вниз.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✶"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Невозможным является событие, которое заведомо не произойдет в результате испытания. Например, камень при падении улетит вверх.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✶"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Случайным называется событие, которое в результате испытания может произойти, а может не произойти. Например, из колоды карт вытащили туза. 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97b2519d9_0_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Вероятность</a:t>
            </a:r>
            <a:endParaRPr/>
          </a:p>
        </p:txBody>
      </p:sp>
      <p:sp>
        <p:nvSpPr>
          <p:cNvPr id="235" name="Google Shape;235;g2397b2519d9_0_9"/>
          <p:cNvSpPr txBox="1"/>
          <p:nvPr/>
        </p:nvSpPr>
        <p:spPr>
          <a:xfrm>
            <a:off x="615104" y="1148721"/>
            <a:ext cx="8176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Вероятность — это количественная мера осуществимости некоторого события при наличии неопредел</a:t>
            </a: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е</a:t>
            </a: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  <a:ea typeface="Roboto Light"/>
                <a:cs typeface="Roboto Light"/>
                <a:sym typeface="Roboto Light"/>
              </a:rPr>
              <a:t>нности, то есть в ситуации, когда это событие характеризуется как возможное.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6" name="Google Shape;236;g2397b2519d9_0_9" descr="Формула вероятности успеха, найти ученым тайну вселенной Физика, Квантовая физика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1039946" y="2898020"/>
            <a:ext cx="6667500" cy="184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1393</Words>
  <Application>Microsoft Office PowerPoint</Application>
  <PresentationFormat>Экран (16:9)</PresentationFormat>
  <Paragraphs>162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Roboto Black</vt:lpstr>
      <vt:lpstr>Calibri Light</vt:lpstr>
      <vt:lpstr>Roboto Light</vt:lpstr>
      <vt:lpstr>Noto Sans Symbols</vt:lpstr>
      <vt:lpstr>Roboto</vt:lpstr>
      <vt:lpstr>Calibri</vt:lpstr>
      <vt:lpstr>Тема Office</vt:lpstr>
      <vt:lpstr>1_Тема Office</vt:lpstr>
      <vt:lpstr>Математика в аналитике. Теория вероятности. Корреляция и регрессия. Комбинаторика</vt:lpstr>
      <vt:lpstr>Процент</vt:lpstr>
      <vt:lpstr>Проценты простые и сложные </vt:lpstr>
      <vt:lpstr>Средняя в математике</vt:lpstr>
      <vt:lpstr>Виды и формы средних</vt:lpstr>
      <vt:lpstr>Медиана и мода</vt:lpstr>
      <vt:lpstr>Вероятность. Математическое ожидание. Доверительный интервал</vt:lpstr>
      <vt:lpstr>События</vt:lpstr>
      <vt:lpstr>Вероятность</vt:lpstr>
      <vt:lpstr>Математическое ожидание</vt:lpstr>
      <vt:lpstr>Дисперсия и среднее квадратичное отклонение</vt:lpstr>
      <vt:lpstr>Доверительный интервал</vt:lpstr>
      <vt:lpstr>Равномерное распределение</vt:lpstr>
      <vt:lpstr>Нормальное распределение</vt:lpstr>
      <vt:lpstr>Центральная предельная теорема</vt:lpstr>
      <vt:lpstr>Свойства ЦПТ</vt:lpstr>
      <vt:lpstr>Корреляция</vt:lpstr>
      <vt:lpstr>Формула корреляции</vt:lpstr>
      <vt:lpstr>Оценка корреляции</vt:lpstr>
      <vt:lpstr>Оценка корреляции</vt:lpstr>
      <vt:lpstr>Ограничения применения корреляции</vt:lpstr>
      <vt:lpstr>Регрессионный анализ</vt:lpstr>
      <vt:lpstr>Уравнение регрессии</vt:lpstr>
      <vt:lpstr>Виды и уравнения регрессий</vt:lpstr>
      <vt:lpstr>Комбинаторика</vt:lpstr>
      <vt:lpstr>Правило сложения и произведения</vt:lpstr>
      <vt:lpstr>Презентация PowerPoint</vt:lpstr>
      <vt:lpstr>Презентация PowerPoint</vt:lpstr>
      <vt:lpstr>Презентация PowerPoint</vt:lpstr>
      <vt:lpstr>Комбинаторный взрыв</vt:lpstr>
      <vt:lpstr>Статистические величины</vt:lpstr>
      <vt:lpstr>Модуль statistics в Python</vt:lpstr>
      <vt:lpstr>Расчет средней</vt:lpstr>
      <vt:lpstr>Расчет среднего геометрического</vt:lpstr>
      <vt:lpstr>Расчет среднего гармонического</vt:lpstr>
      <vt:lpstr>Расчет медианы</vt:lpstr>
      <vt:lpstr>Расчет моды</vt:lpstr>
      <vt:lpstr>Расчет дисперсии и стандартного отклонения</vt:lpstr>
      <vt:lpstr>Расчет ковариации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Вугар Дамиров</cp:lastModifiedBy>
  <cp:revision>7</cp:revision>
  <dcterms:modified xsi:type="dcterms:W3CDTF">2025-09-18T18:16:40Z</dcterms:modified>
</cp:coreProperties>
</file>