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8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9" r:id="rId2"/>
    <p:sldMasterId id="2147483684" r:id="rId3"/>
    <p:sldMasterId id="2147483699" r:id="rId4"/>
  </p:sldMasterIdLst>
  <p:notesMasterIdLst>
    <p:notesMasterId r:id="rId47"/>
  </p:notesMasterIdLst>
  <p:sldIdLst>
    <p:sldId id="256" r:id="rId5"/>
    <p:sldId id="261" r:id="rId6"/>
    <p:sldId id="262" r:id="rId7"/>
    <p:sldId id="263" r:id="rId8"/>
    <p:sldId id="264" r:id="rId9"/>
    <p:sldId id="298" r:id="rId10"/>
    <p:sldId id="329" r:id="rId11"/>
    <p:sldId id="332" r:id="rId12"/>
    <p:sldId id="335" r:id="rId13"/>
    <p:sldId id="338" r:id="rId14"/>
    <p:sldId id="347" r:id="rId15"/>
    <p:sldId id="350" r:id="rId16"/>
    <p:sldId id="353" r:id="rId17"/>
    <p:sldId id="356" r:id="rId18"/>
    <p:sldId id="359" r:id="rId19"/>
    <p:sldId id="383" r:id="rId20"/>
    <p:sldId id="386" r:id="rId21"/>
    <p:sldId id="389" r:id="rId22"/>
    <p:sldId id="392" r:id="rId23"/>
    <p:sldId id="395" r:id="rId24"/>
    <p:sldId id="398" r:id="rId25"/>
    <p:sldId id="401" r:id="rId26"/>
    <p:sldId id="404" r:id="rId27"/>
    <p:sldId id="407" r:id="rId28"/>
    <p:sldId id="410" r:id="rId29"/>
    <p:sldId id="416" r:id="rId30"/>
    <p:sldId id="419" r:id="rId31"/>
    <p:sldId id="422" r:id="rId32"/>
    <p:sldId id="425" r:id="rId33"/>
    <p:sldId id="431" r:id="rId34"/>
    <p:sldId id="470" r:id="rId35"/>
    <p:sldId id="473" r:id="rId36"/>
    <p:sldId id="476" r:id="rId37"/>
    <p:sldId id="479" r:id="rId38"/>
    <p:sldId id="485" r:id="rId39"/>
    <p:sldId id="491" r:id="rId40"/>
    <p:sldId id="494" r:id="rId41"/>
    <p:sldId id="500" r:id="rId42"/>
    <p:sldId id="503" r:id="rId43"/>
    <p:sldId id="506" r:id="rId44"/>
    <p:sldId id="509" r:id="rId45"/>
    <p:sldId id="512" r:id="rId4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8"/>
      <p:bold r:id="rId49"/>
      <p:italic r:id="rId50"/>
      <p:boldItalic r:id="rId51"/>
    </p:embeddedFont>
    <p:embeddedFont>
      <p:font typeface="Roboto Black" panose="02000000000000000000" pitchFamily="2" charset="0"/>
      <p:bold r:id="rId52"/>
      <p:boldItalic r:id="rId53"/>
    </p:embeddedFont>
    <p:embeddedFont>
      <p:font typeface="Roboto Light" panose="02000000000000000000" pitchFamily="2" charset="0"/>
      <p:regular r:id="rId54"/>
      <p:italic r:id="rId55"/>
    </p:embeddedFont>
  </p:embeddedFontLst>
  <p:custDataLst>
    <p:tags r:id="rId56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7" roundtripDataSignature="AMtx7mhWYGsVAp+QvboaZ9nYPxmMbW6K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F394B2-DD3D-4899-8AEE-9C850DF6864B}">
  <a:tblStyle styleId="{A9F394B2-DD3D-4899-8AEE-9C850DF6864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6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1.fntdata"/><Relationship Id="rId56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2.fntdata"/><Relationship Id="rId57" Type="http://customschemas.google.com/relationships/presentationmetadata" Target="meta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5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B035E0-2821-4E94-93F9-D7AA3AFC5019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BFB2C8E-7DB7-4BFB-B9E9-A410626A40D0}" type="parTrans" cxnId="{BEDCF629-AE9A-488C-9B68-B0999638EE69}">
      <dgm:prSet/>
      <dgm:spPr/>
      <dgm:t>
        <a:bodyPr/>
        <a:lstStyle/>
        <a:p>
          <a:endParaRPr lang="ru-RU"/>
        </a:p>
      </dgm:t>
    </dgm:pt>
    <dgm:pt modelId="{77ECDAB6-234D-40AA-86A6-11DBA6858BC7}">
      <dgm:prSet/>
      <dgm:spPr>
        <a:noFill/>
        <a:ln>
          <a:noFill/>
        </a:ln>
      </dgm:spPr>
      <dgm:t>
        <a:bodyPr/>
        <a:lstStyle/>
        <a:p>
          <a:r>
            <a:rPr lang="ru-RU" b="0" i="0"/>
            <a:t>Определение метрики</a:t>
          </a:r>
          <a:endParaRPr lang="ru-RU"/>
        </a:p>
      </dgm:t>
    </dgm:pt>
    <dgm:pt modelId="{73B7E082-F18F-431B-A52F-C1AB47060B18}" type="sibTrans" cxnId="{BEDCF629-AE9A-488C-9B68-B0999638EE69}">
      <dgm:prSet/>
      <dgm:spPr/>
      <dgm:t>
        <a:bodyPr/>
        <a:lstStyle/>
        <a:p>
          <a:endParaRPr lang="ru-RU"/>
        </a:p>
      </dgm:t>
    </dgm:pt>
    <dgm:pt modelId="{4CA6335D-33B9-4A81-BD5F-9621F3DF6522}" type="parTrans" cxnId="{149E0CD0-6B78-4125-814B-68F2C024AF5C}">
      <dgm:prSet/>
      <dgm:spPr/>
      <dgm:t>
        <a:bodyPr/>
        <a:lstStyle/>
        <a:p>
          <a:endParaRPr lang="ru-RU"/>
        </a:p>
      </dgm:t>
    </dgm:pt>
    <dgm:pt modelId="{98A4DDC7-F0A0-4BE5-8389-C77F76E93491}">
      <dgm:prSet/>
      <dgm:spPr>
        <a:noFill/>
        <a:ln>
          <a:noFill/>
        </a:ln>
      </dgm:spPr>
      <dgm:t>
        <a:bodyPr/>
        <a:lstStyle/>
        <a:p>
          <a:r>
            <a:rPr lang="ru-RU" b="0" i="0"/>
            <a:t>Формирование когорт</a:t>
          </a:r>
          <a:endParaRPr lang="ru-RU"/>
        </a:p>
      </dgm:t>
    </dgm:pt>
    <dgm:pt modelId="{A0059AFE-4B75-4DD6-A15F-D2326EAC84C3}" type="sibTrans" cxnId="{149E0CD0-6B78-4125-814B-68F2C024AF5C}">
      <dgm:prSet/>
      <dgm:spPr/>
      <dgm:t>
        <a:bodyPr/>
        <a:lstStyle/>
        <a:p>
          <a:endParaRPr lang="ru-RU"/>
        </a:p>
      </dgm:t>
    </dgm:pt>
    <dgm:pt modelId="{217E1C5E-2598-4FC0-B46B-CD8DAA5A76FA}" type="parTrans" cxnId="{4ADE90DA-8949-40B7-BEED-C05AF0E03AC7}">
      <dgm:prSet/>
      <dgm:spPr/>
      <dgm:t>
        <a:bodyPr/>
        <a:lstStyle/>
        <a:p>
          <a:endParaRPr lang="ru-RU"/>
        </a:p>
      </dgm:t>
    </dgm:pt>
    <dgm:pt modelId="{DBEB1B73-CE78-48BA-8452-12B9D11A632C}">
      <dgm:prSet/>
      <dgm:spPr>
        <a:noFill/>
        <a:ln>
          <a:noFill/>
        </a:ln>
      </dgm:spPr>
      <dgm:t>
        <a:bodyPr/>
        <a:lstStyle/>
        <a:p>
          <a:r>
            <a:rPr lang="ru-RU" b="0" i="0"/>
            <a:t>Сравнение когорт и анализ метрик</a:t>
          </a:r>
          <a:endParaRPr lang="ru-RU"/>
        </a:p>
      </dgm:t>
    </dgm:pt>
    <dgm:pt modelId="{915BD759-09EA-4BD0-9F6C-1725FA1D3941}" type="sibTrans" cxnId="{4ADE90DA-8949-40B7-BEED-C05AF0E03AC7}">
      <dgm:prSet/>
      <dgm:spPr/>
      <dgm:t>
        <a:bodyPr/>
        <a:lstStyle/>
        <a:p>
          <a:endParaRPr lang="ru-RU"/>
        </a:p>
      </dgm:t>
    </dgm:pt>
    <dgm:pt modelId="{449AB2B7-A34B-4ED3-B955-F25636F8BAC6}" type="pres">
      <dgm:prSet presAssocID="{23B035E0-2821-4E94-93F9-D7AA3AFC5019}" presName="Name0" presStyleCnt="0">
        <dgm:presLayoutVars>
          <dgm:dir/>
          <dgm:animLvl val="lvl"/>
          <dgm:resizeHandles val="exact"/>
        </dgm:presLayoutVars>
      </dgm:prSet>
      <dgm:spPr/>
    </dgm:pt>
    <dgm:pt modelId="{C33ABE1C-8B19-463F-985D-A1391F79D5B5}" type="pres">
      <dgm:prSet presAssocID="{23B035E0-2821-4E94-93F9-D7AA3AFC5019}" presName="dummy" presStyleCnt="0"/>
      <dgm:spPr/>
    </dgm:pt>
    <dgm:pt modelId="{DEA52E0B-7611-441D-88A2-3C7A3EBB1E7C}" type="pres">
      <dgm:prSet presAssocID="{23B035E0-2821-4E94-93F9-D7AA3AFC5019}" presName="linH" presStyleCnt="0"/>
      <dgm:spPr/>
    </dgm:pt>
    <dgm:pt modelId="{A5C2E770-0FF6-4992-9B9C-945DF93B7913}" type="pres">
      <dgm:prSet presAssocID="{23B035E0-2821-4E94-93F9-D7AA3AFC5019}" presName="padding1" presStyleCnt="0"/>
      <dgm:spPr/>
    </dgm:pt>
    <dgm:pt modelId="{E0A8BCDD-5199-437E-9D59-3C1A909C4824}" type="pres">
      <dgm:prSet presAssocID="{77ECDAB6-234D-40AA-86A6-11DBA6858BC7}" presName="linV" presStyleCnt="0"/>
      <dgm:spPr/>
    </dgm:pt>
    <dgm:pt modelId="{25023BB4-0280-422A-8586-B168F78CC8D0}" type="pres">
      <dgm:prSet presAssocID="{77ECDAB6-234D-40AA-86A6-11DBA6858BC7}" presName="spVertical1" presStyleCnt="0"/>
      <dgm:spPr/>
    </dgm:pt>
    <dgm:pt modelId="{5D61B724-4D53-4058-9E6C-FA6A52AF7335}" type="pres">
      <dgm:prSet presAssocID="{77ECDAB6-234D-40AA-86A6-11DBA6858BC7}" presName="par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64E621D-ACA4-497C-B338-9D085028AFC8}" type="pres">
      <dgm:prSet presAssocID="{77ECDAB6-234D-40AA-86A6-11DBA6858BC7}" presName="spVertical2" presStyleCnt="0"/>
      <dgm:spPr/>
    </dgm:pt>
    <dgm:pt modelId="{C2429B9C-CF97-4C28-B189-924F4A24D27F}" type="pres">
      <dgm:prSet presAssocID="{77ECDAB6-234D-40AA-86A6-11DBA6858BC7}" presName="spVertical3" presStyleCnt="0"/>
      <dgm:spPr/>
    </dgm:pt>
    <dgm:pt modelId="{6EE4A0BC-CC2B-4A73-B759-96A8D100EC33}" type="pres">
      <dgm:prSet presAssocID="{73B7E082-F18F-431B-A52F-C1AB47060B18}" presName="space" presStyleCnt="0"/>
      <dgm:spPr/>
    </dgm:pt>
    <dgm:pt modelId="{EF5E1878-68E3-4DE2-88B4-03F51B780C83}" type="pres">
      <dgm:prSet presAssocID="{98A4DDC7-F0A0-4BE5-8389-C77F76E93491}" presName="linV" presStyleCnt="0"/>
      <dgm:spPr/>
    </dgm:pt>
    <dgm:pt modelId="{F50EC60C-C531-48DF-B6BD-20FBB0404282}" type="pres">
      <dgm:prSet presAssocID="{98A4DDC7-F0A0-4BE5-8389-C77F76E93491}" presName="spVertical1" presStyleCnt="0"/>
      <dgm:spPr/>
    </dgm:pt>
    <dgm:pt modelId="{5706B327-897D-4FB4-AE03-74C1D4D5CE2F}" type="pres">
      <dgm:prSet presAssocID="{98A4DDC7-F0A0-4BE5-8389-C77F76E93491}" presName="par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C0C9913-6FEC-476A-9A9B-E699401E5D54}" type="pres">
      <dgm:prSet presAssocID="{98A4DDC7-F0A0-4BE5-8389-C77F76E93491}" presName="spVertical2" presStyleCnt="0"/>
      <dgm:spPr/>
    </dgm:pt>
    <dgm:pt modelId="{34A92BE3-3782-4D40-9B4E-A1C933448723}" type="pres">
      <dgm:prSet presAssocID="{98A4DDC7-F0A0-4BE5-8389-C77F76E93491}" presName="spVertical3" presStyleCnt="0"/>
      <dgm:spPr/>
    </dgm:pt>
    <dgm:pt modelId="{7A00E79E-50EA-4E40-9686-B69ED1979961}" type="pres">
      <dgm:prSet presAssocID="{A0059AFE-4B75-4DD6-A15F-D2326EAC84C3}" presName="space" presStyleCnt="0"/>
      <dgm:spPr/>
    </dgm:pt>
    <dgm:pt modelId="{1F4C9958-0B4E-4969-B65E-C09814EB876E}" type="pres">
      <dgm:prSet presAssocID="{DBEB1B73-CE78-48BA-8452-12B9D11A632C}" presName="linV" presStyleCnt="0"/>
      <dgm:spPr/>
    </dgm:pt>
    <dgm:pt modelId="{DD9D90E9-ECAF-4BEC-9883-CA989CF4EACB}" type="pres">
      <dgm:prSet presAssocID="{DBEB1B73-CE78-48BA-8452-12B9D11A632C}" presName="spVertical1" presStyleCnt="0"/>
      <dgm:spPr/>
    </dgm:pt>
    <dgm:pt modelId="{5D70D009-96FA-4E1E-84FC-6F11BA78E8D6}" type="pres">
      <dgm:prSet presAssocID="{DBEB1B73-CE78-48BA-8452-12B9D11A632C}" presName="par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1B6020F-2CD3-44D6-BC53-45178DDE06D4}" type="pres">
      <dgm:prSet presAssocID="{DBEB1B73-CE78-48BA-8452-12B9D11A632C}" presName="spVertical2" presStyleCnt="0"/>
      <dgm:spPr/>
    </dgm:pt>
    <dgm:pt modelId="{2E4B2C7C-152D-4CD6-A6FF-4AC5C0B30B4C}" type="pres">
      <dgm:prSet presAssocID="{DBEB1B73-CE78-48BA-8452-12B9D11A632C}" presName="spVertical3" presStyleCnt="0"/>
      <dgm:spPr/>
    </dgm:pt>
    <dgm:pt modelId="{BB60CC12-DC2A-4A44-A5B5-6C607C0A9EBA}" type="pres">
      <dgm:prSet presAssocID="{23B035E0-2821-4E94-93F9-D7AA3AFC5019}" presName="padding2" presStyleCnt="0"/>
      <dgm:spPr/>
    </dgm:pt>
    <dgm:pt modelId="{173C5138-4C66-4689-BAAE-0E07956E942C}" type="pres">
      <dgm:prSet presAssocID="{23B035E0-2821-4E94-93F9-D7AA3AFC5019}" presName="negArrow" presStyleCnt="0"/>
      <dgm:spPr/>
    </dgm:pt>
    <dgm:pt modelId="{783D8F86-2FFC-4961-9169-EC485C6E7484}" type="pres">
      <dgm:prSet presAssocID="{23B035E0-2821-4E94-93F9-D7AA3AFC5019}" presName="backgroundArrow" presStyleLbl="node1" presStyleIdx="0" presStyleCnt="1"/>
      <dgm:spPr>
        <a:solidFill>
          <a:schemeClr val="tx2"/>
        </a:solidFill>
        <a:ln>
          <a:solidFill>
            <a:schemeClr val="tx1"/>
          </a:solidFill>
        </a:ln>
      </dgm:spPr>
    </dgm:pt>
  </dgm:ptLst>
  <dgm:cxnLst>
    <dgm:cxn modelId="{A2AC500C-2914-45CE-887F-A31FD7B88028}" type="presOf" srcId="{77ECDAB6-234D-40AA-86A6-11DBA6858BC7}" destId="{5D61B724-4D53-4058-9E6C-FA6A52AF7335}" srcOrd="0" destOrd="0" presId="urn:microsoft.com/office/officeart/2005/8/layout/hProcess3"/>
    <dgm:cxn modelId="{BEDCF629-AE9A-488C-9B68-B0999638EE69}" srcId="{23B035E0-2821-4E94-93F9-D7AA3AFC5019}" destId="{77ECDAB6-234D-40AA-86A6-11DBA6858BC7}" srcOrd="0" destOrd="0" parTransId="{6BFB2C8E-7DB7-4BFB-B9E9-A410626A40D0}" sibTransId="{73B7E082-F18F-431B-A52F-C1AB47060B18}"/>
    <dgm:cxn modelId="{FEB8D333-D9D8-415A-B2A4-CA1A2C6FD31F}" type="presOf" srcId="{23B035E0-2821-4E94-93F9-D7AA3AFC5019}" destId="{449AB2B7-A34B-4ED3-B955-F25636F8BAC6}" srcOrd="0" destOrd="0" presId="urn:microsoft.com/office/officeart/2005/8/layout/hProcess3"/>
    <dgm:cxn modelId="{EF812752-E411-4AAF-8AE4-0AF01D77FA38}" type="presOf" srcId="{DBEB1B73-CE78-48BA-8452-12B9D11A632C}" destId="{5D70D009-96FA-4E1E-84FC-6F11BA78E8D6}" srcOrd="0" destOrd="0" presId="urn:microsoft.com/office/officeart/2005/8/layout/hProcess3"/>
    <dgm:cxn modelId="{149E0CD0-6B78-4125-814B-68F2C024AF5C}" srcId="{23B035E0-2821-4E94-93F9-D7AA3AFC5019}" destId="{98A4DDC7-F0A0-4BE5-8389-C77F76E93491}" srcOrd="1" destOrd="0" parTransId="{4CA6335D-33B9-4A81-BD5F-9621F3DF6522}" sibTransId="{A0059AFE-4B75-4DD6-A15F-D2326EAC84C3}"/>
    <dgm:cxn modelId="{4ADE90DA-8949-40B7-BEED-C05AF0E03AC7}" srcId="{23B035E0-2821-4E94-93F9-D7AA3AFC5019}" destId="{DBEB1B73-CE78-48BA-8452-12B9D11A632C}" srcOrd="2" destOrd="0" parTransId="{217E1C5E-2598-4FC0-B46B-CD8DAA5A76FA}" sibTransId="{915BD759-09EA-4BD0-9F6C-1725FA1D3941}"/>
    <dgm:cxn modelId="{2A2102F4-DAAE-4012-B75A-63FE22019689}" type="presOf" srcId="{98A4DDC7-F0A0-4BE5-8389-C77F76E93491}" destId="{5706B327-897D-4FB4-AE03-74C1D4D5CE2F}" srcOrd="0" destOrd="0" presId="urn:microsoft.com/office/officeart/2005/8/layout/hProcess3"/>
    <dgm:cxn modelId="{222AC2B9-BF44-40C8-BC3B-D5913FABC378}" type="presParOf" srcId="{449AB2B7-A34B-4ED3-B955-F25636F8BAC6}" destId="{C33ABE1C-8B19-463F-985D-A1391F79D5B5}" srcOrd="0" destOrd="0" presId="urn:microsoft.com/office/officeart/2005/8/layout/hProcess3"/>
    <dgm:cxn modelId="{7A180A32-1946-4390-A47B-A5A3A53AD8F7}" type="presParOf" srcId="{449AB2B7-A34B-4ED3-B955-F25636F8BAC6}" destId="{DEA52E0B-7611-441D-88A2-3C7A3EBB1E7C}" srcOrd="1" destOrd="0" presId="urn:microsoft.com/office/officeart/2005/8/layout/hProcess3"/>
    <dgm:cxn modelId="{8BB163D7-2D60-4126-A512-EFA83BBAC5D8}" type="presParOf" srcId="{DEA52E0B-7611-441D-88A2-3C7A3EBB1E7C}" destId="{A5C2E770-0FF6-4992-9B9C-945DF93B7913}" srcOrd="0" destOrd="0" presId="urn:microsoft.com/office/officeart/2005/8/layout/hProcess3"/>
    <dgm:cxn modelId="{DEB53A56-01ED-4778-9A83-62167563A3BA}" type="presParOf" srcId="{DEA52E0B-7611-441D-88A2-3C7A3EBB1E7C}" destId="{E0A8BCDD-5199-437E-9D59-3C1A909C4824}" srcOrd="1" destOrd="0" presId="urn:microsoft.com/office/officeart/2005/8/layout/hProcess3"/>
    <dgm:cxn modelId="{AD6373CB-F3D0-4597-A887-FE2D954BFCB5}" type="presParOf" srcId="{E0A8BCDD-5199-437E-9D59-3C1A909C4824}" destId="{25023BB4-0280-422A-8586-B168F78CC8D0}" srcOrd="0" destOrd="0" presId="urn:microsoft.com/office/officeart/2005/8/layout/hProcess3"/>
    <dgm:cxn modelId="{FD938D05-9F36-441C-B288-A9E69CA5AB0D}" type="presParOf" srcId="{E0A8BCDD-5199-437E-9D59-3C1A909C4824}" destId="{5D61B724-4D53-4058-9E6C-FA6A52AF7335}" srcOrd="1" destOrd="0" presId="urn:microsoft.com/office/officeart/2005/8/layout/hProcess3"/>
    <dgm:cxn modelId="{186200C5-48A0-47B0-AACD-E115B498ADE0}" type="presParOf" srcId="{E0A8BCDD-5199-437E-9D59-3C1A909C4824}" destId="{B64E621D-ACA4-497C-B338-9D085028AFC8}" srcOrd="2" destOrd="0" presId="urn:microsoft.com/office/officeart/2005/8/layout/hProcess3"/>
    <dgm:cxn modelId="{763F440E-C7A9-4CCA-AABF-B8F4BD6B24A3}" type="presParOf" srcId="{E0A8BCDD-5199-437E-9D59-3C1A909C4824}" destId="{C2429B9C-CF97-4C28-B189-924F4A24D27F}" srcOrd="3" destOrd="0" presId="urn:microsoft.com/office/officeart/2005/8/layout/hProcess3"/>
    <dgm:cxn modelId="{5AD6EAB3-0101-4A26-95A9-B0932AD15ECA}" type="presParOf" srcId="{DEA52E0B-7611-441D-88A2-3C7A3EBB1E7C}" destId="{6EE4A0BC-CC2B-4A73-B759-96A8D100EC33}" srcOrd="2" destOrd="0" presId="urn:microsoft.com/office/officeart/2005/8/layout/hProcess3"/>
    <dgm:cxn modelId="{B21A664B-4822-4118-923A-B9A72B0A6798}" type="presParOf" srcId="{DEA52E0B-7611-441D-88A2-3C7A3EBB1E7C}" destId="{EF5E1878-68E3-4DE2-88B4-03F51B780C83}" srcOrd="3" destOrd="0" presId="urn:microsoft.com/office/officeart/2005/8/layout/hProcess3"/>
    <dgm:cxn modelId="{F632F0E4-EBEE-4A1D-8489-A72A0DC42C20}" type="presParOf" srcId="{EF5E1878-68E3-4DE2-88B4-03F51B780C83}" destId="{F50EC60C-C531-48DF-B6BD-20FBB0404282}" srcOrd="0" destOrd="0" presId="urn:microsoft.com/office/officeart/2005/8/layout/hProcess3"/>
    <dgm:cxn modelId="{0E7FC3C1-8B5F-408D-816E-88718C3F22C7}" type="presParOf" srcId="{EF5E1878-68E3-4DE2-88B4-03F51B780C83}" destId="{5706B327-897D-4FB4-AE03-74C1D4D5CE2F}" srcOrd="1" destOrd="0" presId="urn:microsoft.com/office/officeart/2005/8/layout/hProcess3"/>
    <dgm:cxn modelId="{8A4D1D6F-B846-46E4-9C69-ACFFC30D547A}" type="presParOf" srcId="{EF5E1878-68E3-4DE2-88B4-03F51B780C83}" destId="{0C0C9913-6FEC-476A-9A9B-E699401E5D54}" srcOrd="2" destOrd="0" presId="urn:microsoft.com/office/officeart/2005/8/layout/hProcess3"/>
    <dgm:cxn modelId="{94BFD4D4-13B3-4699-BBE1-BB75296E1931}" type="presParOf" srcId="{EF5E1878-68E3-4DE2-88B4-03F51B780C83}" destId="{34A92BE3-3782-4D40-9B4E-A1C933448723}" srcOrd="3" destOrd="0" presId="urn:microsoft.com/office/officeart/2005/8/layout/hProcess3"/>
    <dgm:cxn modelId="{CD24DDC7-08F5-4F62-9297-F358AD7A7C22}" type="presParOf" srcId="{DEA52E0B-7611-441D-88A2-3C7A3EBB1E7C}" destId="{7A00E79E-50EA-4E40-9686-B69ED1979961}" srcOrd="4" destOrd="0" presId="urn:microsoft.com/office/officeart/2005/8/layout/hProcess3"/>
    <dgm:cxn modelId="{2B7F774A-B68B-4048-9B33-9B60B8608880}" type="presParOf" srcId="{DEA52E0B-7611-441D-88A2-3C7A3EBB1E7C}" destId="{1F4C9958-0B4E-4969-B65E-C09814EB876E}" srcOrd="5" destOrd="0" presId="urn:microsoft.com/office/officeart/2005/8/layout/hProcess3"/>
    <dgm:cxn modelId="{7F1AB04C-DBCA-4EF5-8761-001AC9645CC5}" type="presParOf" srcId="{1F4C9958-0B4E-4969-B65E-C09814EB876E}" destId="{DD9D90E9-ECAF-4BEC-9883-CA989CF4EACB}" srcOrd="0" destOrd="0" presId="urn:microsoft.com/office/officeart/2005/8/layout/hProcess3"/>
    <dgm:cxn modelId="{F4F64938-F732-4791-A2FD-A9439566A35D}" type="presParOf" srcId="{1F4C9958-0B4E-4969-B65E-C09814EB876E}" destId="{5D70D009-96FA-4E1E-84FC-6F11BA78E8D6}" srcOrd="1" destOrd="0" presId="urn:microsoft.com/office/officeart/2005/8/layout/hProcess3"/>
    <dgm:cxn modelId="{F218B492-45F8-49EF-873F-66B4E5CD1EB6}" type="presParOf" srcId="{1F4C9958-0B4E-4969-B65E-C09814EB876E}" destId="{31B6020F-2CD3-44D6-BC53-45178DDE06D4}" srcOrd="2" destOrd="0" presId="urn:microsoft.com/office/officeart/2005/8/layout/hProcess3"/>
    <dgm:cxn modelId="{D0B6D42A-5A82-4F14-8557-6688B9503BC1}" type="presParOf" srcId="{1F4C9958-0B4E-4969-B65E-C09814EB876E}" destId="{2E4B2C7C-152D-4CD6-A6FF-4AC5C0B30B4C}" srcOrd="3" destOrd="0" presId="urn:microsoft.com/office/officeart/2005/8/layout/hProcess3"/>
    <dgm:cxn modelId="{6B301ABB-3CF0-4353-90A1-3BB7668D323B}" type="presParOf" srcId="{DEA52E0B-7611-441D-88A2-3C7A3EBB1E7C}" destId="{BB60CC12-DC2A-4A44-A5B5-6C607C0A9EBA}" srcOrd="6" destOrd="0" presId="urn:microsoft.com/office/officeart/2005/8/layout/hProcess3"/>
    <dgm:cxn modelId="{901257D1-D694-4A74-ABE1-3FA5640FF94B}" type="presParOf" srcId="{DEA52E0B-7611-441D-88A2-3C7A3EBB1E7C}" destId="{173C5138-4C66-4689-BAAE-0E07956E942C}" srcOrd="7" destOrd="0" presId="urn:microsoft.com/office/officeart/2005/8/layout/hProcess3"/>
    <dgm:cxn modelId="{01F1ADAC-ECF3-4F19-87FF-EAA214787B9C}" type="presParOf" srcId="{DEA52E0B-7611-441D-88A2-3C7A3EBB1E7C}" destId="{783D8F86-2FFC-4961-9169-EC485C6E7484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main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D8F86-2FFC-4961-9169-EC485C6E7484}">
      <dsp:nvSpPr>
        <dsp:cNvPr id="0" name=""/>
        <dsp:cNvSpPr/>
      </dsp:nvSpPr>
      <dsp:spPr>
        <a:xfrm>
          <a:off x="0" y="201089"/>
          <a:ext cx="6911100" cy="2170754"/>
        </a:xfrm>
        <a:prstGeom prst="rightArrow">
          <a:avLst/>
        </a:prstGeom>
        <a:solidFill>
          <a:schemeClr val="tx2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0D009-96FA-4E1E-84FC-6F11BA78E8D6}">
      <dsp:nvSpPr>
        <dsp:cNvPr id="0" name=""/>
        <dsp:cNvSpPr/>
      </dsp:nvSpPr>
      <dsp:spPr>
        <a:xfrm>
          <a:off x="4587335" y="743778"/>
          <a:ext cx="1680531" cy="1085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/>
            <a:t>Сравнение когорт и анализ метрик</a:t>
          </a:r>
          <a:endParaRPr lang="ru-RU" sz="1800" kern="1200"/>
        </a:p>
      </dsp:txBody>
      <dsp:txXfrm>
        <a:off x="4587335" y="743778"/>
        <a:ext cx="1680531" cy="1085377"/>
      </dsp:txXfrm>
    </dsp:sp>
    <dsp:sp modelId="{5706B327-897D-4FB4-AE03-74C1D4D5CE2F}">
      <dsp:nvSpPr>
        <dsp:cNvPr id="0" name=""/>
        <dsp:cNvSpPr/>
      </dsp:nvSpPr>
      <dsp:spPr>
        <a:xfrm>
          <a:off x="2570697" y="743778"/>
          <a:ext cx="1680531" cy="1085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/>
            <a:t>Формирование когорт</a:t>
          </a:r>
          <a:endParaRPr lang="ru-RU" sz="1800" kern="1200"/>
        </a:p>
      </dsp:txBody>
      <dsp:txXfrm>
        <a:off x="2570697" y="743778"/>
        <a:ext cx="1680531" cy="1085377"/>
      </dsp:txXfrm>
    </dsp:sp>
    <dsp:sp modelId="{5D61B724-4D53-4058-9E6C-FA6A52AF7335}">
      <dsp:nvSpPr>
        <dsp:cNvPr id="0" name=""/>
        <dsp:cNvSpPr/>
      </dsp:nvSpPr>
      <dsp:spPr>
        <a:xfrm>
          <a:off x="554060" y="743778"/>
          <a:ext cx="1680531" cy="1085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0" i="0" kern="1200"/>
            <a:t>Определение метрики</a:t>
          </a:r>
          <a:endParaRPr lang="ru-RU" sz="1800" kern="1200"/>
        </a:p>
      </dsp:txBody>
      <dsp:txXfrm>
        <a:off x="554060" y="743778"/>
        <a:ext cx="1680531" cy="1085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97b2519d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2397b2519d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153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996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37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358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528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409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1542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127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2689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7328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156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27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7611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97b2519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397b2519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303" name="Google Shape;30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397b2519d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310" name="Google Shape;310;g2397b2519d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  <p:sp>
        <p:nvSpPr>
          <p:cNvPr id="318" name="Google Shape;31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881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97b2519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397b2519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97b2519d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2397b2519d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725747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9" name="Google Shape;19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6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7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ctrTitle"/>
          </p:nvPr>
        </p:nvSpPr>
        <p:spPr>
          <a:xfrm>
            <a:off x="126083" y="1701217"/>
            <a:ext cx="6987097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Направления в анализе данных. Классификация направлений. Инструменты анализа данных</a:t>
            </a:r>
            <a:endParaRPr sz="3600" b="1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81" name="Google Shape;8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97b2519d9_0_18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Метрики маркетингового анализа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8" name="Google Shape;148;g2397b2519d9_0_18"/>
          <p:cNvSpPr txBox="1">
            <a:spLocks noGrp="1"/>
          </p:cNvSpPr>
          <p:nvPr>
            <p:ph type="subTitle" idx="1"/>
          </p:nvPr>
        </p:nvSpPr>
        <p:spPr>
          <a:xfrm>
            <a:off x="1171225" y="1223446"/>
            <a:ext cx="6547200" cy="3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Реклама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Лидогенерация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Финансы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Веб-аналитика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Email-рассылки</a:t>
            </a:r>
            <a:endParaRPr/>
          </a:p>
        </p:txBody>
      </p:sp>
      <p:sp>
        <p:nvSpPr>
          <p:cNvPr id="149" name="Google Shape;149;g2397b2519d9_0_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397b2519d9_0_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397b2519d9_0_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2397b2519d9_0_18" descr="Маркетинговые метрики, которые помогут сохранить бизнес во время кризиса -  Management.com.u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7056" y="1132098"/>
            <a:ext cx="4318956" cy="2879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>
            <a:spLocks noGrp="1"/>
          </p:cNvSpPr>
          <p:nvPr>
            <p:ph type="title"/>
          </p:nvPr>
        </p:nvSpPr>
        <p:spPr>
          <a:xfrm>
            <a:off x="360781" y="228912"/>
            <a:ext cx="509296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Рекламные метрики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8" name="Google Shape;178;p15"/>
          <p:cNvSpPr txBox="1">
            <a:spLocks noGrp="1"/>
          </p:cNvSpPr>
          <p:nvPr>
            <p:ph type="body" idx="1"/>
          </p:nvPr>
        </p:nvSpPr>
        <p:spPr>
          <a:xfrm>
            <a:off x="1572528" y="1680876"/>
            <a:ext cx="3881215" cy="291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5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900"/>
              <a:buNone/>
            </a:pP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10795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900"/>
              <a:buNone/>
            </a:pP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 txBox="1"/>
          <p:nvPr/>
        </p:nvSpPr>
        <p:spPr>
          <a:xfrm>
            <a:off x="602141" y="1680876"/>
            <a:ext cx="8013871" cy="291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0000" marR="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CTR (Click-Through Rate) — показатель кликабельности</a:t>
            </a:r>
            <a:endParaRPr sz="1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0000" marR="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CPC (Cost Per Click) — стоимость клика</a:t>
            </a:r>
            <a:endParaRPr/>
          </a:p>
          <a:p>
            <a:pPr marL="450000" marR="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RPC (Revenue Per Click) — доход с каждого клика по рекламе</a:t>
            </a:r>
            <a:endParaRPr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Метрики лидогенерации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9" name="Google Shape;189;p16"/>
          <p:cNvSpPr txBox="1">
            <a:spLocks noGrp="1"/>
          </p:cNvSpPr>
          <p:nvPr>
            <p:ph type="subTitle" idx="1"/>
          </p:nvPr>
        </p:nvSpPr>
        <p:spPr>
          <a:xfrm>
            <a:off x="846912" y="1113600"/>
            <a:ext cx="7769100" cy="3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CPA (Cost Per Action) — стоимость целевого действия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CPO (Cost Per Order) — стоимость подтвержденного заказа или оформленной сделки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CR (Conversion Ratio) — коэффициент конверсии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CAC (Customer Acquisition Cost) — цена привлечения одного клиента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LTV (Llifetime value) — пожизненная ценность от клиента</a:t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Финансовые метрики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1"/>
          </p:nvPr>
        </p:nvSpPr>
        <p:spPr>
          <a:xfrm>
            <a:off x="846912" y="2094806"/>
            <a:ext cx="7769100" cy="2613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ROI (Return On Investment) — коэффициент возврата инвестиций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AOV (Average Order Value) — средний чек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Метрики оценки email-маркетинга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1"/>
          </p:nvPr>
        </p:nvSpPr>
        <p:spPr>
          <a:xfrm>
            <a:off x="671025" y="1729046"/>
            <a:ext cx="6547200" cy="2872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Deliverability — доставляемость писем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OR (Open Rate) — показатель открываемости писем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CTR (Click-through Rate) — процент кликов по ссылке в письме</a:t>
            </a:r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Метрики веб-аналитики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19" name="Google Shape;219;p24"/>
          <p:cNvSpPr txBox="1">
            <a:spLocks noGrp="1"/>
          </p:cNvSpPr>
          <p:nvPr>
            <p:ph type="subTitle" idx="1"/>
          </p:nvPr>
        </p:nvSpPr>
        <p:spPr>
          <a:xfrm>
            <a:off x="671025" y="1878676"/>
            <a:ext cx="6547200" cy="272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BR (Bounce Rate) — показатель отказов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PPV (Pages Per Visit) — глубина просмотра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ER (Engagement Rate) — уровень вовлеченности</a:t>
            </a: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360781" y="228912"/>
            <a:ext cx="467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Продуктовая аналитика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body" idx="1"/>
          </p:nvPr>
        </p:nvSpPr>
        <p:spPr>
          <a:xfrm>
            <a:off x="5074567" y="1708194"/>
            <a:ext cx="3468116" cy="247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5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900"/>
              <a:buNone/>
            </a:pPr>
            <a:r>
              <a:rPr lang="ru-RU" i="1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Продуктовая аналитика </a:t>
            </a:r>
            <a:r>
              <a:rPr lang="ru-R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помогает бизнесу увидеть, как пользователи взаимодействуют с продуктом: сайтом, приложением или онлайн-сервисом.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Что такое product-менеджмент, data-science и продуктовая аналитика и зачем  все это нужно? | Sobaka.ru">
            <a:extLst>
              <a:ext uri="{FF2B5EF4-FFF2-40B4-BE49-F238E27FC236}">
                <a16:creationId xmlns:a16="http://schemas.microsoft.com/office/drawing/2014/main" id="{DCB8DFD0-9B8C-415B-BFD6-79D92FABB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36"/>
          <a:stretch>
            <a:fillRect/>
          </a:stretch>
        </p:blipFill>
        <p:spPr bwMode="auto">
          <a:xfrm>
            <a:off x="636967" y="1334826"/>
            <a:ext cx="3935033" cy="33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Задачи продуктового аналитика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1"/>
          </p:nvPr>
        </p:nvSpPr>
        <p:spPr>
          <a:xfrm>
            <a:off x="1183650" y="1294400"/>
            <a:ext cx="6776700" cy="3003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адаптировать продукт под целевую аудиторию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привлечь новую аудиторию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удержать пользователей и улучшить пользовательский опыт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поднять продажи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сократить расходы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Продуктовые метрики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1"/>
          </p:nvPr>
        </p:nvSpPr>
        <p:spPr>
          <a:xfrm>
            <a:off x="1183650" y="1705183"/>
            <a:ext cx="6776700" cy="3003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Метрики привлечения (</a:t>
            </a:r>
            <a:r>
              <a:rPr lang="az-Latn-AZ">
                <a:solidFill>
                  <a:srgbClr val="000000"/>
                </a:solidFill>
              </a:rPr>
              <a:t>Metrics for Acquisition)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Метрики вовлеченности (</a:t>
            </a:r>
            <a:r>
              <a:rPr lang="az-Latn-AZ">
                <a:solidFill>
                  <a:srgbClr val="000000"/>
                </a:solidFill>
              </a:rPr>
              <a:t>Metrics for Engagement)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Метрики производительности (</a:t>
            </a:r>
            <a:r>
              <a:rPr lang="az-Latn-AZ">
                <a:solidFill>
                  <a:srgbClr val="000000"/>
                </a:solidFill>
              </a:rPr>
              <a:t>Performance Metrics)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289520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Метрики привлечения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1"/>
          </p:nvPr>
        </p:nvSpPr>
        <p:spPr>
          <a:xfrm>
            <a:off x="1060267" y="1531344"/>
            <a:ext cx="7200186" cy="2291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Стоимость одной установки (CPI или Cost Per Install)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Средний доход на пользователя (ARPU или Average Revenue Per User)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Пожизненная ценность клиента (LTV или Lifetime Value)</a:t>
            </a:r>
          </a:p>
        </p:txBody>
      </p:sp>
      <p:sp>
        <p:nvSpPr>
          <p:cNvPr id="150" name="Google Shape;150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5700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Направления в аналитике данных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1"/>
          </p:nvPr>
        </p:nvSpPr>
        <p:spPr>
          <a:xfrm>
            <a:off x="5632000" y="1573172"/>
            <a:ext cx="3237600" cy="24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Продуктовая аналитика</a:t>
            </a:r>
            <a:endParaRPr>
              <a:solidFill>
                <a:srgbClr val="000000"/>
              </a:solidFill>
            </a:endParaRP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Маркетинговая аналитика</a:t>
            </a:r>
            <a:endParaRPr>
              <a:solidFill>
                <a:srgbClr val="000000"/>
              </a:solidFill>
            </a:endParaRP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chemeClr val="dk1"/>
                </a:solidFill>
              </a:rPr>
              <a:t>Финансовая аналитика</a:t>
            </a:r>
            <a:endParaRPr>
              <a:solidFill>
                <a:schemeClr val="dk1"/>
              </a:solidFill>
            </a:endParaRP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chemeClr val="dk1"/>
                </a:solidFill>
              </a:rPr>
              <a:t>Управленческая аналитика</a:t>
            </a:r>
            <a:endParaRPr>
              <a:solidFill>
                <a:schemeClr val="dk1"/>
              </a:solidFill>
            </a:endParaRP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chemeClr val="dk1"/>
                </a:solidFill>
              </a:rPr>
              <a:t>Веб-аналитика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5" descr="Аналитика данных: добыча информации как искусство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74" y="1153175"/>
            <a:ext cx="4703751" cy="291620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Метрики вовлеченности</a:t>
            </a:r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1"/>
          </p:nvPr>
        </p:nvSpPr>
        <p:spPr>
          <a:xfrm>
            <a:off x="1183650" y="1583998"/>
            <a:ext cx="6776700" cy="3003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az-Latn-AZ">
                <a:solidFill>
                  <a:srgbClr val="000000"/>
                </a:solidFill>
              </a:rPr>
              <a:t>DAU/WAU/MAU</a:t>
            </a:r>
            <a:endParaRPr lang="ru-RU">
              <a:solidFill>
                <a:srgbClr val="000000"/>
              </a:solidFill>
            </a:endParaRP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Соотношение DAU/MAU (или коэффициент “прилипания”)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Коэффициент удержания клиентов (RR или Retention Rate)</a:t>
            </a:r>
          </a:p>
        </p:txBody>
      </p:sp>
      <p:sp>
        <p:nvSpPr>
          <p:cNvPr id="150" name="Google Shape;150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179065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Метрики производительности</a:t>
            </a:r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1"/>
          </p:nvPr>
        </p:nvSpPr>
        <p:spPr>
          <a:xfrm>
            <a:off x="1183650" y="1705183"/>
            <a:ext cx="6776700" cy="3003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Время загрузки приложения (App Load Time)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“Краши” (</a:t>
            </a:r>
            <a:r>
              <a:rPr lang="az-Latn-AZ">
                <a:solidFill>
                  <a:srgbClr val="000000"/>
                </a:solidFill>
              </a:rPr>
              <a:t>App Crashes)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Время отклика (</a:t>
            </a:r>
            <a:r>
              <a:rPr lang="az-Latn-AZ">
                <a:solidFill>
                  <a:srgbClr val="000000"/>
                </a:solidFill>
              </a:rPr>
              <a:t>App Latency)</a:t>
            </a:r>
            <a:endParaRPr lang="ru-RU">
              <a:solidFill>
                <a:srgbClr val="000000"/>
              </a:solidFill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357938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en-US" sz="3000">
                <a:latin typeface="Roboto Black"/>
                <a:ea typeface="Roboto Black"/>
                <a:cs typeface="Roboto Black"/>
                <a:sym typeface="Roboto Black"/>
              </a:rPr>
              <a:t>Retention (</a:t>
            </a: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удержание клиента)</a:t>
            </a:r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1"/>
          </p:nvPr>
        </p:nvSpPr>
        <p:spPr>
          <a:xfrm>
            <a:off x="5190462" y="1246699"/>
            <a:ext cx="3756056" cy="324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err="1">
                <a:solidFill>
                  <a:srgbClr val="000000"/>
                </a:solidFill>
              </a:rPr>
              <a:t>Retention — это метрика, отвечающая на вопрос, сколько людей вернулись после первого входа в продукт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err="1">
                <a:solidFill>
                  <a:srgbClr val="000000"/>
                </a:solidFill>
              </a:rPr>
              <a:t>Удерживаемость измеряется в процентах</a:t>
            </a:r>
          </a:p>
        </p:txBody>
      </p:sp>
      <p:sp>
        <p:nvSpPr>
          <p:cNvPr id="150" name="Google Shape;150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73AD37-41AE-5484-84FA-E887A80F9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40" y="1399132"/>
            <a:ext cx="4384622" cy="294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0162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Формула </a:t>
            </a:r>
            <a:r>
              <a:rPr lang="en-US" sz="3000">
                <a:latin typeface="Roboto Black"/>
                <a:ea typeface="Roboto Black"/>
                <a:cs typeface="Roboto Black"/>
                <a:sym typeface="Roboto Black"/>
              </a:rPr>
              <a:t>Retention</a:t>
            </a:r>
            <a:endParaRPr lang="ru-RU"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1"/>
          </p:nvPr>
        </p:nvSpPr>
        <p:spPr>
          <a:xfrm>
            <a:off x="1978626" y="3122787"/>
            <a:ext cx="5186747" cy="1757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клиентов на начало расчетного периода — S;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клиентов на конец периода — E;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новых клиентов за период — N.</a:t>
            </a:r>
          </a:p>
        </p:txBody>
      </p:sp>
      <p:sp>
        <p:nvSpPr>
          <p:cNvPr id="150" name="Google Shape;150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AE1208-ECF3-7850-A8B1-40D9D56BA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639" y="1427086"/>
            <a:ext cx="3994753" cy="13822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860822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Пример расчета </a:t>
            </a:r>
            <a:r>
              <a:rPr lang="en-US" sz="3000">
                <a:latin typeface="Roboto Black"/>
                <a:ea typeface="Roboto Black"/>
                <a:cs typeface="Roboto Black"/>
                <a:sym typeface="Roboto Black"/>
              </a:rPr>
              <a:t>Retention</a:t>
            </a:r>
            <a:endParaRPr lang="ru-RU"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1"/>
          </p:nvPr>
        </p:nvSpPr>
        <p:spPr>
          <a:xfrm>
            <a:off x="489075" y="996531"/>
            <a:ext cx="4082925" cy="257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9800" lvl="0" indent="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None/>
            </a:pPr>
            <a:r>
              <a:rPr lang="ru-RU">
                <a:solidFill>
                  <a:srgbClr val="000000"/>
                </a:solidFill>
              </a:rPr>
              <a:t>Дано: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100 клиентов в начале месяца;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40 новых клиентов в месяц;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20 из 100 существующих клиентов ничего не покупали за месяц.</a:t>
            </a:r>
          </a:p>
        </p:txBody>
      </p:sp>
      <p:sp>
        <p:nvSpPr>
          <p:cNvPr id="150" name="Google Shape;150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49;p5">
            <a:extLst>
              <a:ext uri="{FF2B5EF4-FFF2-40B4-BE49-F238E27FC236}">
                <a16:creationId xmlns:a16="http://schemas.microsoft.com/office/drawing/2014/main" id="{32429D18-B01D-5BC7-9ACC-BD11E6779B01}"/>
              </a:ext>
            </a:extLst>
          </p:cNvPr>
          <p:cNvSpPr txBox="1"/>
          <p:nvPr/>
        </p:nvSpPr>
        <p:spPr>
          <a:xfrm>
            <a:off x="4572000" y="1055066"/>
            <a:ext cx="3690949" cy="257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28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9800" indent="0">
              <a:lnSpc>
                <a:spcPct val="200000"/>
              </a:lnSpc>
              <a:buClr>
                <a:srgbClr val="F85F4C"/>
              </a:buClr>
              <a:buSzPts val="1600"/>
              <a:buFont typeface="Arial"/>
              <a:buNone/>
            </a:pPr>
            <a:r>
              <a:rPr lang="ru-RU">
                <a:solidFill>
                  <a:srgbClr val="000000"/>
                </a:solidFill>
              </a:rPr>
              <a:t>Решение: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E = 100 + 40 − 20 = 120 — всего клиентов на конец месяца.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RR = (120 − 40) ÷ 100 × 100% = 80%.</a:t>
            </a:r>
          </a:p>
        </p:txBody>
      </p:sp>
    </p:spTree>
    <p:extLst>
      <p:ext uri="{BB962C8B-B14F-4D97-AF65-F5344CB8AC3E}">
        <p14:creationId xmlns:p14="http://schemas.microsoft.com/office/powerpoint/2010/main" val="223629734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Средние отраслевые </a:t>
            </a:r>
            <a:r>
              <a:rPr lang="en-US" sz="3000">
                <a:latin typeface="Roboto Black"/>
                <a:ea typeface="Roboto Black"/>
                <a:cs typeface="Roboto Black"/>
                <a:sym typeface="Roboto Black"/>
              </a:rPr>
              <a:t>Retention</a:t>
            </a:r>
            <a:endParaRPr lang="ru-RU"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AF7219-80E5-79F5-CEEE-D03413890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431" y="1076615"/>
            <a:ext cx="5767137" cy="376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3228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 err="1">
                <a:latin typeface="Roboto Black"/>
                <a:ea typeface="Roboto Black"/>
                <a:cs typeface="Roboto Black"/>
                <a:sym typeface="Roboto Black"/>
              </a:rPr>
              <a:t>Когортный анализ</a:t>
            </a:r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1"/>
          </p:nvPr>
        </p:nvSpPr>
        <p:spPr>
          <a:xfrm>
            <a:off x="489075" y="1613475"/>
            <a:ext cx="8302825" cy="17576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lvl1pPr>
              <a:defRPr>
                <a:solidFill>
                  <a:srgbClr val="000000"/>
                </a:solidFill>
                <a:latin typeface="Roboto Light"/>
              </a:defRPr>
            </a:lvl1pPr>
            <a:lvl2pPr>
              <a:defRPr>
                <a:solidFill>
                  <a:srgbClr val="000000"/>
                </a:solidFill>
                <a:latin typeface="Arial"/>
              </a:defRPr>
            </a:lvl2pPr>
            <a:lvl3pPr>
              <a:defRPr>
                <a:solidFill>
                  <a:srgbClr val="000000"/>
                </a:solidFill>
                <a:latin typeface="Arial"/>
              </a:defRPr>
            </a:lvl3pPr>
            <a:lvl4pPr>
              <a:defRPr>
                <a:solidFill>
                  <a:srgbClr val="000000"/>
                </a:solidFill>
                <a:latin typeface="Arial"/>
              </a:defRPr>
            </a:lvl4pPr>
            <a:lvl5pPr>
              <a:defRPr>
                <a:solidFill>
                  <a:srgbClr val="000000"/>
                </a:solidFill>
                <a:latin typeface="Arial"/>
              </a:defRPr>
            </a:lvl5pPr>
            <a:lvl6pPr>
              <a:defRPr>
                <a:solidFill>
                  <a:srgbClr val="000000"/>
                </a:solidFill>
                <a:latin typeface="Arial"/>
              </a:defRPr>
            </a:lvl6pPr>
            <a:lvl7pPr>
              <a:defRPr>
                <a:solidFill>
                  <a:srgbClr val="000000"/>
                </a:solidFill>
                <a:latin typeface="Arial"/>
              </a:defRPr>
            </a:lvl7pPr>
            <a:lvl8pPr>
              <a:defRPr>
                <a:solidFill>
                  <a:srgbClr val="000000"/>
                </a:solidFill>
                <a:latin typeface="Arial"/>
              </a:defRPr>
            </a:lvl8pPr>
            <a:lvl9pPr>
              <a:defRPr>
                <a:solidFill>
                  <a:srgbClr val="000000"/>
                </a:solidFill>
                <a:latin typeface="Arial"/>
              </a:defRPr>
            </a:lvl9pPr>
          </a:lstStyle>
          <a:p>
            <a:pPr marL="119800" lvl="0" indent="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None/>
            </a:pPr>
            <a:r>
              <a:rPr lang="ru-RU" b="1" i="0" err="1">
                <a:solidFill>
                  <a:srgbClr val="4D434B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Когортный анализ</a:t>
            </a:r>
            <a:r>
              <a:rPr lang="ru-RU" b="0" i="0">
                <a:solidFill>
                  <a:srgbClr val="4D434B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 — это один из методов исследования поведения потребителей. Он показывает, как ведут себя узкие группы людей (когорты), которые совершили определенное действие в какой-то конкретный промежуток времени.</a:t>
            </a:r>
            <a:endParaRPr lang="ru-RU">
              <a:solidFill>
                <a:srgbClr val="00000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474477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Этапы когортного анализа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FE673D24-F865-0C6A-6C02-F13420F045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1628924"/>
              </p:ext>
            </p:extLst>
          </p:nvPr>
        </p:nvGraphicFramePr>
        <p:xfrm>
          <a:off x="962800" y="1285283"/>
          <a:ext cx="6911100" cy="2572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0" name="Google Shape;150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06760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ctrTitle"/>
          </p:nvPr>
        </p:nvSpPr>
        <p:spPr>
          <a:xfrm>
            <a:off x="422974" y="206256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 err="1">
                <a:latin typeface="Roboto Black"/>
                <a:ea typeface="Roboto Black"/>
                <a:cs typeface="Roboto Black"/>
                <a:sym typeface="Roboto Black"/>
              </a:rPr>
              <a:t>Пререквизиты когортного анализа</a:t>
            </a:r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1"/>
          </p:nvPr>
        </p:nvSpPr>
        <p:spPr>
          <a:xfrm>
            <a:off x="886504" y="1608070"/>
            <a:ext cx="7652390" cy="257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0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Признак когорты — действие для включения в группу</a:t>
            </a:r>
          </a:p>
          <a:p>
            <a:pPr algn="l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0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Размер когорты — период совершения действия</a:t>
            </a:r>
          </a:p>
          <a:p>
            <a:pPr algn="l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0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Отчётное время — длительность анализа когорты</a:t>
            </a:r>
          </a:p>
          <a:p>
            <a:pPr algn="l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sz="20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Ключевой показатель — метрика для анализа</a:t>
            </a:r>
          </a:p>
        </p:txBody>
      </p:sp>
      <p:sp>
        <p:nvSpPr>
          <p:cNvPr id="150" name="Google Shape;150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04741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ctrTitle"/>
          </p:nvPr>
        </p:nvSpPr>
        <p:spPr>
          <a:xfrm>
            <a:off x="422974" y="206256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Шаги когортного анализа</a:t>
            </a:r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1"/>
          </p:nvPr>
        </p:nvSpPr>
        <p:spPr>
          <a:xfrm>
            <a:off x="787735" y="1096755"/>
            <a:ext cx="7652390" cy="3348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indent="-457200" algn="l">
              <a:buClr>
                <a:srgbClr val="C00000"/>
              </a:buClr>
              <a:buSzTx/>
              <a:buFont typeface="+mj-lt"/>
              <a:buAutoNum type="arabicPeriod"/>
            </a:pPr>
            <a:r>
              <a:rPr lang="ru-RU" sz="2000" b="0" i="0">
                <a:solidFill>
                  <a:srgbClr val="1F1F1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Посчитаем для каждого клиента дату его первого и последнего посещения </a:t>
            </a:r>
          </a:p>
          <a:p>
            <a:pPr marL="571500" indent="-457200" algn="l">
              <a:buClr>
                <a:srgbClr val="C00000"/>
              </a:buClr>
              <a:buSzTx/>
              <a:buFont typeface="+mj-lt"/>
              <a:buAutoNum type="arabicPeriod"/>
            </a:pPr>
            <a:r>
              <a:rPr lang="ru-RU" sz="2000" b="0" i="0">
                <a:solidFill>
                  <a:srgbClr val="1F1F1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Возьмем клиентов, пришедших 3 года назад</a:t>
            </a:r>
            <a:endParaRPr lang="en-US" sz="2000" b="0" i="0">
              <a:solidFill>
                <a:srgbClr val="1F1F1F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571500" indent="-457200" algn="l">
              <a:buClr>
                <a:srgbClr val="C00000"/>
              </a:buClr>
              <a:buSzTx/>
              <a:buFont typeface="+mj-lt"/>
              <a:buAutoNum type="arabicPeriod"/>
            </a:pPr>
            <a:r>
              <a:rPr lang="ru-RU" sz="2000" b="0" i="0">
                <a:solidFill>
                  <a:srgbClr val="1F1F1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Посчитаем их число, возьмем за 100% </a:t>
            </a:r>
            <a:endParaRPr lang="en-US" sz="2000" b="0" i="0">
              <a:solidFill>
                <a:srgbClr val="1F1F1F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571500" indent="-457200" algn="l">
              <a:buClr>
                <a:srgbClr val="C00000"/>
              </a:buClr>
              <a:buSzTx/>
              <a:buFont typeface="+mj-lt"/>
              <a:buAutoNum type="arabicPeriod"/>
            </a:pPr>
            <a:r>
              <a:rPr lang="ru-RU" sz="2000" b="0" i="0">
                <a:solidFill>
                  <a:srgbClr val="1F1F1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Посчитаем долю клиентов, оставшихся на 2</a:t>
            </a:r>
            <a:r>
              <a:rPr lang="en-US" sz="2000" b="0" i="0">
                <a:solidFill>
                  <a:srgbClr val="1F1F1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</a:t>
            </a:r>
            <a:r>
              <a:rPr lang="ru-RU" sz="2000" b="0" i="0">
                <a:solidFill>
                  <a:srgbClr val="1F1F1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ой год</a:t>
            </a:r>
          </a:p>
          <a:p>
            <a:pPr marL="571500" indent="-457200" algn="l">
              <a:buClr>
                <a:srgbClr val="C00000"/>
              </a:buClr>
              <a:buSzTx/>
              <a:buFont typeface="+mj-lt"/>
              <a:buAutoNum type="arabicPeriod"/>
            </a:pPr>
            <a:r>
              <a:rPr lang="ru-RU" sz="200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Посчитаем долю клиентов, оставшихся на 3</a:t>
            </a:r>
            <a:r>
              <a:rPr lang="en-US" sz="200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-</a:t>
            </a:r>
            <a:r>
              <a:rPr lang="ru-RU" sz="2000" err="1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ий год</a:t>
            </a:r>
          </a:p>
          <a:p>
            <a:pPr marL="571500" indent="-457200" algn="l">
              <a:buClr>
                <a:srgbClr val="C00000"/>
              </a:buClr>
              <a:buSzTx/>
              <a:buFont typeface="+mj-lt"/>
              <a:buAutoNum type="arabicPeriod"/>
            </a:pPr>
            <a:r>
              <a:rPr lang="ru-RU" sz="2000" b="0" i="0">
                <a:solidFill>
                  <a:srgbClr val="1F1F1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Повторим пункты </a:t>
            </a:r>
            <a:r>
              <a:rPr lang="ru-RU" sz="2000">
                <a:solidFill>
                  <a:srgbClr val="1F1F1F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2 – 5 для второго и первого года</a:t>
            </a:r>
            <a:endParaRPr lang="ru-RU" sz="2000" b="0" i="0">
              <a:solidFill>
                <a:srgbClr val="1F1F1F"/>
              </a:solidFill>
              <a:effectLst/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marL="571500" indent="-457200" algn="l">
              <a:buClr>
                <a:srgbClr val="C00000"/>
              </a:buClr>
              <a:buSzTx/>
              <a:buFont typeface="+mj-lt"/>
              <a:buAutoNum type="arabicPeriod"/>
            </a:pPr>
            <a:r>
              <a:rPr lang="ru-RU" sz="2000" b="0" i="0">
                <a:solidFill>
                  <a:srgbClr val="1F1F1F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Соберем результаты пунктов выше в одну таблицу, получим треугольную матрицу когортного анализа</a:t>
            </a:r>
            <a:endParaRPr lang="ru-RU" sz="1800">
              <a:solidFill>
                <a:schemeClr val="tx1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999701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Функция аналитика данных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9" name="Google Shape;159;p6"/>
          <p:cNvSpPr txBox="1">
            <a:spLocks noGrp="1"/>
          </p:cNvSpPr>
          <p:nvPr>
            <p:ph type="subTitle" idx="1"/>
          </p:nvPr>
        </p:nvSpPr>
        <p:spPr>
          <a:xfrm>
            <a:off x="401221" y="1247020"/>
            <a:ext cx="4201931" cy="279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212529"/>
                </a:solidFill>
              </a:rPr>
              <a:t>Найти данные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212529"/>
                </a:solidFill>
              </a:rPr>
              <a:t>Собрать данные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212529"/>
                </a:solidFill>
              </a:rPr>
              <a:t>Очистить данные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212529"/>
                </a:solidFill>
                <a:latin typeface="Roboto Light"/>
                <a:ea typeface="Roboto Light"/>
                <a:cs typeface="Roboto Light"/>
                <a:sym typeface="Roboto Light"/>
              </a:rPr>
              <a:t>Проанализировать данные 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212529"/>
                </a:solidFill>
                <a:latin typeface="Roboto Light"/>
                <a:ea typeface="Roboto Light"/>
                <a:cs typeface="Roboto Light"/>
                <a:sym typeface="Roboto Light"/>
              </a:rPr>
              <a:t>Интерпретировать результаты</a:t>
            </a:r>
            <a:endParaRPr sz="1600">
              <a:solidFill>
                <a:srgbClr val="21252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6" descr="Объединить ячейки в сводной таблице - EXCEL СПб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5125" y="80137"/>
            <a:ext cx="22098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 descr="Слишком много данных | Пикабу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6496" y="2280482"/>
            <a:ext cx="3855244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Применение когортного анализа</a:t>
            </a:r>
          </a:p>
        </p:txBody>
      </p:sp>
      <p:sp>
        <p:nvSpPr>
          <p:cNvPr id="149" name="Google Shape;149;p5"/>
          <p:cNvSpPr txBox="1">
            <a:spLocks noGrp="1"/>
          </p:cNvSpPr>
          <p:nvPr>
            <p:ph type="subTitle" idx="1"/>
          </p:nvPr>
        </p:nvSpPr>
        <p:spPr>
          <a:xfrm>
            <a:off x="841614" y="941446"/>
            <a:ext cx="7696458" cy="376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проверки эффективности рекламных кампаний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отслеживания повторных посещений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проведения A/B-тестирования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выявления лояльных клиентов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определения сроков окупаемости каналов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оценки эффективности стартапов</a:t>
            </a: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анализа эффективности разных версий мобильных приложений. </a:t>
            </a:r>
          </a:p>
        </p:txBody>
      </p:sp>
      <p:sp>
        <p:nvSpPr>
          <p:cNvPr id="150" name="Google Shape;150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1840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97b2519d9_0_0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Запаздывающие индикаторы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1" name="Google Shape;131;g2397b2519d9_0_0"/>
          <p:cNvSpPr txBox="1">
            <a:spLocks noGrp="1"/>
          </p:cNvSpPr>
          <p:nvPr>
            <p:ph type="subTitle" idx="1"/>
          </p:nvPr>
        </p:nvSpPr>
        <p:spPr>
          <a:xfrm>
            <a:off x="1183650" y="941861"/>
            <a:ext cx="6776700" cy="36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объем продаж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ассортимент продукции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расходы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прибыль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отток клиентов и доходов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количество встреч с клиентами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удовлетворенность клиентов и сотрудников</a:t>
            </a:r>
            <a:endParaRPr/>
          </a:p>
        </p:txBody>
      </p:sp>
      <p:sp>
        <p:nvSpPr>
          <p:cNvPr id="132" name="Google Shape;132;g2397b2519d9_0_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397b2519d9_0_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397b2519d9_0_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Опережающие индикаторы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1" name="Google Shape;141;p9"/>
          <p:cNvSpPr txBox="1">
            <a:spLocks noGrp="1"/>
          </p:cNvSpPr>
          <p:nvPr>
            <p:ph type="subTitle" idx="1"/>
          </p:nvPr>
        </p:nvSpPr>
        <p:spPr>
          <a:xfrm>
            <a:off x="1183650" y="1206265"/>
            <a:ext cx="6776700" cy="36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планируемое количество встреч с клиентами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количество совершенных звонков или отправленных писем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ассортимент продукции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количество просмотров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количество подписчиков блога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среднее время первого ответа</a:t>
            </a: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Прокси-метрики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1" name="Google Shape;151;p14"/>
          <p:cNvSpPr txBox="1">
            <a:spLocks noGrp="1"/>
          </p:cNvSpPr>
          <p:nvPr>
            <p:ph type="subTitle" idx="1"/>
          </p:nvPr>
        </p:nvSpPr>
        <p:spPr>
          <a:xfrm>
            <a:off x="489075" y="862837"/>
            <a:ext cx="8654925" cy="200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2800"/>
              <a:buNone/>
            </a:pPr>
            <a:r>
              <a:rPr lang="ru-RU" b="0" i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Это метрики, не дающие результата сами по себе, но служащие промежуточным расчетом, оказывающим прямое или косвенное влияние на целевую метрику</a:t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4" descr="Как ускорить и удешевить рекламные эксперименты, предсказав поведение  пользователей интернет-магазина с помощью прокси-метрик - Алексей  Чернобровов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218" y="1608817"/>
            <a:ext cx="5754031" cy="324962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4"/>
          <p:cNvSpPr txBox="1"/>
          <p:nvPr/>
        </p:nvSpPr>
        <p:spPr>
          <a:xfrm>
            <a:off x="6185541" y="1961357"/>
            <a:ext cx="2858166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lang="ru-RU" sz="1400" b="1" i="0" u="sng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Пример</a:t>
            </a:r>
            <a:r>
              <a:rPr lang="ru-RU" sz="1400" b="1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sz="1400" b="0" i="0" u="none" strike="noStrike" cap="non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для интернет-магазина время, проведенное пользователем на сайте, напрямую связано с важной бизнес-метрикой LTV. Поэтому длительность «зависания» пользователя в мобильном приложении или на сайте могут быть прокси-метриками для LTV.</a:t>
            </a:r>
            <a:endParaRPr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Метрики активации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"/>
          </p:nvPr>
        </p:nvSpPr>
        <p:spPr>
          <a:xfrm>
            <a:off x="1183650" y="885318"/>
            <a:ext cx="6776700" cy="36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2800"/>
              <a:buNone/>
            </a:pPr>
            <a:r>
              <a:rPr lang="ru-RU" sz="1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А</a:t>
            </a:r>
            <a:r>
              <a:rPr lang="ru-RU" sz="1800" b="0" i="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нализ достижение целевого результата – становление платящим клиентом компании</a:t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15"/>
          <p:cNvGrpSpPr/>
          <p:nvPr/>
        </p:nvGrpSpPr>
        <p:grpSpPr>
          <a:xfrm>
            <a:off x="2208056" y="1586438"/>
            <a:ext cx="4727886" cy="3377061"/>
            <a:chOff x="795700" y="0"/>
            <a:chExt cx="4727886" cy="3377061"/>
          </a:xfrm>
        </p:grpSpPr>
        <p:sp>
          <p:nvSpPr>
            <p:cNvPr id="169" name="Google Shape;169;p15"/>
            <p:cNvSpPr/>
            <p:nvPr/>
          </p:nvSpPr>
          <p:spPr>
            <a:xfrm>
              <a:off x="2568657" y="962462"/>
              <a:ext cx="1181971" cy="1181971"/>
            </a:xfrm>
            <a:prstGeom prst="ellipse">
              <a:avLst/>
            </a:prstGeom>
            <a:solidFill>
              <a:srgbClr val="FFAA3F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474099" y="0"/>
              <a:ext cx="1371087" cy="793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1" name="Google Shape;171;p15"/>
            <p:cNvSpPr txBox="1"/>
            <p:nvPr/>
          </p:nvSpPr>
          <p:spPr>
            <a:xfrm>
              <a:off x="2474099" y="0"/>
              <a:ext cx="1371087" cy="7936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N-day retention </a:t>
              </a:r>
              <a:endPara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3018279" y="1289024"/>
              <a:ext cx="1181971" cy="1181971"/>
            </a:xfrm>
            <a:prstGeom prst="ellipse">
              <a:avLst/>
            </a:prstGeom>
            <a:solidFill>
              <a:srgbClr val="FFAA3F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4294336" y="1046889"/>
              <a:ext cx="1229250" cy="861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4" name="Google Shape;174;p15"/>
            <p:cNvSpPr txBox="1"/>
            <p:nvPr/>
          </p:nvSpPr>
          <p:spPr>
            <a:xfrm>
              <a:off x="4294336" y="1046889"/>
              <a:ext cx="1229250" cy="861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N-day rolling retention</a:t>
              </a:r>
              <a:endPara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2846657" y="1817872"/>
              <a:ext cx="1181971" cy="1181971"/>
            </a:xfrm>
            <a:prstGeom prst="ellipse">
              <a:avLst/>
            </a:prstGeom>
            <a:solidFill>
              <a:srgbClr val="FFAA3F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105220" y="2515911"/>
              <a:ext cx="1229250" cy="861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 txBox="1"/>
            <p:nvPr/>
          </p:nvSpPr>
          <p:spPr>
            <a:xfrm>
              <a:off x="4105220" y="2515911"/>
              <a:ext cx="1229250" cy="861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Процент конверсии в первый платёж </a:t>
              </a:r>
              <a:endPara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2290657" y="1817872"/>
              <a:ext cx="1181971" cy="1181971"/>
            </a:xfrm>
            <a:prstGeom prst="ellipse">
              <a:avLst/>
            </a:prstGeom>
            <a:solidFill>
              <a:srgbClr val="FFAA3F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984815" y="2515911"/>
              <a:ext cx="1229250" cy="861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 txBox="1"/>
            <p:nvPr/>
          </p:nvSpPr>
          <p:spPr>
            <a:xfrm>
              <a:off x="984815" y="2515911"/>
              <a:ext cx="1229250" cy="861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ARPU первого месяца </a:t>
              </a:r>
              <a:endPara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2119035" y="1289024"/>
              <a:ext cx="1181971" cy="1181971"/>
            </a:xfrm>
            <a:prstGeom prst="ellipse">
              <a:avLst/>
            </a:prstGeom>
            <a:solidFill>
              <a:srgbClr val="FFAA3F">
                <a:alpha val="49803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795700" y="1046889"/>
              <a:ext cx="1229250" cy="861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 txBox="1"/>
            <p:nvPr/>
          </p:nvSpPr>
          <p:spPr>
            <a:xfrm>
              <a:off x="795700" y="1046889"/>
              <a:ext cx="1229250" cy="861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ARPPU</a:t>
              </a:r>
              <a:endParaRPr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Задачи финансового аналитика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17"/>
          <p:cNvGrpSpPr/>
          <p:nvPr/>
        </p:nvGrpSpPr>
        <p:grpSpPr>
          <a:xfrm>
            <a:off x="720429" y="1130591"/>
            <a:ext cx="7465103" cy="3433320"/>
            <a:chOff x="0" y="144742"/>
            <a:chExt cx="7465103" cy="3433320"/>
          </a:xfrm>
        </p:grpSpPr>
        <p:sp>
          <p:nvSpPr>
            <p:cNvPr id="202" name="Google Shape;202;p17"/>
            <p:cNvSpPr/>
            <p:nvPr/>
          </p:nvSpPr>
          <p:spPr>
            <a:xfrm>
              <a:off x="0" y="307102"/>
              <a:ext cx="7465103" cy="277200"/>
            </a:xfrm>
            <a:prstGeom prst="rect">
              <a:avLst/>
            </a:prstGeom>
            <a:solidFill>
              <a:srgbClr val="D0D0D0">
                <a:alpha val="89803"/>
              </a:srgbClr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373255" y="144742"/>
              <a:ext cx="5225572" cy="3247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4" name="Google Shape;204;p17"/>
            <p:cNvSpPr txBox="1"/>
            <p:nvPr/>
          </p:nvSpPr>
          <p:spPr>
            <a:xfrm>
              <a:off x="389107" y="160594"/>
              <a:ext cx="5193868" cy="293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7500" tIns="0" rIns="19750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ru-RU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Построение финансовой стратегии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806062"/>
              <a:ext cx="7465103" cy="277200"/>
            </a:xfrm>
            <a:prstGeom prst="rect">
              <a:avLst/>
            </a:prstGeom>
            <a:solidFill>
              <a:srgbClr val="D0D0D0">
                <a:alpha val="89803"/>
              </a:srgbClr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373255" y="643702"/>
              <a:ext cx="5225572" cy="3247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7" name="Google Shape;207;p17"/>
            <p:cNvSpPr txBox="1"/>
            <p:nvPr/>
          </p:nvSpPr>
          <p:spPr>
            <a:xfrm>
              <a:off x="389107" y="659554"/>
              <a:ext cx="5193868" cy="293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7500" tIns="0" rIns="19750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ru-RU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Планирование бюджета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1305022"/>
              <a:ext cx="7465103" cy="277200"/>
            </a:xfrm>
            <a:prstGeom prst="rect">
              <a:avLst/>
            </a:prstGeom>
            <a:solidFill>
              <a:srgbClr val="D0D0D0">
                <a:alpha val="89803"/>
              </a:srgbClr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373255" y="1142662"/>
              <a:ext cx="5225572" cy="3247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0" name="Google Shape;210;p17"/>
            <p:cNvSpPr txBox="1"/>
            <p:nvPr/>
          </p:nvSpPr>
          <p:spPr>
            <a:xfrm>
              <a:off x="389107" y="1158514"/>
              <a:ext cx="5193868" cy="293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7500" tIns="0" rIns="19750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ru-RU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Оценка объектов инвестиций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1803982"/>
              <a:ext cx="7465103" cy="277200"/>
            </a:xfrm>
            <a:prstGeom prst="rect">
              <a:avLst/>
            </a:prstGeom>
            <a:solidFill>
              <a:srgbClr val="D0D0D0">
                <a:alpha val="89803"/>
              </a:srgbClr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373255" y="1641622"/>
              <a:ext cx="5225572" cy="3247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3" name="Google Shape;213;p17"/>
            <p:cNvSpPr txBox="1"/>
            <p:nvPr/>
          </p:nvSpPr>
          <p:spPr>
            <a:xfrm>
              <a:off x="389107" y="1657474"/>
              <a:ext cx="5869908" cy="293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7500" tIns="0" rIns="19750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ru-RU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Расчет показателей KPI и контроль их достижения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2302942"/>
              <a:ext cx="7465103" cy="277200"/>
            </a:xfrm>
            <a:prstGeom prst="rect">
              <a:avLst/>
            </a:prstGeom>
            <a:solidFill>
              <a:srgbClr val="D0D0D0">
                <a:alpha val="89803"/>
              </a:srgbClr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373255" y="2140582"/>
              <a:ext cx="5225572" cy="3247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17"/>
            <p:cNvSpPr txBox="1"/>
            <p:nvPr/>
          </p:nvSpPr>
          <p:spPr>
            <a:xfrm>
              <a:off x="389107" y="2156434"/>
              <a:ext cx="5193868" cy="293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7500" tIns="0" rIns="19750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ru-RU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Обеспечение финансовой безопасности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2801902"/>
              <a:ext cx="7465103" cy="277200"/>
            </a:xfrm>
            <a:prstGeom prst="rect">
              <a:avLst/>
            </a:prstGeom>
            <a:solidFill>
              <a:srgbClr val="D0D0D0">
                <a:alpha val="89803"/>
              </a:srgbClr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373255" y="2639542"/>
              <a:ext cx="5225572" cy="3247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9" name="Google Shape;219;p17"/>
            <p:cNvSpPr txBox="1"/>
            <p:nvPr/>
          </p:nvSpPr>
          <p:spPr>
            <a:xfrm>
              <a:off x="389107" y="2655394"/>
              <a:ext cx="5193868" cy="293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7500" tIns="0" rIns="19750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ru-RU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Контроль исполнения финансовых обязательств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0" y="3300862"/>
              <a:ext cx="7465103" cy="277200"/>
            </a:xfrm>
            <a:prstGeom prst="rect">
              <a:avLst/>
            </a:prstGeom>
            <a:solidFill>
              <a:srgbClr val="D0D0D0">
                <a:alpha val="89803"/>
              </a:srgbClr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373255" y="3138502"/>
              <a:ext cx="5225572" cy="32472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2" name="Google Shape;222;p17"/>
            <p:cNvSpPr txBox="1"/>
            <p:nvPr/>
          </p:nvSpPr>
          <p:spPr>
            <a:xfrm>
              <a:off x="389107" y="3154354"/>
              <a:ext cx="5193868" cy="293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7500" tIns="0" rIns="197500" bIns="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ru-RU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Учет финансовых операций</a:t>
              </a:r>
              <a:endPara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ctrTitle"/>
          </p:nvPr>
        </p:nvSpPr>
        <p:spPr>
          <a:xfrm>
            <a:off x="422974" y="206256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Юнит-экономика</a:t>
            </a:r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subTitle" idx="1"/>
          </p:nvPr>
        </p:nvSpPr>
        <p:spPr>
          <a:xfrm>
            <a:off x="745805" y="1184482"/>
            <a:ext cx="7652390" cy="277453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2800"/>
              <a:buNone/>
            </a:pPr>
            <a:r>
              <a:rPr lang="ru-RU" sz="2400" b="0" i="0">
                <a:solidFill>
                  <a:srgbClr val="4D434B"/>
                </a:solidFill>
                <a:latin typeface="Roboto"/>
                <a:ea typeface="Roboto"/>
                <a:cs typeface="Roboto"/>
                <a:sym typeface="Roboto"/>
              </a:rPr>
              <a:t>Юнит-экономика (unit-экономика, unit economics) — метод экономического анализа, который помогает определить прибыльность одного юнита. Проще говоря, юнит-экономика показывает, сколько компания зарабатывает, заработает или потеряет в будущем с одного продукта или клиента.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>
            <a:spLocks noGrp="1"/>
          </p:cNvSpPr>
          <p:nvPr>
            <p:ph type="ctrTitle"/>
          </p:nvPr>
        </p:nvSpPr>
        <p:spPr>
          <a:xfrm>
            <a:off x="422974" y="206256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Оценка юнит-экономики</a:t>
            </a:r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subTitle" idx="1"/>
          </p:nvPr>
        </p:nvSpPr>
        <p:spPr>
          <a:xfrm>
            <a:off x="745805" y="1333041"/>
            <a:ext cx="7652390" cy="3259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2000"/>
              <a:buFont typeface="Arial"/>
              <a:buAutoNum type="arabicPeriod"/>
            </a:pPr>
            <a:r>
              <a:rPr lang="ru-RU" sz="2000" b="0" i="0">
                <a:solidFill>
                  <a:srgbClr val="1F1F1F"/>
                </a:solidFill>
                <a:latin typeface="Roboto Light"/>
                <a:ea typeface="Roboto Light"/>
                <a:cs typeface="Roboto Light"/>
                <a:sym typeface="Roboto Light"/>
              </a:rPr>
              <a:t>Возможности компании на масштабирование, а также необходимость в поиске инвесторов.</a:t>
            </a:r>
            <a:endParaRPr/>
          </a:p>
          <a:p>
            <a:pPr marL="57150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2000"/>
              <a:buFont typeface="Arial"/>
              <a:buAutoNum type="arabicPeriod"/>
            </a:pPr>
            <a:r>
              <a:rPr lang="ru-RU" sz="2000" b="0" i="0">
                <a:solidFill>
                  <a:srgbClr val="1F1F1F"/>
                </a:solidFill>
                <a:latin typeface="Roboto Light"/>
                <a:ea typeface="Roboto Light"/>
                <a:cs typeface="Roboto Light"/>
                <a:sym typeface="Roboto Light"/>
              </a:rPr>
              <a:t>Стоимость привлечения одного клиента. </a:t>
            </a:r>
            <a:endParaRPr/>
          </a:p>
          <a:p>
            <a:pPr marL="57150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2000"/>
              <a:buFont typeface="Arial"/>
              <a:buAutoNum type="arabicPeriod"/>
            </a:pPr>
            <a:r>
              <a:rPr lang="ru-RU" sz="2000" b="0" i="0">
                <a:solidFill>
                  <a:srgbClr val="1F1F1F"/>
                </a:solidFill>
                <a:latin typeface="Roboto Light"/>
                <a:ea typeface="Roboto Light"/>
                <a:cs typeface="Roboto Light"/>
                <a:sym typeface="Roboto Light"/>
              </a:rPr>
              <a:t>Необходимое количество продаж для выхода в точку безубыточности.</a:t>
            </a:r>
            <a:endParaRPr/>
          </a:p>
          <a:p>
            <a:pPr marL="57150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2000"/>
              <a:buFont typeface="Arial"/>
              <a:buAutoNum type="arabicPeriod"/>
            </a:pPr>
            <a:r>
              <a:rPr lang="ru-RU" sz="2000" b="0" i="0">
                <a:solidFill>
                  <a:srgbClr val="1F1F1F"/>
                </a:solidFill>
                <a:latin typeface="Roboto Light"/>
                <a:ea typeface="Roboto Light"/>
                <a:cs typeface="Roboto Light"/>
                <a:sym typeface="Roboto Light"/>
              </a:rPr>
              <a:t>Эффективность каналов привлечения клиентов и успешность существующей рекламы.</a:t>
            </a:r>
            <a:endParaRPr/>
          </a:p>
          <a:p>
            <a:pPr marL="571500" lvl="0" indent="-4572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Pts val="2000"/>
              <a:buFont typeface="Arial"/>
              <a:buAutoNum type="arabicPeriod"/>
            </a:pPr>
            <a:r>
              <a:rPr lang="ru-RU" sz="2000" b="0" i="0">
                <a:solidFill>
                  <a:srgbClr val="1F1F1F"/>
                </a:solidFill>
                <a:latin typeface="Roboto Light"/>
                <a:ea typeface="Roboto Light"/>
                <a:cs typeface="Roboto Light"/>
                <a:sym typeface="Roboto Light"/>
              </a:rPr>
              <a:t>Поиск низкомаржинальных и убыточных позиций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Финансовые метрики</a:t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24"/>
          <p:cNvGrpSpPr/>
          <p:nvPr/>
        </p:nvGrpSpPr>
        <p:grpSpPr>
          <a:xfrm>
            <a:off x="-3278916" y="232745"/>
            <a:ext cx="10738593" cy="5429637"/>
            <a:chOff x="-4557134" y="-698882"/>
            <a:chExt cx="10738593" cy="5429637"/>
          </a:xfrm>
        </p:grpSpPr>
        <p:sp>
          <p:nvSpPr>
            <p:cNvPr id="269" name="Google Shape;269;p24"/>
            <p:cNvSpPr/>
            <p:nvPr/>
          </p:nvSpPr>
          <p:spPr>
            <a:xfrm>
              <a:off x="-4557134" y="-698882"/>
              <a:ext cx="5429637" cy="5429637"/>
            </a:xfrm>
            <a:prstGeom prst="blockArc">
              <a:avLst>
                <a:gd name="adj1" fmla="val 18900000"/>
                <a:gd name="adj2" fmla="val 2700000"/>
                <a:gd name="adj3" fmla="val 398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82835" y="183288"/>
              <a:ext cx="5898623" cy="36641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1" name="Google Shape;271;p24"/>
            <p:cNvSpPr txBox="1"/>
            <p:nvPr/>
          </p:nvSpPr>
          <p:spPr>
            <a:xfrm>
              <a:off x="282835" y="183288"/>
              <a:ext cx="5898623" cy="366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0825" tIns="35550" rIns="35550" bIns="355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Выручка – сумма всех выполненных обязательств перед клиентами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53825" y="137486"/>
              <a:ext cx="458020" cy="45802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614659" y="733236"/>
              <a:ext cx="5566800" cy="36641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4" name="Google Shape;274;p24"/>
            <p:cNvSpPr txBox="1"/>
            <p:nvPr/>
          </p:nvSpPr>
          <p:spPr>
            <a:xfrm>
              <a:off x="614659" y="733236"/>
              <a:ext cx="5566800" cy="366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0825" tIns="35550" rIns="35550" bIns="355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Расходы – просуммировать все реальные расходы компании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385648" y="687434"/>
              <a:ext cx="458020" cy="45802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796496" y="1282780"/>
              <a:ext cx="5384962" cy="36641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7" name="Google Shape;277;p24"/>
            <p:cNvSpPr txBox="1"/>
            <p:nvPr/>
          </p:nvSpPr>
          <p:spPr>
            <a:xfrm>
              <a:off x="796496" y="1282780"/>
              <a:ext cx="5384962" cy="366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0825" tIns="35550" rIns="35550" bIns="355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Чистая прибыль – выручка за вычетом расходов, налогов, процентов и амортизации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4"/>
            <p:cNvSpPr/>
            <p:nvPr/>
          </p:nvSpPr>
          <p:spPr>
            <a:xfrm>
              <a:off x="567486" y="1236978"/>
              <a:ext cx="458020" cy="45802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854555" y="1832728"/>
              <a:ext cx="5326904" cy="36641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24"/>
            <p:cNvSpPr txBox="1"/>
            <p:nvPr/>
          </p:nvSpPr>
          <p:spPr>
            <a:xfrm>
              <a:off x="854555" y="1832728"/>
              <a:ext cx="5326904" cy="366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0825" tIns="35550" rIns="35550" bIns="355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Рентабельность чистой прибыли – чистая прибыль, разделенная на выручку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625545" y="1786926"/>
              <a:ext cx="458020" cy="45802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796496" y="2382675"/>
              <a:ext cx="5384962" cy="36641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3" name="Google Shape;283;p24"/>
            <p:cNvSpPr txBox="1"/>
            <p:nvPr/>
          </p:nvSpPr>
          <p:spPr>
            <a:xfrm>
              <a:off x="796496" y="2382675"/>
              <a:ext cx="5384962" cy="366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0825" tIns="35550" rIns="35550" bIns="355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Соотношение поступлений и выбытий – деньги, которые попадают к вам в кассу и уходят из нее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567486" y="2336873"/>
              <a:ext cx="458020" cy="45802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5" name="Google Shape;285;p24"/>
            <p:cNvSpPr/>
            <p:nvPr/>
          </p:nvSpPr>
          <p:spPr>
            <a:xfrm>
              <a:off x="614659" y="2932219"/>
              <a:ext cx="5566800" cy="36641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6" name="Google Shape;286;p24"/>
            <p:cNvSpPr txBox="1"/>
            <p:nvPr/>
          </p:nvSpPr>
          <p:spPr>
            <a:xfrm>
              <a:off x="614659" y="2932219"/>
              <a:ext cx="5566800" cy="366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0825" tIns="35550" rIns="35550" bIns="355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Рентабельность собственного капитала – чистая прибыль, разделенная на собственный капитал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385648" y="2886417"/>
              <a:ext cx="458020" cy="45802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282835" y="3482167"/>
              <a:ext cx="5898623" cy="366416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9" name="Google Shape;289;p24"/>
            <p:cNvSpPr txBox="1"/>
            <p:nvPr/>
          </p:nvSpPr>
          <p:spPr>
            <a:xfrm>
              <a:off x="282835" y="3482167"/>
              <a:ext cx="5898623" cy="366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90825" tIns="35550" rIns="35550" bIns="355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Текущая ликвидность – оборотные активы, разделенные на краткосрочные обязательства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4"/>
            <p:cNvSpPr/>
            <p:nvPr/>
          </p:nvSpPr>
          <p:spPr>
            <a:xfrm>
              <a:off x="53825" y="3436365"/>
              <a:ext cx="458020" cy="45802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defPPr>
              <a:lvl1pPr marR="0" lvl="0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ct val="0"/>
                </a:spcBef>
                <a:spcAft>
                  <a:spcPct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Баланс компании</a:t>
            </a: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18" descr="Как директору читать бухгалтерский баланс - Учёт.pr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510" y="914400"/>
            <a:ext cx="5255665" cy="3942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Примеры задач аналитика данных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2" name="Google Shape;172;p7"/>
          <p:cNvSpPr txBox="1">
            <a:spLocks noGrp="1"/>
          </p:cNvSpPr>
          <p:nvPr>
            <p:ph type="subTitle" idx="1"/>
          </p:nvPr>
        </p:nvSpPr>
        <p:spPr>
          <a:xfrm>
            <a:off x="489079" y="1237300"/>
            <a:ext cx="6547200" cy="3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Найти связь между погодой и продажам зонтиков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Рассчитать средний чек на клиента ресторана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Спрогнозировать посещаемость кинотеатра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Построить график динамики продаж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Предложить решение </a:t>
            </a:r>
            <a:r>
              <a:rPr lang="ru-RU">
                <a:solidFill>
                  <a:srgbClr val="000000"/>
                </a:solidFill>
              </a:rPr>
              <a:t>– купить или не покупать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3" name="Google Shape;17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Аллокация и PnL</a:t>
            </a:r>
            <a:endParaRPr/>
          </a:p>
        </p:txBody>
      </p:sp>
      <p:pic>
        <p:nvPicPr>
          <p:cNvPr id="307" name="Google Shape;307;p37" descr="Анализ отчета о прибылях и убытках | Fin-plan.or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382" y="969082"/>
            <a:ext cx="6423236" cy="4052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397b2519d9_0_9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Эластичность</a:t>
            </a:r>
            <a:endParaRPr/>
          </a:p>
        </p:txBody>
      </p:sp>
      <p:sp>
        <p:nvSpPr>
          <p:cNvPr id="314" name="Google Shape;314;g2397b2519d9_0_9"/>
          <p:cNvSpPr txBox="1"/>
          <p:nvPr/>
        </p:nvSpPr>
        <p:spPr>
          <a:xfrm>
            <a:off x="483602" y="2426678"/>
            <a:ext cx="8176796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Эластичность спроса по цене (Price elasticity of demand - PED) измеряет реакцию спроса товара на изменение его цены.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Она рассчитывается как процентное изменение спроса, деленное на процентное изменение цены.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Если спрос эластичен, небольшое изменение цены приводит к большому изменению объема продаж.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g2397b2519d9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037" y="1226392"/>
            <a:ext cx="47339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Годовой повторяющийся доход</a:t>
            </a:r>
            <a:endParaRPr/>
          </a:p>
        </p:txBody>
      </p:sp>
      <p:sp>
        <p:nvSpPr>
          <p:cNvPr id="322" name="Google Shape;322;p38"/>
          <p:cNvSpPr txBox="1"/>
          <p:nvPr/>
        </p:nvSpPr>
        <p:spPr>
          <a:xfrm>
            <a:off x="439216" y="1623904"/>
            <a:ext cx="817679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Метрика ARR (Annual Recurring Revenue) служит для оценки компонентов дохода, которые повторяются естественным образом и не включает в себя единовременные сборы и специальные платежи.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Важной метрикой является также ARR per customer — годовой повторяющийся доход в расчёте на одного клиента. Если вы практикуете допродажи или кросс-продажи, эта метрика будет расти, а это уже показатель здорового бизнеса.</a:t>
            </a:r>
            <a:endParaRPr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Инструменты аналитика данных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2" name="Google Shape;182;p8"/>
          <p:cNvSpPr txBox="1">
            <a:spLocks noGrp="1"/>
          </p:cNvSpPr>
          <p:nvPr>
            <p:ph type="subTitle" idx="1"/>
          </p:nvPr>
        </p:nvSpPr>
        <p:spPr>
          <a:xfrm>
            <a:off x="489079" y="1113600"/>
            <a:ext cx="5404945" cy="3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Google Sheets (Excel)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SQL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en-US" err="1">
                <a:solidFill>
                  <a:srgbClr val="000000"/>
                </a:solidFill>
              </a:rPr>
              <a:t>SuperSet</a:t>
            </a:r>
            <a:r>
              <a:rPr lang="ru-RU">
                <a:solidFill>
                  <a:srgbClr val="000000"/>
                </a:solidFill>
              </a:rPr>
              <a:t> (</a:t>
            </a:r>
            <a:r>
              <a:rPr lang="en-US">
                <a:solidFill>
                  <a:srgbClr val="000000"/>
                </a:solidFill>
              </a:rPr>
              <a:t>Power BI)</a:t>
            </a:r>
            <a:endParaRPr/>
          </a:p>
          <a:p>
            <a:pPr marL="450000" indent="-330200">
              <a:lnSpc>
                <a:spcPct val="200000"/>
              </a:lnSpc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az-Latn-AZ">
                <a:solidFill>
                  <a:srgbClr val="000000"/>
                </a:solidFill>
              </a:rPr>
              <a:t>Python</a:t>
            </a:r>
            <a:endParaRPr lang="az-Latn-AZ"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err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Jupiter NoteBook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8" descr="Microsoft Excel — Википедия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0014" y="1113600"/>
            <a:ext cx="1284575" cy="1190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8" descr="SQL-Урок 1. Язык SQL. Основные понятия. | BUGZA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8314" y="3548171"/>
            <a:ext cx="2223400" cy="11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8" descr="Python (programming language) - Wikipedia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2018" y="1090660"/>
            <a:ext cx="1238499" cy="1357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git: советы и шпаргалки">
            <a:extLst>
              <a:ext uri="{FF2B5EF4-FFF2-40B4-BE49-F238E27FC236}">
                <a16:creationId xmlns:a16="http://schemas.microsoft.com/office/drawing/2014/main" id="{8D156E7D-6047-6DE9-50B9-647987530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6209" y="3781769"/>
            <a:ext cx="1181731" cy="118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Что такое Apache Superset и почему именно он? | Pavel dolgih | Дзен">
            <a:extLst>
              <a:ext uri="{FF2B5EF4-FFF2-40B4-BE49-F238E27FC236}">
                <a16:creationId xmlns:a16="http://schemas.microsoft.com/office/drawing/2014/main" id="{2F0E844E-35A8-B6A8-75C3-E0C0E1698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8512" y="2416693"/>
            <a:ext cx="2647116" cy="116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Платформы для анализа данных</a:t>
            </a:r>
          </a:p>
        </p:txBody>
      </p:sp>
      <p:sp>
        <p:nvSpPr>
          <p:cNvPr id="183" name="Google Shape;183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Google Analytics">
            <a:extLst>
              <a:ext uri="{FF2B5EF4-FFF2-40B4-BE49-F238E27FC236}">
                <a16:creationId xmlns:a16="http://schemas.microsoft.com/office/drawing/2014/main" id="{27261702-E8F3-0869-A1B6-632717E70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4625" y="767986"/>
            <a:ext cx="5186235" cy="166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Яндекс Метрика — Плагин для WordPress | WordPress.org Русский">
            <a:extLst>
              <a:ext uri="{FF2B5EF4-FFF2-40B4-BE49-F238E27FC236}">
                <a16:creationId xmlns:a16="http://schemas.microsoft.com/office/drawing/2014/main" id="{933E1ABC-9BB5-FA97-069B-84B985D28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799" y="11136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ppsFlyer">
            <a:extLst>
              <a:ext uri="{FF2B5EF4-FFF2-40B4-BE49-F238E27FC236}">
                <a16:creationId xmlns:a16="http://schemas.microsoft.com/office/drawing/2014/main" id="{8B3167F7-032B-06AC-796A-51AA56DB6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75598" y="3065797"/>
            <a:ext cx="4770304" cy="1397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1499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>
            <a:spLocks noGrp="1"/>
          </p:cNvSpPr>
          <p:nvPr>
            <p:ph type="title"/>
          </p:nvPr>
        </p:nvSpPr>
        <p:spPr>
          <a:xfrm>
            <a:off x="360781" y="228912"/>
            <a:ext cx="509296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Маркетинговая аналитика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6" name="Google Shape;116;p8"/>
          <p:cNvSpPr txBox="1">
            <a:spLocks noGrp="1"/>
          </p:cNvSpPr>
          <p:nvPr>
            <p:ph type="body" idx="1"/>
          </p:nvPr>
        </p:nvSpPr>
        <p:spPr>
          <a:xfrm>
            <a:off x="5128385" y="1533919"/>
            <a:ext cx="3881215" cy="291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5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900"/>
              <a:buNone/>
            </a:pPr>
            <a:r>
              <a:rPr lang="ru-RU" sz="1700" i="1" u="sng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Маркетинговая аналитика </a:t>
            </a:r>
            <a:r>
              <a:rPr lang="ru-RU" sz="17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— это процесс, который помогает проанализировать действия отдела маркетинга и найти закономерности в данных для принятия решений.</a:t>
            </a:r>
            <a:endParaRPr sz="17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7" name="Google Shape;117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8" descr="Аналитика в маркетинге. Зачем нужна и необходимые инструменты Новости  Нижнего Новгорода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37" y="1270093"/>
            <a:ext cx="4584748" cy="3438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97b2519d9_0_0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Задачи аналитика в маркетинге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7" name="Google Shape;127;g2397b2519d9_0_0"/>
          <p:cNvSpPr txBox="1">
            <a:spLocks noGrp="1"/>
          </p:cNvSpPr>
          <p:nvPr>
            <p:ph type="subTitle" idx="1"/>
          </p:nvPr>
        </p:nvSpPr>
        <p:spPr>
          <a:xfrm>
            <a:off x="575125" y="974450"/>
            <a:ext cx="8100000" cy="40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ru-RU" sz="1500" b="0" i="0">
                <a:solidFill>
                  <a:srgbClr val="474766"/>
                </a:solidFill>
                <a:latin typeface="Roboto Light"/>
                <a:ea typeface="Roboto Light"/>
                <a:cs typeface="Roboto Light"/>
                <a:sym typeface="Roboto Light"/>
              </a:rPr>
              <a:t>на какую аудиторию настраивать рекламу;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ru-RU" sz="1500" b="0" i="0">
                <a:solidFill>
                  <a:srgbClr val="474766"/>
                </a:solidFill>
                <a:latin typeface="Roboto Light"/>
                <a:ea typeface="Roboto Light"/>
                <a:cs typeface="Roboto Light"/>
                <a:sym typeface="Roboto Light"/>
              </a:rPr>
              <a:t>какие маркетинговые каналы приводят покупателей;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ru-RU" sz="1500" b="0" i="0">
                <a:solidFill>
                  <a:srgbClr val="474766"/>
                </a:solidFill>
                <a:latin typeface="Roboto Light"/>
                <a:ea typeface="Roboto Light"/>
                <a:cs typeface="Roboto Light"/>
                <a:sym typeface="Roboto Light"/>
              </a:rPr>
              <a:t>какие тексты и креативы лучше продают;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ru-RU" sz="1500" b="0" i="0">
                <a:solidFill>
                  <a:srgbClr val="474766"/>
                </a:solidFill>
                <a:latin typeface="Roboto Light"/>
                <a:ea typeface="Roboto Light"/>
                <a:cs typeface="Roboto Light"/>
                <a:sym typeface="Roboto Light"/>
              </a:rPr>
              <a:t>сколько стоит привлечение новых клиентов;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ru-RU" sz="1500" b="0" i="0">
                <a:solidFill>
                  <a:srgbClr val="474766"/>
                </a:solidFill>
                <a:latin typeface="Roboto Light"/>
                <a:ea typeface="Roboto Light"/>
                <a:cs typeface="Roboto Light"/>
                <a:sym typeface="Roboto Light"/>
              </a:rPr>
              <a:t>как эффективнее распределить бюджет и время сотрудников маркетинга;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ru-RU" sz="1500" b="0" i="0">
                <a:solidFill>
                  <a:srgbClr val="474766"/>
                </a:solidFill>
                <a:latin typeface="Roboto Light"/>
                <a:ea typeface="Roboto Light"/>
                <a:cs typeface="Roboto Light"/>
                <a:sym typeface="Roboto Light"/>
              </a:rPr>
              <a:t>по каким показателям оценивать результаты рекламных кампаний;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ru-RU" sz="1500" b="0" i="0">
                <a:solidFill>
                  <a:srgbClr val="474766"/>
                </a:solidFill>
                <a:latin typeface="Roboto Light"/>
                <a:ea typeface="Roboto Light"/>
                <a:cs typeface="Roboto Light"/>
                <a:sym typeface="Roboto Light"/>
              </a:rPr>
              <a:t>какие изменения нужно внести в процесс продаж или работу сайта;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ru-RU" sz="1500" b="0" i="0">
                <a:solidFill>
                  <a:srgbClr val="474766"/>
                </a:solidFill>
                <a:latin typeface="Roboto Light"/>
                <a:ea typeface="Roboto Light"/>
                <a:cs typeface="Roboto Light"/>
                <a:sym typeface="Roboto Light"/>
              </a:rPr>
              <a:t>как скорректировать стратегию продвижения</a:t>
            </a:r>
            <a:endParaRPr/>
          </a:p>
        </p:txBody>
      </p:sp>
      <p:sp>
        <p:nvSpPr>
          <p:cNvPr id="128" name="Google Shape;128;g2397b2519d9_0_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397b2519d9_0_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2397b2519d9_0_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97b2519d9_0_9"/>
          <p:cNvSpPr txBox="1">
            <a:spLocks noGrp="1"/>
          </p:cNvSpPr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Концепции маркетингового анализа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7" name="Google Shape;137;g2397b2519d9_0_9"/>
          <p:cNvSpPr txBox="1">
            <a:spLocks noGrp="1"/>
          </p:cNvSpPr>
          <p:nvPr>
            <p:ph type="subTitle" idx="1"/>
          </p:nvPr>
        </p:nvSpPr>
        <p:spPr>
          <a:xfrm>
            <a:off x="1183419" y="1318334"/>
            <a:ext cx="4201931" cy="279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b="0" i="0">
                <a:solidFill>
                  <a:srgbClr val="1F1F1F"/>
                </a:solidFill>
                <a:latin typeface="Roboto Light"/>
                <a:ea typeface="Roboto Light"/>
                <a:cs typeface="Roboto Light"/>
                <a:sym typeface="Roboto Light"/>
              </a:rPr>
              <a:t>Просмотры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1F1F1F"/>
                </a:solidFill>
                <a:latin typeface="Roboto Light"/>
                <a:ea typeface="Roboto Light"/>
                <a:cs typeface="Roboto Light"/>
                <a:sym typeface="Roboto Light"/>
              </a:rPr>
              <a:t>У</a:t>
            </a:r>
            <a:r>
              <a:rPr lang="ru-RU" b="0" i="0">
                <a:solidFill>
                  <a:srgbClr val="1F1F1F"/>
                </a:solidFill>
                <a:latin typeface="Roboto Light"/>
                <a:ea typeface="Roboto Light"/>
                <a:cs typeface="Roboto Light"/>
                <a:sym typeface="Roboto Light"/>
              </a:rPr>
              <a:t>никальные посетители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b="0" i="0">
                <a:solidFill>
                  <a:srgbClr val="1F1F1F"/>
                </a:solidFill>
                <a:latin typeface="Roboto Light"/>
                <a:ea typeface="Roboto Light"/>
                <a:cs typeface="Roboto Light"/>
                <a:sym typeface="Roboto Light"/>
              </a:rPr>
              <a:t>Уникальные пользователи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1F1F1F"/>
                </a:solidFill>
                <a:latin typeface="Roboto Light"/>
                <a:ea typeface="Roboto Light"/>
                <a:cs typeface="Roboto Light"/>
                <a:sym typeface="Roboto Light"/>
              </a:rPr>
              <a:t>К</a:t>
            </a:r>
            <a:r>
              <a:rPr lang="ru-RU" b="0" i="0">
                <a:solidFill>
                  <a:srgbClr val="1F1F1F"/>
                </a:solidFill>
                <a:latin typeface="Roboto Light"/>
                <a:ea typeface="Roboto Light"/>
                <a:cs typeface="Roboto Light"/>
                <a:sym typeface="Roboto Light"/>
              </a:rPr>
              <a:t>онверсии</a:t>
            </a:r>
            <a:endParaRPr/>
          </a:p>
          <a:p>
            <a:pPr marL="450000" lvl="0" indent="-330200" algn="l" rtl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b="0" i="0">
                <a:solidFill>
                  <a:srgbClr val="1F1F1F"/>
                </a:solidFill>
                <a:latin typeface="Roboto Light"/>
                <a:ea typeface="Roboto Light"/>
                <a:cs typeface="Roboto Light"/>
                <a:sym typeface="Roboto Light"/>
              </a:rPr>
              <a:t>CTR</a:t>
            </a:r>
            <a:endParaRPr sz="1600">
              <a:solidFill>
                <a:srgbClr val="21252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8" name="Google Shape;138;g2397b2519d9_0_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397b2519d9_0_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2397b2519d9_0_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2397b2519d9_0_9" descr="Клик - Бесплатные иконки SVG и PNG - Бесплатно для коммерческого  использования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987" y="824818"/>
            <a:ext cx="3493863" cy="3493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Microsoft Windows NT 10.0.20348.0"/>
  <p:tag name="AS_RELEASE_DATE" val="2025.01.14"/>
  <p:tag name="AS_TITLE" val="Aspose.Slides for .NET6"/>
  <p:tag name="AS_VERSION" val="25.1"/>
</p:tagLst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-light-2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0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0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1229</Words>
  <Application>Microsoft Office PowerPoint</Application>
  <PresentationFormat>Экран (16:9)</PresentationFormat>
  <Paragraphs>196</Paragraphs>
  <Slides>42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42</vt:i4>
      </vt:variant>
    </vt:vector>
  </HeadingPairs>
  <TitlesOfParts>
    <vt:vector size="50" baseType="lpstr">
      <vt:lpstr>Roboto</vt:lpstr>
      <vt:lpstr>Arial</vt:lpstr>
      <vt:lpstr>Roboto Light</vt:lpstr>
      <vt:lpstr>Roboto Black</vt:lpstr>
      <vt:lpstr>simple-light-2</vt:lpstr>
      <vt:lpstr>simple-light-2</vt:lpstr>
      <vt:lpstr>simple-light-2</vt:lpstr>
      <vt:lpstr>simple-light-2</vt:lpstr>
      <vt:lpstr>Направления в анализе данных. Классификация направлений. Инструменты анализа данных</vt:lpstr>
      <vt:lpstr>Направления в аналитике данных</vt:lpstr>
      <vt:lpstr>Функция аналитика данных</vt:lpstr>
      <vt:lpstr>Примеры задач аналитика данных</vt:lpstr>
      <vt:lpstr>Инструменты аналитика данных</vt:lpstr>
      <vt:lpstr>Платформы для анализа данных</vt:lpstr>
      <vt:lpstr>Маркетинговая аналитика</vt:lpstr>
      <vt:lpstr>Задачи аналитика в маркетинге</vt:lpstr>
      <vt:lpstr>Концепции маркетингового анализа</vt:lpstr>
      <vt:lpstr>Метрики маркетингового анализа</vt:lpstr>
      <vt:lpstr>Рекламные метрики</vt:lpstr>
      <vt:lpstr>Метрики лидогенерации</vt:lpstr>
      <vt:lpstr>Финансовые метрики</vt:lpstr>
      <vt:lpstr>Метрики оценки email-маркетинга</vt:lpstr>
      <vt:lpstr>Метрики веб-аналитики</vt:lpstr>
      <vt:lpstr>Продуктовая аналитика</vt:lpstr>
      <vt:lpstr>Задачи продуктового аналитика</vt:lpstr>
      <vt:lpstr>Продуктовые метрики</vt:lpstr>
      <vt:lpstr>Метрики привлечения</vt:lpstr>
      <vt:lpstr>Метрики вовлеченности</vt:lpstr>
      <vt:lpstr>Метрики производительности</vt:lpstr>
      <vt:lpstr>Retention (удержание клиента)</vt:lpstr>
      <vt:lpstr>Формула Retention</vt:lpstr>
      <vt:lpstr>Пример расчета Retention</vt:lpstr>
      <vt:lpstr>Средние отраслевые Retention</vt:lpstr>
      <vt:lpstr>Когортный анализ</vt:lpstr>
      <vt:lpstr>Этапы когортного анализа</vt:lpstr>
      <vt:lpstr>Пререквизиты когортного анализа</vt:lpstr>
      <vt:lpstr>Шаги когортного анализа</vt:lpstr>
      <vt:lpstr>Применение когортного анализа</vt:lpstr>
      <vt:lpstr>Запаздывающие индикаторы</vt:lpstr>
      <vt:lpstr>Опережающие индикаторы</vt:lpstr>
      <vt:lpstr>Прокси-метрики</vt:lpstr>
      <vt:lpstr>Метрики активации</vt:lpstr>
      <vt:lpstr>Задачи финансового аналитика</vt:lpstr>
      <vt:lpstr>Юнит-экономика</vt:lpstr>
      <vt:lpstr>Оценка юнит-экономики</vt:lpstr>
      <vt:lpstr>Финансовые метрики</vt:lpstr>
      <vt:lpstr>Баланс компании</vt:lpstr>
      <vt:lpstr>Аллокация и PnL</vt:lpstr>
      <vt:lpstr>Эластичность</vt:lpstr>
      <vt:lpstr>Годовой повторяющийся доход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Вспомним соединения JOIN</dc:title>
  <cp:lastModifiedBy>Вугар Дамиров</cp:lastModifiedBy>
  <cp:revision>5</cp:revision>
  <dcterms:modified xsi:type="dcterms:W3CDTF">2025-09-18T19:07:21Z</dcterms:modified>
</cp:coreProperties>
</file>