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33"/>
  </p:notesMasterIdLst>
  <p:sldIdLst>
    <p:sldId id="256" r:id="rId2"/>
    <p:sldId id="260" r:id="rId3"/>
    <p:sldId id="262" r:id="rId4"/>
    <p:sldId id="264" r:id="rId5"/>
    <p:sldId id="265" r:id="rId6"/>
    <p:sldId id="267" r:id="rId7"/>
    <p:sldId id="292" r:id="rId8"/>
    <p:sldId id="295" r:id="rId9"/>
    <p:sldId id="298" r:id="rId10"/>
    <p:sldId id="301" r:id="rId11"/>
    <p:sldId id="304" r:id="rId12"/>
    <p:sldId id="307" r:id="rId13"/>
    <p:sldId id="280" r:id="rId14"/>
    <p:sldId id="283" r:id="rId15"/>
    <p:sldId id="286" r:id="rId16"/>
    <p:sldId id="289" r:id="rId17"/>
    <p:sldId id="319" r:id="rId18"/>
    <p:sldId id="322" r:id="rId19"/>
    <p:sldId id="325" r:id="rId20"/>
    <p:sldId id="328" r:id="rId21"/>
    <p:sldId id="343" r:id="rId22"/>
    <p:sldId id="346" r:id="rId23"/>
    <p:sldId id="349" r:id="rId24"/>
    <p:sldId id="355" r:id="rId25"/>
    <p:sldId id="358" r:id="rId26"/>
    <p:sldId id="361" r:id="rId27"/>
    <p:sldId id="367" r:id="rId28"/>
    <p:sldId id="388" r:id="rId29"/>
    <p:sldId id="391" r:id="rId30"/>
    <p:sldId id="394" r:id="rId31"/>
    <p:sldId id="397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Black" panose="02000000000000000000" pitchFamily="2" charset="0"/>
      <p:bold r:id="rId38"/>
    </p:embeddedFont>
    <p:embeddedFont>
      <p:font typeface="Roboto Light" panose="02000000000000000000" pitchFamily="2" charset="0"/>
      <p:regular r:id="rId39"/>
      <p:italic r:id="rId40"/>
    </p:embeddedFont>
  </p:embeddedFontLst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d5WuFrmu+Hgul7E0UaG2ufK4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077D8-7270-4CD7-8805-9935C1CE3D0E}">
  <a:tblStyle styleId="{8D1077D8-7270-4CD7-8805-9935C1CE3D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4" name="Google Shape;1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0" name="Google Shape;1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7" name="Google Shape;1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/>
              <a:t>Радары, лидары, геолокации, картинка, звук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0bd0a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g1e00bd0a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8" name="Google Shape;1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5" name="Google Shape;1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" name="Google Shape;4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" name="Google Shape;4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" name="Google Shape;4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58" name="Google Shape;58;g21f23b0aeb9_0_78"/>
          <p:cNvGraphicFramePr>
            <a:graphicFrameLocks noGrp="1"/>
          </p:cNvGraphicFramePr>
          <p:nvPr/>
        </p:nvGraphicFramePr>
        <p:xfrm>
          <a:off x="451563" y="1957413"/>
          <a:ext cx="7850425" cy="2422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Google Shape;5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me">
  <p:cSld name="CUSTOM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g21f23b0aeb9_0_86"/>
          <p:cNvCxnSpPr>
            <a:stCxn id="65" idx="2"/>
            <a:endCxn id="66" idx="0"/>
          </p:cNvCxnSpPr>
          <p:nvPr/>
        </p:nvCxnSpPr>
        <p:spPr>
          <a:xfrm flipH="1">
            <a:off x="6416163" y="13826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Google Shape;6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g21f23b0aeb9_0_86"/>
          <p:cNvCxnSpPr>
            <a:stCxn id="66" idx="2"/>
            <a:endCxn id="68" idx="0"/>
          </p:cNvCxnSpPr>
          <p:nvPr/>
        </p:nvCxnSpPr>
        <p:spPr>
          <a:xfrm flipH="1">
            <a:off x="6416163" y="236627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g21f23b0aeb9_0_86"/>
          <p:cNvCxnSpPr>
            <a:stCxn id="68" idx="2"/>
            <a:endCxn id="69" idx="0"/>
          </p:cNvCxnSpPr>
          <p:nvPr/>
        </p:nvCxnSpPr>
        <p:spPr>
          <a:xfrm flipH="1">
            <a:off x="6416163" y="33499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" name="Google Shape;7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24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sz="24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9711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445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1047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0496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807" r:id="rId6"/>
    <p:sldLayoutId id="2147483808" r:id="rId7"/>
    <p:sldLayoutId id="2147483809" r:id="rId8"/>
    <p:sldLayoutId id="2147483810" r:id="rId9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cis/database/what-is-a-data-warehous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racle.com/cis/autonomous-database/departmental-data-warehou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17470" y="1520463"/>
            <a:ext cx="6838242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4400" dirty="0">
                <a:latin typeface="Roboto Black"/>
                <a:ea typeface="Roboto Black"/>
                <a:cs typeface="Roboto Black"/>
                <a:sym typeface="Roboto Black"/>
              </a:rPr>
              <a:t>Основы визуализации данных</a:t>
            </a:r>
            <a:endParaRPr sz="44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Точечная</a:t>
            </a:r>
            <a:r>
              <a:rPr lang="ru-RU" sz="2400" dirty="0"/>
              <a:t> </a:t>
            </a:r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диаграмма</a:t>
            </a:r>
            <a:endParaRPr sz="2400" dirty="0"/>
          </a:p>
        </p:txBody>
      </p:sp>
      <p:pic>
        <p:nvPicPr>
          <p:cNvPr id="187" name="Google Shape;187;p30" descr="Создание точечной диаграмм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7414"/>
            <a:ext cx="8596824" cy="24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Точечная</a:t>
            </a:r>
            <a:r>
              <a:rPr lang="ru-RU" sz="2000" dirty="0"/>
              <a:t> </a:t>
            </a: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диаграмма (практика)</a:t>
            </a:r>
            <a:endParaRPr sz="2000"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1194202" y="1766245"/>
            <a:ext cx="5340319" cy="222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endParaRPr/>
          </a:p>
        </p:txBody>
      </p:sp>
      <p:pic>
        <p:nvPicPr>
          <p:cNvPr id="194" name="Google Shape;194;p31" descr="avat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76" y="1150929"/>
            <a:ext cx="6278157" cy="384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Точечная диаграмма</a:t>
            </a:r>
            <a:endParaRPr sz="2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00" name="Google Shape;200;p32"/>
          <p:cNvGrpSpPr/>
          <p:nvPr/>
        </p:nvGrpSpPr>
        <p:grpSpPr>
          <a:xfrm>
            <a:off x="-3549952" y="559455"/>
            <a:ext cx="12337293" cy="4602441"/>
            <a:chOff x="-3861652" y="-593020"/>
            <a:chExt cx="12337293" cy="4602441"/>
          </a:xfrm>
        </p:grpSpPr>
        <p:sp>
          <p:nvSpPr>
            <p:cNvPr id="201" name="Google Shape;201;p32"/>
            <p:cNvSpPr/>
            <p:nvPr/>
          </p:nvSpPr>
          <p:spPr>
            <a:xfrm>
              <a:off x="-3861652" y="-593020"/>
              <a:ext cx="4602441" cy="4602441"/>
            </a:xfrm>
            <a:prstGeom prst="blockArc">
              <a:avLst>
                <a:gd name="adj1" fmla="val 18900000"/>
                <a:gd name="adj2" fmla="val 2700000"/>
                <a:gd name="adj3" fmla="val 469"/>
              </a:avLst>
            </a:prstGeom>
            <a:noFill/>
            <a:ln w="25400" cap="flat" cmpd="sng">
              <a:solidFill>
                <a:srgbClr val="5F72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24696" y="213456"/>
              <a:ext cx="8150945" cy="4271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C82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324696" y="213456"/>
              <a:ext cx="8150945" cy="427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9075" tIns="58400" rIns="58400" bIns="584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 – точка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57704" y="160058"/>
              <a:ext cx="533983" cy="53398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630805" y="854031"/>
              <a:ext cx="7844836" cy="4271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C82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630805" y="854031"/>
              <a:ext cx="7844836" cy="427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9075" tIns="58400" rIns="58400" bIns="584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>
                  <a:solidFill>
                    <a:schemeClr val="dk1"/>
                  </a:solidFill>
                </a:rPr>
                <a:t>Пересечение двух признаков объекта</a:t>
              </a:r>
              <a:endParaRPr sz="2300">
                <a:solidFill>
                  <a:schemeClr val="dk1"/>
                </a:solidFill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363813" y="800633"/>
              <a:ext cx="533983" cy="53398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24756" y="1494606"/>
              <a:ext cx="7750885" cy="4271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C82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 txBox="1"/>
            <p:nvPr/>
          </p:nvSpPr>
          <p:spPr>
            <a:xfrm>
              <a:off x="724756" y="1494606"/>
              <a:ext cx="7750885" cy="427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9075" tIns="58400" rIns="58400" bIns="584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>
                  <a:solidFill>
                    <a:schemeClr val="dk1"/>
                  </a:solidFill>
                </a:rPr>
                <a:t>Визуализация разброса и зависимости величи</a:t>
              </a: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457764" y="1441208"/>
              <a:ext cx="533983" cy="53398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630805" y="2135181"/>
              <a:ext cx="7844836" cy="4271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C82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 txBox="1"/>
            <p:nvPr/>
          </p:nvSpPr>
          <p:spPr>
            <a:xfrm>
              <a:off x="630805" y="2135181"/>
              <a:ext cx="7844836" cy="427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9075" tIns="58400" rIns="58400" bIns="584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Выводы по кластеризации и сегментации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363813" y="2081783"/>
              <a:ext cx="533983" cy="53398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24696" y="2775756"/>
              <a:ext cx="8150945" cy="4271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6C82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 txBox="1"/>
            <p:nvPr/>
          </p:nvSpPr>
          <p:spPr>
            <a:xfrm>
              <a:off x="324696" y="2775756"/>
              <a:ext cx="8150945" cy="427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9075" tIns="58400" rIns="58400" bIns="584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Помощь в восполнении утраченных данных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57704" y="2722358"/>
              <a:ext cx="533983" cy="53398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Японские свечи</a:t>
            </a:r>
            <a:endParaRPr sz="2000"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654633" y="1671775"/>
            <a:ext cx="7865968" cy="312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endParaRPr/>
          </a:p>
        </p:txBody>
      </p:sp>
      <p:pic>
        <p:nvPicPr>
          <p:cNvPr id="128" name="Google Shape;128;p6" descr="Что такое японские свечи? - Как их использовать в криптотрейдинге -  INCRYP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7" y="1187057"/>
            <a:ext cx="8441473" cy="351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8146" y="1146774"/>
            <a:ext cx="2119335" cy="31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Свечные</a:t>
            </a:r>
            <a:r>
              <a:rPr lang="ru-RU" sz="2000" dirty="0"/>
              <a:t> </a:t>
            </a: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шаблоны</a:t>
            </a:r>
            <a:endParaRPr sz="2000" dirty="0"/>
          </a:p>
        </p:txBody>
      </p:sp>
      <p:pic>
        <p:nvPicPr>
          <p:cNvPr id="134" name="Google Shape;134;p7" descr="Свечные паттерны в трейдинге: как их использовать в свой торговл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628" y="0"/>
            <a:ext cx="548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73808" y="1146774"/>
            <a:ext cx="2505928" cy="31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Свечные модели</a:t>
            </a:r>
            <a:endParaRPr sz="2000" dirty="0"/>
          </a:p>
        </p:txBody>
      </p:sp>
      <p:pic>
        <p:nvPicPr>
          <p:cNvPr id="140" name="Google Shape;140;p8" descr="Паттерны и модели на основе японских свечей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847" y="847946"/>
            <a:ext cx="6305590" cy="380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Японские свечи</a:t>
            </a:r>
            <a:endParaRPr sz="2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315964" y="1282075"/>
            <a:ext cx="8512071" cy="3416400"/>
            <a:chOff x="4264" y="0"/>
            <a:chExt cx="8512071" cy="3416400"/>
          </a:xfrm>
        </p:grpSpPr>
        <p:sp>
          <p:nvSpPr>
            <p:cNvPr id="147" name="Google Shape;147;p26"/>
            <p:cNvSpPr/>
            <p:nvPr/>
          </p:nvSpPr>
          <p:spPr>
            <a:xfrm>
              <a:off x="639044" y="0"/>
              <a:ext cx="7242510" cy="3416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264" y="1024920"/>
              <a:ext cx="2051101" cy="13665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70974" y="1091630"/>
              <a:ext cx="1917681" cy="1233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Детализированный линейный график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2157920" y="1024920"/>
              <a:ext cx="2051101" cy="13665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2224630" y="1091630"/>
              <a:ext cx="1917681" cy="1233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Четыре измерения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311577" y="1024920"/>
              <a:ext cx="2051101" cy="13665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4378287" y="1091630"/>
              <a:ext cx="1917681" cy="1233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Отслеживание динамики и объема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465234" y="1024920"/>
              <a:ext cx="2051101" cy="13665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6531944" y="1091630"/>
              <a:ext cx="1917681" cy="1233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Способность прогнозировать цену на моделях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Воронки продаж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type="subTitle" idx="1"/>
          </p:nvPr>
        </p:nvSpPr>
        <p:spPr>
          <a:xfrm>
            <a:off x="658132" y="2774311"/>
            <a:ext cx="4530555" cy="281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Обобщить данные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«Больные места» процесса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Отслеживание успеха бизнес-стратегии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проанализировать отношения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 descr="7 этапов продаж: обучение менеджера основным техникам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61" y="518168"/>
            <a:ext cx="4037565" cy="273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Воронкообразная диаграмма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 descr="Что такое воронка продаж и как ее построить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14" y="1280763"/>
            <a:ext cx="7240772" cy="316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диаграмм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8"/>
          <p:cNvSpPr txBox="1">
            <a:spLocks noGrp="1"/>
          </p:cNvSpPr>
          <p:nvPr>
            <p:ph type="subTitle" idx="1"/>
          </p:nvPr>
        </p:nvSpPr>
        <p:spPr>
          <a:xfrm>
            <a:off x="360000" y="1001122"/>
            <a:ext cx="3930833" cy="37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Font typeface="Arial"/>
              <a:buChar char="•"/>
            </a:pPr>
            <a:r>
              <a:rPr lang="ru-RU" sz="1800" b="0" i="0">
                <a:solidFill>
                  <a:srgbClr val="2D3748"/>
                </a:solidFill>
                <a:latin typeface="Arial"/>
                <a:ea typeface="Arial"/>
                <a:cs typeface="Arial"/>
                <a:sym typeface="Arial"/>
              </a:rPr>
              <a:t>Стадии движения товаров в доставке (от передано в доставку до выдано получателю)</a:t>
            </a:r>
            <a:endParaRPr/>
          </a:p>
          <a:p>
            <a:pPr marL="457200" lvl="0" indent="-1651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Font typeface="Arial"/>
              <a:buNone/>
            </a:pPr>
            <a:endParaRPr sz="1800" b="0" i="0">
              <a:solidFill>
                <a:srgbClr val="2D374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Font typeface="Arial"/>
              <a:buChar char="•"/>
            </a:pPr>
            <a:r>
              <a:rPr lang="ru-RU" sz="1800">
                <a:solidFill>
                  <a:srgbClr val="2D3748"/>
                </a:solidFill>
                <a:latin typeface="Arial"/>
                <a:ea typeface="Arial"/>
                <a:cs typeface="Arial"/>
                <a:sym typeface="Arial"/>
              </a:rPr>
              <a:t>Уровень информационной безопасности (от низкой до критичной)</a:t>
            </a:r>
            <a:endParaRPr/>
          </a:p>
          <a:p>
            <a:pPr marL="457200" lvl="0" indent="-1651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Font typeface="Arial"/>
              <a:buNone/>
            </a:pPr>
            <a:endParaRPr sz="1800" b="0" i="0">
              <a:solidFill>
                <a:srgbClr val="2D374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Font typeface="Arial"/>
              <a:buChar char="•"/>
            </a:pPr>
            <a:r>
              <a:rPr lang="ru-RU" sz="1800" b="0" i="0">
                <a:solidFill>
                  <a:srgbClr val="2D3748"/>
                </a:solidFill>
                <a:latin typeface="Arial"/>
                <a:ea typeface="Arial"/>
                <a:cs typeface="Arial"/>
                <a:sym typeface="Arial"/>
              </a:rPr>
              <a:t>Конверсии и воронки продаж (от количества посещений сайта до реальных продаж)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 descr="Конверсия: что это такое, как считать коэффициент конверсии на сайте:  формула расчета показателя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26" y="791876"/>
            <a:ext cx="4242686" cy="338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Графики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r>
              <a:rPr lang="ru-RU"/>
              <a:t>Это способ представления данных, где множество точек соединены линиями друг с другом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562" y="1673449"/>
            <a:ext cx="5052385" cy="312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Задачи, решаемые агрегацией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68" name="Google Shape;168;p28"/>
          <p:cNvGrpSpPr/>
          <p:nvPr/>
        </p:nvGrpSpPr>
        <p:grpSpPr>
          <a:xfrm>
            <a:off x="-2056641" y="987837"/>
            <a:ext cx="7674533" cy="3791990"/>
            <a:chOff x="-3179413" y="-489302"/>
            <a:chExt cx="7674533" cy="3791990"/>
          </a:xfrm>
        </p:grpSpPr>
        <p:sp>
          <p:nvSpPr>
            <p:cNvPr id="169" name="Google Shape;169;p28"/>
            <p:cNvSpPr/>
            <p:nvPr/>
          </p:nvSpPr>
          <p:spPr>
            <a:xfrm>
              <a:off x="-3179413" y="-489302"/>
              <a:ext cx="3791990" cy="3791990"/>
            </a:xfrm>
            <a:prstGeom prst="blockArc">
              <a:avLst>
                <a:gd name="adj1" fmla="val 18900000"/>
                <a:gd name="adj2" fmla="val 2700000"/>
                <a:gd name="adj3" fmla="val 57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68973" y="175780"/>
              <a:ext cx="4226146" cy="3517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268973" y="175780"/>
              <a:ext cx="4226146" cy="351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25" tIns="35550" rIns="35550" bIns="355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часто клиенты покупали у нас?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49107" y="131807"/>
              <a:ext cx="439732" cy="43973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521053" y="703290"/>
              <a:ext cx="3974067" cy="3517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521053" y="703290"/>
              <a:ext cx="3974067" cy="351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25" tIns="35550" rIns="35550" bIns="355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Сколько мы заработали денег на покупках?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01187" y="659317"/>
              <a:ext cx="439732" cy="43973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598421" y="1230800"/>
              <a:ext cx="3896699" cy="3517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598421" y="1230800"/>
              <a:ext cx="3896699" cy="351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25" tIns="35550" rIns="35550" bIns="355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Какой средний чек покупки?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78555" y="1186826"/>
              <a:ext cx="439732" cy="43973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21053" y="1758309"/>
              <a:ext cx="3974067" cy="3517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521053" y="1758309"/>
              <a:ext cx="3974067" cy="351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25" tIns="35550" rIns="35550" bIns="355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Какая была максимальная покупка?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301187" y="1714336"/>
              <a:ext cx="439732" cy="43973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68973" y="2285819"/>
              <a:ext cx="4226146" cy="3517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268973" y="2285819"/>
              <a:ext cx="4226146" cy="351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25" tIns="35550" rIns="35550" bIns="355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Какая была минимальная покупка?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49107" y="2241846"/>
              <a:ext cx="439732" cy="43973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Тренды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6"/>
          <p:cNvSpPr txBox="1">
            <a:spLocks noGrp="1"/>
          </p:cNvSpPr>
          <p:nvPr>
            <p:ph type="subTitle" idx="1"/>
          </p:nvPr>
        </p:nvSpPr>
        <p:spPr>
          <a:xfrm>
            <a:off x="651078" y="3222010"/>
            <a:ext cx="7550939" cy="183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Ряд данных </a:t>
            </a:r>
            <a:r>
              <a:rPr lang="ru-RU" sz="1800">
                <a:solidFill>
                  <a:schemeClr val="dk1"/>
                </a:solidFill>
              </a:rPr>
              <a:t>– любая последовательность величин</a:t>
            </a:r>
            <a:endParaRPr/>
          </a:p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Тренд</a:t>
            </a:r>
            <a:r>
              <a:rPr lang="ru-RU" sz="1800">
                <a:solidFill>
                  <a:schemeClr val="dk1"/>
                </a:solidFill>
              </a:rPr>
              <a:t> – направление движения величины</a:t>
            </a:r>
            <a:endParaRPr/>
          </a:p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Линия тренда </a:t>
            </a:r>
            <a:r>
              <a:rPr lang="ru-RU" sz="1800">
                <a:solidFill>
                  <a:schemeClr val="dk1"/>
                </a:solidFill>
              </a:rPr>
              <a:t>– визуальное представление тренда</a:t>
            </a:r>
            <a:endParaRPr/>
          </a:p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 descr="Тренды и тенденции — что это такое и в чем отлич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850" y="430043"/>
            <a:ext cx="4203699" cy="294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 descr="Временной ряд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97" y="1195772"/>
            <a:ext cx="3503975" cy="194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Виды линии тренда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>
            <a:off x="485248" y="1113600"/>
            <a:ext cx="3584679" cy="22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</a:rPr>
              <a:t>Восходящий</a:t>
            </a:r>
            <a:endParaRPr/>
          </a:p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</a:rPr>
              <a:t>Нисходящий</a:t>
            </a:r>
            <a:endParaRPr/>
          </a:p>
          <a:p>
            <a:pPr marL="1270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</a:rPr>
              <a:t>Боковой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5199321" y="326033"/>
            <a:ext cx="3584679" cy="224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marR="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Линейный</a:t>
            </a:r>
            <a:endParaRPr/>
          </a:p>
          <a:p>
            <a:pPr marL="127000" marR="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Пилономиальный</a:t>
            </a:r>
            <a:endParaRPr sz="18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27000" marR="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Логарифмический</a:t>
            </a:r>
            <a:endParaRPr/>
          </a:p>
          <a:p>
            <a:pPr marL="127000" marR="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Скользящее среднее</a:t>
            </a:r>
            <a:endParaRPr/>
          </a:p>
        </p:txBody>
      </p:sp>
      <p:pic>
        <p:nvPicPr>
          <p:cNvPr id="133" name="Google Shape;133;p7" descr="Линия тренда – ее построение и использование | Биржевой навигатор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12" y="2788742"/>
            <a:ext cx="5527919" cy="224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Оценка качества линии тренда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559676" y="1318027"/>
            <a:ext cx="7659292" cy="28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Коэффициент детерминации </a:t>
            </a:r>
            <a:r>
              <a:rPr lang="ru-RU" sz="1800">
                <a:solidFill>
                  <a:schemeClr val="dk1"/>
                </a:solidFill>
              </a:rPr>
              <a:t>– число от 0 до 1, характеризующее способность одной характеристики оценить другую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Коэффициент корреляции </a:t>
            </a:r>
            <a:r>
              <a:rPr lang="ru-RU" sz="1800">
                <a:solidFill>
                  <a:schemeClr val="dk1"/>
                </a:solidFill>
              </a:rPr>
              <a:t>– число от 0 до 1, характеризующее тесноту зависимости одной характеристики от другой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линии тренда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101936" y="1466883"/>
            <a:ext cx="6156452" cy="27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Прогнозирование продаж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Прогнозирование цен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Оценка направления движения рынка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Оценка характера движения рынка</a:t>
            </a:r>
            <a:endParaRPr sz="1800">
              <a:solidFill>
                <a:schemeClr val="dk1"/>
              </a:solidFill>
            </a:endParaRPr>
          </a:p>
          <a:p>
            <a:pPr marL="412750" lvl="0" indent="-2984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Технический анализ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Сопоставление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Сопоставление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740429" y="1398436"/>
            <a:ext cx="3452622" cy="253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VLOOKUP ()</a:t>
            </a:r>
            <a:endParaRPr sz="1800">
              <a:solidFill>
                <a:schemeClr val="dk1"/>
              </a:solidFill>
            </a:endParaRPr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ИНДЕКС () + ПОИСКПОЗ ()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QUERY 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 descr="Функция ПОИСКПОЗ (MATCH) - Справочник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050" y="1229274"/>
            <a:ext cx="4519596" cy="2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44429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Сопоставление данных (применение)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559676" y="1318027"/>
            <a:ext cx="7659292" cy="28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Помощь в расчетах на разных листах / книгах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Упрощение вычислений (итеративность)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Разовая аналитика по конкретным кейсам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Проверка качества данных</a:t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/>
              <a:t>Концепция витрины</a:t>
            </a:r>
            <a:endParaRPr sz="3600" b="1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311700" y="329905"/>
            <a:ext cx="8520600" cy="8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4400"/>
              <a:t>Хранилище, озеро и витрина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581321" y="1485024"/>
            <a:ext cx="7857829" cy="275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u="sng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Хранилище данных</a:t>
            </a:r>
            <a:r>
              <a:rPr lang="ru-RU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 — это система управления данными, которая поддерживает анализ бизнес-данных и выполнение аналитики для всей организации.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endParaRPr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u="sng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Озеро данных </a:t>
            </a:r>
            <a:r>
              <a:rPr lang="ru-RU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позволяет организациям хранить большие объемы структурированных и неструктурированных данных и мгновенно предоставлять к ним доступ для выполнения в реальном времени аналитики.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endParaRPr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u="sng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Витрина данных</a:t>
            </a:r>
            <a:r>
              <a:rPr lang="ru-RU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 — это простая форма хранилища данных, которое ориентировано на определенную тему или направление деятельности, например на продажи, финансы или маркетинг.</a:t>
            </a:r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90050" y="162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Масштаб графиков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1964850" y="4181000"/>
            <a:ext cx="521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>
                <a:solidFill>
                  <a:schemeClr val="dk1"/>
                </a:solidFill>
              </a:rPr>
              <a:t>Некорректное масштабирование графика приводит к некорректным выводам</a:t>
            </a:r>
            <a:endParaRPr b="1" i="1"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4294967295"/>
          </p:nvPr>
        </p:nvSpPr>
        <p:spPr>
          <a:xfrm>
            <a:off x="6469063" y="1173163"/>
            <a:ext cx="2674937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Вывод аналитика: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Выручка за год удвоилась!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7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50" y="1011050"/>
            <a:ext cx="4879590" cy="30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311700" y="329905"/>
            <a:ext cx="8520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4400"/>
              <a:t>Преимущества витрин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-3119199" y="907110"/>
            <a:ext cx="11576541" cy="4484399"/>
            <a:chOff x="-3762284" y="-577914"/>
            <a:chExt cx="11576541" cy="4484399"/>
          </a:xfrm>
        </p:grpSpPr>
        <p:sp>
          <p:nvSpPr>
            <p:cNvPr id="120" name="Google Shape;120;p5"/>
            <p:cNvSpPr/>
            <p:nvPr/>
          </p:nvSpPr>
          <p:spPr>
            <a:xfrm>
              <a:off x="-3762284" y="-577914"/>
              <a:ext cx="4484399" cy="4484399"/>
            </a:xfrm>
            <a:prstGeom prst="blockArc">
              <a:avLst>
                <a:gd name="adj1" fmla="val 18900000"/>
                <a:gd name="adj2" fmla="val 2700000"/>
                <a:gd name="adj3" fmla="val 482"/>
              </a:avLst>
            </a:prstGeom>
            <a:noFill/>
            <a:ln w="254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70312" y="175282"/>
              <a:ext cx="7543944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270312" y="175282"/>
              <a:ext cx="7543944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Единый источник достоверных данных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1293" y="131478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58567" y="700863"/>
              <a:ext cx="7255690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558567" y="700863"/>
              <a:ext cx="7255690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Более быстрый доступ к данным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39547" y="657059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90378" y="1226445"/>
              <a:ext cx="7123879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90378" y="1226445"/>
              <a:ext cx="7123879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Быстрое получение статистических данных ускоряет принятие решений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71358" y="1182641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90378" y="1751693"/>
              <a:ext cx="7123879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690378" y="1751693"/>
              <a:ext cx="7123879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Более простое и быстрое применение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1358" y="1707889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58567" y="2277275"/>
              <a:ext cx="7255690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558567" y="2277275"/>
              <a:ext cx="7255690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Создание гибкого и масштабируемого решения для управления данными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39547" y="2233471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70312" y="2802856"/>
              <a:ext cx="7543944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270312" y="2802856"/>
              <a:ext cx="7543944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Анализ переходных процессов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1293" y="2759052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ctrTitle"/>
          </p:nvPr>
        </p:nvSpPr>
        <p:spPr>
          <a:xfrm>
            <a:off x="311700" y="329905"/>
            <a:ext cx="8520600" cy="8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4400"/>
              <a:t>Применение витрин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2588777" y="1206513"/>
            <a:ext cx="3966445" cy="3743740"/>
            <a:chOff x="1121484" y="47996"/>
            <a:chExt cx="3966445" cy="3743740"/>
          </a:xfrm>
        </p:grpSpPr>
        <p:sp>
          <p:nvSpPr>
            <p:cNvPr id="145" name="Google Shape;145;p9"/>
            <p:cNvSpPr/>
            <p:nvPr/>
          </p:nvSpPr>
          <p:spPr>
            <a:xfrm>
              <a:off x="1952786" y="479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2259965" y="451168"/>
              <a:ext cx="1689482" cy="103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Разграничение доступа к данных по подразделениям и пользователям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784089" y="14878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3488680" y="2083055"/>
              <a:ext cx="1382304" cy="1267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Предоставление данных различного уровня гранулярности (агрегация данных)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121484" y="14878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1338429" y="2083055"/>
              <a:ext cx="1382304" cy="1267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Увеличение доступность к актуальным, согласованным данным на уровне отчетов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Столбчатые диаграммы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Это способ представления данных, в котором рассматриваемая величина отображается в виде столбцов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>
                <a:solidFill>
                  <a:schemeClr val="dk1"/>
                </a:solidFill>
              </a:rPr>
              <a:t>Показывают динамику, не только структуру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>
                <a:solidFill>
                  <a:schemeClr val="dk1"/>
                </a:solidFill>
              </a:rPr>
              <a:t>Сравнение величин по показателю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>
                <a:solidFill>
                  <a:schemeClr val="dk1"/>
                </a:solidFill>
              </a:rPr>
              <a:t>Подходит для отсутствующих данных</a:t>
            </a: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00bd0a1c6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Столбчатые диаграммы</a:t>
            </a:r>
            <a:endParaRPr/>
          </a:p>
        </p:txBody>
      </p:sp>
      <p:pic>
        <p:nvPicPr>
          <p:cNvPr id="177" name="Google Shape;177;g1e00bd0a1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100" y="1488231"/>
            <a:ext cx="55253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4245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Нормированные столбчатые диаграммы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1207294" y="1771650"/>
            <a:ext cx="7396406" cy="27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Это вид столбчатой диаграммы с относительными величинами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 dirty="0">
                <a:solidFill>
                  <a:schemeClr val="dk1"/>
                </a:solidFill>
              </a:rPr>
              <a:t>Показывают долю, а не абсолютное значение в структуре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 dirty="0">
                <a:solidFill>
                  <a:schemeClr val="dk1"/>
                </a:solidFill>
              </a:rPr>
              <a:t>Всегда составляют 100% (1 целую долю)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</a:pPr>
            <a:r>
              <a:rPr lang="ru-RU" dirty="0">
                <a:solidFill>
                  <a:schemeClr val="dk1"/>
                </a:solidFill>
              </a:rPr>
              <a:t>Подходит для анализа вклада каждого фактора в структуру, не отражая абсолютные величины -&gt; полезны при факторном анализе</a:t>
            </a:r>
            <a:endParaRPr dirty="0"/>
          </a:p>
        </p:txBody>
      </p:sp>
      <p:sp>
        <p:nvSpPr>
          <p:cNvPr id="191" name="Google Shape;191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245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Круговые диаграммы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7" descr="Matplotlib. Урок 4.3. Визуализация данных. Столбчатые и круговые диаграмм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20" y="1625785"/>
            <a:ext cx="4091836" cy="272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Вложенная и вторичная диаграммы</a:t>
            </a:r>
            <a:endParaRPr sz="2000" dirty="0"/>
          </a:p>
        </p:txBody>
      </p:sp>
      <p:pic>
        <p:nvPicPr>
          <p:cNvPr id="171" name="Google Shape;171;p28" descr="Круговая диаграмма | Аналитические задачи в бизнес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114536"/>
            <a:ext cx="431323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 descr="Вторичная круговая диаграмма в Excel и способы ее построения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50" y="2400411"/>
            <a:ext cx="43243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2000" dirty="0">
                <a:latin typeface="Roboto Black"/>
                <a:ea typeface="Roboto Black"/>
                <a:cs typeface="Roboto Black"/>
                <a:sym typeface="Roboto Black"/>
              </a:rPr>
              <a:t>Круговые диаграммы</a:t>
            </a:r>
            <a:endParaRPr sz="2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96760" y="15033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Можно увидеть структуру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Можно проанализировать отношение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Можно анализировать категории и подкатегории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2"/>
          </p:nvPr>
        </p:nvSpPr>
        <p:spPr>
          <a:xfrm>
            <a:off x="4810944" y="15033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Нельзя увидеть динамику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Нельзя увидеть нули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</a:pPr>
            <a:r>
              <a:rPr lang="ru-RU" sz="2000">
                <a:solidFill>
                  <a:schemeClr val="dk1"/>
                </a:solidFill>
              </a:rPr>
              <a:t>Плохо масштабируется на много категорий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1434654" y="3598866"/>
            <a:ext cx="1392865" cy="1326412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5912443" y="3794240"/>
            <a:ext cx="1796903" cy="935665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Microsoft Windows NT 10.0.20348.0"/>
  <p:tag name="AS_RELEASE_DATE" val="2025.01.14"/>
  <p:tag name="AS_TITLE" val="Aspose.Slides for .NET6"/>
  <p:tag name="AS_VERSION" val="25.1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550</Words>
  <Application>Microsoft Office PowerPoint</Application>
  <PresentationFormat>Экран (16:9)</PresentationFormat>
  <Paragraphs>114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Roboto Black</vt:lpstr>
      <vt:lpstr>Arial</vt:lpstr>
      <vt:lpstr>Roboto Light</vt:lpstr>
      <vt:lpstr>Roboto</vt:lpstr>
      <vt:lpstr>simple-light-2</vt:lpstr>
      <vt:lpstr>Основы визуализации данных</vt:lpstr>
      <vt:lpstr>Графики</vt:lpstr>
      <vt:lpstr>Масштаб графиков</vt:lpstr>
      <vt:lpstr>Столбчатые диаграммы</vt:lpstr>
      <vt:lpstr>Столбчатые диаграммы</vt:lpstr>
      <vt:lpstr>Нормированные столбчатые диаграммы</vt:lpstr>
      <vt:lpstr>Круговые диаграммы</vt:lpstr>
      <vt:lpstr>Вложенная и вторичная диаграммы</vt:lpstr>
      <vt:lpstr>Круговые диаграммы</vt:lpstr>
      <vt:lpstr>Точечная диаграмма</vt:lpstr>
      <vt:lpstr>Точечная диаграмма (практика)</vt:lpstr>
      <vt:lpstr>Точечная диаграмма</vt:lpstr>
      <vt:lpstr>Японские свечи</vt:lpstr>
      <vt:lpstr>Свечные шаблоны</vt:lpstr>
      <vt:lpstr>Свечные модели</vt:lpstr>
      <vt:lpstr>Японские свечи</vt:lpstr>
      <vt:lpstr>Воронки продаж</vt:lpstr>
      <vt:lpstr>Воронкообразная диаграмма</vt:lpstr>
      <vt:lpstr>Применение диаграмм</vt:lpstr>
      <vt:lpstr>Задачи, решаемые агрегацией</vt:lpstr>
      <vt:lpstr>Тренды</vt:lpstr>
      <vt:lpstr>Виды линии тренда</vt:lpstr>
      <vt:lpstr>Оценка качества линии тренда</vt:lpstr>
      <vt:lpstr>Применение линии тренда</vt:lpstr>
      <vt:lpstr>Сопоставление данных</vt:lpstr>
      <vt:lpstr>Сопоставление данных</vt:lpstr>
      <vt:lpstr>Сопоставление данных (применение)</vt:lpstr>
      <vt:lpstr>Концепция витрины</vt:lpstr>
      <vt:lpstr>Хранилище, озеро и витрина</vt:lpstr>
      <vt:lpstr>Преимущества витрин</vt:lpstr>
      <vt:lpstr>Применение витрин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Вугар Дамиров</cp:lastModifiedBy>
  <cp:revision>4</cp:revision>
  <dcterms:modified xsi:type="dcterms:W3CDTF">2025-09-28T09:59:19Z</dcterms:modified>
</cp:coreProperties>
</file>