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8" r:id="rId2"/>
    <p:sldMasterId id="2147483682" r:id="rId3"/>
    <p:sldMasterId id="2147483696" r:id="rId4"/>
    <p:sldMasterId id="2147483710" r:id="rId5"/>
    <p:sldMasterId id="2147483724" r:id="rId6"/>
  </p:sldMasterIdLst>
  <p:notesMasterIdLst>
    <p:notesMasterId r:id="rId42"/>
  </p:notesMasterIdLst>
  <p:sldIdLst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93" r:id="rId15"/>
    <p:sldId id="296" r:id="rId16"/>
    <p:sldId id="299" r:id="rId17"/>
    <p:sldId id="302" r:id="rId18"/>
    <p:sldId id="326" r:id="rId19"/>
    <p:sldId id="329" r:id="rId20"/>
    <p:sldId id="332" r:id="rId21"/>
    <p:sldId id="335" r:id="rId22"/>
    <p:sldId id="362" r:id="rId23"/>
    <p:sldId id="365" r:id="rId24"/>
    <p:sldId id="368" r:id="rId25"/>
    <p:sldId id="371" r:id="rId26"/>
    <p:sldId id="374" r:id="rId27"/>
    <p:sldId id="380" r:id="rId28"/>
    <p:sldId id="407" r:id="rId29"/>
    <p:sldId id="410" r:id="rId30"/>
    <p:sldId id="413" r:id="rId31"/>
    <p:sldId id="416" r:id="rId32"/>
    <p:sldId id="419" r:id="rId33"/>
    <p:sldId id="425" r:id="rId34"/>
    <p:sldId id="452" r:id="rId35"/>
    <p:sldId id="455" r:id="rId36"/>
    <p:sldId id="461" r:id="rId37"/>
    <p:sldId id="470" r:id="rId38"/>
    <p:sldId id="473" r:id="rId39"/>
    <p:sldId id="476" r:id="rId40"/>
    <p:sldId id="479" r:id="rId4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Black" panose="02000000000000000000" pitchFamily="2" charset="0"/>
      <p:bold r:id="rId47"/>
      <p:boldItalic r:id="rId48"/>
    </p:embeddedFont>
    <p:embeddedFont>
      <p:font typeface="Roboto Light" panose="02000000000000000000" pitchFamily="2" charset="0"/>
      <p:regular r:id="rId49"/>
      <p:bold r:id="rId50"/>
      <p:italic r:id="rId51"/>
      <p:boldItalic r:id="rId52"/>
    </p:embeddedFont>
  </p:embeddedFontLst>
  <p:custDataLst>
    <p:tags r:id="rId53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="" r:id="rId54" roundtripDataSignature="AMtx7mhp5U5cmbkiVlJOY6r75JySEKl+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A0AABA9-9AB9-4D42-ABC7-BDCE1C42211F}">
  <a:tblStyle styleId="{1A0AABA9-9AB9-4D42-ABC7-BDCE1C4221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13" d="100"/>
          <a:sy n="113" d="100"/>
        </p:scale>
        <p:origin x="57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font" Target="fonts/font3.fntdata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4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4" name="Google Shape;1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2a5764ff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6" name="Google Shape;126;g242a5764ff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a5764ff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2" name="Google Shape;132;g242a5764ff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2a5764f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1" name="Google Shape;171;g242a5764f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25" name="Google Shape;1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1" name="Google Shape;1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7" name="Google Shape;1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3" name="Google Shape;1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42" name="Google Shape;1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7" name="Google Shape;1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0" name="Google Shape;1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2db078e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89" name="Google Shape;189;g1e2db078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Основы построения графиков</a:t>
            </a:r>
            <a:endParaRPr dirty="0"/>
          </a:p>
        </p:txBody>
      </p:sp>
      <p:pic>
        <p:nvPicPr>
          <p:cNvPr id="81" name="Google Shape;8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 b="1">
                <a:latin typeface="Roboto Black"/>
                <a:ea typeface="Roboto Black"/>
                <a:cs typeface="Roboto Black"/>
                <a:sym typeface="Roboto Black"/>
              </a:rPr>
              <a:t>Столбчатая диаграмма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5627979" y="1758167"/>
            <a:ext cx="3314002" cy="191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измерения 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параметра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Представляет собой столбики разной высоты (длины)</a:t>
            </a:r>
            <a:endParaRPr/>
          </a:p>
        </p:txBody>
      </p:sp>
      <p:pic>
        <p:nvPicPr>
          <p:cNvPr id="114" name="Google Shape;114;p5" descr="Столбчатые диаграммы - что это такое: как построить столбиковый график и  сделать его по примерам, как выглядят столбики и для чего они нужн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21" y="1150781"/>
            <a:ext cx="5294751" cy="3463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200" b="1">
                <a:latin typeface="Roboto Black"/>
                <a:ea typeface="Roboto Black"/>
                <a:cs typeface="Roboto Black"/>
                <a:sym typeface="Roboto Black"/>
              </a:rPr>
              <a:t>Нормированная столбчатая диаграмма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1"/>
          </p:nvPr>
        </p:nvSpPr>
        <p:spPr>
          <a:xfrm>
            <a:off x="765545" y="969082"/>
            <a:ext cx="8378455" cy="277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минимум три измерения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параметра (один из них детализирован по структуре)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Представляет собой столбики одинаковой высоты (длины)</a:t>
            </a:r>
            <a:endParaRPr/>
          </a:p>
        </p:txBody>
      </p:sp>
      <p:pic>
        <p:nvPicPr>
          <p:cNvPr id="121" name="Google Shape;121;p9" descr="Нормированная столбчатая диаграмма | Аналитические задачи в бизнес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35" y="2041452"/>
            <a:ext cx="5918330" cy="298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Применение столбчатых диаграмм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445500" y="1247343"/>
            <a:ext cx="2871898" cy="336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Поиск тренда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Направление и характер тренда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Отражение данных в динамике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Отражение структуры данных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Характер распределения величины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4" descr="Нормальное распределение: понимание гистограмм и вероятностей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398" y="1070553"/>
            <a:ext cx="5514902" cy="354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Круговая диаграмма из списка секторов с процентной шириной</a:t>
            </a:r>
            <a:endParaRPr sz="3600" b="1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 b="1">
                <a:latin typeface="Roboto Black"/>
                <a:ea typeface="Roboto Black"/>
                <a:cs typeface="Roboto Black"/>
                <a:sym typeface="Roboto Black"/>
              </a:rPr>
              <a:t>Круговая диаграмма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5138875" y="1587925"/>
            <a:ext cx="3314100" cy="2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минимум одно измерение 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минимум два параметра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Представляет собой круг с сегментами, составляющими долю от целого</a:t>
            </a:r>
            <a:endParaRPr/>
          </a:p>
        </p:txBody>
      </p:sp>
      <p:pic>
        <p:nvPicPr>
          <p:cNvPr id="114" name="Google Shape;114;p5" descr="Как создать диаграмму двойного пончика в Exce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42" y="969082"/>
            <a:ext cx="3503058" cy="380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Виды круговых диаграмм</a:t>
            </a:r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-3874108" y="429294"/>
            <a:ext cx="7688667" cy="4987515"/>
            <a:chOff x="-4185808" y="-642301"/>
            <a:chExt cx="7688667" cy="4987515"/>
          </a:xfrm>
        </p:grpSpPr>
        <p:sp>
          <p:nvSpPr>
            <p:cNvPr id="121" name="Google Shape;121;p9"/>
            <p:cNvSpPr/>
            <p:nvPr/>
          </p:nvSpPr>
          <p:spPr>
            <a:xfrm>
              <a:off x="-4185808" y="-642301"/>
              <a:ext cx="4987515" cy="4987515"/>
            </a:xfrm>
            <a:prstGeom prst="blockArc">
              <a:avLst>
                <a:gd name="adj1" fmla="val 18900000"/>
                <a:gd name="adj2" fmla="val 2700000"/>
                <a:gd name="adj3" fmla="val 433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299701" y="194995"/>
              <a:ext cx="3203158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299701" y="194995"/>
              <a:ext cx="3203158" cy="38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9425" tIns="48250" rIns="48250" bIns="482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ru-RU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Нормальные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56049" y="146265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620373" y="779685"/>
              <a:ext cx="2882486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9"/>
            <p:cNvSpPr txBox="1"/>
            <p:nvPr/>
          </p:nvSpPr>
          <p:spPr>
            <a:xfrm>
              <a:off x="620373" y="779685"/>
              <a:ext cx="2882486" cy="38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9425" tIns="48250" rIns="48250" bIns="482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ru-RU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Кольцевые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76721" y="730955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767008" y="1364375"/>
              <a:ext cx="2735850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9"/>
            <p:cNvSpPr txBox="1"/>
            <p:nvPr/>
          </p:nvSpPr>
          <p:spPr>
            <a:xfrm>
              <a:off x="767008" y="1364375"/>
              <a:ext cx="2735850" cy="38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9425" tIns="48250" rIns="48250" bIns="482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ru-RU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Фрагментированные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23357" y="1315644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767008" y="1948694"/>
              <a:ext cx="2735850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9"/>
            <p:cNvSpPr txBox="1"/>
            <p:nvPr/>
          </p:nvSpPr>
          <p:spPr>
            <a:xfrm>
              <a:off x="767008" y="1948694"/>
              <a:ext cx="2735850" cy="38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9425" tIns="48250" rIns="48250" bIns="482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ru-RU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Роза площадей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523357" y="1899964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20373" y="2533384"/>
              <a:ext cx="2882486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9"/>
            <p:cNvSpPr txBox="1"/>
            <p:nvPr/>
          </p:nvSpPr>
          <p:spPr>
            <a:xfrm>
              <a:off x="620373" y="2533384"/>
              <a:ext cx="2882486" cy="38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9425" tIns="48250" rIns="48250" bIns="482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ru-RU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Роза колец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76721" y="2484654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299701" y="3118074"/>
              <a:ext cx="3203158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9"/>
            <p:cNvSpPr txBox="1"/>
            <p:nvPr/>
          </p:nvSpPr>
          <p:spPr>
            <a:xfrm>
              <a:off x="299701" y="3118074"/>
              <a:ext cx="3203158" cy="389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9425" tIns="48250" rIns="48250" bIns="482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ru-RU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Полуроза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6049" y="3069344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140" name="Google Shape;140;p9" descr="Диаграмма Найтингейл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123" y="1223599"/>
            <a:ext cx="3833929" cy="357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Применение круговых диаграмм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445500" y="1247342"/>
            <a:ext cx="2871898" cy="370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Отражение структуры данных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Сравнение динамики структуры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Подходит для ограниченного списка значений (категорий), для которых нужно считать доли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14" descr="Как сделать круговую диаграмму в Excel - ОфисГуру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50" y="1533950"/>
            <a:ext cx="50482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 b="1">
                <a:latin typeface="Roboto Black"/>
                <a:ea typeface="Roboto Black"/>
                <a:cs typeface="Roboto Black"/>
                <a:sym typeface="Roboto Black"/>
              </a:rPr>
              <a:t>Точечный график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233916" y="3835131"/>
            <a:ext cx="8835656" cy="67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измерения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параметра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Представляет собой множество точек, соответствующих одному значению</a:t>
            </a:r>
            <a:endParaRPr/>
          </a:p>
        </p:txBody>
      </p:sp>
      <p:pic>
        <p:nvPicPr>
          <p:cNvPr id="117" name="Google Shape;117;p5" descr="Диаграмма рассеяния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133" y="1094228"/>
            <a:ext cx="6005733" cy="263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Анализ точечных графиков</a:t>
            </a:r>
            <a:endParaRPr/>
          </a:p>
        </p:txBody>
      </p:sp>
      <p:pic>
        <p:nvPicPr>
          <p:cNvPr id="123" name="Google Shape;123;p9" descr="Изображение выглядит как текст, диаграмма, линия, снимок экрана&#10;&#10;Автоматически созданное описани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22" y="969082"/>
            <a:ext cx="4143342" cy="394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2a5764ff8_0_21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Анализ точечных графиков</a:t>
            </a:r>
            <a:endParaRPr/>
          </a:p>
        </p:txBody>
      </p:sp>
      <p:pic>
        <p:nvPicPr>
          <p:cNvPr id="129" name="Google Shape;129;g242a5764ff8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918" y="969048"/>
            <a:ext cx="5214164" cy="394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787478" y="1220840"/>
            <a:ext cx="5201144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Графики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Виды графиков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Применение графиков</a:t>
            </a:r>
            <a:endParaRPr sz="18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Линейный график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Практика построения линейных графиков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2a5764ff8_0_2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Анализ точечных графиков</a:t>
            </a:r>
            <a:endParaRPr/>
          </a:p>
        </p:txBody>
      </p:sp>
      <p:pic>
        <p:nvPicPr>
          <p:cNvPr id="135" name="Google Shape;135;g242a5764ff8_0_28" descr="Изображение выглядит как снимок экрана, диаграмма, линия, Шрифт&#10;&#10;Автоматически созданное описани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53" y="969057"/>
            <a:ext cx="7457494" cy="368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Применение точечных графиков</a:t>
            </a:r>
            <a:endParaRPr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-2708417" y="530614"/>
            <a:ext cx="10325541" cy="4987515"/>
            <a:chOff x="-4185808" y="-642301"/>
            <a:chExt cx="10325541" cy="4987515"/>
          </a:xfrm>
        </p:grpSpPr>
        <p:sp>
          <p:nvSpPr>
            <p:cNvPr id="142" name="Google Shape;142;p14"/>
            <p:cNvSpPr/>
            <p:nvPr/>
          </p:nvSpPr>
          <p:spPr>
            <a:xfrm>
              <a:off x="-4185808" y="-642301"/>
              <a:ext cx="4987515" cy="4987515"/>
            </a:xfrm>
            <a:prstGeom prst="blockArc">
              <a:avLst>
                <a:gd name="adj1" fmla="val 18900000"/>
                <a:gd name="adj2" fmla="val 2700000"/>
                <a:gd name="adj3" fmla="val 433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299701" y="194995"/>
              <a:ext cx="5840032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299701" y="194995"/>
              <a:ext cx="5840032" cy="3898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09425" tIns="50800" rIns="50800" bIns="508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Поиск зависимости между величинами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56049" y="146265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20373" y="779685"/>
              <a:ext cx="5519360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620373" y="779685"/>
              <a:ext cx="5519360" cy="3898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09425" tIns="50800" rIns="50800" bIns="508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Характер зависимости между величинами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376721" y="730955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767008" y="1364375"/>
              <a:ext cx="5372724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767008" y="1364375"/>
              <a:ext cx="5372724" cy="3898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09425" tIns="50800" rIns="50800" bIns="508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Поиск аномалий в данных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23357" y="1315644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67008" y="1948694"/>
              <a:ext cx="5372724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767008" y="1948694"/>
              <a:ext cx="5372724" cy="3898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09425" tIns="50800" rIns="50800" bIns="508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Поиск частоты повторений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23357" y="1899964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620373" y="2533384"/>
              <a:ext cx="5519360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620373" y="2533384"/>
              <a:ext cx="5519360" cy="3898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09425" tIns="50800" rIns="50800" bIns="508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Помощь в восполнении данных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76721" y="2484654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99701" y="3118074"/>
              <a:ext cx="5840032" cy="3898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299701" y="3118074"/>
              <a:ext cx="5840032" cy="38984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09425" tIns="50800" rIns="50800" bIns="508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Поиск тренда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6049" y="3069344"/>
              <a:ext cx="487303" cy="48730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2a5764ff8_0_7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300" b="1">
                <a:latin typeface="Roboto Black"/>
                <a:ea typeface="Roboto Black"/>
                <a:cs typeface="Roboto Black"/>
                <a:sym typeface="Roboto Black"/>
              </a:rPr>
              <a:t>Агрегация для точечного графика</a:t>
            </a:r>
            <a:endParaRPr sz="33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4" name="Google Shape;174;g242a5764ff8_0_7"/>
          <p:cNvSpPr txBox="1">
            <a:spLocks noGrp="1"/>
          </p:cNvSpPr>
          <p:nvPr>
            <p:ph type="body" idx="1"/>
          </p:nvPr>
        </p:nvSpPr>
        <p:spPr>
          <a:xfrm>
            <a:off x="215966" y="3969781"/>
            <a:ext cx="88356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700"/>
              <a:buChar char="●"/>
            </a:pPr>
            <a:r>
              <a:rPr lang="ru-RU" sz="1700">
                <a:latin typeface="Roboto"/>
                <a:ea typeface="Roboto"/>
                <a:cs typeface="Roboto"/>
                <a:sym typeface="Roboto"/>
              </a:rPr>
              <a:t>Требуется два измерения (одно из измерений рассчитывается агрегацией)</a:t>
            </a:r>
            <a:endParaRPr sz="1700"/>
          </a:p>
          <a:p>
            <a:pPr marL="457200" lvl="0" indent="-33655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700"/>
              <a:buChar char="●"/>
            </a:pPr>
            <a:r>
              <a:rPr lang="ru-RU" sz="1700">
                <a:latin typeface="Roboto"/>
                <a:ea typeface="Roboto"/>
                <a:cs typeface="Roboto"/>
                <a:sym typeface="Roboto"/>
              </a:rPr>
              <a:t>Требуется два параметра (один из параметров представляет собой агрегат)</a:t>
            </a:r>
            <a:endParaRPr sz="1700"/>
          </a:p>
        </p:txBody>
      </p:sp>
      <p:pic>
        <p:nvPicPr>
          <p:cNvPr id="175" name="Google Shape;175;g242a5764ff8_0_7" descr="Диаграмма рассеяния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133" y="1094228"/>
            <a:ext cx="6005733" cy="263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 b="1">
                <a:latin typeface="Roboto Black"/>
                <a:ea typeface="Roboto Black"/>
                <a:cs typeface="Roboto Black"/>
                <a:sym typeface="Roboto Black"/>
              </a:rPr>
              <a:t>Свечной график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154172" y="3835131"/>
            <a:ext cx="8835656" cy="111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четыре измерения 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параметра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Подходит для часто меняющихся величин</a:t>
            </a:r>
            <a:endParaRPr/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990911"/>
            <a:ext cx="6953250" cy="278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290435" y="639811"/>
            <a:ext cx="3090719" cy="13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Анализ свечных графиков</a:t>
            </a:r>
            <a:endParaRPr/>
          </a:p>
        </p:txBody>
      </p:sp>
      <p:pic>
        <p:nvPicPr>
          <p:cNvPr id="122" name="Google Shape;122;p9" descr="Изображение выглядит как текст, диаграмма, снимок экрана, линия&#10;&#10;Автоматически созданное описани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700" y="247718"/>
            <a:ext cx="4764187" cy="466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290435" y="639811"/>
            <a:ext cx="3090719" cy="13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Структура свечного графика</a:t>
            </a:r>
            <a:endParaRPr/>
          </a:p>
        </p:txBody>
      </p:sp>
      <p:pic>
        <p:nvPicPr>
          <p:cNvPr id="128" name="Google Shape;128;p14" descr="Изображение выглядит как текст, диаграмма, снимок экрана, дизайн&#10;&#10;Автоматически созданное описани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895" y="174622"/>
            <a:ext cx="4936519" cy="479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290435" y="639811"/>
            <a:ext cx="3090719" cy="132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Свечные шаблоны</a:t>
            </a:r>
            <a:endParaRPr/>
          </a:p>
        </p:txBody>
      </p:sp>
      <p:pic>
        <p:nvPicPr>
          <p:cNvPr id="134" name="Google Shape;134;p15" descr="Изображение выглядит как текст, снимок экрана, диаграмма, Шрифт&#10;&#10;Автоматически созданное описани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266" y="520582"/>
            <a:ext cx="5423163" cy="410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Применение свечных графиков</a:t>
            </a:r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-2708417" y="530614"/>
            <a:ext cx="10325540" cy="4987515"/>
            <a:chOff x="-4185808" y="-642301"/>
            <a:chExt cx="10325540" cy="4987515"/>
          </a:xfrm>
        </p:grpSpPr>
        <p:sp>
          <p:nvSpPr>
            <p:cNvPr id="141" name="Google Shape;141;p16"/>
            <p:cNvSpPr/>
            <p:nvPr/>
          </p:nvSpPr>
          <p:spPr>
            <a:xfrm>
              <a:off x="-4185808" y="-642301"/>
              <a:ext cx="4987515" cy="4987515"/>
            </a:xfrm>
            <a:prstGeom prst="blockArc">
              <a:avLst>
                <a:gd name="adj1" fmla="val 18900000"/>
                <a:gd name="adj2" fmla="val 2700000"/>
                <a:gd name="adj3" fmla="val 433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20045" y="284679"/>
              <a:ext cx="5719687" cy="56965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420045" y="284679"/>
              <a:ext cx="5719687" cy="56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2150" tIns="63500" rIns="63500" bIns="635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ru-RU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Динамика изменения цен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64010" y="213472"/>
              <a:ext cx="712070" cy="71207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46642" y="1139312"/>
              <a:ext cx="5393090" cy="56965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746642" y="1139312"/>
              <a:ext cx="5393090" cy="56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2150" tIns="63500" rIns="63500" bIns="635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ru-RU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Характер движения цен</a:t>
              </a:r>
              <a:endPara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90607" y="1068105"/>
              <a:ext cx="712070" cy="71207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46642" y="1993944"/>
              <a:ext cx="5393090" cy="56965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746642" y="1993944"/>
              <a:ext cx="5393090" cy="56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2150" tIns="63500" rIns="63500" bIns="635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ru-RU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Часто изменяющиеся величины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90607" y="1922737"/>
              <a:ext cx="712070" cy="71207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20045" y="2848576"/>
              <a:ext cx="5719687" cy="56965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420045" y="2848576"/>
              <a:ext cx="5719687" cy="56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2150" tIns="63500" rIns="63500" bIns="635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ru-RU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Анализ динамики и объема</a:t>
              </a:r>
              <a:endPara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64010" y="2777369"/>
              <a:ext cx="712070" cy="71207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 b="1">
                <a:latin typeface="Roboto Black"/>
                <a:ea typeface="Roboto Black"/>
                <a:cs typeface="Roboto Black"/>
                <a:sym typeface="Roboto Black"/>
              </a:rPr>
              <a:t>Свечной график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54172" y="3835131"/>
            <a:ext cx="8835656" cy="111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четыре агрегата (на начало и конец периода, максимальное и минимальное значение периода)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параметра (обычно цена и время, агрегат в разрезе времени)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990911"/>
            <a:ext cx="6953250" cy="278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 b="1">
                <a:latin typeface="Roboto Black"/>
                <a:ea typeface="Roboto Black"/>
                <a:cs typeface="Roboto Black"/>
                <a:sym typeface="Roboto Black"/>
              </a:rPr>
              <a:t>График воронки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154172" y="3835131"/>
            <a:ext cx="8835656" cy="111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измерения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параметра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Подходит для измерений с кумулятивными характеристиками</a:t>
            </a:r>
            <a:endParaRPr/>
          </a:p>
        </p:txBody>
      </p:sp>
      <p:pic>
        <p:nvPicPr>
          <p:cNvPr id="116" name="Google Shape;116;p5" descr="Создание воронкообразной диаграммы - Служба поддержки Майкрософт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78" y="1184456"/>
            <a:ext cx="7401258" cy="250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600" b="1"/>
              <a:t>Как устроены графики</a:t>
            </a:r>
            <a:endParaRPr sz="3600" b="1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Применение графиков воронки</a:t>
            </a: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-2708417" y="530614"/>
            <a:ext cx="10325540" cy="4987515"/>
            <a:chOff x="-4185808" y="-642301"/>
            <a:chExt cx="10325540" cy="4987515"/>
          </a:xfrm>
        </p:grpSpPr>
        <p:sp>
          <p:nvSpPr>
            <p:cNvPr id="123" name="Google Shape;123;p9"/>
            <p:cNvSpPr/>
            <p:nvPr/>
          </p:nvSpPr>
          <p:spPr>
            <a:xfrm>
              <a:off x="-4185808" y="-642301"/>
              <a:ext cx="4987515" cy="4987515"/>
            </a:xfrm>
            <a:prstGeom prst="blockArc">
              <a:avLst>
                <a:gd name="adj1" fmla="val 18900000"/>
                <a:gd name="adj2" fmla="val 2700000"/>
                <a:gd name="adj3" fmla="val 433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515580" y="370291"/>
              <a:ext cx="5624152" cy="74058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 txBox="1"/>
            <p:nvPr/>
          </p:nvSpPr>
          <p:spPr>
            <a:xfrm>
              <a:off x="515580" y="370291"/>
              <a:ext cx="5624152" cy="740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87825" tIns="58400" rIns="58400" bIns="584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ru-RU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Структура продаж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2716" y="277718"/>
              <a:ext cx="925728" cy="92572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784782" y="1481165"/>
              <a:ext cx="5354950" cy="74058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 txBox="1"/>
            <p:nvPr/>
          </p:nvSpPr>
          <p:spPr>
            <a:xfrm>
              <a:off x="784782" y="1481165"/>
              <a:ext cx="5354950" cy="740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87825" tIns="58400" rIns="58400" bIns="584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ru-RU" sz="2300">
                  <a:solidFill>
                    <a:schemeClr val="dk1"/>
                  </a:solidFill>
                </a:rPr>
                <a:t>Отслеживание процесса</a:t>
              </a:r>
              <a:endPara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321918" y="1388592"/>
              <a:ext cx="925728" cy="92572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15580" y="2592039"/>
              <a:ext cx="5624152" cy="74058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 txBox="1"/>
            <p:nvPr/>
          </p:nvSpPr>
          <p:spPr>
            <a:xfrm>
              <a:off x="515580" y="2592039"/>
              <a:ext cx="5624152" cy="740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87825" tIns="58400" rIns="58400" bIns="584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ru-RU" sz="2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Относительное представление кумулятивных величин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2716" y="2499466"/>
              <a:ext cx="925728" cy="925728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 b="1">
                <a:latin typeface="Roboto Black"/>
                <a:ea typeface="Roboto Black"/>
                <a:cs typeface="Roboto Black"/>
                <a:sym typeface="Roboto Black"/>
              </a:rPr>
              <a:t>График воронки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154172" y="3835131"/>
            <a:ext cx="8835656" cy="111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измерения (одно количественное и одно качественное)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параметра (одно количественное и одно качественное)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Агрегат суммирует величины повторений этапа (статуса)</a:t>
            </a:r>
            <a:endParaRPr/>
          </a:p>
        </p:txBody>
      </p:sp>
      <p:pic>
        <p:nvPicPr>
          <p:cNvPr id="146" name="Google Shape;146;p15" descr="Создание воронкообразной диаграммы - Служба поддержки Майкрософт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78" y="1184456"/>
            <a:ext cx="7401258" cy="250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311700" y="118816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200" b="1">
                <a:latin typeface="Roboto Black"/>
                <a:ea typeface="Roboto Black"/>
                <a:cs typeface="Roboto Black"/>
                <a:sym typeface="Roboto Black"/>
              </a:rPr>
              <a:t>Таблица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186070" y="969082"/>
            <a:ext cx="7426842" cy="362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Таблица (отношение, сущность)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Столбец (колонка, поле, атрибут)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Строка (запись, кортеж)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Домен (тип данных)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Ключ (идентификатор)</a:t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rcRect r="22071" b="-909"/>
          <a:stretch>
            <a:fillRect/>
          </a:stretch>
        </p:blipFill>
        <p:spPr>
          <a:xfrm>
            <a:off x="3443963" y="1879726"/>
            <a:ext cx="5606915" cy="314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311700" y="118816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200" b="1">
                <a:latin typeface="Roboto Black"/>
                <a:ea typeface="Roboto Black"/>
                <a:cs typeface="Roboto Black"/>
                <a:sym typeface="Roboto Black"/>
              </a:rPr>
              <a:t>Отношения таблиц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77" name="Google Shape;177;p18" descr="Образовательный портал ТГУ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92" y="1648047"/>
            <a:ext cx="8003415" cy="244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180754" y="747802"/>
            <a:ext cx="5998800" cy="195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Font typeface="Arial"/>
              <a:buChar char="•"/>
            </a:pPr>
            <a:r>
              <a:rPr lang="ru-RU" sz="2000"/>
              <a:t>Концептуальное моделирование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Font typeface="Arial"/>
              <a:buChar char="•"/>
            </a:pPr>
            <a:r>
              <a:rPr lang="ru-RU" sz="2000"/>
              <a:t>Логическое моделирование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Font typeface="Arial"/>
              <a:buChar char="•"/>
            </a:pPr>
            <a:r>
              <a:rPr lang="ru-RU" sz="2000"/>
              <a:t>Физическое моделирование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294967295"/>
          </p:nvPr>
        </p:nvSpPr>
        <p:spPr>
          <a:xfrm>
            <a:off x="180754" y="190867"/>
            <a:ext cx="8521700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r>
              <a:rPr lang="ru-RU" sz="3200" b="1">
                <a:latin typeface="Roboto Black"/>
                <a:ea typeface="Roboto Black"/>
                <a:cs typeface="Roboto Black"/>
                <a:sym typeface="Roboto Black"/>
              </a:rPr>
              <a:t>Проектирование таблиц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84" name="Google Shape;184;p25" descr="https://upload.wikimedia.org/wikipedia/commons/5/5f/Conceptual_dbmod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4" y="2300179"/>
            <a:ext cx="5304649" cy="34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 descr="https://upload.wikimedia.org/wikipedia/commons/8/81/Logical_dbmode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54" y="2760225"/>
            <a:ext cx="64008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1095154" y="4145075"/>
            <a:ext cx="4572000" cy="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TABLE IF NOT EXISTS Department ( -- Факультет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id </a:t>
            </a:r>
            <a:r>
              <a:rPr lang="ru-RU"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ru-RU" sz="1400" b="0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name </a:t>
            </a:r>
            <a:r>
              <a:rPr lang="ru-RU"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VARCHAR(45),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14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(id));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2db078e2a_0_0"/>
          <p:cNvSpPr txBox="1">
            <a:spLocks noGrp="1"/>
          </p:cNvSpPr>
          <p:nvPr>
            <p:ph type="title"/>
          </p:nvPr>
        </p:nvSpPr>
        <p:spPr>
          <a:xfrm>
            <a:off x="311700" y="118816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200" b="1">
                <a:latin typeface="Roboto Black"/>
                <a:ea typeface="Roboto Black"/>
                <a:cs typeface="Roboto Black"/>
                <a:sym typeface="Roboto Black"/>
              </a:rPr>
              <a:t>Применение таблиц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2" name="Google Shape;192;g1e2db078e2a_0_0"/>
          <p:cNvSpPr txBox="1">
            <a:spLocks noGrp="1"/>
          </p:cNvSpPr>
          <p:nvPr>
            <p:ph type="body" idx="1"/>
          </p:nvPr>
        </p:nvSpPr>
        <p:spPr>
          <a:xfrm>
            <a:off x="509225" y="1355851"/>
            <a:ext cx="7426800" cy="29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Char char="●"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Составление списков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Char char="●"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Работа с широким списком полей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Font typeface="Roboto"/>
              <a:buChar char="●"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Необходимость дополнительных преобразований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Font typeface="Roboto"/>
              <a:buChar char="●"/>
            </a:pPr>
            <a:r>
              <a:rPr lang="ru-RU" sz="2000">
                <a:latin typeface="Roboto"/>
                <a:ea typeface="Roboto"/>
                <a:cs typeface="Roboto"/>
                <a:sym typeface="Roboto"/>
              </a:rPr>
              <a:t>Разовые запросы пользователей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311700" y="247900"/>
            <a:ext cx="8520600" cy="88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Виды графиков</a:t>
            </a: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2431560" y="1365591"/>
            <a:ext cx="4536061" cy="3530008"/>
            <a:chOff x="1992269" y="0"/>
            <a:chExt cx="4536061" cy="3530008"/>
          </a:xfrm>
        </p:grpSpPr>
        <p:sp>
          <p:nvSpPr>
            <p:cNvPr id="114" name="Google Shape;114;p4"/>
            <p:cNvSpPr/>
            <p:nvPr/>
          </p:nvSpPr>
          <p:spPr>
            <a:xfrm>
              <a:off x="3715972" y="812608"/>
              <a:ext cx="1088654" cy="10886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579890" y="0"/>
              <a:ext cx="1360818" cy="741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3579890" y="0"/>
              <a:ext cx="1360818" cy="741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Линейный график (multiline chart)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069331" y="1016642"/>
              <a:ext cx="1088654" cy="10886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238728" y="706001"/>
              <a:ext cx="1289602" cy="811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5238728" y="706001"/>
              <a:ext cx="1289602" cy="811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Столбчатая диаграмма (bar chart) – гистограмма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069331" y="1424711"/>
              <a:ext cx="1088654" cy="10886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238728" y="1916794"/>
              <a:ext cx="1289602" cy="907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5238728" y="1916794"/>
              <a:ext cx="1289602" cy="907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Круговая диаграмма (pie chart)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715972" y="1629099"/>
              <a:ext cx="1088654" cy="10886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579890" y="2788707"/>
              <a:ext cx="1360818" cy="741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3579890" y="2788707"/>
              <a:ext cx="1360818" cy="741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Японские свечи (candlestick chart)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362613" y="1424711"/>
              <a:ext cx="1088654" cy="10886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992269" y="1916794"/>
              <a:ext cx="1289602" cy="907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992269" y="1916794"/>
              <a:ext cx="1289602" cy="907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Точечный график (scatter chart)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362613" y="1016642"/>
              <a:ext cx="1088654" cy="10886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992269" y="706001"/>
              <a:ext cx="1289602" cy="907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1992269" y="706001"/>
              <a:ext cx="1289602" cy="907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Воронкообразный график (funnel chart)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311700" y="247900"/>
            <a:ext cx="8520600" cy="88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Применение графиков</a:t>
            </a:r>
            <a:endParaRPr/>
          </a:p>
        </p:txBody>
      </p:sp>
      <p:grpSp>
        <p:nvGrpSpPr>
          <p:cNvPr id="137" name="Google Shape;137;p5"/>
          <p:cNvGrpSpPr/>
          <p:nvPr/>
        </p:nvGrpSpPr>
        <p:grpSpPr>
          <a:xfrm>
            <a:off x="-3594281" y="612353"/>
            <a:ext cx="12381003" cy="4655100"/>
            <a:chOff x="-3905981" y="-599759"/>
            <a:chExt cx="12381003" cy="4655100"/>
          </a:xfrm>
        </p:grpSpPr>
        <p:sp>
          <p:nvSpPr>
            <p:cNvPr id="138" name="Google Shape;138;p5"/>
            <p:cNvSpPr/>
            <p:nvPr/>
          </p:nvSpPr>
          <p:spPr>
            <a:xfrm>
              <a:off x="-3905981" y="-599759"/>
              <a:ext cx="4655100" cy="4655100"/>
            </a:xfrm>
            <a:prstGeom prst="blockArc">
              <a:avLst>
                <a:gd name="adj1" fmla="val 18900000"/>
                <a:gd name="adj2" fmla="val 2700000"/>
                <a:gd name="adj3" fmla="val 464"/>
              </a:avLst>
            </a:prstGeom>
            <a:noFill/>
            <a:ln w="254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42963" y="157090"/>
              <a:ext cx="8232058" cy="31404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242963" y="157090"/>
              <a:ext cx="8232058" cy="314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92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Визуализация данных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6686" y="117835"/>
              <a:ext cx="392554" cy="39255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27358" y="628431"/>
              <a:ext cx="7947664" cy="31404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527358" y="628431"/>
              <a:ext cx="7947664" cy="314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92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Построение прогнозов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31081" y="589176"/>
              <a:ext cx="392554" cy="39255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83204" y="1099427"/>
              <a:ext cx="7791817" cy="31404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683204" y="1099427"/>
              <a:ext cx="7791817" cy="314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92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Построение направления и характера тренда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86927" y="1060172"/>
              <a:ext cx="392554" cy="39255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732965" y="1570768"/>
              <a:ext cx="7742057" cy="31404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732965" y="1570768"/>
              <a:ext cx="7742057" cy="314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92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Анализ прошлых данных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36688" y="1531513"/>
              <a:ext cx="392554" cy="39255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83204" y="2042110"/>
              <a:ext cx="7791817" cy="31404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683204" y="2042110"/>
              <a:ext cx="7791817" cy="314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92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Структурное содержание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86927" y="2002854"/>
              <a:ext cx="392554" cy="39255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27358" y="2513105"/>
              <a:ext cx="7947664" cy="31404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527358" y="2513105"/>
              <a:ext cx="7947664" cy="314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92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Детализация / уточнение данных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31081" y="2473850"/>
              <a:ext cx="392554" cy="39255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2963" y="2984447"/>
              <a:ext cx="8232058" cy="31404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242963" y="2984447"/>
              <a:ext cx="8232058" cy="314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9250" tIns="43175" rIns="43175" bIns="431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ru-RU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Поиск аномалий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6686" y="2945191"/>
              <a:ext cx="392554" cy="39255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Линейный график из таблицы точек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Линейные графики из точек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311700" y="1184009"/>
            <a:ext cx="5227863" cy="1825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измерения 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Требует два параметра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Представляет собой ломаную линию</a:t>
            </a:r>
            <a:endParaRPr/>
          </a:p>
        </p:txBody>
      </p:sp>
      <p:pic>
        <p:nvPicPr>
          <p:cNvPr id="171" name="Google Shape;171;p14" descr="Линейный график | Qlik Cloud Справ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727" y="2264011"/>
            <a:ext cx="5332338" cy="257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Применение линейных графиков</a:t>
            </a:r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626214" y="1581752"/>
            <a:ext cx="2676049" cy="336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Поиск тренда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Направление и характер тренда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800"/>
              <a:buChar char="●"/>
            </a:pPr>
            <a:r>
              <a:rPr lang="ru-RU">
                <a:latin typeface="Roboto"/>
                <a:ea typeface="Roboto"/>
                <a:cs typeface="Roboto"/>
                <a:sym typeface="Roboto"/>
              </a:rPr>
              <a:t>Отражение прошлых данных в динамике</a:t>
            </a:r>
            <a:endParaRPr/>
          </a:p>
        </p:txBody>
      </p:sp>
      <p:pic>
        <p:nvPicPr>
          <p:cNvPr id="178" name="Google Shape;178;p15" descr="Визуализация графиков: правила, приемы и инструменты - База Знаний Timeweb  Communi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776" y="1244010"/>
            <a:ext cx="45529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Столбчатая диаграмма из списка столбцов с высотой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Microsoft Windows NT 10.0.20348.0"/>
  <p:tag name="AS_RELEASE_DATE" val="2025.01.14"/>
  <p:tag name="AS_TITLE" val="Aspose.Slides for .NET6"/>
  <p:tag name="AS_VERSION" val="25.1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523</Words>
  <Application>Microsoft Office PowerPoint</Application>
  <PresentationFormat>Экран (16:9)</PresentationFormat>
  <Paragraphs>127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35</vt:i4>
      </vt:variant>
    </vt:vector>
  </HeadingPairs>
  <TitlesOfParts>
    <vt:vector size="46" baseType="lpstr">
      <vt:lpstr>Roboto Black</vt:lpstr>
      <vt:lpstr>Calibri</vt:lpstr>
      <vt:lpstr>Arial</vt:lpstr>
      <vt:lpstr>Roboto Light</vt:lpstr>
      <vt:lpstr>Roboto</vt:lpstr>
      <vt:lpstr>simple-light-2</vt:lpstr>
      <vt:lpstr>simple-light-2</vt:lpstr>
      <vt:lpstr>simple-light-2</vt:lpstr>
      <vt:lpstr>simple-light-2</vt:lpstr>
      <vt:lpstr>simple-light-2</vt:lpstr>
      <vt:lpstr>simple-light-2</vt:lpstr>
      <vt:lpstr>Основы построения графиков</vt:lpstr>
      <vt:lpstr>План встречи</vt:lpstr>
      <vt:lpstr>Как устроены графики</vt:lpstr>
      <vt:lpstr>Виды графиков</vt:lpstr>
      <vt:lpstr>Применение графиков</vt:lpstr>
      <vt:lpstr>Линейный график из таблицы точек</vt:lpstr>
      <vt:lpstr>Линейные графики из точек</vt:lpstr>
      <vt:lpstr>Применение линейных графиков</vt:lpstr>
      <vt:lpstr>Столбчатая диаграмма из списка столбцов с высотой</vt:lpstr>
      <vt:lpstr>Столбчатая диаграмма</vt:lpstr>
      <vt:lpstr>Нормированная столбчатая диаграмма</vt:lpstr>
      <vt:lpstr>Применение столбчатых диаграмм</vt:lpstr>
      <vt:lpstr>Круговая диаграмма из списка секторов с процентной шириной</vt:lpstr>
      <vt:lpstr>Круговая диаграмма</vt:lpstr>
      <vt:lpstr>Виды круговых диаграмм</vt:lpstr>
      <vt:lpstr>Применение круговых диаграмм</vt:lpstr>
      <vt:lpstr>Точечный график</vt:lpstr>
      <vt:lpstr>Анализ точечных графиков</vt:lpstr>
      <vt:lpstr>Анализ точечных графиков</vt:lpstr>
      <vt:lpstr>Анализ точечных графиков</vt:lpstr>
      <vt:lpstr>Применение точечных графиков</vt:lpstr>
      <vt:lpstr>Агрегация для точечного графика</vt:lpstr>
      <vt:lpstr>Свечной график</vt:lpstr>
      <vt:lpstr>Анализ свечных графиков</vt:lpstr>
      <vt:lpstr>Структура свечного графика</vt:lpstr>
      <vt:lpstr>Свечные шаблоны</vt:lpstr>
      <vt:lpstr>Применение свечных графиков</vt:lpstr>
      <vt:lpstr>Свечной график</vt:lpstr>
      <vt:lpstr>График воронки</vt:lpstr>
      <vt:lpstr>Применение графиков воронки</vt:lpstr>
      <vt:lpstr>График воронки</vt:lpstr>
      <vt:lpstr>Таблица</vt:lpstr>
      <vt:lpstr>Отношения таблиц</vt:lpstr>
      <vt:lpstr>Проектирование таблиц</vt:lpstr>
      <vt:lpstr>Применение таблиц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Вугар Дамиров</cp:lastModifiedBy>
  <cp:revision>2</cp:revision>
  <dcterms:modified xsi:type="dcterms:W3CDTF">2025-09-18T19:02:07Z</dcterms:modified>
</cp:coreProperties>
</file>