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embeddedFontLst>
    <p:embeddedFont>
      <p:font typeface="Noto Sans Symbols" pitchFamily="2" charset="0"/>
      <p:regular r:id="rId18"/>
      <p:bold r:id="rId19"/>
    </p:embeddedFont>
    <p:embeddedFont>
      <p:font typeface="Roboto" panose="02000000000000000000" pitchFamily="2" charset="0"/>
      <p:regular r:id="rId20"/>
      <p:bold r:id="rId21"/>
      <p:italic r:id="rId22"/>
      <p:boldItalic r:id="rId23"/>
    </p:embeddedFont>
    <p:embeddedFont>
      <p:font typeface="Roboto Black" panose="02000000000000000000" pitchFamily="2" charset="0"/>
      <p:bold r:id="rId24"/>
      <p:boldItalic r:id="rId25"/>
    </p:embeddedFont>
    <p:embeddedFont>
      <p:font typeface="Roboto Light" panose="02000000000000000000" pitchFamily="2"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2" roundtripDataSignature="AMtx7mgxiPDDpoO77MDLZ9jAPFD0DHVFs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8591E37-06F7-4FAA-9DFB-B888F6ADD381}">
  <a:tblStyle styleId="{A8591E37-06F7-4FAA-9DFB-B888F6ADD381}"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
        <p:cNvGrpSpPr/>
        <p:nvPr/>
      </p:nvGrpSpPr>
      <p:grpSpPr>
        <a:xfrm>
          <a:off x="0" y="0"/>
          <a:ext cx="0" cy="0"/>
          <a:chOff x="0" y="0"/>
          <a:chExt cx="0" cy="0"/>
        </a:xfrm>
      </p:grpSpPr>
      <p:sp>
        <p:nvSpPr>
          <p:cNvPr id="30" name="Google Shape;3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 name="Google Shape;3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9" name="Google Shape;119;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7" name="Google Shape;127;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5" name="Google Shape;135;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0" name="Google Shape;150;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7" name="Google Shape;157;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Google Shape;3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 name="Google Shape;40;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1" name="Google Shape;51;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71" name="Google Shape;71;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79" name="Google Shape;79;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7" name="Google Shape;8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5" name="Google Shape;9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3" name="Google Shape;103;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1" name="Google Shape;111;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13"/>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13"/>
          <p:cNvSpPr txBox="1">
            <a:spLocks noGrp="1"/>
          </p:cNvSpPr>
          <p:nvPr>
            <p:ph type="subTitle" idx="1"/>
          </p:nvPr>
        </p:nvSpPr>
        <p:spPr>
          <a:xfrm>
            <a:off x="5632009" y="1573187"/>
            <a:ext cx="3237600" cy="19971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Char char="●"/>
              <a:defRPr sz="1600">
                <a:latin typeface="Roboto Light"/>
                <a:ea typeface="Roboto Light"/>
                <a:cs typeface="Roboto Light"/>
                <a:sym typeface="Roboto Light"/>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3"/>
        <p:cNvGrpSpPr/>
        <p:nvPr/>
      </p:nvGrpSpPr>
      <p:grpSpPr>
        <a:xfrm>
          <a:off x="0" y="0"/>
          <a:ext cx="0" cy="0"/>
          <a:chOff x="0" y="0"/>
          <a:chExt cx="0" cy="0"/>
        </a:xfrm>
      </p:grpSpPr>
      <p:sp>
        <p:nvSpPr>
          <p:cNvPr id="14" name="Google Shape;14;p22"/>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15" name="Google Shape;15;p22"/>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16" name="Google Shape;16;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8"/>
        <p:cNvGrpSpPr/>
        <p:nvPr/>
      </p:nvGrpSpPr>
      <p:grpSpPr>
        <a:xfrm>
          <a:off x="0" y="0"/>
          <a:ext cx="0" cy="0"/>
          <a:chOff x="0" y="0"/>
          <a:chExt cx="0" cy="0"/>
        </a:xfrm>
      </p:grpSpPr>
      <p:sp>
        <p:nvSpPr>
          <p:cNvPr id="19" name="Google Shape;19;p19"/>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20" name="Google Shape;20;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1"/>
        <p:cNvGrpSpPr/>
        <p:nvPr/>
      </p:nvGrpSpPr>
      <p:grpSpPr>
        <a:xfrm>
          <a:off x="0" y="0"/>
          <a:ext cx="0" cy="0"/>
          <a:chOff x="0" y="0"/>
          <a:chExt cx="0" cy="0"/>
        </a:xfrm>
      </p:grpSpPr>
      <p:sp>
        <p:nvSpPr>
          <p:cNvPr id="22" name="Google Shape;22;p20"/>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 name="Google Shape;23;p20"/>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24" name="Google Shape;24;p20"/>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25" name="Google Shape;25;p20"/>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26" name="Google Shape;26;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ru-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
        <p:cNvGrpSpPr/>
        <p:nvPr/>
      </p:nvGrpSpPr>
      <p:grpSpPr>
        <a:xfrm>
          <a:off x="0" y="0"/>
          <a:ext cx="0" cy="0"/>
          <a:chOff x="0" y="0"/>
          <a:chExt cx="0" cy="0"/>
        </a:xfrm>
      </p:grpSpPr>
      <p:sp>
        <p:nvSpPr>
          <p:cNvPr id="28" name="Google Shape;28;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ru-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ru-RU"/>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5F4F0"/>
        </a:solidFill>
        <a:effectLst/>
      </p:bgPr>
    </p:bg>
    <p:spTree>
      <p:nvGrpSpPr>
        <p:cNvPr id="1" name="Shape 32"/>
        <p:cNvGrpSpPr/>
        <p:nvPr/>
      </p:nvGrpSpPr>
      <p:grpSpPr>
        <a:xfrm>
          <a:off x="0" y="0"/>
          <a:ext cx="0" cy="0"/>
          <a:chOff x="0" y="0"/>
          <a:chExt cx="0" cy="0"/>
        </a:xfrm>
      </p:grpSpPr>
      <p:sp>
        <p:nvSpPr>
          <p:cNvPr id="33" name="Google Shape;33;p1"/>
          <p:cNvSpPr/>
          <p:nvPr/>
        </p:nvSpPr>
        <p:spPr>
          <a:xfrm>
            <a:off x="9009600" y="-11250"/>
            <a:ext cx="134400" cy="5166000"/>
          </a:xfrm>
          <a:prstGeom prst="rect">
            <a:avLst/>
          </a:prstGeom>
          <a:solidFill>
            <a:srgbClr val="136EF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 name="Google Shape;34;p1"/>
          <p:cNvSpPr txBox="1">
            <a:spLocks noGrp="1"/>
          </p:cNvSpPr>
          <p:nvPr>
            <p:ph type="ctrTitle"/>
          </p:nvPr>
        </p:nvSpPr>
        <p:spPr>
          <a:xfrm>
            <a:off x="321294" y="1113600"/>
            <a:ext cx="7391136" cy="2765795"/>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SzPts val="5200"/>
              <a:buNone/>
            </a:pPr>
            <a:r>
              <a:rPr lang="ru-RU" sz="3600" b="1">
                <a:latin typeface="Roboto Black"/>
                <a:ea typeface="Roboto Black"/>
                <a:cs typeface="Roboto Black"/>
                <a:sym typeface="Roboto Black"/>
              </a:rPr>
              <a:t>Полный цикл работы с данными: от требования до сдачи заказчику</a:t>
            </a:r>
            <a:endParaRPr/>
          </a:p>
        </p:txBody>
      </p:sp>
      <p:pic>
        <p:nvPicPr>
          <p:cNvPr id="35" name="Google Shape;35;p1"/>
          <p:cNvPicPr preferRelativeResize="0"/>
          <p:nvPr/>
        </p:nvPicPr>
        <p:blipFill rotWithShape="1">
          <a:blip r:embed="rId3">
            <a:alphaModFix/>
          </a:blip>
          <a:srcRect/>
          <a:stretch/>
        </p:blipFill>
        <p:spPr>
          <a:xfrm>
            <a:off x="6027250" y="-339212"/>
            <a:ext cx="2905625" cy="29056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5F4F0"/>
        </a:solidFill>
        <a:effectLst/>
      </p:bgPr>
    </p:bg>
    <p:spTree>
      <p:nvGrpSpPr>
        <p:cNvPr id="1" name="Shape 120"/>
        <p:cNvGrpSpPr/>
        <p:nvPr/>
      </p:nvGrpSpPr>
      <p:grpSpPr>
        <a:xfrm>
          <a:off x="0" y="0"/>
          <a:ext cx="0" cy="0"/>
          <a:chOff x="0" y="0"/>
          <a:chExt cx="0" cy="0"/>
        </a:xfrm>
      </p:grpSpPr>
      <p:sp>
        <p:nvSpPr>
          <p:cNvPr id="121" name="Google Shape;121;p17"/>
          <p:cNvSpPr txBox="1">
            <a:spLocks noGrp="1"/>
          </p:cNvSpPr>
          <p:nvPr>
            <p:ph type="title"/>
          </p:nvPr>
        </p:nvSpPr>
        <p:spPr>
          <a:xfrm>
            <a:off x="311700" y="193244"/>
            <a:ext cx="8520600" cy="775838"/>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12000"/>
              <a:buNone/>
            </a:pPr>
            <a:r>
              <a:rPr lang="ru-RU" sz="3600">
                <a:latin typeface="Roboto Black"/>
                <a:ea typeface="Roboto Black"/>
                <a:cs typeface="Roboto Black"/>
                <a:sym typeface="Roboto Black"/>
              </a:rPr>
              <a:t>Сбор данных</a:t>
            </a:r>
            <a:endParaRPr/>
          </a:p>
        </p:txBody>
      </p:sp>
      <p:sp>
        <p:nvSpPr>
          <p:cNvPr id="123" name="Google Shape;123;p17"/>
          <p:cNvSpPr txBox="1"/>
          <p:nvPr/>
        </p:nvSpPr>
        <p:spPr>
          <a:xfrm>
            <a:off x="352100" y="1104750"/>
            <a:ext cx="5624863" cy="3522334"/>
          </a:xfrm>
          <a:prstGeom prst="rect">
            <a:avLst/>
          </a:prstGeom>
          <a:noFill/>
          <a:ln>
            <a:noFill/>
          </a:ln>
        </p:spPr>
        <p:txBody>
          <a:bodyPr spcFirstLastPara="1" wrap="square" lIns="91425" tIns="91425" rIns="91425" bIns="91425" anchor="t" anchorCtr="0">
            <a:noAutofit/>
          </a:bodyPr>
          <a:lstStyle/>
          <a:p>
            <a:pPr marL="114300" marR="0" lvl="0" indent="0" algn="l" rtl="0">
              <a:lnSpc>
                <a:spcPct val="100000"/>
              </a:lnSpc>
              <a:spcBef>
                <a:spcPts val="0"/>
              </a:spcBef>
              <a:spcAft>
                <a:spcPts val="0"/>
              </a:spcAft>
              <a:buClr>
                <a:srgbClr val="F85F4C"/>
              </a:buClr>
              <a:buSzPts val="1800"/>
              <a:buFont typeface="Arial"/>
              <a:buNone/>
            </a:pPr>
            <a:r>
              <a:rPr lang="ru-RU" sz="1800" b="0" i="0" u="none" strike="noStrike" cap="none">
                <a:solidFill>
                  <a:schemeClr val="dk1"/>
                </a:solidFill>
                <a:latin typeface="Arial"/>
                <a:ea typeface="Arial"/>
                <a:cs typeface="Arial"/>
                <a:sym typeface="Arial"/>
              </a:rPr>
              <a:t>Схема сбора данных</a:t>
            </a:r>
            <a:endParaRPr/>
          </a:p>
          <a:p>
            <a:pPr marL="114300" marR="0" lvl="0" indent="0" algn="l" rtl="0">
              <a:lnSpc>
                <a:spcPct val="100000"/>
              </a:lnSpc>
              <a:spcBef>
                <a:spcPts val="0"/>
              </a:spcBef>
              <a:spcAft>
                <a:spcPts val="0"/>
              </a:spcAft>
              <a:buClr>
                <a:srgbClr val="F85F4C"/>
              </a:buClr>
              <a:buSzPts val="1800"/>
              <a:buFont typeface="Arial"/>
              <a:buNone/>
            </a:pPr>
            <a:endParaRPr sz="1800" b="0" i="0" u="none" strike="noStrike" cap="none">
              <a:solidFill>
                <a:schemeClr val="dk1"/>
              </a:solidFill>
              <a:latin typeface="Arial"/>
              <a:ea typeface="Arial"/>
              <a:cs typeface="Arial"/>
              <a:sym typeface="Arial"/>
            </a:endParaRPr>
          </a:p>
          <a:p>
            <a:pPr marL="457200" marR="0" lvl="0" indent="-342900" algn="l" rtl="0">
              <a:lnSpc>
                <a:spcPct val="100000"/>
              </a:lnSpc>
              <a:spcBef>
                <a:spcPts val="0"/>
              </a:spcBef>
              <a:spcAft>
                <a:spcPts val="0"/>
              </a:spcAft>
              <a:buClr>
                <a:srgbClr val="F85F4C"/>
              </a:buClr>
              <a:buSzPts val="1800"/>
              <a:buFont typeface="Arial"/>
              <a:buChar char="●"/>
            </a:pPr>
            <a:r>
              <a:rPr lang="ru-RU" sz="1800" b="0" i="0" u="none" strike="noStrike" cap="none">
                <a:solidFill>
                  <a:schemeClr val="dk1"/>
                </a:solidFill>
                <a:latin typeface="Arial"/>
                <a:ea typeface="Arial"/>
                <a:cs typeface="Arial"/>
                <a:sym typeface="Arial"/>
              </a:rPr>
              <a:t>формулировка запроса - что ищем;</a:t>
            </a:r>
            <a:endParaRPr/>
          </a:p>
          <a:p>
            <a:pPr marL="457200" marR="0" lvl="0" indent="-342900" algn="l" rtl="0">
              <a:lnSpc>
                <a:spcPct val="100000"/>
              </a:lnSpc>
              <a:spcBef>
                <a:spcPts val="0"/>
              </a:spcBef>
              <a:spcAft>
                <a:spcPts val="0"/>
              </a:spcAft>
              <a:buClr>
                <a:srgbClr val="F85F4C"/>
              </a:buClr>
              <a:buSzPts val="1800"/>
              <a:buFont typeface="Arial"/>
              <a:buChar char="●"/>
            </a:pPr>
            <a:r>
              <a:rPr lang="ru-RU" sz="1800" b="0" i="0" u="none" strike="noStrike" cap="none">
                <a:solidFill>
                  <a:schemeClr val="dk1"/>
                </a:solidFill>
                <a:latin typeface="Arial"/>
                <a:ea typeface="Arial"/>
                <a:cs typeface="Arial"/>
                <a:sym typeface="Arial"/>
              </a:rPr>
              <a:t>запрос консультаций с целью помощи в поиске источников поиска;</a:t>
            </a:r>
            <a:endParaRPr/>
          </a:p>
          <a:p>
            <a:pPr marL="457200" marR="0" lvl="0" indent="-342900" algn="l" rtl="0">
              <a:lnSpc>
                <a:spcPct val="100000"/>
              </a:lnSpc>
              <a:spcBef>
                <a:spcPts val="0"/>
              </a:spcBef>
              <a:spcAft>
                <a:spcPts val="0"/>
              </a:spcAft>
              <a:buClr>
                <a:srgbClr val="F85F4C"/>
              </a:buClr>
              <a:buSzPts val="1800"/>
              <a:buFont typeface="Arial"/>
              <a:buChar char="●"/>
            </a:pPr>
            <a:r>
              <a:rPr lang="ru-RU" sz="1800" b="0" i="0" u="none" strike="noStrike" cap="none">
                <a:solidFill>
                  <a:schemeClr val="dk1"/>
                </a:solidFill>
                <a:latin typeface="Arial"/>
                <a:ea typeface="Arial"/>
                <a:cs typeface="Arial"/>
                <a:sym typeface="Arial"/>
              </a:rPr>
              <a:t>самостоятельный поиск;</a:t>
            </a:r>
            <a:endParaRPr/>
          </a:p>
          <a:p>
            <a:pPr marL="457200" marR="0" lvl="0" indent="-342900" algn="l" rtl="0">
              <a:lnSpc>
                <a:spcPct val="100000"/>
              </a:lnSpc>
              <a:spcBef>
                <a:spcPts val="0"/>
              </a:spcBef>
              <a:spcAft>
                <a:spcPts val="0"/>
              </a:spcAft>
              <a:buClr>
                <a:srgbClr val="F85F4C"/>
              </a:buClr>
              <a:buSzPts val="1800"/>
              <a:buFont typeface="Arial"/>
              <a:buChar char="●"/>
            </a:pPr>
            <a:r>
              <a:rPr lang="ru-RU" sz="1800" b="0" i="0" u="none" strike="noStrike" cap="none">
                <a:solidFill>
                  <a:schemeClr val="dk1"/>
                </a:solidFill>
                <a:latin typeface="Arial"/>
                <a:ea typeface="Arial"/>
                <a:cs typeface="Arial"/>
                <a:sym typeface="Arial"/>
              </a:rPr>
              <a:t>запрос и получение данных</a:t>
            </a:r>
            <a:endParaRPr/>
          </a:p>
        </p:txBody>
      </p:sp>
      <p:pic>
        <p:nvPicPr>
          <p:cNvPr id="124" name="Google Shape;124;p17" descr="Сбор данных – Бесплатные иконки: компьютер"/>
          <p:cNvPicPr preferRelativeResize="0"/>
          <p:nvPr/>
        </p:nvPicPr>
        <p:blipFill rotWithShape="1">
          <a:blip r:embed="rId3">
            <a:alphaModFix/>
          </a:blip>
          <a:srcRect/>
          <a:stretch/>
        </p:blipFill>
        <p:spPr>
          <a:xfrm>
            <a:off x="5279228" y="540406"/>
            <a:ext cx="3640598" cy="364059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5F4F0"/>
        </a:solidFill>
        <a:effectLst/>
      </p:bgPr>
    </p:bg>
    <p:spTree>
      <p:nvGrpSpPr>
        <p:cNvPr id="1" name="Shape 128"/>
        <p:cNvGrpSpPr/>
        <p:nvPr/>
      </p:nvGrpSpPr>
      <p:grpSpPr>
        <a:xfrm>
          <a:off x="0" y="0"/>
          <a:ext cx="0" cy="0"/>
          <a:chOff x="0" y="0"/>
          <a:chExt cx="0" cy="0"/>
        </a:xfrm>
      </p:grpSpPr>
      <p:sp>
        <p:nvSpPr>
          <p:cNvPr id="129" name="Google Shape;129;p18"/>
          <p:cNvSpPr txBox="1">
            <a:spLocks noGrp="1"/>
          </p:cNvSpPr>
          <p:nvPr>
            <p:ph type="title"/>
          </p:nvPr>
        </p:nvSpPr>
        <p:spPr>
          <a:xfrm>
            <a:off x="311700" y="193244"/>
            <a:ext cx="8520600" cy="775838"/>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12000"/>
              <a:buNone/>
            </a:pPr>
            <a:r>
              <a:rPr lang="ru-RU" sz="3600">
                <a:latin typeface="Roboto Black"/>
                <a:ea typeface="Roboto Black"/>
                <a:cs typeface="Roboto Black"/>
                <a:sym typeface="Roboto Black"/>
              </a:rPr>
              <a:t>Хранение данных</a:t>
            </a:r>
            <a:endParaRPr/>
          </a:p>
        </p:txBody>
      </p:sp>
      <p:sp>
        <p:nvSpPr>
          <p:cNvPr id="131" name="Google Shape;131;p18"/>
          <p:cNvSpPr txBox="1"/>
          <p:nvPr/>
        </p:nvSpPr>
        <p:spPr>
          <a:xfrm>
            <a:off x="253770" y="1186320"/>
            <a:ext cx="8362242" cy="3522334"/>
          </a:xfrm>
          <a:prstGeom prst="rect">
            <a:avLst/>
          </a:prstGeom>
          <a:noFill/>
          <a:ln>
            <a:noFill/>
          </a:ln>
        </p:spPr>
        <p:txBody>
          <a:bodyPr spcFirstLastPara="1" wrap="square" lIns="91425" tIns="91425" rIns="91425" bIns="91425" anchor="t" anchorCtr="0">
            <a:noAutofit/>
          </a:bodyPr>
          <a:lstStyle/>
          <a:p>
            <a:pPr marL="114300" marR="0" lvl="0" indent="0" algn="l" rtl="0">
              <a:lnSpc>
                <a:spcPct val="100000"/>
              </a:lnSpc>
              <a:spcBef>
                <a:spcPts val="0"/>
              </a:spcBef>
              <a:spcAft>
                <a:spcPts val="0"/>
              </a:spcAft>
              <a:buClr>
                <a:srgbClr val="F85F4C"/>
              </a:buClr>
              <a:buSzPts val="1800"/>
              <a:buFont typeface="Arial"/>
              <a:buNone/>
            </a:pPr>
            <a:r>
              <a:rPr lang="ru-RU" sz="1800" b="0" i="0" u="none" strike="noStrike" cap="none">
                <a:solidFill>
                  <a:schemeClr val="dk1"/>
                </a:solidFill>
                <a:latin typeface="Arial"/>
                <a:ea typeface="Arial"/>
                <a:cs typeface="Arial"/>
                <a:sym typeface="Arial"/>
              </a:rPr>
              <a:t>Хранение данных - это процесс обеспечения доступности, целостности, защищенности данных. Данные можно хранить разным способом:</a:t>
            </a:r>
            <a:endParaRPr/>
          </a:p>
          <a:p>
            <a:pPr marL="457200" marR="0" lvl="0" indent="-342900" algn="l" rtl="0">
              <a:lnSpc>
                <a:spcPct val="100000"/>
              </a:lnSpc>
              <a:spcBef>
                <a:spcPts val="0"/>
              </a:spcBef>
              <a:spcAft>
                <a:spcPts val="0"/>
              </a:spcAft>
              <a:buClr>
                <a:srgbClr val="F85F4C"/>
              </a:buClr>
              <a:buSzPts val="1800"/>
              <a:buFont typeface="Arial"/>
              <a:buChar char="●"/>
            </a:pPr>
            <a:r>
              <a:rPr lang="ru-RU" sz="1800" b="0" i="0" u="none" strike="noStrike" cap="none">
                <a:solidFill>
                  <a:schemeClr val="dk1"/>
                </a:solidFill>
                <a:latin typeface="Arial"/>
                <a:ea typeface="Arial"/>
                <a:cs typeface="Arial"/>
                <a:sym typeface="Arial"/>
              </a:rPr>
              <a:t>твердотельный носитель;</a:t>
            </a:r>
            <a:endParaRPr/>
          </a:p>
          <a:p>
            <a:pPr marL="457200" marR="0" lvl="0" indent="-342900" algn="l" rtl="0">
              <a:lnSpc>
                <a:spcPct val="100000"/>
              </a:lnSpc>
              <a:spcBef>
                <a:spcPts val="0"/>
              </a:spcBef>
              <a:spcAft>
                <a:spcPts val="0"/>
              </a:spcAft>
              <a:buClr>
                <a:srgbClr val="F85F4C"/>
              </a:buClr>
              <a:buSzPts val="1800"/>
              <a:buFont typeface="Arial"/>
              <a:buChar char="●"/>
            </a:pPr>
            <a:r>
              <a:rPr lang="ru-RU" sz="1800" b="0" i="0" u="none" strike="noStrike" cap="none">
                <a:solidFill>
                  <a:schemeClr val="dk1"/>
                </a:solidFill>
                <a:latin typeface="Arial"/>
                <a:ea typeface="Arial"/>
                <a:cs typeface="Arial"/>
                <a:sym typeface="Arial"/>
              </a:rPr>
              <a:t>сервера баз данных;</a:t>
            </a:r>
            <a:endParaRPr/>
          </a:p>
          <a:p>
            <a:pPr marL="457200" marR="0" lvl="0" indent="-342900" algn="l" rtl="0">
              <a:lnSpc>
                <a:spcPct val="100000"/>
              </a:lnSpc>
              <a:spcBef>
                <a:spcPts val="0"/>
              </a:spcBef>
              <a:spcAft>
                <a:spcPts val="0"/>
              </a:spcAft>
              <a:buClr>
                <a:srgbClr val="F85F4C"/>
              </a:buClr>
              <a:buSzPts val="1800"/>
              <a:buFont typeface="Arial"/>
              <a:buChar char="●"/>
            </a:pPr>
            <a:r>
              <a:rPr lang="ru-RU" sz="1800" b="0" i="0" u="none" strike="noStrike" cap="none">
                <a:solidFill>
                  <a:schemeClr val="dk1"/>
                </a:solidFill>
                <a:latin typeface="Arial"/>
                <a:ea typeface="Arial"/>
                <a:cs typeface="Arial"/>
                <a:sym typeface="Arial"/>
              </a:rPr>
              <a:t>облачное хранилище данных</a:t>
            </a:r>
            <a:endParaRPr/>
          </a:p>
        </p:txBody>
      </p:sp>
      <p:pic>
        <p:nvPicPr>
          <p:cNvPr id="132" name="Google Shape;132;p18" descr="Системы хранения данных - Секвента"/>
          <p:cNvPicPr preferRelativeResize="0"/>
          <p:nvPr/>
        </p:nvPicPr>
        <p:blipFill rotWithShape="1">
          <a:blip r:embed="rId3">
            <a:alphaModFix/>
          </a:blip>
          <a:srcRect/>
          <a:stretch/>
        </p:blipFill>
        <p:spPr>
          <a:xfrm>
            <a:off x="2304433" y="2789898"/>
            <a:ext cx="4338738" cy="213599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5F4F0"/>
        </a:solidFill>
        <a:effectLst/>
      </p:bgPr>
    </p:bg>
    <p:spTree>
      <p:nvGrpSpPr>
        <p:cNvPr id="1" name="Shape 136"/>
        <p:cNvGrpSpPr/>
        <p:nvPr/>
      </p:nvGrpSpPr>
      <p:grpSpPr>
        <a:xfrm>
          <a:off x="0" y="0"/>
          <a:ext cx="0" cy="0"/>
          <a:chOff x="0" y="0"/>
          <a:chExt cx="0" cy="0"/>
        </a:xfrm>
      </p:grpSpPr>
      <p:sp>
        <p:nvSpPr>
          <p:cNvPr id="137" name="Google Shape;137;p21"/>
          <p:cNvSpPr txBox="1">
            <a:spLocks noGrp="1"/>
          </p:cNvSpPr>
          <p:nvPr>
            <p:ph type="title"/>
          </p:nvPr>
        </p:nvSpPr>
        <p:spPr>
          <a:xfrm>
            <a:off x="311700" y="193244"/>
            <a:ext cx="8520600" cy="775838"/>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12000"/>
              <a:buNone/>
            </a:pPr>
            <a:r>
              <a:rPr lang="ru-RU" sz="3600">
                <a:latin typeface="Roboto Black"/>
                <a:ea typeface="Roboto Black"/>
                <a:cs typeface="Roboto Black"/>
                <a:sym typeface="Roboto Black"/>
              </a:rPr>
              <a:t>Часто задаваемые вопросы</a:t>
            </a:r>
            <a:endParaRPr/>
          </a:p>
        </p:txBody>
      </p:sp>
      <p:graphicFrame>
        <p:nvGraphicFramePr>
          <p:cNvPr id="139" name="Google Shape;139;p21"/>
          <p:cNvGraphicFramePr/>
          <p:nvPr/>
        </p:nvGraphicFramePr>
        <p:xfrm>
          <a:off x="980061" y="1419598"/>
          <a:ext cx="6544450" cy="2926120"/>
        </p:xfrm>
        <a:graphic>
          <a:graphicData uri="http://schemas.openxmlformats.org/drawingml/2006/table">
            <a:tbl>
              <a:tblPr firstRow="1" bandRow="1">
                <a:noFill/>
                <a:tableStyleId>{A8591E37-06F7-4FAA-9DFB-B888F6ADD381}</a:tableStyleId>
              </a:tblPr>
              <a:tblGrid>
                <a:gridCol w="2602475">
                  <a:extLst>
                    <a:ext uri="{9D8B030D-6E8A-4147-A177-3AD203B41FA5}">
                      <a16:colId xmlns:a16="http://schemas.microsoft.com/office/drawing/2014/main" val="20000"/>
                    </a:ext>
                  </a:extLst>
                </a:gridCol>
                <a:gridCol w="3941975">
                  <a:extLst>
                    <a:ext uri="{9D8B030D-6E8A-4147-A177-3AD203B41FA5}">
                      <a16:colId xmlns:a16="http://schemas.microsoft.com/office/drawing/2014/main" val="20001"/>
                    </a:ext>
                  </a:extLst>
                </a:gridCol>
              </a:tblGrid>
              <a:tr h="370850">
                <a:tc>
                  <a:txBody>
                    <a:bodyPr/>
                    <a:lstStyle/>
                    <a:p>
                      <a:pPr marL="0" marR="0" lvl="0" indent="0" algn="l" rtl="0">
                        <a:lnSpc>
                          <a:spcPct val="100000"/>
                        </a:lnSpc>
                        <a:spcBef>
                          <a:spcPts val="0"/>
                        </a:spcBef>
                        <a:spcAft>
                          <a:spcPts val="0"/>
                        </a:spcAft>
                        <a:buNone/>
                      </a:pPr>
                      <a:r>
                        <a:rPr lang="ru-RU" sz="1400" u="none" strike="noStrike" cap="none"/>
                        <a:t>Как спрашиваем?</a:t>
                      </a:r>
                      <a:endParaRPr/>
                    </a:p>
                  </a:txBody>
                  <a:tcPr marL="91450" marR="91450" marT="45725" marB="45725"/>
                </a:tc>
                <a:tc>
                  <a:txBody>
                    <a:bodyPr/>
                    <a:lstStyle/>
                    <a:p>
                      <a:pPr marL="0" marR="0" lvl="0" indent="0" algn="l" rtl="0">
                        <a:lnSpc>
                          <a:spcPct val="100000"/>
                        </a:lnSpc>
                        <a:spcBef>
                          <a:spcPts val="0"/>
                        </a:spcBef>
                        <a:spcAft>
                          <a:spcPts val="0"/>
                        </a:spcAft>
                        <a:buNone/>
                      </a:pPr>
                      <a:r>
                        <a:rPr lang="ru-RU" sz="1400" u="none" strike="noStrike" cap="none"/>
                        <a:t>-конкретно</a:t>
                      </a:r>
                      <a:endParaRPr/>
                    </a:p>
                    <a:p>
                      <a:pPr marL="0" marR="0" lvl="0" indent="0" algn="l" rtl="0">
                        <a:lnSpc>
                          <a:spcPct val="100000"/>
                        </a:lnSpc>
                        <a:spcBef>
                          <a:spcPts val="0"/>
                        </a:spcBef>
                        <a:spcAft>
                          <a:spcPts val="0"/>
                        </a:spcAft>
                        <a:buNone/>
                      </a:pPr>
                      <a:r>
                        <a:rPr lang="ru-RU" sz="1400" u="none" strike="noStrike" cap="none"/>
                        <a:t>-с привязкой к задаче</a:t>
                      </a:r>
                      <a:endParaRPr/>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lnSpc>
                          <a:spcPct val="100000"/>
                        </a:lnSpc>
                        <a:spcBef>
                          <a:spcPts val="0"/>
                        </a:spcBef>
                        <a:spcAft>
                          <a:spcPts val="0"/>
                        </a:spcAft>
                        <a:buNone/>
                      </a:pPr>
                      <a:r>
                        <a:rPr lang="ru-RU" sz="1400" u="none" strike="noStrike" cap="none"/>
                        <a:t>Где </a:t>
                      </a:r>
                      <a:r>
                        <a:rPr lang="ru-RU"/>
                        <a:t>консультируемся</a:t>
                      </a:r>
                      <a:r>
                        <a:rPr lang="ru-RU" sz="1400" u="none" strike="noStrike" cap="none"/>
                        <a:t>?</a:t>
                      </a:r>
                      <a:endParaRPr/>
                    </a:p>
                  </a:txBody>
                  <a:tcPr marL="91450" marR="91450" marT="45725" marB="45725"/>
                </a:tc>
                <a:tc>
                  <a:txBody>
                    <a:bodyPr/>
                    <a:lstStyle/>
                    <a:p>
                      <a:pPr marL="0" marR="0" lvl="0" indent="0" algn="l" rtl="0">
                        <a:lnSpc>
                          <a:spcPct val="100000"/>
                        </a:lnSpc>
                        <a:spcBef>
                          <a:spcPts val="0"/>
                        </a:spcBef>
                        <a:spcAft>
                          <a:spcPts val="0"/>
                        </a:spcAft>
                        <a:buNone/>
                      </a:pPr>
                      <a:r>
                        <a:rPr lang="ru-RU" sz="1400" u="none" strike="noStrike" cap="none"/>
                        <a:t>-у экспертов</a:t>
                      </a:r>
                      <a:endParaRPr/>
                    </a:p>
                    <a:p>
                      <a:pPr marL="0" marR="0" lvl="0" indent="0" algn="l" rtl="0">
                        <a:lnSpc>
                          <a:spcPct val="100000"/>
                        </a:lnSpc>
                        <a:spcBef>
                          <a:spcPts val="0"/>
                        </a:spcBef>
                        <a:spcAft>
                          <a:spcPts val="0"/>
                        </a:spcAft>
                        <a:buNone/>
                      </a:pPr>
                      <a:r>
                        <a:rPr lang="ru-RU" sz="1400" u="none" strike="noStrike" cap="none"/>
                        <a:t>-в консалтинге</a:t>
                      </a:r>
                      <a:endParaRPr/>
                    </a:p>
                    <a:p>
                      <a:pPr marL="0" marR="0" lvl="0" indent="0" algn="l" rtl="0">
                        <a:lnSpc>
                          <a:spcPct val="100000"/>
                        </a:lnSpc>
                        <a:spcBef>
                          <a:spcPts val="0"/>
                        </a:spcBef>
                        <a:spcAft>
                          <a:spcPts val="0"/>
                        </a:spcAft>
                        <a:buNone/>
                      </a:pPr>
                      <a:r>
                        <a:rPr lang="ru-RU" sz="1400" u="none" strike="noStrike" cap="none"/>
                        <a:t>-в законе</a:t>
                      </a:r>
                      <a:endParaRPr/>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lnSpc>
                          <a:spcPct val="100000"/>
                        </a:lnSpc>
                        <a:spcBef>
                          <a:spcPts val="0"/>
                        </a:spcBef>
                        <a:spcAft>
                          <a:spcPts val="0"/>
                        </a:spcAft>
                        <a:buNone/>
                      </a:pPr>
                      <a:r>
                        <a:rPr lang="ru-RU" sz="1400" u="none" strike="noStrike" cap="none"/>
                        <a:t>Где ищем сами?</a:t>
                      </a:r>
                      <a:endParaRPr/>
                    </a:p>
                  </a:txBody>
                  <a:tcPr marL="91450" marR="91450" marT="45725" marB="45725"/>
                </a:tc>
                <a:tc>
                  <a:txBody>
                    <a:bodyPr/>
                    <a:lstStyle/>
                    <a:p>
                      <a:pPr marL="0" marR="0" lvl="0" indent="0" algn="l" rtl="0">
                        <a:lnSpc>
                          <a:spcPct val="100000"/>
                        </a:lnSpc>
                        <a:spcBef>
                          <a:spcPts val="0"/>
                        </a:spcBef>
                        <a:spcAft>
                          <a:spcPts val="0"/>
                        </a:spcAft>
                        <a:buNone/>
                      </a:pPr>
                      <a:r>
                        <a:rPr lang="ru-RU" sz="1400" u="none" strike="noStrike" cap="none"/>
                        <a:t>-ГИС</a:t>
                      </a:r>
                      <a:endParaRPr/>
                    </a:p>
                    <a:p>
                      <a:pPr marL="0" marR="0" lvl="0" indent="0" algn="l" rtl="0">
                        <a:lnSpc>
                          <a:spcPct val="100000"/>
                        </a:lnSpc>
                        <a:spcBef>
                          <a:spcPts val="0"/>
                        </a:spcBef>
                        <a:spcAft>
                          <a:spcPts val="0"/>
                        </a:spcAft>
                        <a:buNone/>
                      </a:pPr>
                      <a:r>
                        <a:rPr lang="ru-RU" sz="1400" u="none" strike="noStrike" cap="none"/>
                        <a:t>-СМИ</a:t>
                      </a:r>
                      <a:endParaRPr/>
                    </a:p>
                    <a:p>
                      <a:pPr marL="0" marR="0" lvl="0" indent="0" algn="l" rtl="0">
                        <a:lnSpc>
                          <a:spcPct val="100000"/>
                        </a:lnSpc>
                        <a:spcBef>
                          <a:spcPts val="0"/>
                        </a:spcBef>
                        <a:spcAft>
                          <a:spcPts val="0"/>
                        </a:spcAft>
                        <a:buNone/>
                      </a:pPr>
                      <a:r>
                        <a:rPr lang="ru-RU" sz="1400" u="none" strike="noStrike" cap="none"/>
                        <a:t>-профильные ресурсы</a:t>
                      </a:r>
                      <a:endParaRPr/>
                    </a:p>
                    <a:p>
                      <a:pPr marL="0" marR="0" lvl="0" indent="0" algn="l" rtl="0">
                        <a:lnSpc>
                          <a:spcPct val="100000"/>
                        </a:lnSpc>
                        <a:spcBef>
                          <a:spcPts val="0"/>
                        </a:spcBef>
                        <a:spcAft>
                          <a:spcPts val="0"/>
                        </a:spcAft>
                        <a:buNone/>
                      </a:pPr>
                      <a:r>
                        <a:rPr lang="ru-RU" sz="1400" u="none" strike="noStrike" cap="none"/>
                        <a:t>-отраслевые ресурс</a:t>
                      </a:r>
                      <a:endParaRPr/>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lnSpc>
                          <a:spcPct val="100000"/>
                        </a:lnSpc>
                        <a:spcBef>
                          <a:spcPts val="0"/>
                        </a:spcBef>
                        <a:spcAft>
                          <a:spcPts val="0"/>
                        </a:spcAft>
                        <a:buNone/>
                      </a:pPr>
                      <a:r>
                        <a:rPr lang="ru-RU" sz="1400" u="none" strike="noStrike" cap="none"/>
                        <a:t>Как запрашиваем данные?</a:t>
                      </a:r>
                      <a:endParaRPr/>
                    </a:p>
                  </a:txBody>
                  <a:tcPr marL="91450" marR="91450" marT="45725" marB="45725"/>
                </a:tc>
                <a:tc>
                  <a:txBody>
                    <a:bodyPr/>
                    <a:lstStyle/>
                    <a:p>
                      <a:pPr marL="0" marR="0" lvl="0" indent="0" algn="l" rtl="0">
                        <a:lnSpc>
                          <a:spcPct val="100000"/>
                        </a:lnSpc>
                        <a:spcBef>
                          <a:spcPts val="0"/>
                        </a:spcBef>
                        <a:spcAft>
                          <a:spcPts val="0"/>
                        </a:spcAft>
                        <a:buNone/>
                      </a:pPr>
                      <a:r>
                        <a:rPr lang="ru-RU" sz="1400" u="none" strike="noStrike" cap="none"/>
                        <a:t>-запрос коммерческого предложения</a:t>
                      </a:r>
                      <a:endParaRPr/>
                    </a:p>
                    <a:p>
                      <a:pPr marL="0" marR="0" lvl="0" indent="0" algn="l" rtl="0">
                        <a:lnSpc>
                          <a:spcPct val="100000"/>
                        </a:lnSpc>
                        <a:spcBef>
                          <a:spcPts val="0"/>
                        </a:spcBef>
                        <a:spcAft>
                          <a:spcPts val="0"/>
                        </a:spcAft>
                        <a:buNone/>
                      </a:pPr>
                      <a:r>
                        <a:rPr lang="ru-RU" sz="1400" u="none" strike="noStrike" cap="none"/>
                        <a:t>-открытые данные</a:t>
                      </a:r>
                      <a:endParaRPr/>
                    </a:p>
                    <a:p>
                      <a:pPr marL="0" marR="0" lvl="0" indent="0" algn="l" rtl="0">
                        <a:lnSpc>
                          <a:spcPct val="100000"/>
                        </a:lnSpc>
                        <a:spcBef>
                          <a:spcPts val="0"/>
                        </a:spcBef>
                        <a:spcAft>
                          <a:spcPts val="0"/>
                        </a:spcAft>
                        <a:buNone/>
                      </a:pPr>
                      <a:r>
                        <a:rPr lang="ru-RU" sz="1400" u="none" strike="noStrike" cap="none"/>
                        <a:t>-скрейпинг</a:t>
                      </a:r>
                      <a:endParaRPr sz="1400" u="none" strike="noStrike" cap="none"/>
                    </a:p>
                  </a:txBody>
                  <a:tcPr marL="91450" marR="91450" marT="45725" marB="45725"/>
                </a:tc>
                <a:extLst>
                  <a:ext uri="{0D108BD9-81ED-4DB2-BD59-A6C34878D82A}">
                    <a16:rowId xmlns:a16="http://schemas.microsoft.com/office/drawing/2014/main" val="10003"/>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5F4F0"/>
        </a:solidFill>
        <a:effectLst/>
      </p:bgPr>
    </p:bg>
    <p:spTree>
      <p:nvGrpSpPr>
        <p:cNvPr id="1" name="Shape 143"/>
        <p:cNvGrpSpPr/>
        <p:nvPr/>
      </p:nvGrpSpPr>
      <p:grpSpPr>
        <a:xfrm>
          <a:off x="0" y="0"/>
          <a:ext cx="0" cy="0"/>
          <a:chOff x="0" y="0"/>
          <a:chExt cx="0" cy="0"/>
        </a:xfrm>
      </p:grpSpPr>
      <p:sp>
        <p:nvSpPr>
          <p:cNvPr id="144" name="Google Shape;144;p24"/>
          <p:cNvSpPr txBox="1">
            <a:spLocks noGrp="1"/>
          </p:cNvSpPr>
          <p:nvPr>
            <p:ph type="title"/>
          </p:nvPr>
        </p:nvSpPr>
        <p:spPr>
          <a:xfrm>
            <a:off x="311700" y="193244"/>
            <a:ext cx="8520600" cy="775838"/>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12000"/>
              <a:buNone/>
            </a:pPr>
            <a:r>
              <a:rPr lang="ru-RU" sz="3600">
                <a:latin typeface="Roboto Black"/>
                <a:ea typeface="Roboto Black"/>
                <a:cs typeface="Roboto Black"/>
                <a:sym typeface="Roboto Black"/>
              </a:rPr>
              <a:t>Визуализации данных</a:t>
            </a:r>
            <a:endParaRPr/>
          </a:p>
        </p:txBody>
      </p:sp>
      <p:sp>
        <p:nvSpPr>
          <p:cNvPr id="146" name="Google Shape;146;p24"/>
          <p:cNvSpPr txBox="1"/>
          <p:nvPr/>
        </p:nvSpPr>
        <p:spPr>
          <a:xfrm>
            <a:off x="352100" y="1104750"/>
            <a:ext cx="5624863" cy="3522334"/>
          </a:xfrm>
          <a:prstGeom prst="rect">
            <a:avLst/>
          </a:prstGeom>
          <a:noFill/>
          <a:ln>
            <a:noFill/>
          </a:ln>
        </p:spPr>
        <p:txBody>
          <a:bodyPr spcFirstLastPara="1" wrap="square" lIns="91425" tIns="91425" rIns="91425" bIns="91425" anchor="t" anchorCtr="0">
            <a:noAutofit/>
          </a:bodyPr>
          <a:lstStyle/>
          <a:p>
            <a:pPr marL="114300" marR="0" lvl="0" indent="0" algn="l" rtl="0">
              <a:lnSpc>
                <a:spcPct val="100000"/>
              </a:lnSpc>
              <a:spcBef>
                <a:spcPts val="0"/>
              </a:spcBef>
              <a:spcAft>
                <a:spcPts val="0"/>
              </a:spcAft>
              <a:buClr>
                <a:srgbClr val="F85F4C"/>
              </a:buClr>
              <a:buSzPts val="1800"/>
              <a:buFont typeface="Arial"/>
              <a:buNone/>
            </a:pPr>
            <a:r>
              <a:rPr lang="ru-RU" sz="1800" b="0" i="0" u="none" strike="noStrike" cap="none">
                <a:solidFill>
                  <a:schemeClr val="dk1"/>
                </a:solidFill>
                <a:latin typeface="Arial"/>
                <a:ea typeface="Arial"/>
                <a:cs typeface="Arial"/>
                <a:sym typeface="Arial"/>
              </a:rPr>
              <a:t>Визуализация данных - процесс представления данных в агрегированном, понятном для восприятия человеком виде.</a:t>
            </a:r>
            <a:endParaRPr/>
          </a:p>
          <a:p>
            <a:pPr marL="457200" marR="0" lvl="0" indent="-342900" algn="l" rtl="0">
              <a:lnSpc>
                <a:spcPct val="100000"/>
              </a:lnSpc>
              <a:spcBef>
                <a:spcPts val="0"/>
              </a:spcBef>
              <a:spcAft>
                <a:spcPts val="0"/>
              </a:spcAft>
              <a:buClr>
                <a:srgbClr val="F85F4C"/>
              </a:buClr>
              <a:buSzPts val="1800"/>
              <a:buFont typeface="Arial"/>
              <a:buChar char="●"/>
            </a:pPr>
            <a:r>
              <a:rPr lang="ru-RU" sz="1800" b="0" i="0" u="none" strike="noStrike" cap="none">
                <a:solidFill>
                  <a:schemeClr val="dk1"/>
                </a:solidFill>
                <a:latin typeface="Arial"/>
                <a:ea typeface="Arial"/>
                <a:cs typeface="Arial"/>
                <a:sym typeface="Arial"/>
              </a:rPr>
              <a:t>Графики</a:t>
            </a:r>
            <a:endParaRPr/>
          </a:p>
          <a:p>
            <a:pPr marL="457200" marR="0" lvl="0" indent="-342900" algn="l" rtl="0">
              <a:lnSpc>
                <a:spcPct val="100000"/>
              </a:lnSpc>
              <a:spcBef>
                <a:spcPts val="0"/>
              </a:spcBef>
              <a:spcAft>
                <a:spcPts val="0"/>
              </a:spcAft>
              <a:buClr>
                <a:srgbClr val="F85F4C"/>
              </a:buClr>
              <a:buSzPts val="1800"/>
              <a:buFont typeface="Arial"/>
              <a:buChar char="●"/>
            </a:pPr>
            <a:r>
              <a:rPr lang="ru-RU" sz="1800" b="0" i="0" u="none" strike="noStrike" cap="none">
                <a:solidFill>
                  <a:schemeClr val="dk1"/>
                </a:solidFill>
                <a:latin typeface="Arial"/>
                <a:ea typeface="Arial"/>
                <a:cs typeface="Arial"/>
                <a:sym typeface="Arial"/>
              </a:rPr>
              <a:t>Диаграммы</a:t>
            </a:r>
            <a:endParaRPr/>
          </a:p>
          <a:p>
            <a:pPr marL="457200" marR="0" lvl="0" indent="-342900" algn="l" rtl="0">
              <a:lnSpc>
                <a:spcPct val="100000"/>
              </a:lnSpc>
              <a:spcBef>
                <a:spcPts val="0"/>
              </a:spcBef>
              <a:spcAft>
                <a:spcPts val="0"/>
              </a:spcAft>
              <a:buClr>
                <a:srgbClr val="F85F4C"/>
              </a:buClr>
              <a:buSzPts val="1800"/>
              <a:buFont typeface="Arial"/>
              <a:buChar char="●"/>
            </a:pPr>
            <a:r>
              <a:rPr lang="ru-RU" sz="1800" b="0" i="0" u="none" strike="noStrike" cap="none">
                <a:solidFill>
                  <a:schemeClr val="dk1"/>
                </a:solidFill>
                <a:latin typeface="Arial"/>
                <a:ea typeface="Arial"/>
                <a:cs typeface="Arial"/>
                <a:sym typeface="Arial"/>
              </a:rPr>
              <a:t>Инфографика</a:t>
            </a:r>
            <a:endParaRPr/>
          </a:p>
          <a:p>
            <a:pPr marL="457200" marR="0" lvl="0" indent="-342900" algn="l" rtl="0">
              <a:lnSpc>
                <a:spcPct val="100000"/>
              </a:lnSpc>
              <a:spcBef>
                <a:spcPts val="0"/>
              </a:spcBef>
              <a:spcAft>
                <a:spcPts val="0"/>
              </a:spcAft>
              <a:buClr>
                <a:srgbClr val="F85F4C"/>
              </a:buClr>
              <a:buSzPts val="1800"/>
              <a:buFont typeface="Arial"/>
              <a:buChar char="●"/>
            </a:pPr>
            <a:r>
              <a:rPr lang="ru-RU" sz="1800" b="0" i="0" u="none" strike="noStrike" cap="none">
                <a:solidFill>
                  <a:schemeClr val="dk1"/>
                </a:solidFill>
                <a:latin typeface="Arial"/>
                <a:ea typeface="Arial"/>
                <a:cs typeface="Arial"/>
                <a:sym typeface="Arial"/>
              </a:rPr>
              <a:t>Схемы</a:t>
            </a:r>
            <a:endParaRPr/>
          </a:p>
          <a:p>
            <a:pPr marL="457200" marR="0" lvl="0" indent="-342900" algn="l" rtl="0">
              <a:lnSpc>
                <a:spcPct val="100000"/>
              </a:lnSpc>
              <a:spcBef>
                <a:spcPts val="0"/>
              </a:spcBef>
              <a:spcAft>
                <a:spcPts val="0"/>
              </a:spcAft>
              <a:buClr>
                <a:srgbClr val="F85F4C"/>
              </a:buClr>
              <a:buSzPts val="1800"/>
              <a:buFont typeface="Arial"/>
              <a:buChar char="●"/>
            </a:pPr>
            <a:r>
              <a:rPr lang="ru-RU" sz="1800" b="0" i="0" u="none" strike="noStrike" cap="none">
                <a:solidFill>
                  <a:schemeClr val="dk1"/>
                </a:solidFill>
                <a:latin typeface="Arial"/>
                <a:ea typeface="Arial"/>
                <a:cs typeface="Arial"/>
                <a:sym typeface="Arial"/>
              </a:rPr>
              <a:t>Карты</a:t>
            </a:r>
            <a:endParaRPr/>
          </a:p>
          <a:p>
            <a:pPr marL="457200" marR="0" lvl="0" indent="-342900" algn="l" rtl="0">
              <a:lnSpc>
                <a:spcPct val="100000"/>
              </a:lnSpc>
              <a:spcBef>
                <a:spcPts val="0"/>
              </a:spcBef>
              <a:spcAft>
                <a:spcPts val="0"/>
              </a:spcAft>
              <a:buClr>
                <a:srgbClr val="F85F4C"/>
              </a:buClr>
              <a:buSzPts val="1800"/>
              <a:buFont typeface="Arial"/>
              <a:buChar char="●"/>
            </a:pPr>
            <a:r>
              <a:rPr lang="ru-RU" sz="1800" b="0" i="0" u="none" strike="noStrike" cap="none">
                <a:solidFill>
                  <a:schemeClr val="dk1"/>
                </a:solidFill>
                <a:latin typeface="Arial"/>
                <a:ea typeface="Arial"/>
                <a:cs typeface="Arial"/>
                <a:sym typeface="Arial"/>
              </a:rPr>
              <a:t>Презентации</a:t>
            </a:r>
            <a:endParaRPr/>
          </a:p>
          <a:p>
            <a:pPr marL="457200" marR="0" lvl="0" indent="-342900" algn="l" rtl="0">
              <a:lnSpc>
                <a:spcPct val="100000"/>
              </a:lnSpc>
              <a:spcBef>
                <a:spcPts val="0"/>
              </a:spcBef>
              <a:spcAft>
                <a:spcPts val="0"/>
              </a:spcAft>
              <a:buClr>
                <a:srgbClr val="F85F4C"/>
              </a:buClr>
              <a:buSzPts val="1800"/>
              <a:buFont typeface="Arial"/>
              <a:buChar char="●"/>
            </a:pPr>
            <a:r>
              <a:rPr lang="ru-RU" sz="1800" b="0" i="0" u="none" strike="noStrike" cap="none">
                <a:solidFill>
                  <a:schemeClr val="dk1"/>
                </a:solidFill>
                <a:latin typeface="Arial"/>
                <a:ea typeface="Arial"/>
                <a:cs typeface="Arial"/>
                <a:sym typeface="Arial"/>
              </a:rPr>
              <a:t>Дашборды</a:t>
            </a:r>
            <a:endParaRPr sz="1800" b="0" i="0" u="none" strike="noStrike" cap="none">
              <a:solidFill>
                <a:schemeClr val="dk1"/>
              </a:solidFill>
              <a:latin typeface="Arial"/>
              <a:ea typeface="Arial"/>
              <a:cs typeface="Arial"/>
              <a:sym typeface="Arial"/>
            </a:endParaRPr>
          </a:p>
          <a:p>
            <a:pPr marL="457200" marR="0" lvl="0" indent="-342900" algn="l" rtl="0">
              <a:lnSpc>
                <a:spcPct val="100000"/>
              </a:lnSpc>
              <a:spcBef>
                <a:spcPts val="0"/>
              </a:spcBef>
              <a:spcAft>
                <a:spcPts val="0"/>
              </a:spcAft>
              <a:buClr>
                <a:srgbClr val="F85F4C"/>
              </a:buClr>
              <a:buSzPts val="1800"/>
              <a:buFont typeface="Arial"/>
              <a:buChar char="●"/>
            </a:pPr>
            <a:r>
              <a:rPr lang="ru-RU" sz="1800" b="0" i="0" u="none" strike="noStrike" cap="none">
                <a:solidFill>
                  <a:schemeClr val="dk1"/>
                </a:solidFill>
                <a:latin typeface="Arial"/>
                <a:ea typeface="Arial"/>
                <a:cs typeface="Arial"/>
                <a:sym typeface="Arial"/>
              </a:rPr>
              <a:t>Иллюстрации</a:t>
            </a:r>
            <a:endParaRPr/>
          </a:p>
        </p:txBody>
      </p:sp>
      <p:pic>
        <p:nvPicPr>
          <p:cNvPr id="147" name="Google Shape;147;p24" descr="Что такое визуализация данных и как ее применять? | The-steppe.com"/>
          <p:cNvPicPr preferRelativeResize="0"/>
          <p:nvPr/>
        </p:nvPicPr>
        <p:blipFill rotWithShape="1">
          <a:blip r:embed="rId3">
            <a:alphaModFix/>
          </a:blip>
          <a:srcRect/>
          <a:stretch/>
        </p:blipFill>
        <p:spPr>
          <a:xfrm>
            <a:off x="3986857" y="1976862"/>
            <a:ext cx="3980211" cy="278589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5F4F0"/>
        </a:solidFill>
        <a:effectLst/>
      </p:bgPr>
    </p:bg>
    <p:spTree>
      <p:nvGrpSpPr>
        <p:cNvPr id="1" name="Shape 151"/>
        <p:cNvGrpSpPr/>
        <p:nvPr/>
      </p:nvGrpSpPr>
      <p:grpSpPr>
        <a:xfrm>
          <a:off x="0" y="0"/>
          <a:ext cx="0" cy="0"/>
          <a:chOff x="0" y="0"/>
          <a:chExt cx="0" cy="0"/>
        </a:xfrm>
      </p:grpSpPr>
      <p:sp>
        <p:nvSpPr>
          <p:cNvPr id="152" name="Google Shape;152;p25"/>
          <p:cNvSpPr txBox="1">
            <a:spLocks noGrp="1"/>
          </p:cNvSpPr>
          <p:nvPr>
            <p:ph type="title"/>
          </p:nvPr>
        </p:nvSpPr>
        <p:spPr>
          <a:xfrm>
            <a:off x="311700" y="193244"/>
            <a:ext cx="8520600" cy="775838"/>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12000"/>
              <a:buNone/>
            </a:pPr>
            <a:r>
              <a:rPr lang="ru-RU" sz="3600">
                <a:latin typeface="Roboto Black"/>
                <a:ea typeface="Roboto Black"/>
                <a:cs typeface="Roboto Black"/>
                <a:sym typeface="Roboto Black"/>
              </a:rPr>
              <a:t>Waterfall в анализе данных</a:t>
            </a:r>
            <a:endParaRPr/>
          </a:p>
        </p:txBody>
      </p:sp>
      <p:pic>
        <p:nvPicPr>
          <p:cNvPr id="154" name="Google Shape;154;p25" descr="Software Engineering | Classical Waterfall Model - GeeksforGeeks"/>
          <p:cNvPicPr preferRelativeResize="0"/>
          <p:nvPr/>
        </p:nvPicPr>
        <p:blipFill rotWithShape="1">
          <a:blip r:embed="rId3">
            <a:alphaModFix/>
          </a:blip>
          <a:srcRect r="8497" b="2333"/>
          <a:stretch/>
        </p:blipFill>
        <p:spPr>
          <a:xfrm>
            <a:off x="1459735" y="1273595"/>
            <a:ext cx="5734280" cy="344067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5F4F0"/>
        </a:solidFill>
        <a:effectLst/>
      </p:bgPr>
    </p:bg>
    <p:spTree>
      <p:nvGrpSpPr>
        <p:cNvPr id="1" name="Shape 158"/>
        <p:cNvGrpSpPr/>
        <p:nvPr/>
      </p:nvGrpSpPr>
      <p:grpSpPr>
        <a:xfrm>
          <a:off x="0" y="0"/>
          <a:ext cx="0" cy="0"/>
          <a:chOff x="0" y="0"/>
          <a:chExt cx="0" cy="0"/>
        </a:xfrm>
      </p:grpSpPr>
      <p:sp>
        <p:nvSpPr>
          <p:cNvPr id="159" name="Google Shape;159;p26"/>
          <p:cNvSpPr txBox="1">
            <a:spLocks noGrp="1"/>
          </p:cNvSpPr>
          <p:nvPr>
            <p:ph type="ctrTitle"/>
          </p:nvPr>
        </p:nvSpPr>
        <p:spPr>
          <a:xfrm>
            <a:off x="434428" y="403050"/>
            <a:ext cx="6056100" cy="933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5200"/>
              <a:buNone/>
            </a:pPr>
            <a:r>
              <a:rPr lang="ru-RU" sz="3000">
                <a:latin typeface="Roboto Black"/>
                <a:ea typeface="Roboto Black"/>
                <a:cs typeface="Roboto Black"/>
                <a:sym typeface="Roboto Black"/>
              </a:rPr>
              <a:t>Итоги занятия</a:t>
            </a:r>
            <a:endParaRPr sz="3000">
              <a:latin typeface="Roboto Black"/>
              <a:ea typeface="Roboto Black"/>
              <a:cs typeface="Roboto Black"/>
              <a:sym typeface="Roboto Black"/>
            </a:endParaRPr>
          </a:p>
        </p:txBody>
      </p:sp>
      <p:sp>
        <p:nvSpPr>
          <p:cNvPr id="160" name="Google Shape;160;p26"/>
          <p:cNvSpPr txBox="1">
            <a:spLocks noGrp="1"/>
          </p:cNvSpPr>
          <p:nvPr>
            <p:ph type="subTitle" idx="1"/>
          </p:nvPr>
        </p:nvSpPr>
        <p:spPr>
          <a:xfrm>
            <a:off x="953800" y="1468848"/>
            <a:ext cx="5812150" cy="3372000"/>
          </a:xfrm>
          <a:prstGeom prst="rect">
            <a:avLst/>
          </a:prstGeom>
          <a:noFill/>
          <a:ln>
            <a:noFill/>
          </a:ln>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Clr>
                <a:srgbClr val="F85F4C"/>
              </a:buClr>
              <a:buSzPts val="1800"/>
              <a:buFont typeface="Roboto Light"/>
              <a:buChar char="●"/>
            </a:pPr>
            <a:r>
              <a:rPr lang="ru-RU" sz="1800">
                <a:solidFill>
                  <a:schemeClr val="dk1"/>
                </a:solidFill>
              </a:rPr>
              <a:t>Разобрали этапы работы с данными</a:t>
            </a:r>
            <a:endParaRPr/>
          </a:p>
          <a:p>
            <a:pPr marL="457200" lvl="0" indent="-342900" algn="l" rtl="0">
              <a:lnSpc>
                <a:spcPct val="150000"/>
              </a:lnSpc>
              <a:spcBef>
                <a:spcPts val="0"/>
              </a:spcBef>
              <a:spcAft>
                <a:spcPts val="0"/>
              </a:spcAft>
              <a:buClr>
                <a:srgbClr val="F85F4C"/>
              </a:buClr>
              <a:buSzPts val="1800"/>
              <a:buFont typeface="Roboto Light"/>
              <a:buChar char="●"/>
            </a:pPr>
            <a:r>
              <a:rPr lang="ru-RU" sz="1800">
                <a:solidFill>
                  <a:schemeClr val="dk1"/>
                </a:solidFill>
              </a:rPr>
              <a:t>Выяснили процессы сбора, хранения и визуализации данных</a:t>
            </a:r>
            <a:endParaRPr/>
          </a:p>
          <a:p>
            <a:pPr marL="457200" lvl="0" indent="-342900" algn="l" rtl="0">
              <a:lnSpc>
                <a:spcPct val="150000"/>
              </a:lnSpc>
              <a:spcBef>
                <a:spcPts val="0"/>
              </a:spcBef>
              <a:spcAft>
                <a:spcPts val="0"/>
              </a:spcAft>
              <a:buClr>
                <a:srgbClr val="F85F4C"/>
              </a:buClr>
              <a:buSzPts val="1800"/>
              <a:buFont typeface="Roboto Light"/>
              <a:buChar char="●"/>
            </a:pPr>
            <a:r>
              <a:rPr lang="ru-RU" sz="1800">
                <a:solidFill>
                  <a:schemeClr val="dk1"/>
                </a:solidFill>
              </a:rPr>
              <a:t>Познакомились с водопадным способом организации процесса работы с данными</a:t>
            </a:r>
            <a:endParaRPr/>
          </a:p>
        </p:txBody>
      </p:sp>
      <p:sp>
        <p:nvSpPr>
          <p:cNvPr id="161" name="Google Shape;161;p26"/>
          <p:cNvSpPr/>
          <p:nvPr/>
        </p:nvSpPr>
        <p:spPr>
          <a:xfrm>
            <a:off x="0" y="-11250"/>
            <a:ext cx="134400" cy="5166000"/>
          </a:xfrm>
          <a:prstGeom prst="rect">
            <a:avLst/>
          </a:prstGeom>
          <a:solidFill>
            <a:srgbClr val="5E96C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 name="Google Shape;163;p26"/>
          <p:cNvSpPr/>
          <p:nvPr/>
        </p:nvSpPr>
        <p:spPr>
          <a:xfrm>
            <a:off x="0" y="-11250"/>
            <a:ext cx="134400" cy="5166000"/>
          </a:xfrm>
          <a:prstGeom prst="rect">
            <a:avLst/>
          </a:prstGeom>
          <a:solidFill>
            <a:srgbClr val="0000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 name="Google Shape;164;p26"/>
          <p:cNvSpPr/>
          <p:nvPr/>
        </p:nvSpPr>
        <p:spPr>
          <a:xfrm>
            <a:off x="0" y="-11250"/>
            <a:ext cx="134400" cy="5166000"/>
          </a:xfrm>
          <a:prstGeom prst="rect">
            <a:avLst/>
          </a:prstGeom>
          <a:solidFill>
            <a:srgbClr val="136EF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5F4F0"/>
        </a:solidFill>
        <a:effectLst/>
      </p:bgPr>
    </p:bg>
    <p:spTree>
      <p:nvGrpSpPr>
        <p:cNvPr id="1" name="Shape 41"/>
        <p:cNvGrpSpPr/>
        <p:nvPr/>
      </p:nvGrpSpPr>
      <p:grpSpPr>
        <a:xfrm>
          <a:off x="0" y="0"/>
          <a:ext cx="0" cy="0"/>
          <a:chOff x="0" y="0"/>
          <a:chExt cx="0" cy="0"/>
        </a:xfrm>
      </p:grpSpPr>
      <p:sp>
        <p:nvSpPr>
          <p:cNvPr id="42" name="Google Shape;42;p3"/>
          <p:cNvSpPr txBox="1">
            <a:spLocks noGrp="1"/>
          </p:cNvSpPr>
          <p:nvPr>
            <p:ph type="ctrTitle"/>
          </p:nvPr>
        </p:nvSpPr>
        <p:spPr>
          <a:xfrm>
            <a:off x="360000" y="180000"/>
            <a:ext cx="6056100" cy="933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5200"/>
              <a:buNone/>
            </a:pPr>
            <a:r>
              <a:rPr lang="ru-RU" sz="3000">
                <a:latin typeface="Roboto Black"/>
                <a:ea typeface="Roboto Black"/>
                <a:cs typeface="Roboto Black"/>
                <a:sym typeface="Roboto Black"/>
              </a:rPr>
              <a:t>План встречи</a:t>
            </a:r>
            <a:endParaRPr sz="3000">
              <a:latin typeface="Roboto Black"/>
              <a:ea typeface="Roboto Black"/>
              <a:cs typeface="Roboto Black"/>
              <a:sym typeface="Roboto Black"/>
            </a:endParaRPr>
          </a:p>
        </p:txBody>
      </p:sp>
      <p:sp>
        <p:nvSpPr>
          <p:cNvPr id="43" name="Google Shape;43;p3"/>
          <p:cNvSpPr txBox="1">
            <a:spLocks noGrp="1"/>
          </p:cNvSpPr>
          <p:nvPr>
            <p:ph type="subTitle" idx="1"/>
          </p:nvPr>
        </p:nvSpPr>
        <p:spPr>
          <a:xfrm>
            <a:off x="532331" y="909000"/>
            <a:ext cx="5201144" cy="4029900"/>
          </a:xfrm>
          <a:prstGeom prst="rect">
            <a:avLst/>
          </a:prstGeom>
          <a:noFill/>
          <a:ln>
            <a:noFill/>
          </a:ln>
        </p:spPr>
        <p:txBody>
          <a:bodyPr spcFirstLastPara="1" wrap="square" lIns="91425" tIns="91425" rIns="91425" bIns="91425" anchor="t" anchorCtr="0">
            <a:noAutofit/>
          </a:bodyPr>
          <a:lstStyle/>
          <a:p>
            <a:pPr marL="457200" lvl="0" indent="-330200" algn="l" rtl="0">
              <a:lnSpc>
                <a:spcPct val="150000"/>
              </a:lnSpc>
              <a:spcBef>
                <a:spcPts val="0"/>
              </a:spcBef>
              <a:spcAft>
                <a:spcPts val="0"/>
              </a:spcAft>
              <a:buClr>
                <a:schemeClr val="dk1"/>
              </a:buClr>
              <a:buSzPts val="1600"/>
              <a:buFont typeface="Roboto Light"/>
              <a:buAutoNum type="arabicPeriod"/>
            </a:pPr>
            <a:r>
              <a:rPr lang="ru-RU" sz="1800">
                <a:solidFill>
                  <a:schemeClr val="dk1"/>
                </a:solidFill>
                <a:latin typeface="Roboto"/>
                <a:ea typeface="Roboto"/>
                <a:cs typeface="Roboto"/>
                <a:sym typeface="Roboto"/>
              </a:rPr>
              <a:t>Понимание бизнеса</a:t>
            </a:r>
            <a:endParaRPr/>
          </a:p>
          <a:p>
            <a:pPr marL="457200" lvl="0" indent="-330200" algn="l" rtl="0">
              <a:lnSpc>
                <a:spcPct val="150000"/>
              </a:lnSpc>
              <a:spcBef>
                <a:spcPts val="0"/>
              </a:spcBef>
              <a:spcAft>
                <a:spcPts val="0"/>
              </a:spcAft>
              <a:buClr>
                <a:schemeClr val="dk1"/>
              </a:buClr>
              <a:buSzPts val="1600"/>
              <a:buFont typeface="Roboto Light"/>
              <a:buAutoNum type="arabicPeriod"/>
            </a:pPr>
            <a:r>
              <a:rPr lang="ru-RU" sz="1800">
                <a:solidFill>
                  <a:schemeClr val="dk1"/>
                </a:solidFill>
                <a:latin typeface="Roboto"/>
                <a:ea typeface="Roboto"/>
                <a:cs typeface="Roboto"/>
                <a:sym typeface="Roboto"/>
              </a:rPr>
              <a:t>Профилирование данных</a:t>
            </a:r>
            <a:endParaRPr/>
          </a:p>
          <a:p>
            <a:pPr marL="457200" lvl="0" indent="-330200" algn="l" rtl="0">
              <a:lnSpc>
                <a:spcPct val="150000"/>
              </a:lnSpc>
              <a:spcBef>
                <a:spcPts val="0"/>
              </a:spcBef>
              <a:spcAft>
                <a:spcPts val="0"/>
              </a:spcAft>
              <a:buClr>
                <a:schemeClr val="dk1"/>
              </a:buClr>
              <a:buSzPts val="1600"/>
              <a:buFont typeface="Roboto Light"/>
              <a:buAutoNum type="arabicPeriod"/>
            </a:pPr>
            <a:r>
              <a:rPr lang="ru-RU" sz="1800">
                <a:solidFill>
                  <a:schemeClr val="dk1"/>
                </a:solidFill>
                <a:latin typeface="Roboto"/>
                <a:ea typeface="Roboto"/>
                <a:cs typeface="Roboto"/>
                <a:sym typeface="Roboto"/>
              </a:rPr>
              <a:t>Моделирование данных</a:t>
            </a:r>
            <a:endParaRPr/>
          </a:p>
          <a:p>
            <a:pPr marL="457200" lvl="0" indent="-330200" algn="l" rtl="0">
              <a:lnSpc>
                <a:spcPct val="150000"/>
              </a:lnSpc>
              <a:spcBef>
                <a:spcPts val="0"/>
              </a:spcBef>
              <a:spcAft>
                <a:spcPts val="0"/>
              </a:spcAft>
              <a:buClr>
                <a:schemeClr val="dk1"/>
              </a:buClr>
              <a:buSzPts val="1600"/>
              <a:buFont typeface="Roboto Light"/>
              <a:buAutoNum type="arabicPeriod"/>
            </a:pPr>
            <a:r>
              <a:rPr lang="ru-RU" sz="1800">
                <a:solidFill>
                  <a:schemeClr val="dk1"/>
                </a:solidFill>
                <a:latin typeface="Roboto"/>
                <a:ea typeface="Roboto"/>
                <a:cs typeface="Roboto"/>
                <a:sym typeface="Roboto"/>
              </a:rPr>
              <a:t>Оценка результатов</a:t>
            </a:r>
            <a:endParaRPr/>
          </a:p>
          <a:p>
            <a:pPr marL="457200" lvl="0" indent="-330200" algn="l" rtl="0">
              <a:lnSpc>
                <a:spcPct val="150000"/>
              </a:lnSpc>
              <a:spcBef>
                <a:spcPts val="0"/>
              </a:spcBef>
              <a:spcAft>
                <a:spcPts val="0"/>
              </a:spcAft>
              <a:buClr>
                <a:schemeClr val="dk1"/>
              </a:buClr>
              <a:buSzPts val="1600"/>
              <a:buFont typeface="Roboto Light"/>
              <a:buAutoNum type="arabicPeriod"/>
            </a:pPr>
            <a:r>
              <a:rPr lang="ru-RU" sz="1800">
                <a:solidFill>
                  <a:schemeClr val="dk1"/>
                </a:solidFill>
                <a:latin typeface="Roboto"/>
                <a:ea typeface="Roboto"/>
                <a:cs typeface="Roboto"/>
                <a:sym typeface="Roboto"/>
              </a:rPr>
              <a:t>Внедрение результатов</a:t>
            </a:r>
            <a:endParaRPr/>
          </a:p>
          <a:p>
            <a:pPr marL="457200" lvl="0" indent="-330200" algn="l" rtl="0">
              <a:lnSpc>
                <a:spcPct val="150000"/>
              </a:lnSpc>
              <a:spcBef>
                <a:spcPts val="0"/>
              </a:spcBef>
              <a:spcAft>
                <a:spcPts val="0"/>
              </a:spcAft>
              <a:buClr>
                <a:schemeClr val="dk1"/>
              </a:buClr>
              <a:buSzPts val="1600"/>
              <a:buFont typeface="Roboto Light"/>
              <a:buAutoNum type="arabicPeriod"/>
            </a:pPr>
            <a:r>
              <a:rPr lang="ru-RU" sz="1800">
                <a:solidFill>
                  <a:schemeClr val="dk1"/>
                </a:solidFill>
                <a:latin typeface="Roboto"/>
                <a:ea typeface="Roboto"/>
                <a:cs typeface="Roboto"/>
                <a:sym typeface="Roboto"/>
              </a:rPr>
              <a:t>Сбор, хранение и визуализация</a:t>
            </a:r>
            <a:endParaRPr/>
          </a:p>
          <a:p>
            <a:pPr marL="457200" lvl="0" indent="-330200" algn="l" rtl="0">
              <a:lnSpc>
                <a:spcPct val="150000"/>
              </a:lnSpc>
              <a:spcBef>
                <a:spcPts val="0"/>
              </a:spcBef>
              <a:spcAft>
                <a:spcPts val="0"/>
              </a:spcAft>
              <a:buClr>
                <a:schemeClr val="dk1"/>
              </a:buClr>
              <a:buSzPts val="1600"/>
              <a:buFont typeface="Roboto Light"/>
              <a:buAutoNum type="arabicPeriod"/>
            </a:pPr>
            <a:r>
              <a:rPr lang="ru-RU" sz="1800">
                <a:solidFill>
                  <a:schemeClr val="dk1"/>
                </a:solidFill>
                <a:latin typeface="Roboto"/>
                <a:ea typeface="Roboto"/>
                <a:cs typeface="Roboto"/>
                <a:sym typeface="Roboto"/>
              </a:rPr>
              <a:t>Waterfall в работе аналитика</a:t>
            </a:r>
            <a:endParaRPr/>
          </a:p>
          <a:p>
            <a:pPr marL="457200" lvl="0" indent="-330200" algn="l" rtl="0">
              <a:lnSpc>
                <a:spcPct val="150000"/>
              </a:lnSpc>
              <a:spcBef>
                <a:spcPts val="0"/>
              </a:spcBef>
              <a:spcAft>
                <a:spcPts val="0"/>
              </a:spcAft>
              <a:buClr>
                <a:schemeClr val="dk1"/>
              </a:buClr>
              <a:buSzPts val="1600"/>
              <a:buFont typeface="Roboto Light"/>
              <a:buAutoNum type="arabicPeriod"/>
            </a:pPr>
            <a:r>
              <a:rPr lang="ru-RU" sz="1800">
                <a:solidFill>
                  <a:schemeClr val="dk1"/>
                </a:solidFill>
                <a:latin typeface="Roboto"/>
                <a:ea typeface="Roboto"/>
                <a:cs typeface="Roboto"/>
                <a:sym typeface="Roboto"/>
              </a:rPr>
              <a:t>Q&amp;A</a:t>
            </a:r>
            <a:endParaRPr sz="1800">
              <a:solidFill>
                <a:schemeClr val="dk1"/>
              </a:solidFill>
              <a:latin typeface="Roboto"/>
              <a:ea typeface="Roboto"/>
              <a:cs typeface="Roboto"/>
              <a:sym typeface="Roboto"/>
            </a:endParaRPr>
          </a:p>
        </p:txBody>
      </p:sp>
      <p:sp>
        <p:nvSpPr>
          <p:cNvPr id="44" name="Google Shape;44;p3"/>
          <p:cNvSpPr/>
          <p:nvPr/>
        </p:nvSpPr>
        <p:spPr>
          <a:xfrm>
            <a:off x="0" y="-11250"/>
            <a:ext cx="134400" cy="5166000"/>
          </a:xfrm>
          <a:prstGeom prst="rect">
            <a:avLst/>
          </a:prstGeom>
          <a:solidFill>
            <a:srgbClr val="5E96C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 name="Google Shape;46;p3"/>
          <p:cNvSpPr/>
          <p:nvPr/>
        </p:nvSpPr>
        <p:spPr>
          <a:xfrm>
            <a:off x="0" y="-11250"/>
            <a:ext cx="134400" cy="5166000"/>
          </a:xfrm>
          <a:prstGeom prst="rect">
            <a:avLst/>
          </a:prstGeom>
          <a:solidFill>
            <a:srgbClr val="0000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47" name="Google Shape;47;p3"/>
          <p:cNvPicPr preferRelativeResize="0"/>
          <p:nvPr/>
        </p:nvPicPr>
        <p:blipFill rotWithShape="1">
          <a:blip r:embed="rId3">
            <a:alphaModFix/>
          </a:blip>
          <a:srcRect/>
          <a:stretch/>
        </p:blipFill>
        <p:spPr>
          <a:xfrm>
            <a:off x="5547700" y="909000"/>
            <a:ext cx="3088077" cy="2953873"/>
          </a:xfrm>
          <a:prstGeom prst="rect">
            <a:avLst/>
          </a:prstGeom>
          <a:noFill/>
          <a:ln>
            <a:noFill/>
          </a:ln>
        </p:spPr>
      </p:pic>
      <p:sp>
        <p:nvSpPr>
          <p:cNvPr id="48" name="Google Shape;48;p3"/>
          <p:cNvSpPr/>
          <p:nvPr/>
        </p:nvSpPr>
        <p:spPr>
          <a:xfrm>
            <a:off x="0" y="-11250"/>
            <a:ext cx="134400" cy="5166000"/>
          </a:xfrm>
          <a:prstGeom prst="rect">
            <a:avLst/>
          </a:prstGeom>
          <a:solidFill>
            <a:srgbClr val="136EF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5F4F0"/>
        </a:solidFill>
        <a:effectLst/>
      </p:bgPr>
    </p:bg>
    <p:spTree>
      <p:nvGrpSpPr>
        <p:cNvPr id="1" name="Shape 52"/>
        <p:cNvGrpSpPr/>
        <p:nvPr/>
      </p:nvGrpSpPr>
      <p:grpSpPr>
        <a:xfrm>
          <a:off x="0" y="0"/>
          <a:ext cx="0" cy="0"/>
          <a:chOff x="0" y="0"/>
          <a:chExt cx="0" cy="0"/>
        </a:xfrm>
      </p:grpSpPr>
      <p:sp>
        <p:nvSpPr>
          <p:cNvPr id="53" name="Google Shape;53;p6"/>
          <p:cNvSpPr txBox="1">
            <a:spLocks noGrp="1"/>
          </p:cNvSpPr>
          <p:nvPr>
            <p:ph type="title"/>
          </p:nvPr>
        </p:nvSpPr>
        <p:spPr>
          <a:xfrm>
            <a:off x="311700" y="193244"/>
            <a:ext cx="8520600" cy="775838"/>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12000"/>
              <a:buNone/>
            </a:pPr>
            <a:r>
              <a:rPr lang="ru-RU" sz="3600">
                <a:latin typeface="Roboto Black"/>
                <a:ea typeface="Roboto Black"/>
                <a:cs typeface="Roboto Black"/>
                <a:sym typeface="Roboto Black"/>
              </a:rPr>
              <a:t>Этапы работы с данными</a:t>
            </a:r>
            <a:endParaRPr/>
          </a:p>
        </p:txBody>
      </p:sp>
      <p:grpSp>
        <p:nvGrpSpPr>
          <p:cNvPr id="55" name="Google Shape;55;p6"/>
          <p:cNvGrpSpPr/>
          <p:nvPr/>
        </p:nvGrpSpPr>
        <p:grpSpPr>
          <a:xfrm>
            <a:off x="2284214" y="1176097"/>
            <a:ext cx="4068795" cy="3772112"/>
            <a:chOff x="1689303" y="-2707"/>
            <a:chExt cx="4068795" cy="3772112"/>
          </a:xfrm>
        </p:grpSpPr>
        <p:sp>
          <p:nvSpPr>
            <p:cNvPr id="56" name="Google Shape;56;p6"/>
            <p:cNvSpPr/>
            <p:nvPr/>
          </p:nvSpPr>
          <p:spPr>
            <a:xfrm>
              <a:off x="1840170" y="-2707"/>
              <a:ext cx="3767060" cy="3767060"/>
            </a:xfrm>
            <a:custGeom>
              <a:avLst/>
              <a:gdLst/>
              <a:ahLst/>
              <a:cxnLst/>
              <a:rect l="l" t="t" r="r" b="b"/>
              <a:pathLst>
                <a:path w="120000" h="120000" extrusionOk="0">
                  <a:moveTo>
                    <a:pt x="74958" y="5421"/>
                  </a:moveTo>
                  <a:lnTo>
                    <a:pt x="74958" y="5421"/>
                  </a:lnTo>
                  <a:cubicBezTo>
                    <a:pt x="100756" y="12491"/>
                    <a:pt x="118081" y="36658"/>
                    <a:pt x="116492" y="63361"/>
                  </a:cubicBezTo>
                  <a:cubicBezTo>
                    <a:pt x="114904" y="90063"/>
                    <a:pt x="94836" y="112006"/>
                    <a:pt x="68381" y="115968"/>
                  </a:cubicBezTo>
                  <a:cubicBezTo>
                    <a:pt x="41927" y="119930"/>
                    <a:pt x="16311" y="104827"/>
                    <a:pt x="6971" y="79762"/>
                  </a:cubicBezTo>
                  <a:cubicBezTo>
                    <a:pt x="-2370" y="54696"/>
                    <a:pt x="7115" y="26514"/>
                    <a:pt x="29710" y="12196"/>
                  </a:cubicBezTo>
                  <a:lnTo>
                    <a:pt x="28145" y="9183"/>
                  </a:lnTo>
                  <a:lnTo>
                    <a:pt x="35379" y="12584"/>
                  </a:lnTo>
                  <a:lnTo>
                    <a:pt x="34203" y="20849"/>
                  </a:lnTo>
                  <a:lnTo>
                    <a:pt x="32639" y="17837"/>
                  </a:lnTo>
                  <a:lnTo>
                    <a:pt x="32639" y="17837"/>
                  </a:lnTo>
                  <a:cubicBezTo>
                    <a:pt x="12752" y="30742"/>
                    <a:pt x="4586" y="55788"/>
                    <a:pt x="13045" y="77934"/>
                  </a:cubicBezTo>
                  <a:cubicBezTo>
                    <a:pt x="21504" y="100081"/>
                    <a:pt x="44287" y="113306"/>
                    <a:pt x="67713" y="109668"/>
                  </a:cubicBezTo>
                  <a:cubicBezTo>
                    <a:pt x="91139" y="106030"/>
                    <a:pt x="108839" y="86518"/>
                    <a:pt x="110182" y="62849"/>
                  </a:cubicBezTo>
                  <a:cubicBezTo>
                    <a:pt x="111526" y="39180"/>
                    <a:pt x="96149" y="17790"/>
                    <a:pt x="73285" y="11524"/>
                  </a:cubicBezTo>
                  <a:close/>
                </a:path>
              </a:pathLst>
            </a:custGeom>
            <a:solidFill>
              <a:srgbClr val="CACAC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57" name="Google Shape;57;p6"/>
            <p:cNvSpPr/>
            <p:nvPr/>
          </p:nvSpPr>
          <p:spPr>
            <a:xfrm>
              <a:off x="3012779" y="2046"/>
              <a:ext cx="1421842" cy="710921"/>
            </a:xfrm>
            <a:prstGeom prst="roundRect">
              <a:avLst>
                <a:gd name="adj" fmla="val 16667"/>
              </a:avLst>
            </a:prstGeom>
            <a:solidFill>
              <a:schemeClr val="lt1"/>
            </a:solidFill>
            <a:ln w="254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58" name="Google Shape;58;p6"/>
            <p:cNvSpPr txBox="1"/>
            <p:nvPr/>
          </p:nvSpPr>
          <p:spPr>
            <a:xfrm>
              <a:off x="3047483" y="36750"/>
              <a:ext cx="1352434" cy="641513"/>
            </a:xfrm>
            <a:prstGeom prst="rect">
              <a:avLst/>
            </a:prstGeom>
            <a:noFill/>
            <a:ln>
              <a:noFill/>
            </a:ln>
          </p:spPr>
          <p:txBody>
            <a:bodyPr spcFirstLastPara="1" wrap="square" lIns="53325" tIns="53325" rIns="53325" bIns="53325" anchor="ctr" anchorCtr="0">
              <a:noAutofit/>
            </a:bodyPr>
            <a:lstStyle/>
            <a:p>
              <a:pPr marL="0" marR="0" lvl="0" indent="0" algn="ctr" rtl="0">
                <a:lnSpc>
                  <a:spcPct val="90000"/>
                </a:lnSpc>
                <a:spcBef>
                  <a:spcPts val="0"/>
                </a:spcBef>
                <a:spcAft>
                  <a:spcPts val="0"/>
                </a:spcAft>
                <a:buClr>
                  <a:srgbClr val="000000"/>
                </a:buClr>
                <a:buSzPts val="1400"/>
                <a:buFont typeface="Arial"/>
                <a:buNone/>
              </a:pPr>
              <a:r>
                <a:rPr lang="ru-RU" sz="1400" b="0" i="0" u="none" strike="noStrike" cap="none">
                  <a:solidFill>
                    <a:schemeClr val="dk1"/>
                  </a:solidFill>
                  <a:latin typeface="Arial"/>
                  <a:ea typeface="Arial"/>
                  <a:cs typeface="Arial"/>
                  <a:sym typeface="Arial"/>
                </a:rPr>
                <a:t>Бизнес-анализ</a:t>
              </a:r>
              <a:endParaRPr>
                <a:solidFill>
                  <a:schemeClr val="dk1"/>
                </a:solidFill>
              </a:endParaRPr>
            </a:p>
          </p:txBody>
        </p:sp>
        <p:sp>
          <p:nvSpPr>
            <p:cNvPr id="59" name="Google Shape;59;p6"/>
            <p:cNvSpPr/>
            <p:nvPr/>
          </p:nvSpPr>
          <p:spPr>
            <a:xfrm>
              <a:off x="4336256" y="766155"/>
              <a:ext cx="1421842" cy="710921"/>
            </a:xfrm>
            <a:prstGeom prst="roundRect">
              <a:avLst>
                <a:gd name="adj" fmla="val 16667"/>
              </a:avLst>
            </a:prstGeom>
            <a:solidFill>
              <a:schemeClr val="lt1"/>
            </a:solidFill>
            <a:ln w="254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0" name="Google Shape;60;p6"/>
            <p:cNvSpPr txBox="1"/>
            <p:nvPr/>
          </p:nvSpPr>
          <p:spPr>
            <a:xfrm>
              <a:off x="4370960" y="800859"/>
              <a:ext cx="1352434" cy="641513"/>
            </a:xfrm>
            <a:prstGeom prst="rect">
              <a:avLst/>
            </a:prstGeom>
            <a:noFill/>
            <a:ln>
              <a:noFill/>
            </a:ln>
          </p:spPr>
          <p:txBody>
            <a:bodyPr spcFirstLastPara="1" wrap="square" lIns="53325" tIns="53325" rIns="53325" bIns="53325" anchor="ctr" anchorCtr="0">
              <a:noAutofit/>
            </a:bodyPr>
            <a:lstStyle/>
            <a:p>
              <a:pPr marL="0" marR="0" lvl="0" indent="0" algn="ctr" rtl="0">
                <a:lnSpc>
                  <a:spcPct val="90000"/>
                </a:lnSpc>
                <a:spcBef>
                  <a:spcPts val="0"/>
                </a:spcBef>
                <a:spcAft>
                  <a:spcPts val="0"/>
                </a:spcAft>
                <a:buClr>
                  <a:srgbClr val="000000"/>
                </a:buClr>
                <a:buSzPts val="1400"/>
                <a:buFont typeface="Arial"/>
                <a:buNone/>
              </a:pPr>
              <a:r>
                <a:rPr lang="ru-RU" sz="1400" b="0" i="0" u="none" strike="noStrike" cap="none">
                  <a:solidFill>
                    <a:schemeClr val="dk1"/>
                  </a:solidFill>
                  <a:latin typeface="Arial"/>
                  <a:ea typeface="Arial"/>
                  <a:cs typeface="Arial"/>
                  <a:sym typeface="Arial"/>
                </a:rPr>
                <a:t>Анализ данных</a:t>
              </a:r>
              <a:endParaRPr>
                <a:solidFill>
                  <a:schemeClr val="dk1"/>
                </a:solidFill>
              </a:endParaRPr>
            </a:p>
          </p:txBody>
        </p:sp>
        <p:sp>
          <p:nvSpPr>
            <p:cNvPr id="61" name="Google Shape;61;p6"/>
            <p:cNvSpPr/>
            <p:nvPr/>
          </p:nvSpPr>
          <p:spPr>
            <a:xfrm>
              <a:off x="4336256" y="2294374"/>
              <a:ext cx="1421842" cy="710921"/>
            </a:xfrm>
            <a:prstGeom prst="roundRect">
              <a:avLst>
                <a:gd name="adj" fmla="val 16667"/>
              </a:avLst>
            </a:prstGeom>
            <a:solidFill>
              <a:schemeClr val="lt1"/>
            </a:solidFill>
            <a:ln w="254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2" name="Google Shape;62;p6"/>
            <p:cNvSpPr txBox="1"/>
            <p:nvPr/>
          </p:nvSpPr>
          <p:spPr>
            <a:xfrm>
              <a:off x="4370960" y="2329078"/>
              <a:ext cx="1352434" cy="641513"/>
            </a:xfrm>
            <a:prstGeom prst="rect">
              <a:avLst/>
            </a:prstGeom>
            <a:noFill/>
            <a:ln>
              <a:noFill/>
            </a:ln>
          </p:spPr>
          <p:txBody>
            <a:bodyPr spcFirstLastPara="1" wrap="square" lIns="53325" tIns="53325" rIns="53325" bIns="53325" anchor="ctr" anchorCtr="0">
              <a:noAutofit/>
            </a:bodyPr>
            <a:lstStyle/>
            <a:p>
              <a:pPr marL="0" marR="0" lvl="0" indent="0" algn="ctr" rtl="0">
                <a:lnSpc>
                  <a:spcPct val="90000"/>
                </a:lnSpc>
                <a:spcBef>
                  <a:spcPts val="0"/>
                </a:spcBef>
                <a:spcAft>
                  <a:spcPts val="0"/>
                </a:spcAft>
                <a:buClr>
                  <a:srgbClr val="000000"/>
                </a:buClr>
                <a:buSzPts val="1400"/>
                <a:buFont typeface="Arial"/>
                <a:buNone/>
              </a:pPr>
              <a:r>
                <a:rPr lang="ru-RU" sz="1400" b="0" i="0" u="none" strike="noStrike" cap="none">
                  <a:solidFill>
                    <a:schemeClr val="dk1"/>
                  </a:solidFill>
                  <a:latin typeface="Arial"/>
                  <a:ea typeface="Arial"/>
                  <a:cs typeface="Arial"/>
                  <a:sym typeface="Arial"/>
                </a:rPr>
                <a:t>Подготовка</a:t>
              </a:r>
              <a:endParaRPr>
                <a:solidFill>
                  <a:schemeClr val="dk1"/>
                </a:solidFill>
              </a:endParaRPr>
            </a:p>
          </p:txBody>
        </p:sp>
        <p:sp>
          <p:nvSpPr>
            <p:cNvPr id="63" name="Google Shape;63;p6"/>
            <p:cNvSpPr/>
            <p:nvPr/>
          </p:nvSpPr>
          <p:spPr>
            <a:xfrm>
              <a:off x="2930483" y="3058484"/>
              <a:ext cx="1586435" cy="710921"/>
            </a:xfrm>
            <a:prstGeom prst="roundRect">
              <a:avLst>
                <a:gd name="adj" fmla="val 16667"/>
              </a:avLst>
            </a:prstGeom>
            <a:solidFill>
              <a:schemeClr val="lt1"/>
            </a:solidFill>
            <a:ln w="254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4" name="Google Shape;64;p6"/>
            <p:cNvSpPr txBox="1"/>
            <p:nvPr/>
          </p:nvSpPr>
          <p:spPr>
            <a:xfrm>
              <a:off x="2965187" y="3093188"/>
              <a:ext cx="1517027" cy="641513"/>
            </a:xfrm>
            <a:prstGeom prst="rect">
              <a:avLst/>
            </a:prstGeom>
            <a:noFill/>
            <a:ln>
              <a:noFill/>
            </a:ln>
          </p:spPr>
          <p:txBody>
            <a:bodyPr spcFirstLastPara="1" wrap="square" lIns="53325" tIns="53325" rIns="53325" bIns="53325" anchor="ctr" anchorCtr="0">
              <a:noAutofit/>
            </a:bodyPr>
            <a:lstStyle/>
            <a:p>
              <a:pPr marL="0" marR="0" lvl="0" indent="0" algn="ctr" rtl="0">
                <a:lnSpc>
                  <a:spcPct val="90000"/>
                </a:lnSpc>
                <a:spcBef>
                  <a:spcPts val="0"/>
                </a:spcBef>
                <a:spcAft>
                  <a:spcPts val="0"/>
                </a:spcAft>
                <a:buClr>
                  <a:srgbClr val="000000"/>
                </a:buClr>
                <a:buSzPts val="1400"/>
                <a:buFont typeface="Arial"/>
                <a:buNone/>
              </a:pPr>
              <a:r>
                <a:rPr lang="ru-RU" sz="1400" b="0" i="0" u="none" strike="noStrike" cap="none">
                  <a:solidFill>
                    <a:schemeClr val="dk1"/>
                  </a:solidFill>
                  <a:latin typeface="Arial"/>
                  <a:ea typeface="Arial"/>
                  <a:cs typeface="Arial"/>
                  <a:sym typeface="Arial"/>
                </a:rPr>
                <a:t>Моделирование</a:t>
              </a:r>
              <a:endParaRPr>
                <a:solidFill>
                  <a:schemeClr val="dk1"/>
                </a:solidFill>
              </a:endParaRPr>
            </a:p>
          </p:txBody>
        </p:sp>
        <p:sp>
          <p:nvSpPr>
            <p:cNvPr id="65" name="Google Shape;65;p6"/>
            <p:cNvSpPr/>
            <p:nvPr/>
          </p:nvSpPr>
          <p:spPr>
            <a:xfrm>
              <a:off x="1689303" y="2294374"/>
              <a:ext cx="1421842" cy="710921"/>
            </a:xfrm>
            <a:prstGeom prst="roundRect">
              <a:avLst>
                <a:gd name="adj" fmla="val 16667"/>
              </a:avLst>
            </a:prstGeom>
            <a:solidFill>
              <a:schemeClr val="lt1"/>
            </a:solidFill>
            <a:ln w="254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6" name="Google Shape;66;p6"/>
            <p:cNvSpPr txBox="1"/>
            <p:nvPr/>
          </p:nvSpPr>
          <p:spPr>
            <a:xfrm>
              <a:off x="1724007" y="2329078"/>
              <a:ext cx="1352434" cy="641513"/>
            </a:xfrm>
            <a:prstGeom prst="rect">
              <a:avLst/>
            </a:prstGeom>
            <a:noFill/>
            <a:ln>
              <a:noFill/>
            </a:ln>
          </p:spPr>
          <p:txBody>
            <a:bodyPr spcFirstLastPara="1" wrap="square" lIns="53325" tIns="53325" rIns="53325" bIns="53325" anchor="ctr" anchorCtr="0">
              <a:noAutofit/>
            </a:bodyPr>
            <a:lstStyle/>
            <a:p>
              <a:pPr marL="0" marR="0" lvl="0" indent="0" algn="ctr" rtl="0">
                <a:lnSpc>
                  <a:spcPct val="90000"/>
                </a:lnSpc>
                <a:spcBef>
                  <a:spcPts val="0"/>
                </a:spcBef>
                <a:spcAft>
                  <a:spcPts val="0"/>
                </a:spcAft>
                <a:buClr>
                  <a:srgbClr val="000000"/>
                </a:buClr>
                <a:buSzPts val="1400"/>
                <a:buFont typeface="Arial"/>
                <a:buNone/>
              </a:pPr>
              <a:r>
                <a:rPr lang="ru-RU" sz="1400" b="0" i="0" u="none" strike="noStrike" cap="none">
                  <a:solidFill>
                    <a:schemeClr val="dk1"/>
                  </a:solidFill>
                  <a:latin typeface="Arial"/>
                  <a:ea typeface="Arial"/>
                  <a:cs typeface="Arial"/>
                  <a:sym typeface="Arial"/>
                </a:rPr>
                <a:t>Оценка</a:t>
              </a:r>
              <a:endParaRPr>
                <a:solidFill>
                  <a:schemeClr val="dk1"/>
                </a:solidFill>
              </a:endParaRPr>
            </a:p>
          </p:txBody>
        </p:sp>
        <p:sp>
          <p:nvSpPr>
            <p:cNvPr id="67" name="Google Shape;67;p6"/>
            <p:cNvSpPr/>
            <p:nvPr/>
          </p:nvSpPr>
          <p:spPr>
            <a:xfrm>
              <a:off x="1689303" y="766155"/>
              <a:ext cx="1421842" cy="710921"/>
            </a:xfrm>
            <a:prstGeom prst="roundRect">
              <a:avLst>
                <a:gd name="adj" fmla="val 16667"/>
              </a:avLst>
            </a:prstGeom>
            <a:solidFill>
              <a:schemeClr val="lt1"/>
            </a:solidFill>
            <a:ln w="2540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8" name="Google Shape;68;p6"/>
            <p:cNvSpPr txBox="1"/>
            <p:nvPr/>
          </p:nvSpPr>
          <p:spPr>
            <a:xfrm>
              <a:off x="1724007" y="800859"/>
              <a:ext cx="1352434" cy="641513"/>
            </a:xfrm>
            <a:prstGeom prst="rect">
              <a:avLst/>
            </a:prstGeom>
            <a:noFill/>
            <a:ln>
              <a:noFill/>
            </a:ln>
          </p:spPr>
          <p:txBody>
            <a:bodyPr spcFirstLastPara="1" wrap="square" lIns="53325" tIns="53325" rIns="53325" bIns="53325" anchor="ctr" anchorCtr="0">
              <a:noAutofit/>
            </a:bodyPr>
            <a:lstStyle/>
            <a:p>
              <a:pPr marL="0" marR="0" lvl="0" indent="0" algn="ctr" rtl="0">
                <a:lnSpc>
                  <a:spcPct val="90000"/>
                </a:lnSpc>
                <a:spcBef>
                  <a:spcPts val="0"/>
                </a:spcBef>
                <a:spcAft>
                  <a:spcPts val="0"/>
                </a:spcAft>
                <a:buClr>
                  <a:srgbClr val="000000"/>
                </a:buClr>
                <a:buSzPts val="1400"/>
                <a:buFont typeface="Arial"/>
                <a:buNone/>
              </a:pPr>
              <a:r>
                <a:rPr lang="ru-RU" sz="1400" b="0" i="0" u="none" strike="noStrike" cap="none">
                  <a:solidFill>
                    <a:schemeClr val="dk1"/>
                  </a:solidFill>
                  <a:latin typeface="Arial"/>
                  <a:ea typeface="Arial"/>
                  <a:cs typeface="Arial"/>
                  <a:sym typeface="Arial"/>
                </a:rPr>
                <a:t>Внедрение</a:t>
              </a:r>
              <a:endParaRPr>
                <a:solidFill>
                  <a:schemeClr val="dk1"/>
                </a:solidFil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5F4F0"/>
        </a:solidFill>
        <a:effectLst/>
      </p:bgPr>
    </p:bg>
    <p:spTree>
      <p:nvGrpSpPr>
        <p:cNvPr id="1" name="Shape 72"/>
        <p:cNvGrpSpPr/>
        <p:nvPr/>
      </p:nvGrpSpPr>
      <p:grpSpPr>
        <a:xfrm>
          <a:off x="0" y="0"/>
          <a:ext cx="0" cy="0"/>
          <a:chOff x="0" y="0"/>
          <a:chExt cx="0" cy="0"/>
        </a:xfrm>
      </p:grpSpPr>
      <p:sp>
        <p:nvSpPr>
          <p:cNvPr id="73" name="Google Shape;73;p7"/>
          <p:cNvSpPr txBox="1">
            <a:spLocks noGrp="1"/>
          </p:cNvSpPr>
          <p:nvPr>
            <p:ph type="title"/>
          </p:nvPr>
        </p:nvSpPr>
        <p:spPr>
          <a:xfrm>
            <a:off x="311700" y="193244"/>
            <a:ext cx="8520600" cy="775838"/>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12000"/>
              <a:buNone/>
            </a:pPr>
            <a:r>
              <a:rPr lang="ru-RU" sz="3600">
                <a:latin typeface="Roboto Black"/>
                <a:ea typeface="Roboto Black"/>
                <a:cs typeface="Roboto Black"/>
                <a:sym typeface="Roboto Black"/>
              </a:rPr>
              <a:t>Этап 1 – Понимание бизнеса</a:t>
            </a:r>
            <a:endParaRPr/>
          </a:p>
        </p:txBody>
      </p:sp>
      <p:sp>
        <p:nvSpPr>
          <p:cNvPr id="75" name="Google Shape;75;p7"/>
          <p:cNvSpPr txBox="1"/>
          <p:nvPr/>
        </p:nvSpPr>
        <p:spPr>
          <a:xfrm>
            <a:off x="304112" y="1220702"/>
            <a:ext cx="4882251" cy="3372000"/>
          </a:xfrm>
          <a:prstGeom prst="rect">
            <a:avLst/>
          </a:prstGeom>
          <a:noFill/>
          <a:ln>
            <a:noFill/>
          </a:ln>
        </p:spPr>
        <p:txBody>
          <a:bodyPr spcFirstLastPara="1" wrap="square" lIns="91425" tIns="91425" rIns="91425" bIns="91425" anchor="t" anchorCtr="0">
            <a:noAutofit/>
          </a:bodyPr>
          <a:lstStyle/>
          <a:p>
            <a:pPr marL="114300" marR="0" lvl="0" indent="0" algn="l" rtl="0">
              <a:lnSpc>
                <a:spcPct val="100000"/>
              </a:lnSpc>
              <a:spcBef>
                <a:spcPts val="0"/>
              </a:spcBef>
              <a:spcAft>
                <a:spcPts val="0"/>
              </a:spcAft>
              <a:buClr>
                <a:srgbClr val="F85F4C"/>
              </a:buClr>
              <a:buSzPts val="1800"/>
              <a:buFont typeface="Arial"/>
              <a:buNone/>
            </a:pPr>
            <a:r>
              <a:rPr lang="ru-RU" sz="1800" b="0" i="0" u="none" strike="noStrike" cap="none" dirty="0">
                <a:solidFill>
                  <a:schemeClr val="dk1"/>
                </a:solidFill>
                <a:latin typeface="Arial"/>
                <a:ea typeface="Arial"/>
                <a:cs typeface="Arial"/>
                <a:sym typeface="Arial"/>
              </a:rPr>
              <a:t>Нужно понять, зачем вам собирать и анализировать данные, а также какие данные вам необходимы. Определение целей и предварительные гипотезы на данных затем лягут в основу вашего проекта.</a:t>
            </a:r>
            <a:endParaRPr dirty="0"/>
          </a:p>
          <a:p>
            <a:pPr marL="114300" marR="0" lvl="0" indent="0" algn="l" rtl="0">
              <a:lnSpc>
                <a:spcPct val="100000"/>
              </a:lnSpc>
              <a:spcBef>
                <a:spcPts val="0"/>
              </a:spcBef>
              <a:spcAft>
                <a:spcPts val="0"/>
              </a:spcAft>
              <a:buClr>
                <a:srgbClr val="F85F4C"/>
              </a:buClr>
              <a:buSzPts val="1800"/>
              <a:buFont typeface="Arial"/>
              <a:buNone/>
            </a:pPr>
            <a:endParaRPr sz="1800" b="0" i="0" u="none" strike="noStrike" cap="none" dirty="0">
              <a:solidFill>
                <a:schemeClr val="dk1"/>
              </a:solidFill>
              <a:latin typeface="Arial"/>
              <a:ea typeface="Arial"/>
              <a:cs typeface="Arial"/>
              <a:sym typeface="Arial"/>
            </a:endParaRPr>
          </a:p>
          <a:p>
            <a:pPr marL="457200" marR="0" lvl="0" indent="-342900" algn="l" rtl="0">
              <a:lnSpc>
                <a:spcPct val="115000"/>
              </a:lnSpc>
              <a:spcBef>
                <a:spcPts val="0"/>
              </a:spcBef>
              <a:spcAft>
                <a:spcPts val="0"/>
              </a:spcAft>
              <a:buClr>
                <a:srgbClr val="C00000"/>
              </a:buClr>
              <a:buSzPts val="1800"/>
              <a:buFont typeface="Arial"/>
              <a:buChar char="•"/>
            </a:pPr>
            <a:r>
              <a:rPr lang="ru-RU" sz="1800" b="0" i="0" u="none" strike="noStrike" cap="none" dirty="0">
                <a:solidFill>
                  <a:schemeClr val="dk1"/>
                </a:solidFill>
                <a:latin typeface="Arial"/>
                <a:ea typeface="Arial"/>
                <a:cs typeface="Arial"/>
                <a:sym typeface="Arial"/>
              </a:rPr>
              <a:t>Определить цели вашей организации</a:t>
            </a:r>
            <a:endParaRPr dirty="0"/>
          </a:p>
          <a:p>
            <a:pPr marL="457200" marR="0" lvl="0" indent="-342900" algn="l" rtl="0">
              <a:lnSpc>
                <a:spcPct val="115000"/>
              </a:lnSpc>
              <a:spcBef>
                <a:spcPts val="0"/>
              </a:spcBef>
              <a:spcAft>
                <a:spcPts val="0"/>
              </a:spcAft>
              <a:buClr>
                <a:srgbClr val="C00000"/>
              </a:buClr>
              <a:buSzPts val="1800"/>
              <a:buFont typeface="Arial"/>
              <a:buChar char="•"/>
            </a:pPr>
            <a:r>
              <a:rPr lang="ru-RU" sz="1800" b="0" i="0" u="none" strike="noStrike" cap="none" dirty="0">
                <a:solidFill>
                  <a:schemeClr val="dk1"/>
                </a:solidFill>
                <a:latin typeface="Arial"/>
                <a:ea typeface="Arial"/>
                <a:cs typeface="Arial"/>
                <a:sym typeface="Arial"/>
              </a:rPr>
              <a:t>Оценить текущую ситуацию</a:t>
            </a:r>
            <a:endParaRPr dirty="0"/>
          </a:p>
          <a:p>
            <a:pPr marL="457200" marR="0" lvl="0" indent="-342900" algn="l" rtl="0">
              <a:lnSpc>
                <a:spcPct val="115000"/>
              </a:lnSpc>
              <a:spcBef>
                <a:spcPts val="0"/>
              </a:spcBef>
              <a:spcAft>
                <a:spcPts val="0"/>
              </a:spcAft>
              <a:buClr>
                <a:srgbClr val="C00000"/>
              </a:buClr>
              <a:buSzPts val="1800"/>
              <a:buFont typeface="Arial"/>
              <a:buChar char="•"/>
            </a:pPr>
            <a:r>
              <a:rPr lang="ru-RU" sz="1800" b="0" i="0" u="none" strike="noStrike" cap="none" dirty="0">
                <a:solidFill>
                  <a:schemeClr val="dk1"/>
                </a:solidFill>
                <a:latin typeface="Arial"/>
                <a:ea typeface="Arial"/>
                <a:cs typeface="Arial"/>
                <a:sym typeface="Arial"/>
              </a:rPr>
              <a:t>Определить цели анализа данных</a:t>
            </a:r>
            <a:endParaRPr dirty="0"/>
          </a:p>
          <a:p>
            <a:pPr marL="457200" marR="0" lvl="0" indent="-342900" algn="l" rtl="0">
              <a:lnSpc>
                <a:spcPct val="115000"/>
              </a:lnSpc>
              <a:spcBef>
                <a:spcPts val="0"/>
              </a:spcBef>
              <a:spcAft>
                <a:spcPts val="0"/>
              </a:spcAft>
              <a:buClr>
                <a:srgbClr val="C00000"/>
              </a:buClr>
              <a:buSzPts val="1800"/>
              <a:buFont typeface="Arial"/>
              <a:buChar char="•"/>
            </a:pPr>
            <a:r>
              <a:rPr lang="ru-RU" sz="1800" b="0" i="0" u="none" strike="noStrike" cap="none" dirty="0">
                <a:solidFill>
                  <a:schemeClr val="dk1"/>
                </a:solidFill>
                <a:latin typeface="Arial"/>
                <a:ea typeface="Arial"/>
                <a:cs typeface="Arial"/>
                <a:sym typeface="Arial"/>
              </a:rPr>
              <a:t>Составить план проекта</a:t>
            </a:r>
            <a:endParaRPr dirty="0"/>
          </a:p>
        </p:txBody>
      </p:sp>
      <p:pic>
        <p:nvPicPr>
          <p:cNvPr id="76" name="Google Shape;76;p7" descr="Хекслет для команд"/>
          <p:cNvPicPr preferRelativeResize="0"/>
          <p:nvPr/>
        </p:nvPicPr>
        <p:blipFill rotWithShape="1">
          <a:blip r:embed="rId3">
            <a:alphaModFix/>
          </a:blip>
          <a:srcRect/>
          <a:stretch/>
        </p:blipFill>
        <p:spPr>
          <a:xfrm>
            <a:off x="5334000" y="666750"/>
            <a:ext cx="3810000" cy="3810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5F4F0"/>
        </a:solidFill>
        <a:effectLst/>
      </p:bgPr>
    </p:bg>
    <p:spTree>
      <p:nvGrpSpPr>
        <p:cNvPr id="1" name="Shape 80"/>
        <p:cNvGrpSpPr/>
        <p:nvPr/>
      </p:nvGrpSpPr>
      <p:grpSpPr>
        <a:xfrm>
          <a:off x="0" y="0"/>
          <a:ext cx="0" cy="0"/>
          <a:chOff x="0" y="0"/>
          <a:chExt cx="0" cy="0"/>
        </a:xfrm>
      </p:grpSpPr>
      <p:sp>
        <p:nvSpPr>
          <p:cNvPr id="81" name="Google Shape;81;p8"/>
          <p:cNvSpPr txBox="1">
            <a:spLocks noGrp="1"/>
          </p:cNvSpPr>
          <p:nvPr>
            <p:ph type="title"/>
          </p:nvPr>
        </p:nvSpPr>
        <p:spPr>
          <a:xfrm>
            <a:off x="311700" y="193244"/>
            <a:ext cx="8520600" cy="775838"/>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12000"/>
              <a:buNone/>
            </a:pPr>
            <a:r>
              <a:rPr lang="ru-RU" sz="3600">
                <a:latin typeface="Roboto Black"/>
                <a:ea typeface="Roboto Black"/>
                <a:cs typeface="Roboto Black"/>
                <a:sym typeface="Roboto Black"/>
              </a:rPr>
              <a:t>Этап 2 – Понимание данных</a:t>
            </a:r>
            <a:endParaRPr/>
          </a:p>
        </p:txBody>
      </p:sp>
      <p:sp>
        <p:nvSpPr>
          <p:cNvPr id="83" name="Google Shape;83;p8"/>
          <p:cNvSpPr txBox="1"/>
          <p:nvPr/>
        </p:nvSpPr>
        <p:spPr>
          <a:xfrm>
            <a:off x="304113" y="1220702"/>
            <a:ext cx="5175144" cy="3372000"/>
          </a:xfrm>
          <a:prstGeom prst="rect">
            <a:avLst/>
          </a:prstGeom>
          <a:noFill/>
          <a:ln>
            <a:noFill/>
          </a:ln>
        </p:spPr>
        <p:txBody>
          <a:bodyPr spcFirstLastPara="1" wrap="square" lIns="91425" tIns="91425" rIns="91425" bIns="91425" anchor="t" anchorCtr="0">
            <a:noAutofit/>
          </a:bodyPr>
          <a:lstStyle/>
          <a:p>
            <a:pPr marL="114300" marR="0" lvl="0" indent="0" algn="l" rtl="0">
              <a:lnSpc>
                <a:spcPct val="100000"/>
              </a:lnSpc>
              <a:spcBef>
                <a:spcPts val="0"/>
              </a:spcBef>
              <a:spcAft>
                <a:spcPts val="0"/>
              </a:spcAft>
              <a:buClr>
                <a:srgbClr val="F85F4C"/>
              </a:buClr>
              <a:buSzPts val="1800"/>
              <a:buFont typeface="Arial"/>
              <a:buNone/>
            </a:pPr>
            <a:r>
              <a:rPr lang="ru-RU" sz="1800" b="0" i="0" u="none" strike="noStrike" cap="none" dirty="0">
                <a:solidFill>
                  <a:schemeClr val="dk1"/>
                </a:solidFill>
                <a:latin typeface="Arial"/>
                <a:ea typeface="Arial"/>
                <a:cs typeface="Arial"/>
                <a:sym typeface="Arial"/>
              </a:rPr>
              <a:t>Нужно оценить качество ваших данных: насколько данные полные, есть ли в них ошибки, пробелы и пропуски. Нужно понять, какими сведениями вы обладаете, сформулировать к ним вопросы и итоговые гипотезы о скрытых закономерностях</a:t>
            </a:r>
            <a:endParaRPr dirty="0"/>
          </a:p>
          <a:p>
            <a:pPr marL="457200" marR="0" lvl="0" indent="-342900" algn="l" rtl="0">
              <a:lnSpc>
                <a:spcPct val="115000"/>
              </a:lnSpc>
              <a:spcBef>
                <a:spcPts val="0"/>
              </a:spcBef>
              <a:spcAft>
                <a:spcPts val="0"/>
              </a:spcAft>
              <a:buClr>
                <a:srgbClr val="C00000"/>
              </a:buClr>
              <a:buSzPts val="1800"/>
              <a:buFont typeface="Arial"/>
              <a:buChar char="•"/>
            </a:pPr>
            <a:r>
              <a:rPr lang="ru-RU" sz="1800" b="0" i="0" u="none" strike="noStrike" cap="none" dirty="0">
                <a:solidFill>
                  <a:schemeClr val="dk1"/>
                </a:solidFill>
                <a:latin typeface="Arial"/>
                <a:ea typeface="Arial"/>
                <a:cs typeface="Arial"/>
                <a:sym typeface="Arial"/>
              </a:rPr>
              <a:t>Собрать исходные данные</a:t>
            </a:r>
            <a:endParaRPr dirty="0"/>
          </a:p>
          <a:p>
            <a:pPr marL="457200" marR="0" lvl="0" indent="-342900" algn="l" rtl="0">
              <a:lnSpc>
                <a:spcPct val="115000"/>
              </a:lnSpc>
              <a:spcBef>
                <a:spcPts val="0"/>
              </a:spcBef>
              <a:spcAft>
                <a:spcPts val="0"/>
              </a:spcAft>
              <a:buClr>
                <a:srgbClr val="C00000"/>
              </a:buClr>
              <a:buSzPts val="1800"/>
              <a:buFont typeface="Arial"/>
              <a:buChar char="•"/>
            </a:pPr>
            <a:r>
              <a:rPr lang="ru-RU" sz="1800" b="0" i="0" u="none" strike="noStrike" cap="none" dirty="0">
                <a:solidFill>
                  <a:schemeClr val="dk1"/>
                </a:solidFill>
                <a:latin typeface="Arial"/>
                <a:ea typeface="Arial"/>
                <a:cs typeface="Arial"/>
                <a:sym typeface="Arial"/>
              </a:rPr>
              <a:t>Описать данные</a:t>
            </a:r>
            <a:endParaRPr dirty="0"/>
          </a:p>
          <a:p>
            <a:pPr marL="457200" marR="0" lvl="0" indent="-342900" algn="l" rtl="0">
              <a:lnSpc>
                <a:spcPct val="115000"/>
              </a:lnSpc>
              <a:spcBef>
                <a:spcPts val="0"/>
              </a:spcBef>
              <a:spcAft>
                <a:spcPts val="0"/>
              </a:spcAft>
              <a:buClr>
                <a:srgbClr val="C00000"/>
              </a:buClr>
              <a:buSzPts val="1800"/>
              <a:buFont typeface="Arial"/>
              <a:buChar char="•"/>
            </a:pPr>
            <a:r>
              <a:rPr lang="ru-RU" sz="1800" b="0" i="0" u="none" strike="noStrike" cap="none" dirty="0">
                <a:solidFill>
                  <a:schemeClr val="dk1"/>
                </a:solidFill>
                <a:latin typeface="Arial"/>
                <a:ea typeface="Arial"/>
                <a:cs typeface="Arial"/>
                <a:sym typeface="Arial"/>
              </a:rPr>
              <a:t>Исследовать данные</a:t>
            </a:r>
            <a:endParaRPr dirty="0"/>
          </a:p>
          <a:p>
            <a:pPr marL="457200" marR="0" lvl="0" indent="-342900" algn="l" rtl="0">
              <a:lnSpc>
                <a:spcPct val="115000"/>
              </a:lnSpc>
              <a:spcBef>
                <a:spcPts val="0"/>
              </a:spcBef>
              <a:spcAft>
                <a:spcPts val="0"/>
              </a:spcAft>
              <a:buClr>
                <a:srgbClr val="C00000"/>
              </a:buClr>
              <a:buSzPts val="1800"/>
              <a:buFont typeface="Arial"/>
              <a:buChar char="•"/>
            </a:pPr>
            <a:r>
              <a:rPr lang="ru-RU" sz="1800" b="0" i="0" u="none" strike="noStrike" cap="none" dirty="0">
                <a:solidFill>
                  <a:schemeClr val="dk1"/>
                </a:solidFill>
                <a:latin typeface="Arial"/>
                <a:ea typeface="Arial"/>
                <a:cs typeface="Arial"/>
                <a:sym typeface="Arial"/>
              </a:rPr>
              <a:t>Проверить качество данных</a:t>
            </a:r>
            <a:endParaRPr dirty="0"/>
          </a:p>
        </p:txBody>
      </p:sp>
      <p:pic>
        <p:nvPicPr>
          <p:cNvPr id="84" name="Google Shape;84;p8" descr="Хекслет для команд"/>
          <p:cNvPicPr preferRelativeResize="0"/>
          <p:nvPr/>
        </p:nvPicPr>
        <p:blipFill rotWithShape="1">
          <a:blip r:embed="rId3">
            <a:alphaModFix/>
          </a:blip>
          <a:srcRect/>
          <a:stretch/>
        </p:blipFill>
        <p:spPr>
          <a:xfrm>
            <a:off x="5334000" y="666750"/>
            <a:ext cx="3810000" cy="3810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5F4F0"/>
        </a:solidFill>
        <a:effectLst/>
      </p:bgPr>
    </p:bg>
    <p:spTree>
      <p:nvGrpSpPr>
        <p:cNvPr id="1" name="Shape 88"/>
        <p:cNvGrpSpPr/>
        <p:nvPr/>
      </p:nvGrpSpPr>
      <p:grpSpPr>
        <a:xfrm>
          <a:off x="0" y="0"/>
          <a:ext cx="0" cy="0"/>
          <a:chOff x="0" y="0"/>
          <a:chExt cx="0" cy="0"/>
        </a:xfrm>
      </p:grpSpPr>
      <p:sp>
        <p:nvSpPr>
          <p:cNvPr id="89" name="Google Shape;89;p10"/>
          <p:cNvSpPr txBox="1">
            <a:spLocks noGrp="1"/>
          </p:cNvSpPr>
          <p:nvPr>
            <p:ph type="title"/>
          </p:nvPr>
        </p:nvSpPr>
        <p:spPr>
          <a:xfrm>
            <a:off x="311700" y="193244"/>
            <a:ext cx="8520600" cy="775838"/>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12000"/>
              <a:buNone/>
            </a:pPr>
            <a:r>
              <a:rPr lang="ru-RU" sz="3600">
                <a:latin typeface="Roboto Black"/>
                <a:ea typeface="Roboto Black"/>
                <a:cs typeface="Roboto Black"/>
                <a:sym typeface="Roboto Black"/>
              </a:rPr>
              <a:t>Этап 3 – Подготовка данных</a:t>
            </a:r>
            <a:endParaRPr/>
          </a:p>
        </p:txBody>
      </p:sp>
      <p:sp>
        <p:nvSpPr>
          <p:cNvPr id="91" name="Google Shape;91;p10"/>
          <p:cNvSpPr txBox="1"/>
          <p:nvPr/>
        </p:nvSpPr>
        <p:spPr>
          <a:xfrm>
            <a:off x="118632" y="1261913"/>
            <a:ext cx="5624863" cy="3372000"/>
          </a:xfrm>
          <a:prstGeom prst="rect">
            <a:avLst/>
          </a:prstGeom>
          <a:noFill/>
          <a:ln>
            <a:noFill/>
          </a:ln>
        </p:spPr>
        <p:txBody>
          <a:bodyPr spcFirstLastPara="1" wrap="square" lIns="91425" tIns="91425" rIns="91425" bIns="91425" anchor="t" anchorCtr="0">
            <a:noAutofit/>
          </a:bodyPr>
          <a:lstStyle/>
          <a:p>
            <a:pPr marL="114300" marR="0" lvl="0" indent="0" algn="l" rtl="0">
              <a:lnSpc>
                <a:spcPct val="100000"/>
              </a:lnSpc>
              <a:spcBef>
                <a:spcPts val="0"/>
              </a:spcBef>
              <a:spcAft>
                <a:spcPts val="0"/>
              </a:spcAft>
              <a:buClr>
                <a:srgbClr val="F85F4C"/>
              </a:buClr>
              <a:buSzPts val="1800"/>
              <a:buFont typeface="Arial"/>
              <a:buNone/>
            </a:pPr>
            <a:r>
              <a:rPr lang="ru-RU" sz="1800" b="0" i="0" u="none" strike="noStrike" cap="none" dirty="0">
                <a:solidFill>
                  <a:schemeClr val="dk1"/>
                </a:solidFill>
                <a:latin typeface="Arial"/>
                <a:ea typeface="Arial"/>
                <a:cs typeface="Arial"/>
                <a:sym typeface="Arial"/>
              </a:rPr>
              <a:t>Нужно сформировать итоговый набор данных для анализа, “очистить” данные, привести их в единых формат из исходных разнородных и разноформатных данных.</a:t>
            </a:r>
            <a:endParaRPr dirty="0"/>
          </a:p>
          <a:p>
            <a:pPr marL="114300" marR="0" lvl="0" indent="0" algn="l" rtl="0">
              <a:lnSpc>
                <a:spcPct val="100000"/>
              </a:lnSpc>
              <a:spcBef>
                <a:spcPts val="0"/>
              </a:spcBef>
              <a:spcAft>
                <a:spcPts val="0"/>
              </a:spcAft>
              <a:buClr>
                <a:srgbClr val="F85F4C"/>
              </a:buClr>
              <a:buSzPts val="1800"/>
              <a:buFont typeface="Arial"/>
              <a:buNone/>
            </a:pPr>
            <a:endParaRPr sz="1800" b="0" i="0" u="none" strike="noStrike" cap="none" dirty="0">
              <a:solidFill>
                <a:schemeClr val="dk1"/>
              </a:solidFill>
              <a:latin typeface="Arial"/>
              <a:ea typeface="Arial"/>
              <a:cs typeface="Arial"/>
              <a:sym typeface="Arial"/>
            </a:endParaRPr>
          </a:p>
          <a:p>
            <a:pPr marL="457200" marR="0" lvl="0" indent="-342900" algn="l" rtl="0">
              <a:lnSpc>
                <a:spcPct val="100000"/>
              </a:lnSpc>
              <a:spcBef>
                <a:spcPts val="0"/>
              </a:spcBef>
              <a:spcAft>
                <a:spcPts val="0"/>
              </a:spcAft>
              <a:buClr>
                <a:srgbClr val="F85F4C"/>
              </a:buClr>
              <a:buSzPts val="1800"/>
              <a:buFont typeface="Noto Sans Symbols"/>
              <a:buChar char="▪"/>
            </a:pPr>
            <a:r>
              <a:rPr lang="ru-RU" sz="1800" b="0" i="0" u="none" strike="noStrike" cap="none" dirty="0">
                <a:solidFill>
                  <a:schemeClr val="dk1"/>
                </a:solidFill>
                <a:latin typeface="Arial"/>
                <a:ea typeface="Arial"/>
                <a:cs typeface="Arial"/>
                <a:sym typeface="Arial"/>
              </a:rPr>
              <a:t>Отобрать данные (таблицы, записи и атрибуты)</a:t>
            </a:r>
            <a:endParaRPr dirty="0"/>
          </a:p>
          <a:p>
            <a:pPr marL="457200" marR="0" lvl="0" indent="-342900" algn="l" rtl="0">
              <a:lnSpc>
                <a:spcPct val="100000"/>
              </a:lnSpc>
              <a:spcBef>
                <a:spcPts val="0"/>
              </a:spcBef>
              <a:spcAft>
                <a:spcPts val="0"/>
              </a:spcAft>
              <a:buClr>
                <a:srgbClr val="F85F4C"/>
              </a:buClr>
              <a:buSzPts val="1800"/>
              <a:buFont typeface="Noto Sans Symbols"/>
              <a:buChar char="▪"/>
            </a:pPr>
            <a:r>
              <a:rPr lang="ru-RU" sz="1800" b="0" i="0" u="none" strike="noStrike" cap="none" dirty="0">
                <a:solidFill>
                  <a:schemeClr val="dk1"/>
                </a:solidFill>
                <a:latin typeface="Arial"/>
                <a:ea typeface="Arial"/>
                <a:cs typeface="Arial"/>
                <a:sym typeface="Arial"/>
              </a:rPr>
              <a:t>Очистить данные, в т.ч. выполнить их конвертацию и подготовку к моделированию</a:t>
            </a:r>
            <a:endParaRPr dirty="0"/>
          </a:p>
          <a:p>
            <a:pPr marL="457200" marR="0" lvl="0" indent="-342900" algn="l" rtl="0">
              <a:lnSpc>
                <a:spcPct val="100000"/>
              </a:lnSpc>
              <a:spcBef>
                <a:spcPts val="0"/>
              </a:spcBef>
              <a:spcAft>
                <a:spcPts val="0"/>
              </a:spcAft>
              <a:buClr>
                <a:srgbClr val="F85F4C"/>
              </a:buClr>
              <a:buSzPts val="1800"/>
              <a:buFont typeface="Noto Sans Symbols"/>
              <a:buChar char="▪"/>
            </a:pPr>
            <a:r>
              <a:rPr lang="ru-RU" sz="1800" b="0" i="0" u="none" strike="noStrike" cap="none" dirty="0">
                <a:solidFill>
                  <a:schemeClr val="dk1"/>
                </a:solidFill>
                <a:latin typeface="Arial"/>
                <a:ea typeface="Arial"/>
                <a:cs typeface="Arial"/>
                <a:sym typeface="Arial"/>
              </a:rPr>
              <a:t>Сделать производные данные</a:t>
            </a:r>
            <a:endParaRPr dirty="0"/>
          </a:p>
          <a:p>
            <a:pPr marL="457200" marR="0" lvl="0" indent="-342900" algn="l" rtl="0">
              <a:lnSpc>
                <a:spcPct val="100000"/>
              </a:lnSpc>
              <a:spcBef>
                <a:spcPts val="0"/>
              </a:spcBef>
              <a:spcAft>
                <a:spcPts val="0"/>
              </a:spcAft>
              <a:buClr>
                <a:srgbClr val="F85F4C"/>
              </a:buClr>
              <a:buSzPts val="1800"/>
              <a:buFont typeface="Noto Sans Symbols"/>
              <a:buChar char="▪"/>
            </a:pPr>
            <a:r>
              <a:rPr lang="ru-RU" sz="1800" b="0" i="0" u="none" strike="noStrike" cap="none" dirty="0">
                <a:solidFill>
                  <a:schemeClr val="dk1"/>
                </a:solidFill>
                <a:latin typeface="Arial"/>
                <a:ea typeface="Arial"/>
                <a:cs typeface="Arial"/>
                <a:sym typeface="Arial"/>
              </a:rPr>
              <a:t>Объединить данные</a:t>
            </a:r>
            <a:endParaRPr dirty="0"/>
          </a:p>
          <a:p>
            <a:pPr marL="457200" marR="0" lvl="0" indent="-342900" algn="l" rtl="0">
              <a:lnSpc>
                <a:spcPct val="100000"/>
              </a:lnSpc>
              <a:spcBef>
                <a:spcPts val="0"/>
              </a:spcBef>
              <a:spcAft>
                <a:spcPts val="0"/>
              </a:spcAft>
              <a:buClr>
                <a:srgbClr val="F85F4C"/>
              </a:buClr>
              <a:buSzPts val="1800"/>
              <a:buFont typeface="Noto Sans Symbols"/>
              <a:buChar char="▪"/>
            </a:pPr>
            <a:r>
              <a:rPr lang="ru-RU" sz="1800" b="0" i="0" u="none" strike="noStrike" cap="none" dirty="0">
                <a:solidFill>
                  <a:schemeClr val="dk1"/>
                </a:solidFill>
                <a:latin typeface="Arial"/>
                <a:ea typeface="Arial"/>
                <a:cs typeface="Arial"/>
                <a:sym typeface="Arial"/>
              </a:rPr>
              <a:t>Привести данные в нужный формат</a:t>
            </a:r>
            <a:endParaRPr dirty="0"/>
          </a:p>
        </p:txBody>
      </p:sp>
      <p:pic>
        <p:nvPicPr>
          <p:cNvPr id="92" name="Google Shape;92;p10" descr="Хекслет для команд"/>
          <p:cNvPicPr preferRelativeResize="0"/>
          <p:nvPr/>
        </p:nvPicPr>
        <p:blipFill rotWithShape="1">
          <a:blip r:embed="rId3">
            <a:alphaModFix/>
          </a:blip>
          <a:srcRect/>
          <a:stretch/>
        </p:blipFill>
        <p:spPr>
          <a:xfrm>
            <a:off x="5334000" y="666750"/>
            <a:ext cx="3810000" cy="3810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5F4F0"/>
        </a:solidFill>
        <a:effectLst/>
      </p:bgPr>
    </p:bg>
    <p:spTree>
      <p:nvGrpSpPr>
        <p:cNvPr id="1" name="Shape 96"/>
        <p:cNvGrpSpPr/>
        <p:nvPr/>
      </p:nvGrpSpPr>
      <p:grpSpPr>
        <a:xfrm>
          <a:off x="0" y="0"/>
          <a:ext cx="0" cy="0"/>
          <a:chOff x="0" y="0"/>
          <a:chExt cx="0" cy="0"/>
        </a:xfrm>
      </p:grpSpPr>
      <p:sp>
        <p:nvSpPr>
          <p:cNvPr id="97" name="Google Shape;97;p14"/>
          <p:cNvSpPr txBox="1">
            <a:spLocks noGrp="1"/>
          </p:cNvSpPr>
          <p:nvPr>
            <p:ph type="title"/>
          </p:nvPr>
        </p:nvSpPr>
        <p:spPr>
          <a:xfrm>
            <a:off x="311700" y="193244"/>
            <a:ext cx="8520600" cy="775838"/>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12000"/>
              <a:buNone/>
            </a:pPr>
            <a:r>
              <a:rPr lang="ru-RU" sz="3600">
                <a:latin typeface="Roboto Black"/>
                <a:ea typeface="Roboto Black"/>
                <a:cs typeface="Roboto Black"/>
                <a:sym typeface="Roboto Black"/>
              </a:rPr>
              <a:t>Этап 4 – Моделирование данных</a:t>
            </a:r>
            <a:endParaRPr/>
          </a:p>
        </p:txBody>
      </p:sp>
      <p:sp>
        <p:nvSpPr>
          <p:cNvPr id="99" name="Google Shape;99;p14"/>
          <p:cNvSpPr txBox="1"/>
          <p:nvPr/>
        </p:nvSpPr>
        <p:spPr>
          <a:xfrm>
            <a:off x="254105" y="1140256"/>
            <a:ext cx="5396601" cy="3879572"/>
          </a:xfrm>
          <a:prstGeom prst="rect">
            <a:avLst/>
          </a:prstGeom>
          <a:noFill/>
          <a:ln>
            <a:noFill/>
          </a:ln>
        </p:spPr>
        <p:txBody>
          <a:bodyPr spcFirstLastPara="1" wrap="square" lIns="91425" tIns="91425" rIns="91425" bIns="91425" anchor="t" anchorCtr="0">
            <a:noAutofit/>
          </a:bodyPr>
          <a:lstStyle/>
          <a:p>
            <a:pPr marL="114300" marR="0" lvl="0" indent="0" algn="l" rtl="0">
              <a:lnSpc>
                <a:spcPct val="100000"/>
              </a:lnSpc>
              <a:spcBef>
                <a:spcPts val="0"/>
              </a:spcBef>
              <a:spcAft>
                <a:spcPts val="0"/>
              </a:spcAft>
              <a:buClr>
                <a:srgbClr val="F85F4C"/>
              </a:buClr>
              <a:buSzPts val="1800"/>
              <a:buFont typeface="Arial"/>
              <a:buNone/>
            </a:pPr>
            <a:r>
              <a:rPr lang="ru-RU" sz="1800" b="0" i="0" u="none" strike="noStrike" cap="none" dirty="0">
                <a:solidFill>
                  <a:schemeClr val="dk1"/>
                </a:solidFill>
                <a:latin typeface="Arial"/>
                <a:ea typeface="Arial"/>
                <a:cs typeface="Arial"/>
                <a:sym typeface="Arial"/>
              </a:rPr>
              <a:t>Модель должна отражать весь их процесс анализа (что вы хотите выяснить с помощью анализа данных, какие данные вы используете, как они организованы, как они обработаны, и так далее). У вас может возникнуть необходимость вернуться к фазе подготовки данных, так как разные методы анализа требуют различных форматов данных</a:t>
            </a:r>
            <a:endParaRPr dirty="0"/>
          </a:p>
          <a:p>
            <a:pPr marL="457200" marR="0" lvl="0" indent="-342900" algn="l" rtl="0">
              <a:lnSpc>
                <a:spcPct val="115000"/>
              </a:lnSpc>
              <a:spcBef>
                <a:spcPts val="0"/>
              </a:spcBef>
              <a:spcAft>
                <a:spcPts val="0"/>
              </a:spcAft>
              <a:buClr>
                <a:srgbClr val="C00000"/>
              </a:buClr>
              <a:buSzPts val="1800"/>
              <a:buFont typeface="Arial"/>
              <a:buChar char="•"/>
            </a:pPr>
            <a:r>
              <a:rPr lang="ru-RU" sz="1800" b="0" i="0" u="none" strike="noStrike" cap="none" dirty="0">
                <a:solidFill>
                  <a:schemeClr val="dk1"/>
                </a:solidFill>
                <a:latin typeface="Arial"/>
                <a:ea typeface="Arial"/>
                <a:cs typeface="Arial"/>
                <a:sym typeface="Arial"/>
              </a:rPr>
              <a:t>Выбрать методику моделирования</a:t>
            </a:r>
            <a:endParaRPr dirty="0"/>
          </a:p>
          <a:p>
            <a:pPr marL="457200" marR="0" lvl="0" indent="-342900" algn="l" rtl="0">
              <a:lnSpc>
                <a:spcPct val="115000"/>
              </a:lnSpc>
              <a:spcBef>
                <a:spcPts val="0"/>
              </a:spcBef>
              <a:spcAft>
                <a:spcPts val="0"/>
              </a:spcAft>
              <a:buClr>
                <a:srgbClr val="C00000"/>
              </a:buClr>
              <a:buSzPts val="1800"/>
              <a:buFont typeface="Arial"/>
              <a:buChar char="•"/>
            </a:pPr>
            <a:r>
              <a:rPr lang="ru-RU" sz="1800" b="0" i="0" u="none" strike="noStrike" cap="none" dirty="0">
                <a:solidFill>
                  <a:schemeClr val="dk1"/>
                </a:solidFill>
                <a:latin typeface="Arial"/>
                <a:ea typeface="Arial"/>
                <a:cs typeface="Arial"/>
                <a:sym typeface="Arial"/>
              </a:rPr>
              <a:t>Сделать тесты для модели</a:t>
            </a:r>
            <a:endParaRPr dirty="0"/>
          </a:p>
          <a:p>
            <a:pPr marL="457200" marR="0" lvl="0" indent="-342900" algn="l" rtl="0">
              <a:lnSpc>
                <a:spcPct val="115000"/>
              </a:lnSpc>
              <a:spcBef>
                <a:spcPts val="0"/>
              </a:spcBef>
              <a:spcAft>
                <a:spcPts val="0"/>
              </a:spcAft>
              <a:buClr>
                <a:srgbClr val="C00000"/>
              </a:buClr>
              <a:buSzPts val="1800"/>
              <a:buFont typeface="Arial"/>
              <a:buChar char="•"/>
            </a:pPr>
            <a:r>
              <a:rPr lang="ru-RU" sz="1800" b="0" i="0" u="none" strike="noStrike" cap="none" dirty="0">
                <a:solidFill>
                  <a:schemeClr val="dk1"/>
                </a:solidFill>
                <a:latin typeface="Arial"/>
                <a:ea typeface="Arial"/>
                <a:cs typeface="Arial"/>
                <a:sym typeface="Arial"/>
              </a:rPr>
              <a:t>Построить модель</a:t>
            </a:r>
            <a:endParaRPr dirty="0"/>
          </a:p>
          <a:p>
            <a:pPr marL="457200" marR="0" lvl="0" indent="-342900" algn="l" rtl="0">
              <a:lnSpc>
                <a:spcPct val="115000"/>
              </a:lnSpc>
              <a:spcBef>
                <a:spcPts val="0"/>
              </a:spcBef>
              <a:spcAft>
                <a:spcPts val="0"/>
              </a:spcAft>
              <a:buClr>
                <a:srgbClr val="C00000"/>
              </a:buClr>
              <a:buSzPts val="1800"/>
              <a:buFont typeface="Arial"/>
              <a:buChar char="•"/>
            </a:pPr>
            <a:r>
              <a:rPr lang="ru-RU" sz="1800" b="0" i="0" u="none" strike="noStrike" cap="none" dirty="0">
                <a:solidFill>
                  <a:schemeClr val="dk1"/>
                </a:solidFill>
                <a:latin typeface="Arial"/>
                <a:ea typeface="Arial"/>
                <a:cs typeface="Arial"/>
                <a:sym typeface="Arial"/>
              </a:rPr>
              <a:t>Оценить модель</a:t>
            </a:r>
            <a:endParaRPr dirty="0"/>
          </a:p>
        </p:txBody>
      </p:sp>
      <p:pic>
        <p:nvPicPr>
          <p:cNvPr id="100" name="Google Shape;100;p14" descr="Хекслет для команд"/>
          <p:cNvPicPr preferRelativeResize="0"/>
          <p:nvPr/>
        </p:nvPicPr>
        <p:blipFill rotWithShape="1">
          <a:blip r:embed="rId3">
            <a:alphaModFix/>
          </a:blip>
          <a:srcRect/>
          <a:stretch/>
        </p:blipFill>
        <p:spPr>
          <a:xfrm>
            <a:off x="5334000" y="666750"/>
            <a:ext cx="3810000" cy="3810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5F4F0"/>
        </a:solidFill>
        <a:effectLst/>
      </p:bgPr>
    </p:bg>
    <p:spTree>
      <p:nvGrpSpPr>
        <p:cNvPr id="1" name="Shape 104"/>
        <p:cNvGrpSpPr/>
        <p:nvPr/>
      </p:nvGrpSpPr>
      <p:grpSpPr>
        <a:xfrm>
          <a:off x="0" y="0"/>
          <a:ext cx="0" cy="0"/>
          <a:chOff x="0" y="0"/>
          <a:chExt cx="0" cy="0"/>
        </a:xfrm>
      </p:grpSpPr>
      <p:sp>
        <p:nvSpPr>
          <p:cNvPr id="105" name="Google Shape;105;p15"/>
          <p:cNvSpPr txBox="1">
            <a:spLocks noGrp="1"/>
          </p:cNvSpPr>
          <p:nvPr>
            <p:ph type="title"/>
          </p:nvPr>
        </p:nvSpPr>
        <p:spPr>
          <a:xfrm>
            <a:off x="311700" y="193244"/>
            <a:ext cx="8520600" cy="775838"/>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12000"/>
              <a:buNone/>
            </a:pPr>
            <a:r>
              <a:rPr lang="ru-RU" sz="3600">
                <a:latin typeface="Roboto Black"/>
                <a:ea typeface="Roboto Black"/>
                <a:cs typeface="Roboto Black"/>
                <a:sym typeface="Roboto Black"/>
              </a:rPr>
              <a:t>Этап 5 – Оценка результатов</a:t>
            </a:r>
            <a:endParaRPr/>
          </a:p>
        </p:txBody>
      </p:sp>
      <p:sp>
        <p:nvSpPr>
          <p:cNvPr id="107" name="Google Shape;107;p15"/>
          <p:cNvSpPr txBox="1"/>
          <p:nvPr/>
        </p:nvSpPr>
        <p:spPr>
          <a:xfrm>
            <a:off x="352101" y="1104750"/>
            <a:ext cx="5091438" cy="3810000"/>
          </a:xfrm>
          <a:prstGeom prst="rect">
            <a:avLst/>
          </a:prstGeom>
          <a:noFill/>
          <a:ln>
            <a:noFill/>
          </a:ln>
        </p:spPr>
        <p:txBody>
          <a:bodyPr spcFirstLastPara="1" wrap="square" lIns="91425" tIns="91425" rIns="91425" bIns="91425" anchor="t" anchorCtr="0">
            <a:noAutofit/>
          </a:bodyPr>
          <a:lstStyle/>
          <a:p>
            <a:pPr marL="114300" marR="0" lvl="0" indent="0" algn="l" rtl="0">
              <a:lnSpc>
                <a:spcPct val="100000"/>
              </a:lnSpc>
              <a:spcBef>
                <a:spcPts val="0"/>
              </a:spcBef>
              <a:spcAft>
                <a:spcPts val="0"/>
              </a:spcAft>
              <a:buClr>
                <a:srgbClr val="F85F4C"/>
              </a:buClr>
              <a:buSzPts val="1800"/>
              <a:buFont typeface="Arial"/>
              <a:buNone/>
            </a:pPr>
            <a:r>
              <a:rPr lang="ru-RU" sz="1800" b="0" i="0" u="none" strike="noStrike" cap="none" dirty="0">
                <a:solidFill>
                  <a:schemeClr val="dk1"/>
                </a:solidFill>
                <a:latin typeface="Arial"/>
                <a:ea typeface="Arial"/>
                <a:cs typeface="Arial"/>
                <a:sym typeface="Arial"/>
              </a:rPr>
              <a:t>Определение, удалось ли достигнуть целей с помощью разработанной модели и полученных результатов анализа. Данный этап позволяет понять, действительно ли те шаги, которые вы запланировали, позволяют получить те результаты, которые вы хотели. На данном этапе могут быть выявлены более важные задачи организации, которые не были учтены</a:t>
            </a:r>
            <a:endParaRPr lang="ru-RU" sz="1800" dirty="0">
              <a:solidFill>
                <a:schemeClr val="dk1"/>
              </a:solidFill>
            </a:endParaRPr>
          </a:p>
          <a:p>
            <a:pPr marL="114300" marR="0" lvl="0" indent="0" algn="l" rtl="0">
              <a:lnSpc>
                <a:spcPct val="100000"/>
              </a:lnSpc>
              <a:spcBef>
                <a:spcPts val="0"/>
              </a:spcBef>
              <a:spcAft>
                <a:spcPts val="0"/>
              </a:spcAft>
              <a:buClr>
                <a:srgbClr val="F85F4C"/>
              </a:buClr>
              <a:buSzPts val="1800"/>
              <a:buFont typeface="Arial"/>
              <a:buNone/>
            </a:pPr>
            <a:endParaRPr dirty="0"/>
          </a:p>
          <a:p>
            <a:pPr marL="457200" marR="0" lvl="0" indent="-342900" algn="l" rtl="0">
              <a:lnSpc>
                <a:spcPct val="115000"/>
              </a:lnSpc>
              <a:spcBef>
                <a:spcPts val="0"/>
              </a:spcBef>
              <a:spcAft>
                <a:spcPts val="0"/>
              </a:spcAft>
              <a:buClr>
                <a:srgbClr val="C00000"/>
              </a:buClr>
              <a:buSzPts val="1800"/>
              <a:buFont typeface="Arial"/>
              <a:buChar char="•"/>
            </a:pPr>
            <a:r>
              <a:rPr lang="ru-RU" sz="1800" b="0" i="0" u="none" strike="noStrike" cap="none" dirty="0">
                <a:solidFill>
                  <a:schemeClr val="dk1"/>
                </a:solidFill>
                <a:latin typeface="Arial"/>
                <a:ea typeface="Arial"/>
                <a:cs typeface="Arial"/>
                <a:sym typeface="Arial"/>
              </a:rPr>
              <a:t>Оценить результаты</a:t>
            </a:r>
            <a:endParaRPr dirty="0"/>
          </a:p>
          <a:p>
            <a:pPr marL="457200" marR="0" lvl="0" indent="-342900" algn="l" rtl="0">
              <a:lnSpc>
                <a:spcPct val="115000"/>
              </a:lnSpc>
              <a:spcBef>
                <a:spcPts val="0"/>
              </a:spcBef>
              <a:spcAft>
                <a:spcPts val="0"/>
              </a:spcAft>
              <a:buClr>
                <a:srgbClr val="C00000"/>
              </a:buClr>
              <a:buSzPts val="1800"/>
              <a:buFont typeface="Arial"/>
              <a:buChar char="•"/>
            </a:pPr>
            <a:r>
              <a:rPr lang="ru-RU" sz="1800" b="0" i="0" u="none" strike="noStrike" cap="none" dirty="0">
                <a:solidFill>
                  <a:schemeClr val="dk1"/>
                </a:solidFill>
                <a:latin typeface="Arial"/>
                <a:ea typeface="Arial"/>
                <a:cs typeface="Arial"/>
                <a:sym typeface="Arial"/>
              </a:rPr>
              <a:t>Сделать ревью процесса</a:t>
            </a:r>
            <a:endParaRPr dirty="0"/>
          </a:p>
          <a:p>
            <a:pPr marL="457200" marR="0" lvl="0" indent="-342900" algn="l" rtl="0">
              <a:lnSpc>
                <a:spcPct val="115000"/>
              </a:lnSpc>
              <a:spcBef>
                <a:spcPts val="0"/>
              </a:spcBef>
              <a:spcAft>
                <a:spcPts val="0"/>
              </a:spcAft>
              <a:buClr>
                <a:srgbClr val="C00000"/>
              </a:buClr>
              <a:buSzPts val="1800"/>
              <a:buFont typeface="Arial"/>
              <a:buChar char="•"/>
            </a:pPr>
            <a:r>
              <a:rPr lang="ru-RU" sz="1800" b="0" i="0" u="none" strike="noStrike" cap="none" dirty="0">
                <a:solidFill>
                  <a:schemeClr val="dk1"/>
                </a:solidFill>
                <a:latin typeface="Arial"/>
                <a:ea typeface="Arial"/>
                <a:cs typeface="Arial"/>
                <a:sym typeface="Arial"/>
              </a:rPr>
              <a:t>Определить следующие шаги</a:t>
            </a:r>
            <a:endParaRPr dirty="0"/>
          </a:p>
        </p:txBody>
      </p:sp>
      <p:pic>
        <p:nvPicPr>
          <p:cNvPr id="108" name="Google Shape;108;p15" descr="Хекслет для команд"/>
          <p:cNvPicPr preferRelativeResize="0"/>
          <p:nvPr/>
        </p:nvPicPr>
        <p:blipFill rotWithShape="1">
          <a:blip r:embed="rId3">
            <a:alphaModFix/>
          </a:blip>
          <a:srcRect/>
          <a:stretch/>
        </p:blipFill>
        <p:spPr>
          <a:xfrm>
            <a:off x="5334000" y="666750"/>
            <a:ext cx="3810000" cy="3810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5F4F0"/>
        </a:solidFill>
        <a:effectLst/>
      </p:bgPr>
    </p:bg>
    <p:spTree>
      <p:nvGrpSpPr>
        <p:cNvPr id="1" name="Shape 112"/>
        <p:cNvGrpSpPr/>
        <p:nvPr/>
      </p:nvGrpSpPr>
      <p:grpSpPr>
        <a:xfrm>
          <a:off x="0" y="0"/>
          <a:ext cx="0" cy="0"/>
          <a:chOff x="0" y="0"/>
          <a:chExt cx="0" cy="0"/>
        </a:xfrm>
      </p:grpSpPr>
      <p:sp>
        <p:nvSpPr>
          <p:cNvPr id="113" name="Google Shape;113;p16"/>
          <p:cNvSpPr txBox="1">
            <a:spLocks noGrp="1"/>
          </p:cNvSpPr>
          <p:nvPr>
            <p:ph type="title"/>
          </p:nvPr>
        </p:nvSpPr>
        <p:spPr>
          <a:xfrm>
            <a:off x="311700" y="193244"/>
            <a:ext cx="8520600" cy="775838"/>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12000"/>
              <a:buNone/>
            </a:pPr>
            <a:r>
              <a:rPr lang="ru-RU" sz="3600">
                <a:latin typeface="Roboto Black"/>
                <a:ea typeface="Roboto Black"/>
                <a:cs typeface="Roboto Black"/>
                <a:sym typeface="Roboto Black"/>
              </a:rPr>
              <a:t>Этап 6 – Внедрение результатов</a:t>
            </a:r>
            <a:endParaRPr/>
          </a:p>
        </p:txBody>
      </p:sp>
      <p:sp>
        <p:nvSpPr>
          <p:cNvPr id="115" name="Google Shape;115;p16"/>
          <p:cNvSpPr txBox="1"/>
          <p:nvPr/>
        </p:nvSpPr>
        <p:spPr>
          <a:xfrm>
            <a:off x="352100" y="1104749"/>
            <a:ext cx="4834263" cy="3624413"/>
          </a:xfrm>
          <a:prstGeom prst="rect">
            <a:avLst/>
          </a:prstGeom>
          <a:noFill/>
          <a:ln>
            <a:noFill/>
          </a:ln>
        </p:spPr>
        <p:txBody>
          <a:bodyPr spcFirstLastPara="1" wrap="square" lIns="91425" tIns="91425" rIns="91425" bIns="91425" anchor="t" anchorCtr="0">
            <a:noAutofit/>
          </a:bodyPr>
          <a:lstStyle/>
          <a:p>
            <a:pPr marL="114300" marR="0" lvl="0" indent="0" algn="l" rtl="0">
              <a:lnSpc>
                <a:spcPct val="100000"/>
              </a:lnSpc>
              <a:spcBef>
                <a:spcPts val="0"/>
              </a:spcBef>
              <a:spcAft>
                <a:spcPts val="0"/>
              </a:spcAft>
              <a:buClr>
                <a:srgbClr val="F85F4C"/>
              </a:buClr>
              <a:buSzPts val="1800"/>
              <a:buFont typeface="Arial"/>
              <a:buNone/>
            </a:pPr>
            <a:r>
              <a:rPr lang="ru-RU" sz="1800" b="0" i="0" u="none" strike="noStrike" cap="none" dirty="0">
                <a:solidFill>
                  <a:schemeClr val="dk1"/>
                </a:solidFill>
                <a:latin typeface="Arial"/>
                <a:ea typeface="Arial"/>
                <a:cs typeface="Arial"/>
                <a:sym typeface="Arial"/>
              </a:rPr>
              <a:t>Обычно это - разработка и внедрение решений на основе анализа данных. Это может быть как составление отчета, так и автоматизация процессов для решения ваших целей</a:t>
            </a:r>
            <a:endParaRPr dirty="0"/>
          </a:p>
          <a:p>
            <a:pPr marL="114300" marR="0" lvl="0" indent="0" algn="l" rtl="0">
              <a:lnSpc>
                <a:spcPct val="100000"/>
              </a:lnSpc>
              <a:spcBef>
                <a:spcPts val="0"/>
              </a:spcBef>
              <a:spcAft>
                <a:spcPts val="0"/>
              </a:spcAft>
              <a:buClr>
                <a:srgbClr val="F85F4C"/>
              </a:buClr>
              <a:buSzPts val="1800"/>
              <a:buFont typeface="Arial"/>
              <a:buNone/>
            </a:pPr>
            <a:endParaRPr sz="1800" b="0" i="0" u="none" strike="noStrike" cap="none" dirty="0">
              <a:solidFill>
                <a:schemeClr val="dk1"/>
              </a:solidFill>
              <a:latin typeface="Arial"/>
              <a:ea typeface="Arial"/>
              <a:cs typeface="Arial"/>
              <a:sym typeface="Arial"/>
            </a:endParaRPr>
          </a:p>
          <a:p>
            <a:pPr marL="457200" marR="0" lvl="0" indent="-342900" algn="l" rtl="0">
              <a:lnSpc>
                <a:spcPct val="100000"/>
              </a:lnSpc>
              <a:spcBef>
                <a:spcPts val="0"/>
              </a:spcBef>
              <a:spcAft>
                <a:spcPts val="0"/>
              </a:spcAft>
              <a:buClr>
                <a:srgbClr val="F85F4C"/>
              </a:buClr>
              <a:buSzPts val="1800"/>
              <a:buFont typeface="Arial"/>
              <a:buChar char="●"/>
            </a:pPr>
            <a:r>
              <a:rPr lang="ru-RU" sz="1800" b="0" i="0" u="none" strike="noStrike" cap="none" dirty="0">
                <a:solidFill>
                  <a:schemeClr val="dk1"/>
                </a:solidFill>
                <a:latin typeface="Arial"/>
                <a:ea typeface="Arial"/>
                <a:cs typeface="Arial"/>
                <a:sym typeface="Arial"/>
              </a:rPr>
              <a:t>Запланировать развертывание</a:t>
            </a:r>
            <a:endParaRPr dirty="0"/>
          </a:p>
          <a:p>
            <a:pPr marL="457200" marR="0" lvl="0" indent="-342900" algn="l" rtl="0">
              <a:lnSpc>
                <a:spcPct val="100000"/>
              </a:lnSpc>
              <a:spcBef>
                <a:spcPts val="0"/>
              </a:spcBef>
              <a:spcAft>
                <a:spcPts val="0"/>
              </a:spcAft>
              <a:buClr>
                <a:srgbClr val="F85F4C"/>
              </a:buClr>
              <a:buSzPts val="1800"/>
              <a:buFont typeface="Arial"/>
              <a:buChar char="●"/>
            </a:pPr>
            <a:r>
              <a:rPr lang="ru-RU" sz="1800" b="0" i="0" u="none" strike="noStrike" cap="none" dirty="0">
                <a:solidFill>
                  <a:schemeClr val="dk1"/>
                </a:solidFill>
                <a:latin typeface="Arial"/>
                <a:ea typeface="Arial"/>
                <a:cs typeface="Arial"/>
                <a:sym typeface="Arial"/>
              </a:rPr>
              <a:t>Запланировать поддержку и мониторинг развернутого решения</a:t>
            </a:r>
            <a:endParaRPr dirty="0"/>
          </a:p>
          <a:p>
            <a:pPr marL="457200" marR="0" lvl="0" indent="-342900" algn="l" rtl="0">
              <a:lnSpc>
                <a:spcPct val="100000"/>
              </a:lnSpc>
              <a:spcBef>
                <a:spcPts val="0"/>
              </a:spcBef>
              <a:spcAft>
                <a:spcPts val="0"/>
              </a:spcAft>
              <a:buClr>
                <a:srgbClr val="F85F4C"/>
              </a:buClr>
              <a:buSzPts val="1800"/>
              <a:buFont typeface="Arial"/>
              <a:buChar char="●"/>
            </a:pPr>
            <a:r>
              <a:rPr lang="ru-RU" sz="1800" b="0" i="0" u="none" strike="noStrike" cap="none" dirty="0">
                <a:solidFill>
                  <a:schemeClr val="dk1"/>
                </a:solidFill>
                <a:latin typeface="Arial"/>
                <a:ea typeface="Arial"/>
                <a:cs typeface="Arial"/>
                <a:sym typeface="Arial"/>
              </a:rPr>
              <a:t>Сделать финальный отчет</a:t>
            </a:r>
            <a:endParaRPr dirty="0"/>
          </a:p>
          <a:p>
            <a:pPr marL="457200" marR="0" lvl="0" indent="-342900" algn="l" rtl="0">
              <a:lnSpc>
                <a:spcPct val="100000"/>
              </a:lnSpc>
              <a:spcBef>
                <a:spcPts val="0"/>
              </a:spcBef>
              <a:spcAft>
                <a:spcPts val="0"/>
              </a:spcAft>
              <a:buClr>
                <a:srgbClr val="F85F4C"/>
              </a:buClr>
              <a:buSzPts val="1800"/>
              <a:buFont typeface="Arial"/>
              <a:buChar char="●"/>
            </a:pPr>
            <a:r>
              <a:rPr lang="ru-RU" sz="1800" b="0" i="0" u="none" strike="noStrike" cap="none" dirty="0">
                <a:solidFill>
                  <a:schemeClr val="dk1"/>
                </a:solidFill>
                <a:latin typeface="Arial"/>
                <a:ea typeface="Arial"/>
                <a:cs typeface="Arial"/>
                <a:sym typeface="Arial"/>
              </a:rPr>
              <a:t>Сделать ревью проекта</a:t>
            </a:r>
            <a:endParaRPr dirty="0"/>
          </a:p>
        </p:txBody>
      </p:sp>
      <p:pic>
        <p:nvPicPr>
          <p:cNvPr id="116" name="Google Shape;116;p16" descr="Хекслет для команд"/>
          <p:cNvPicPr preferRelativeResize="0"/>
          <p:nvPr/>
        </p:nvPicPr>
        <p:blipFill rotWithShape="1">
          <a:blip r:embed="rId3">
            <a:alphaModFix/>
          </a:blip>
          <a:srcRect/>
          <a:stretch/>
        </p:blipFill>
        <p:spPr>
          <a:xfrm>
            <a:off x="5334000" y="666750"/>
            <a:ext cx="3810000" cy="381000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559</Words>
  <Application>Microsoft Office PowerPoint</Application>
  <PresentationFormat>Экран (16:9)</PresentationFormat>
  <Paragraphs>101</Paragraphs>
  <Slides>15</Slides>
  <Notes>15</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15</vt:i4>
      </vt:variant>
    </vt:vector>
  </HeadingPairs>
  <TitlesOfParts>
    <vt:vector size="21" baseType="lpstr">
      <vt:lpstr>Arial</vt:lpstr>
      <vt:lpstr>Noto Sans Symbols</vt:lpstr>
      <vt:lpstr>Roboto Black</vt:lpstr>
      <vt:lpstr>Roboto Light</vt:lpstr>
      <vt:lpstr>Roboto</vt:lpstr>
      <vt:lpstr>Simple Light</vt:lpstr>
      <vt:lpstr>Полный цикл работы с данными: от требования до сдачи заказчику</vt:lpstr>
      <vt:lpstr>План встречи</vt:lpstr>
      <vt:lpstr>Этапы работы с данными</vt:lpstr>
      <vt:lpstr>Этап 1 – Понимание бизнеса</vt:lpstr>
      <vt:lpstr>Этап 2 – Понимание данных</vt:lpstr>
      <vt:lpstr>Этап 3 – Подготовка данных</vt:lpstr>
      <vt:lpstr>Этап 4 – Моделирование данных</vt:lpstr>
      <vt:lpstr>Этап 5 – Оценка результатов</vt:lpstr>
      <vt:lpstr>Этап 6 – Внедрение результатов</vt:lpstr>
      <vt:lpstr>Сбор данных</vt:lpstr>
      <vt:lpstr>Хранение данных</vt:lpstr>
      <vt:lpstr>Часто задаваемые вопросы</vt:lpstr>
      <vt:lpstr>Визуализации данных</vt:lpstr>
      <vt:lpstr>Waterfall в анализе данных</vt:lpstr>
      <vt:lpstr>Итоги занятия</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Вугар Дамиров</dc:creator>
  <cp:lastModifiedBy>Вугар Дамиров</cp:lastModifiedBy>
  <cp:revision>1</cp:revision>
  <dcterms:modified xsi:type="dcterms:W3CDTF">2025-09-18T18:20:38Z</dcterms:modified>
</cp:coreProperties>
</file>