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76" r:id="rId6"/>
    <p:sldId id="282" r:id="rId7"/>
    <p:sldId id="283" r:id="rId8"/>
    <p:sldId id="285" r:id="rId9"/>
    <p:sldId id="277" r:id="rId10"/>
    <p:sldId id="294" r:id="rId11"/>
    <p:sldId id="284" r:id="rId12"/>
    <p:sldId id="261" r:id="rId13"/>
    <p:sldId id="262" r:id="rId14"/>
    <p:sldId id="260" r:id="rId15"/>
    <p:sldId id="263" r:id="rId16"/>
    <p:sldId id="264" r:id="rId17"/>
    <p:sldId id="265" r:id="rId18"/>
    <p:sldId id="295" r:id="rId19"/>
    <p:sldId id="270" r:id="rId20"/>
    <p:sldId id="292" r:id="rId21"/>
    <p:sldId id="278" r:id="rId22"/>
    <p:sldId id="293" r:id="rId23"/>
    <p:sldId id="280" r:id="rId24"/>
    <p:sldId id="296" r:id="rId25"/>
    <p:sldId id="291" r:id="rId26"/>
    <p:sldId id="300" r:id="rId27"/>
    <p:sldId id="269" r:id="rId28"/>
    <p:sldId id="301" r:id="rId29"/>
    <p:sldId id="302" r:id="rId30"/>
    <p:sldId id="303" r:id="rId31"/>
    <p:sldId id="275" r:id="rId32"/>
    <p:sldId id="288" r:id="rId33"/>
    <p:sldId id="287" r:id="rId34"/>
    <p:sldId id="268" r:id="rId35"/>
    <p:sldId id="298" r:id="rId36"/>
    <p:sldId id="271" r:id="rId37"/>
    <p:sldId id="299" r:id="rId38"/>
    <p:sldId id="281" r:id="rId39"/>
    <p:sldId id="304" r:id="rId40"/>
    <p:sldId id="272" r:id="rId4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3"/>
      <p:bold r:id="rId44"/>
      <p:italic r:id="rId45"/>
      <p:boldItalic r:id="rId46"/>
    </p:embeddedFont>
    <p:embeddedFont>
      <p:font typeface="Roboto Black" panose="02000000000000000000" pitchFamily="2" charset="0"/>
      <p:bold r:id="rId47"/>
      <p:boldItalic r:id="rId48"/>
    </p:embeddedFont>
    <p:embeddedFont>
      <p:font typeface="Roboto Light" panose="02000000000000000000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6667" autoAdjust="0"/>
  </p:normalViewPr>
  <p:slideViewPr>
    <p:cSldViewPr snapToGrid="0">
      <p:cViewPr varScale="1">
        <p:scale>
          <a:sx n="98" d="100"/>
          <a:sy n="98" d="100"/>
        </p:scale>
        <p:origin x="12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Смотрим </a:t>
            </a:r>
            <a:r>
              <a:rPr lang="en-US" dirty="0" err="1"/>
              <a:t>git</a:t>
            </a:r>
            <a:r>
              <a:rPr lang="en-US" baseline="0" dirty="0"/>
              <a:t> status, </a:t>
            </a:r>
            <a:r>
              <a:rPr lang="ru-RU" baseline="0" dirty="0"/>
              <a:t>убеждаемся, что </a:t>
            </a:r>
            <a:r>
              <a:rPr lang="en-US" baseline="0" dirty="0"/>
              <a:t>staging area </a:t>
            </a:r>
            <a:r>
              <a:rPr lang="ru-RU" baseline="0" dirty="0"/>
              <a:t>пустует</a:t>
            </a:r>
          </a:p>
          <a:p>
            <a:r>
              <a:rPr lang="ru-RU" baseline="0" dirty="0"/>
              <a:t>Делаем еще пару изменений, можно как в существующих файлах, так и создать новые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641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Пробуем создать (через</a:t>
            </a:r>
            <a:r>
              <a:rPr lang="ru-RU" baseline="0" dirty="0"/>
              <a:t> винду не получается)</a:t>
            </a:r>
          </a:p>
          <a:p>
            <a:r>
              <a:rPr lang="en-US" baseline="0" dirty="0"/>
              <a:t>touch filename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Игнорируем</a:t>
            </a:r>
            <a:r>
              <a:rPr lang="ru-RU" baseline="0" dirty="0"/>
              <a:t> только файлы, которые еще не попали в репозиторий в виде коммита.</a:t>
            </a:r>
          </a:p>
          <a:p>
            <a:r>
              <a:rPr lang="ru-RU" baseline="0" dirty="0"/>
              <a:t>Если файл уже попал – удаляем через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en-US" baseline="0" dirty="0" err="1"/>
              <a:t>rm</a:t>
            </a:r>
            <a:r>
              <a:rPr lang="en-US" baseline="0" dirty="0"/>
              <a:t> filename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097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Пробуем создать (через</a:t>
            </a:r>
            <a:r>
              <a:rPr lang="ru-RU" baseline="0" dirty="0"/>
              <a:t> винду не получается)</a:t>
            </a:r>
          </a:p>
          <a:p>
            <a:r>
              <a:rPr lang="en-US" baseline="0" dirty="0"/>
              <a:t>touch filename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Игнорируем</a:t>
            </a:r>
            <a:r>
              <a:rPr lang="ru-RU" baseline="0" dirty="0"/>
              <a:t> только файлы, которые еще не попали в репозиторий в виде коммита.</a:t>
            </a:r>
          </a:p>
          <a:p>
            <a:r>
              <a:rPr lang="ru-RU" baseline="0" dirty="0"/>
              <a:t>Если файл уже попал – удаляем через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en-US" baseline="0" dirty="0" err="1"/>
              <a:t>rm</a:t>
            </a:r>
            <a:r>
              <a:rPr lang="en-US" baseline="0" dirty="0"/>
              <a:t> filename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396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Стандартное</a:t>
            </a:r>
            <a:r>
              <a:rPr lang="ru-RU" baseline="0" dirty="0"/>
              <a:t> название корневой ветки – </a:t>
            </a:r>
            <a:r>
              <a:rPr lang="en-US" baseline="0" dirty="0"/>
              <a:t>master.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То,</a:t>
            </a:r>
            <a:r>
              <a:rPr lang="ru-RU" baseline="0" dirty="0"/>
              <a:t> на какой коммит мы смотрим, определяется меткой </a:t>
            </a:r>
            <a:r>
              <a:rPr lang="en-US" baseline="0" dirty="0"/>
              <a:t>HEAD</a:t>
            </a:r>
            <a:endParaRPr lang="ru-RU" baseline="0" dirty="0"/>
          </a:p>
          <a:p>
            <a:endParaRPr lang="ru-RU" baseline="0" dirty="0"/>
          </a:p>
          <a:p>
            <a:endParaRPr lang="ru-RU" baseline="0" dirty="0"/>
          </a:p>
          <a:p>
            <a:r>
              <a:rPr lang="ru-RU" baseline="0" dirty="0"/>
              <a:t>Чтобы свести все воедино (следующий слайд)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9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893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</a:t>
            </a:r>
            <a:r>
              <a:rPr lang="ru-RU" dirty="0"/>
              <a:t>ветка – обычно это состояние прод среды,</a:t>
            </a:r>
            <a:r>
              <a:rPr lang="ru-RU" baseline="0" dirty="0"/>
              <a:t> то есть протестированный и выкаченный в прод инкремент.</a:t>
            </a:r>
          </a:p>
          <a:p>
            <a:r>
              <a:rPr lang="ru-RU" baseline="0" dirty="0"/>
              <a:t>Разработку в ней вести не стоит</a:t>
            </a:r>
            <a:endParaRPr lang="en-US" baseline="0" dirty="0"/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Создаем ветку </a:t>
            </a:r>
            <a:r>
              <a:rPr lang="en-US" dirty="0"/>
              <a:t>old </a:t>
            </a:r>
            <a:r>
              <a:rPr lang="ru-RU" dirty="0"/>
              <a:t>от </a:t>
            </a:r>
            <a:r>
              <a:rPr lang="en-US" dirty="0"/>
              <a:t>master</a:t>
            </a:r>
            <a:r>
              <a:rPr lang="ru-RU" dirty="0"/>
              <a:t> для реализации фичи</a:t>
            </a:r>
            <a:endParaRPr lang="en-US" dirty="0"/>
          </a:p>
          <a:p>
            <a:r>
              <a:rPr lang="ru-RU" baseline="0" dirty="0"/>
              <a:t>Теперь мы находимся в отдельной последовательности коммитов - 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Ветка создается от места, на котором находится </a:t>
            </a:r>
            <a:r>
              <a:rPr lang="en-US" baseline="0" dirty="0"/>
              <a:t>HEAD!</a:t>
            </a:r>
          </a:p>
          <a:p>
            <a:r>
              <a:rPr lang="ru-RU" baseline="0" dirty="0"/>
              <a:t>Можно создавать ветку вообще от любого коммита, если это имеет смысл</a:t>
            </a:r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857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Переключаемся</a:t>
            </a:r>
            <a:r>
              <a:rPr lang="ru-RU" baseline="0" dirty="0"/>
              <a:t> на </a:t>
            </a:r>
            <a:r>
              <a:rPr lang="en-US" baseline="0" dirty="0"/>
              <a:t>master</a:t>
            </a:r>
            <a:r>
              <a:rPr lang="ru-RU" baseline="0" dirty="0"/>
              <a:t> с помощью </a:t>
            </a:r>
            <a:r>
              <a:rPr lang="en-US" baseline="0" dirty="0" err="1"/>
              <a:t>git</a:t>
            </a:r>
            <a:r>
              <a:rPr lang="en-US" baseline="0" dirty="0"/>
              <a:t> checkout master</a:t>
            </a:r>
            <a:r>
              <a:rPr lang="ru-RU" baseline="0" dirty="0"/>
              <a:t>, </a:t>
            </a:r>
            <a:r>
              <a:rPr lang="en-US" baseline="0" dirty="0"/>
              <a:t>HEAD </a:t>
            </a:r>
            <a:r>
              <a:rPr lang="ru-RU" baseline="0" dirty="0"/>
              <a:t>указатель передвигается на ветку </a:t>
            </a:r>
            <a:r>
              <a:rPr lang="en-US" baseline="0" dirty="0"/>
              <a:t>master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736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обратить внимание на подсказки</a:t>
            </a:r>
            <a:r>
              <a:rPr lang="ru-RU" baseline="0" dirty="0"/>
              <a:t> гита – что делать в таких случаях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28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мы знаем,</a:t>
            </a:r>
            <a:r>
              <a:rPr lang="ru-RU" baseline="0" dirty="0"/>
              <a:t> что в мастере, как правило, хранится состояние релиза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Полная</a:t>
            </a:r>
            <a:r>
              <a:rPr lang="ru-RU" baseline="0" dirty="0"/>
              <a:t> история изменений –</a:t>
            </a:r>
            <a:r>
              <a:rPr lang="en-US" baseline="0" dirty="0"/>
              <a:t> merge</a:t>
            </a:r>
          </a:p>
          <a:p>
            <a:r>
              <a:rPr lang="ru-RU" dirty="0"/>
              <a:t>Копирование отдельных коммитов – </a:t>
            </a:r>
            <a:r>
              <a:rPr lang="en-US" dirty="0"/>
              <a:t>cherry-pick</a:t>
            </a:r>
          </a:p>
          <a:p>
            <a:r>
              <a:rPr lang="ru-RU" dirty="0"/>
              <a:t>Линейная</a:t>
            </a:r>
            <a:r>
              <a:rPr lang="ru-RU" baseline="0" dirty="0"/>
              <a:t> история при слиянии – </a:t>
            </a:r>
            <a:r>
              <a:rPr lang="en-US" baseline="0" dirty="0"/>
              <a:t>rebase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66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Разработав и протестировав фичу из</a:t>
            </a:r>
            <a:r>
              <a:rPr lang="ru-RU" baseline="0" dirty="0"/>
              <a:t> </a:t>
            </a:r>
            <a:r>
              <a:rPr lang="en-US" dirty="0"/>
              <a:t>old</a:t>
            </a:r>
            <a:r>
              <a:rPr lang="ru-RU" dirty="0"/>
              <a:t>, мы</a:t>
            </a:r>
            <a:r>
              <a:rPr lang="ru-RU" baseline="0" dirty="0"/>
              <a:t> решили, что пора бы выкатить ее в прод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44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log --graph --</a:t>
            </a:r>
            <a:r>
              <a:rPr lang="en-US" dirty="0" err="1"/>
              <a:t>oneline</a:t>
            </a:r>
            <a:r>
              <a:rPr lang="en-US" dirty="0"/>
              <a:t> –all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Просто ради примера</a:t>
            </a:r>
            <a:r>
              <a:rPr lang="ru-RU" baseline="0" dirty="0"/>
              <a:t> – после того, как ветки за</a:t>
            </a:r>
            <a:r>
              <a:rPr lang="en-US" baseline="0" dirty="0"/>
              <a:t>merge’</a:t>
            </a:r>
            <a:r>
              <a:rPr lang="ru-RU" baseline="0" dirty="0"/>
              <a:t>ны, они все также являются отдельными ветками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8755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14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</a:t>
            </a:r>
            <a:r>
              <a:rPr lang="ru-RU" baseline="0" dirty="0"/>
              <a:t> сути, решение о том, что использовать, </a:t>
            </a:r>
            <a:r>
              <a:rPr lang="en-US" baseline="0" dirty="0"/>
              <a:t>merge </a:t>
            </a:r>
            <a:r>
              <a:rPr lang="ru-RU" baseline="0" dirty="0"/>
              <a:t>или </a:t>
            </a:r>
            <a:r>
              <a:rPr lang="en-US" baseline="0" dirty="0"/>
              <a:t>rebase – </a:t>
            </a:r>
            <a:r>
              <a:rPr lang="ru-RU" baseline="0" dirty="0"/>
              <a:t>остается за вами, если это ваш персональный проект.</a:t>
            </a:r>
          </a:p>
          <a:p>
            <a:r>
              <a:rPr lang="ru-RU" baseline="0" dirty="0"/>
              <a:t>В общих проектах, как правило, придерживаются одной парадигмы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47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Представим ситуацию, когда 2 человека (Вася и Петя) создают ветки из одной точки и начинают работать каждый в своей ветке. В процессе разработки они меняют один и тот же кусок кода в одном файле. Тогда у Васи, который попытается сделать merge в мастер,  склейка произойдет автоматически и по запросу выложится на сервер, а Петя столкнется с проблемами – на сервере теперь лежит версия файла, отличающаяся от исходной именно в том, месте, которое Петя тоже у себя поменял. Git не может автоматически понять, какие изменения важнее (здесь нужен разработчик, который понимает семантику кода – на что влияет каждое внесенное изменение). Если бы git не учитывал подобные ситуации и склеивал коммиты, например, по времени, то Петины изменения перезатерли бы Васины и Васин код был бы потерян. Такая ситуация недопустима, поэтому репозиторий переходит в состояние конфликта.</a:t>
            </a:r>
          </a:p>
          <a:p>
            <a:br>
              <a:rPr lang="ru-RU" dirty="0"/>
            </a:br>
            <a:r>
              <a:rPr lang="ru-RU" dirty="0"/>
              <a:t>Конфликт помечается специальной</a:t>
            </a:r>
            <a:r>
              <a:rPr lang="ru-RU" baseline="0" dirty="0"/>
              <a:t> маркировкой из знаков больше-меньше с указанием, откуда (из какой ветки) какое изменение пришло</a:t>
            </a:r>
          </a:p>
          <a:p>
            <a:r>
              <a:rPr lang="ru-RU" baseline="0" dirty="0"/>
              <a:t>Нужно решить, какое изменение останется, а какое нет (или выработать аггрегированное решение)</a:t>
            </a:r>
            <a:endParaRPr lang="ru-RU" dirty="0"/>
          </a:p>
          <a:p>
            <a:r>
              <a:rPr lang="ru-RU" dirty="0"/>
              <a:t>Исправляем конфликт, добавляем</a:t>
            </a:r>
            <a:r>
              <a:rPr lang="ru-RU" baseline="0" dirty="0"/>
              <a:t> исправленный файл в </a:t>
            </a:r>
            <a:r>
              <a:rPr lang="en-US" baseline="0" dirty="0"/>
              <a:t>staging area, </a:t>
            </a:r>
            <a:r>
              <a:rPr lang="ru-RU" baseline="0" dirty="0"/>
              <a:t>коммитим</a:t>
            </a:r>
          </a:p>
          <a:p>
            <a:endParaRPr lang="ru-RU" baseline="0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26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 – </a:t>
            </a:r>
            <a:r>
              <a:rPr lang="ru-RU" dirty="0"/>
              <a:t>дефолтное название удаленного репозитория.</a:t>
            </a:r>
          </a:p>
          <a:p>
            <a:r>
              <a:rPr lang="ru-RU" dirty="0"/>
              <a:t>Можно</a:t>
            </a:r>
            <a:r>
              <a:rPr lang="ru-RU" baseline="0" dirty="0"/>
              <a:t> менять</a:t>
            </a:r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pull</a:t>
            </a:r>
            <a:r>
              <a:rPr lang="ru-RU" dirty="0"/>
              <a:t> – выкачивает изменения из репозитория</a:t>
            </a:r>
            <a:r>
              <a:rPr lang="ru-RU" baseline="0" dirty="0"/>
              <a:t> и </a:t>
            </a:r>
            <a:r>
              <a:rPr lang="en-US" baseline="0" dirty="0"/>
              <a:t>merge-</a:t>
            </a:r>
            <a:r>
              <a:rPr lang="ru-RU" baseline="0" dirty="0"/>
              <a:t>ит их в текущую ветку.</a:t>
            </a:r>
          </a:p>
          <a:p>
            <a:r>
              <a:rPr lang="ru-RU" baseline="0" dirty="0"/>
              <a:t>У разных веток разные соответствующие им удаленные ветки.</a:t>
            </a:r>
          </a:p>
          <a:p>
            <a:endParaRPr lang="ru-RU" dirty="0"/>
          </a:p>
          <a:p>
            <a:r>
              <a:rPr lang="en-US" dirty="0" err="1"/>
              <a:t>git</a:t>
            </a:r>
            <a:r>
              <a:rPr lang="en-US" baseline="0" dirty="0"/>
              <a:t> push – </a:t>
            </a:r>
            <a:r>
              <a:rPr lang="ru-RU" baseline="0" dirty="0"/>
              <a:t>загружает ваши локальные закомиченные изменения в репозиторий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827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Запрет</a:t>
            </a:r>
            <a:r>
              <a:rPr lang="ru-RU" baseline="0" dirty="0"/>
              <a:t> обусловлен необходимостью посмотреть, а что вы там, собственнно, заливаете и не сломает ли это дело весь проект.</a:t>
            </a:r>
            <a:endParaRPr lang="en-US" dirty="0"/>
          </a:p>
          <a:p>
            <a:r>
              <a:rPr lang="ru-RU" dirty="0"/>
              <a:t>Вот это «посмотреть</a:t>
            </a:r>
            <a:r>
              <a:rPr lang="ru-RU" baseline="0" dirty="0"/>
              <a:t>» – и есть </a:t>
            </a:r>
            <a:r>
              <a:rPr lang="en-US" baseline="0" dirty="0"/>
              <a:t>code review.</a:t>
            </a:r>
            <a:endParaRPr lang="ru-RU" dirty="0"/>
          </a:p>
          <a:p>
            <a:r>
              <a:rPr lang="ru-RU" dirty="0"/>
              <a:t>Практика необязательно должна</a:t>
            </a:r>
            <a:r>
              <a:rPr lang="ru-RU" baseline="0" dirty="0"/>
              <a:t> </a:t>
            </a:r>
            <a:r>
              <a:rPr lang="ru-RU" dirty="0"/>
              <a:t>относиться</a:t>
            </a:r>
            <a:r>
              <a:rPr lang="ru-RU" baseline="0" dirty="0"/>
              <a:t> к </a:t>
            </a:r>
            <a:r>
              <a:rPr lang="en-US" baseline="0" dirty="0" err="1"/>
              <a:t>opensource</a:t>
            </a:r>
            <a:r>
              <a:rPr lang="en-US" baseline="0" dirty="0"/>
              <a:t>, </a:t>
            </a:r>
            <a:r>
              <a:rPr lang="ru-RU" baseline="0" dirty="0"/>
              <a:t>например, при заливке в </a:t>
            </a:r>
            <a:r>
              <a:rPr lang="en-US" baseline="0" dirty="0"/>
              <a:t>master </a:t>
            </a:r>
            <a:r>
              <a:rPr lang="ru-RU" baseline="0" dirty="0"/>
              <a:t>изменений в больших проектах, тоже принято </a:t>
            </a:r>
            <a:r>
              <a:rPr lang="en-US" baseline="0" dirty="0"/>
              <a:t>Code review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Покажу в</a:t>
            </a:r>
            <a:r>
              <a:rPr lang="en-US" baseline="0" dirty="0"/>
              <a:t> </a:t>
            </a:r>
            <a:r>
              <a:rPr lang="en-US" baseline="0" dirty="0" err="1"/>
              <a:t>bitbucket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250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https://confluence.raiffeisen.ru/pages/viewpage.action?pageId=103360869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194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Говорим</a:t>
            </a:r>
            <a:r>
              <a:rPr lang="ru-RU" baseline="0"/>
              <a:t> системе – запомни состояние файлов на текущий момент – она запоминает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5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Клиент серверная архитектура</a:t>
            </a:r>
            <a:endParaRPr lang="en-US" dirty="0"/>
          </a:p>
          <a:p>
            <a:r>
              <a:rPr lang="en-US" dirty="0"/>
              <a:t>SVN</a:t>
            </a:r>
            <a:r>
              <a:rPr lang="en-US" baseline="0" dirty="0"/>
              <a:t> – </a:t>
            </a:r>
            <a:r>
              <a:rPr lang="ru-RU" baseline="0" dirty="0"/>
              <a:t>был быстрее всех из старых систем</a:t>
            </a:r>
            <a:endParaRPr lang="ru-RU" dirty="0"/>
          </a:p>
          <a:p>
            <a:r>
              <a:rPr lang="ru-RU" dirty="0"/>
              <a:t>Гит – распределенная</a:t>
            </a:r>
            <a:r>
              <a:rPr lang="ru-RU" baseline="0" dirty="0"/>
              <a:t> система контроля версий, хранящая полное состояние системы на момент фиксации, а не только изменения, относительно предыдущей фиксации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88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Обращаем</a:t>
            </a:r>
            <a:r>
              <a:rPr lang="ru-RU" baseline="0" dirty="0"/>
              <a:t> внимание на </a:t>
            </a:r>
            <a:r>
              <a:rPr lang="en-US" baseline="0" dirty="0"/>
              <a:t>double-dash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Не</a:t>
            </a:r>
            <a:r>
              <a:rPr lang="ru-RU" baseline="0" dirty="0"/>
              <a:t> забываем про кавычки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Удаляем флагом </a:t>
            </a:r>
            <a:r>
              <a:rPr lang="en-US" baseline="0" dirty="0"/>
              <a:t>--unset</a:t>
            </a:r>
            <a:r>
              <a:rPr lang="ru-RU" baseline="0" dirty="0"/>
              <a:t>, правим командой </a:t>
            </a:r>
            <a:r>
              <a:rPr lang="en-US" baseline="0" dirty="0"/>
              <a:t>--edit </a:t>
            </a:r>
            <a:r>
              <a:rPr lang="ru-RU" baseline="0" dirty="0"/>
              <a:t>без названия параметра, на весь файл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--list --show-origin</a:t>
            </a:r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</a:t>
            </a:r>
            <a:r>
              <a:rPr lang="en-US" b="1" dirty="0" err="1"/>
              <a:t>editor</a:t>
            </a:r>
            <a:r>
              <a:rPr lang="en-US" dirty="0"/>
              <a:t> "'C:/Program Files (x86)/</a:t>
            </a:r>
            <a:r>
              <a:rPr lang="en-US" b="1" dirty="0"/>
              <a:t>Notepad</a:t>
            </a:r>
            <a:r>
              <a:rPr lang="en-US" dirty="0"/>
              <a:t>++/</a:t>
            </a:r>
            <a:r>
              <a:rPr lang="en-US" b="1" dirty="0"/>
              <a:t>notepad</a:t>
            </a:r>
            <a:r>
              <a:rPr lang="en-US" dirty="0"/>
              <a:t>++.exe' -</a:t>
            </a:r>
            <a:r>
              <a:rPr lang="en-US" dirty="0" err="1"/>
              <a:t>multiInst</a:t>
            </a:r>
            <a:r>
              <a:rPr lang="en-US" dirty="0"/>
              <a:t> -</a:t>
            </a:r>
            <a:r>
              <a:rPr lang="en-US" dirty="0" err="1"/>
              <a:t>notabbar</a:t>
            </a:r>
            <a:r>
              <a:rPr lang="en-US" dirty="0"/>
              <a:t> -</a:t>
            </a:r>
            <a:r>
              <a:rPr lang="en-US" dirty="0" err="1"/>
              <a:t>nosession</a:t>
            </a:r>
            <a:r>
              <a:rPr lang="en-US" dirty="0"/>
              <a:t> -</a:t>
            </a:r>
            <a:r>
              <a:rPr lang="en-US" dirty="0" err="1"/>
              <a:t>noPlugin</a:t>
            </a:r>
            <a:r>
              <a:rPr lang="en-US" dirty="0"/>
              <a:t>"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22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Создадим</a:t>
            </a:r>
            <a:r>
              <a:rPr lang="ru-RU" baseline="0" dirty="0"/>
              <a:t> пустой репозиторий в отдельной папке и проверим его статус.</a:t>
            </a:r>
            <a:endParaRPr lang="en-US" baseline="0" dirty="0"/>
          </a:p>
          <a:p>
            <a:r>
              <a:rPr lang="ru-RU" baseline="0" dirty="0"/>
              <a:t>Заглянем в </a:t>
            </a:r>
            <a:r>
              <a:rPr lang="en-US" baseline="0" dirty="0"/>
              <a:t>.</a:t>
            </a:r>
            <a:r>
              <a:rPr lang="en-US" baseline="0" dirty="0" err="1"/>
              <a:t>git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80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87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Описание</a:t>
            </a:r>
            <a:r>
              <a:rPr lang="ru-RU" baseline="0" dirty="0"/>
              <a:t> репозитория можно использовать, например, в скриптах рассылки почты по факту создания снепшота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71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Обычно, для идентификации объекта</a:t>
            </a:r>
            <a:r>
              <a:rPr lang="ru-RU" baseline="0" dirty="0"/>
              <a:t> можно использовать </a:t>
            </a:r>
            <a:r>
              <a:rPr lang="en-US" baseline="0" dirty="0"/>
              <a:t>7</a:t>
            </a:r>
            <a:r>
              <a:rPr lang="ru-RU" baseline="0" dirty="0"/>
              <a:t>-10 первых символов хеша.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одном из самых больших </a:t>
            </a:r>
            <a:r>
              <a:rPr lang="en-US" baseline="0" dirty="0" err="1"/>
              <a:t>git</a:t>
            </a:r>
            <a:r>
              <a:rPr lang="en-US" baseline="0" dirty="0"/>
              <a:t> </a:t>
            </a:r>
            <a:r>
              <a:rPr lang="ru-RU" baseline="0" dirty="0"/>
              <a:t>проектов </a:t>
            </a:r>
            <a:r>
              <a:rPr lang="en-US" baseline="0" dirty="0"/>
              <a:t>(</a:t>
            </a:r>
            <a:r>
              <a:rPr lang="ru-RU" baseline="0" dirty="0"/>
              <a:t>ядро </a:t>
            </a:r>
            <a:r>
              <a:rPr lang="en-US" baseline="0" dirty="0"/>
              <a:t>Linux), </a:t>
            </a:r>
            <a:r>
              <a:rPr lang="ru-RU" baseline="0" dirty="0"/>
              <a:t>используется 12 из возможных 40 (несколько сотен тысяч коммитов)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x^2/2y, x – item set size, y – number of possibilities (hex – 16^seqLength)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1264D-166D-4AE4-8C61-B0560F6722D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89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5D5B-03F3-4162-B335-38340CC36B6C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D2DD-FC6F-459C-BE18-A8F3C2E71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19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D5D5B-03F3-4162-B335-38340CC36B6C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4D2DD-FC6F-459C-BE18-A8F3C2E719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58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4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6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8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89278" y="1787041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Управление версиями кода. Концепция 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CI/CD </a:t>
            </a: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и </a:t>
            </a:r>
            <a:r>
              <a:rPr lang="ru-RU" sz="3600" b="1" dirty="0" err="1">
                <a:latin typeface="Roboto Black"/>
                <a:ea typeface="Roboto Black"/>
                <a:cs typeface="Roboto Black"/>
                <a:sym typeface="Roboto Black"/>
              </a:rPr>
              <a:t>релизного</a:t>
            </a: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 цикла</a:t>
            </a:r>
            <a:endParaRPr lang="ru-RU"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содержимое репозитория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Скрипты, выполняющиеся по наступлению определенного </a:t>
            </a:r>
            <a:r>
              <a:rPr lang="en-US" dirty="0" err="1"/>
              <a:t>git</a:t>
            </a:r>
            <a:r>
              <a:rPr lang="en-US" dirty="0"/>
              <a:t>-</a:t>
            </a:r>
            <a:r>
              <a:rPr lang="ru-RU" dirty="0"/>
              <a:t>события</a:t>
            </a:r>
            <a:r>
              <a:rPr lang="en-US" dirty="0"/>
              <a:t> (</a:t>
            </a:r>
            <a:r>
              <a:rPr lang="ru-RU" dirty="0"/>
              <a:t>создания нового снепшота, например)</a:t>
            </a:r>
          </a:p>
          <a:p>
            <a:r>
              <a:rPr lang="ru-RU" dirty="0"/>
              <a:t>Снепшоты</a:t>
            </a:r>
          </a:p>
          <a:p>
            <a:r>
              <a:rPr lang="ru-RU" dirty="0"/>
              <a:t>Конфиг</a:t>
            </a:r>
          </a:p>
          <a:p>
            <a:r>
              <a:rPr lang="ru-RU" dirty="0"/>
              <a:t>Описание репозитория</a:t>
            </a:r>
          </a:p>
          <a:p>
            <a:r>
              <a:rPr lang="ru-RU" dirty="0"/>
              <a:t>...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2152459"/>
            <a:ext cx="3886200" cy="169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32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Гит – система хранения снепшотов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состояния проекта на какой-то момент</a:t>
            </a:r>
          </a:p>
          <a:p>
            <a:r>
              <a:rPr lang="ru-RU" dirty="0"/>
              <a:t>Можно откатить проект целиком, а не отдельные файлы</a:t>
            </a:r>
          </a:p>
          <a:p>
            <a:r>
              <a:rPr lang="ru-RU" dirty="0"/>
              <a:t>Состояния одинаковых объектов (файлов, папок...) хранятся по ссылке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134546"/>
            <a:ext cx="3886200" cy="1733245"/>
          </a:xfrm>
        </p:spPr>
      </p:pic>
    </p:spTree>
    <p:extLst>
      <p:ext uri="{BB962C8B-B14F-4D97-AF65-F5344CB8AC3E}">
        <p14:creationId xmlns:p14="http://schemas.microsoft.com/office/powerpoint/2010/main" val="93729349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выглядит структура одного снепшота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268" y="1152525"/>
            <a:ext cx="7789463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040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608369" cy="2994963"/>
          </a:xfrm>
        </p:spPr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У каждого объекта есть тип, размер и содержимое</a:t>
            </a:r>
            <a:endParaRPr lang="en-US" altLang="ru-RU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У каждого объекта есть идентификатор – 40-значный SHA1 хеш его атрибутов</a:t>
            </a:r>
            <a:endParaRPr lang="en-US" altLang="ru-RU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6ff87c4664981e4397625791c8ea3bbb5f2279a3</a:t>
            </a:r>
            <a:endParaRPr lang="en-US" altLang="ru-RU" sz="1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Каждую хеш-последовательность можно сократить</a:t>
            </a:r>
            <a:endParaRPr lang="en-US" altLang="ru-RU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/>
              <a:t>6ff87c4664981e4397625</a:t>
            </a:r>
            <a:endParaRPr lang="en-US" altLang="ru-RU" sz="1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200" dirty="0"/>
              <a:t>6ff87c4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Возможные типы объектов: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/>
              <a:t>blob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/>
              <a:t>tree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/>
              <a:t>commit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/>
              <a:t>tag</a:t>
            </a:r>
            <a:endParaRPr lang="ru-RU" altLang="ru-RU" sz="12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ru-RU" sz="1350" dirty="0"/>
          </a:p>
          <a:p>
            <a:endParaRPr lang="ru-RU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25051" y="2162450"/>
            <a:ext cx="2037206" cy="14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5953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38124" cy="3263504"/>
          </a:xfrm>
        </p:spPr>
        <p:txBody>
          <a:bodyPr/>
          <a:lstStyle/>
          <a:p>
            <a:r>
              <a:rPr lang="ru-RU" dirty="0"/>
              <a:t>Используется для хранения данных</a:t>
            </a:r>
            <a:endParaRPr lang="en-US" dirty="0"/>
          </a:p>
          <a:p>
            <a:r>
              <a:rPr lang="ru-RU" dirty="0"/>
              <a:t>Одинаковое содержимое – одинаковый хеш</a:t>
            </a:r>
            <a:endParaRPr lang="en-US" dirty="0"/>
          </a:p>
          <a:p>
            <a:r>
              <a:rPr lang="ru-RU" dirty="0"/>
              <a:t>Одинаковый хеш – один </a:t>
            </a:r>
            <a:r>
              <a:rPr lang="en-US" dirty="0"/>
              <a:t>blob</a:t>
            </a:r>
          </a:p>
          <a:p>
            <a:r>
              <a:rPr lang="ru-RU" dirty="0"/>
              <a:t>Можно воспринимать как файл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117098"/>
            <a:ext cx="3886200" cy="148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7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Объект, хранящий ссылки на другие </a:t>
            </a:r>
            <a:r>
              <a:rPr lang="en-US" dirty="0"/>
              <a:t>blob </a:t>
            </a:r>
            <a:r>
              <a:rPr lang="ru-RU" dirty="0"/>
              <a:t>и </a:t>
            </a:r>
            <a:r>
              <a:rPr lang="en-US" dirty="0"/>
              <a:t>tree</a:t>
            </a:r>
          </a:p>
          <a:p>
            <a:r>
              <a:rPr lang="ru-RU" dirty="0"/>
              <a:t>Можно воспринимать как папку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1960223"/>
            <a:ext cx="3886200" cy="208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161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состояние </a:t>
            </a:r>
            <a:r>
              <a:rPr lang="en-US" dirty="0"/>
              <a:t>tree</a:t>
            </a:r>
          </a:p>
          <a:p>
            <a:r>
              <a:rPr lang="ru-RU" dirty="0"/>
              <a:t>Обращаем внимание на поля</a:t>
            </a:r>
          </a:p>
          <a:p>
            <a:pPr lvl="1"/>
            <a:r>
              <a:rPr lang="en-US" dirty="0"/>
              <a:t>tree</a:t>
            </a:r>
          </a:p>
          <a:p>
            <a:pPr lvl="1"/>
            <a:r>
              <a:rPr lang="en-US" dirty="0"/>
              <a:t>parent (commit)</a:t>
            </a:r>
          </a:p>
          <a:p>
            <a:r>
              <a:rPr lang="ru-RU" dirty="0"/>
              <a:t>Отличается от коммитов в </a:t>
            </a:r>
            <a:r>
              <a:rPr lang="en-US" dirty="0"/>
              <a:t>SVN</a:t>
            </a:r>
          </a:p>
          <a:p>
            <a:pPr lvl="1"/>
            <a:r>
              <a:rPr lang="en-US" dirty="0"/>
              <a:t>SVN – diff</a:t>
            </a:r>
          </a:p>
          <a:p>
            <a:pPr lvl="1"/>
            <a:r>
              <a:rPr lang="en-US" dirty="0"/>
              <a:t>GIT – snapshot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9812" y="641734"/>
            <a:ext cx="3886200" cy="268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530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Ссылка на объект</a:t>
            </a:r>
          </a:p>
          <a:p>
            <a:r>
              <a:rPr lang="ru-RU" dirty="0"/>
              <a:t>Обычно используется для пометки коммита (состояния), которое выкатывается в релизе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842015"/>
            <a:ext cx="3886200" cy="24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562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выглядит вместе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933" y="1183787"/>
            <a:ext cx="7789364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12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изменения попадают в коммиты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Сам наш проект (со всеми его файлами и папками) – </a:t>
            </a:r>
            <a:r>
              <a:rPr lang="en-US" dirty="0"/>
              <a:t>Working Directory</a:t>
            </a:r>
          </a:p>
          <a:p>
            <a:r>
              <a:rPr lang="ru-RU" dirty="0"/>
              <a:t>Перед тем, как внести изменения в репозиторий (создать коммит), нужно явно обозначить, что войдет в этот коммит</a:t>
            </a:r>
            <a:r>
              <a:rPr lang="en-US" dirty="0"/>
              <a:t>.</a:t>
            </a:r>
            <a:r>
              <a:rPr lang="ru-RU" dirty="0"/>
              <a:t> Для этого нужно переместить объекты в </a:t>
            </a:r>
            <a:r>
              <a:rPr lang="en-US" dirty="0"/>
              <a:t>Staging Directory</a:t>
            </a:r>
            <a:endParaRPr lang="ru-RU" dirty="0"/>
          </a:p>
          <a:p>
            <a:r>
              <a:rPr lang="ru-RU" dirty="0"/>
              <a:t>Вызываем команду создания коммита</a:t>
            </a:r>
          </a:p>
          <a:p>
            <a:r>
              <a:rPr lang="ru-RU" dirty="0"/>
              <a:t>Все, что было в </a:t>
            </a:r>
            <a:r>
              <a:rPr lang="en-US" dirty="0"/>
              <a:t>Staging Directory, </a:t>
            </a:r>
            <a:r>
              <a:rPr lang="ru-RU" dirty="0"/>
              <a:t>вошло в коммит и превратилось в </a:t>
            </a:r>
            <a:r>
              <a:rPr lang="en-US" dirty="0"/>
              <a:t>tree </a:t>
            </a:r>
            <a:r>
              <a:rPr lang="ru-RU" dirty="0"/>
              <a:t>и</a:t>
            </a:r>
            <a:r>
              <a:rPr lang="en-US" dirty="0"/>
              <a:t> blob </a:t>
            </a:r>
            <a:endParaRPr lang="ru-RU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2" y="1573243"/>
            <a:ext cx="3886200" cy="22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11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План вебинара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602277" y="1586207"/>
            <a:ext cx="5376492" cy="28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Системы контроля версий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Структура и работа с </a:t>
            </a:r>
            <a:r>
              <a:rPr lang="ru-RU" sz="18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Git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Командная работа, PR и Code Review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Клиенты для </a:t>
            </a:r>
            <a:r>
              <a:rPr lang="ru-RU" sz="18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Git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Практика использования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Git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изменения попадают в коммиты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ru-RU" dirty="0"/>
              <a:t> </a:t>
            </a:r>
            <a:r>
              <a:rPr lang="en-US" dirty="0"/>
              <a:t>status</a:t>
            </a:r>
          </a:p>
          <a:p>
            <a:r>
              <a:rPr lang="ru-RU" dirty="0"/>
              <a:t>Изменяем (создаем) файл в папке с проектом</a:t>
            </a:r>
          </a:p>
          <a:p>
            <a:r>
              <a:rPr lang="en-US" dirty="0" err="1"/>
              <a:t>git</a:t>
            </a:r>
            <a:r>
              <a:rPr lang="en-US" dirty="0"/>
              <a:t> add filename</a:t>
            </a:r>
          </a:p>
          <a:p>
            <a:r>
              <a:rPr lang="en-US" dirty="0" err="1"/>
              <a:t>git</a:t>
            </a:r>
            <a:r>
              <a:rPr lang="en-US" dirty="0"/>
              <a:t> commit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327771" y="1370411"/>
            <a:ext cx="3347912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6825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Игнорирование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Не все файлы нужно предоставлять в общее пользование</a:t>
            </a:r>
          </a:p>
          <a:p>
            <a:r>
              <a:rPr lang="ru-RU" dirty="0"/>
              <a:t>Каждый раз вручную избегать добавления файла в </a:t>
            </a:r>
            <a:r>
              <a:rPr lang="en-US" dirty="0"/>
              <a:t>staging </a:t>
            </a:r>
            <a:r>
              <a:rPr lang="ru-RU" dirty="0"/>
              <a:t>область и коммит неудобно</a:t>
            </a:r>
          </a:p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84274" y="1369219"/>
            <a:ext cx="3329060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873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Игнорирование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Создаем файл </a:t>
            </a:r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r>
              <a:rPr lang="ru-RU" dirty="0"/>
              <a:t>Вносим туда имя объекта, который не хотим видеть в истории коммитов (например, </a:t>
            </a:r>
            <a:r>
              <a:rPr lang="en-US" dirty="0"/>
              <a:t>local_config.ini)</a:t>
            </a:r>
          </a:p>
          <a:p>
            <a:r>
              <a:rPr lang="ru-RU" dirty="0"/>
              <a:t>Создаем в проекте файл с названием из </a:t>
            </a: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ru-RU" dirty="0"/>
              <a:t> </a:t>
            </a:r>
            <a:r>
              <a:rPr lang="en-US" dirty="0"/>
              <a:t>(local_config.ini)</a:t>
            </a:r>
          </a:p>
          <a:p>
            <a:r>
              <a:rPr lang="ru-RU" dirty="0"/>
              <a:t>Проверяем его наличие в </a:t>
            </a:r>
            <a:r>
              <a:rPr lang="en-US" dirty="0"/>
              <a:t>staging area</a:t>
            </a:r>
            <a:endParaRPr lang="ru-RU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12957" y="1369219"/>
            <a:ext cx="3329060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863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коммиты связаны между собой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Каждый коммит имеет ссылку (по хешу) на своего родителя</a:t>
            </a:r>
          </a:p>
          <a:p>
            <a:r>
              <a:rPr lang="ru-RU" dirty="0"/>
              <a:t>На актуальный коммит смотрит специальный указатель. Последовательность коммитов с таким указателем называется веткой</a:t>
            </a:r>
          </a:p>
          <a:p>
            <a:r>
              <a:rPr lang="ru-RU" dirty="0"/>
              <a:t>Указателей может быть сколько угодно много, в каждый момент времени мы смотрим только на один</a:t>
            </a:r>
            <a:r>
              <a:rPr lang="en-US" dirty="0"/>
              <a:t> (</a:t>
            </a:r>
            <a:r>
              <a:rPr lang="ru-RU" dirty="0"/>
              <a:t>отмечается меткой </a:t>
            </a:r>
            <a:r>
              <a:rPr lang="en-US" dirty="0"/>
              <a:t>HEAD)</a:t>
            </a:r>
            <a:endParaRPr lang="ru-RU" dirty="0"/>
          </a:p>
          <a:p>
            <a:endParaRPr lang="ru-RU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89922" y="2585079"/>
            <a:ext cx="2975372" cy="81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788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коммиты связаны между собой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Каждый коммит имеет ссылку (по хешу) на своего родителя</a:t>
            </a:r>
          </a:p>
          <a:p>
            <a:r>
              <a:rPr lang="ru-RU" dirty="0"/>
              <a:t>На актуальный коммит смотрит специальный указатель. Последовательность коммитов с таким указателем называется веткой</a:t>
            </a:r>
          </a:p>
          <a:p>
            <a:r>
              <a:rPr lang="ru-RU" dirty="0"/>
              <a:t>Указателей может быть сколько угодно много, в каждый момент времени мы смотрим только на один</a:t>
            </a:r>
            <a:r>
              <a:rPr lang="en-US" dirty="0"/>
              <a:t> (</a:t>
            </a:r>
            <a:r>
              <a:rPr lang="ru-RU" dirty="0"/>
              <a:t>отмечается меткой </a:t>
            </a:r>
            <a:r>
              <a:rPr lang="en-US" dirty="0"/>
              <a:t>HEAD)</a:t>
            </a:r>
            <a:endParaRPr lang="ru-RU" dirty="0"/>
          </a:p>
          <a:p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2" y="1543394"/>
            <a:ext cx="3886200" cy="229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237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Ветвление в </a:t>
            </a:r>
            <a:r>
              <a:rPr lang="en-US" dirty="0" err="1"/>
              <a:t>git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246959" cy="3263504"/>
          </a:xfrm>
        </p:spPr>
        <p:txBody>
          <a:bodyPr/>
          <a:lstStyle/>
          <a:p>
            <a:r>
              <a:rPr lang="ru-RU" dirty="0"/>
              <a:t>У нас уже есть коммиты в </a:t>
            </a:r>
            <a:r>
              <a:rPr lang="en-US" dirty="0"/>
              <a:t>master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branch old </a:t>
            </a:r>
            <a:r>
              <a:rPr lang="ru-RU" dirty="0"/>
              <a:t>+ </a:t>
            </a:r>
            <a:r>
              <a:rPr lang="en-US" dirty="0" err="1"/>
              <a:t>git</a:t>
            </a:r>
            <a:r>
              <a:rPr lang="en-US" dirty="0"/>
              <a:t> checkout old</a:t>
            </a:r>
            <a:r>
              <a:rPr lang="ru-RU" dirty="0"/>
              <a:t> == </a:t>
            </a:r>
            <a:r>
              <a:rPr lang="en-US" dirty="0" err="1"/>
              <a:t>git</a:t>
            </a:r>
            <a:r>
              <a:rPr lang="en-US" dirty="0"/>
              <a:t> checkout -b old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Коммитим изменения в </a:t>
            </a:r>
            <a:r>
              <a:rPr lang="en-US" dirty="0"/>
              <a:t>old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015" y="916301"/>
            <a:ext cx="2135981" cy="9072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014" y="2064065"/>
            <a:ext cx="2293144" cy="885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015" y="3069550"/>
            <a:ext cx="2564606" cy="106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63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Ветвление в </a:t>
            </a:r>
            <a:r>
              <a:rPr lang="en-US" dirty="0" err="1"/>
              <a:t>git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Решили что-то поменять в </a:t>
            </a:r>
            <a:r>
              <a:rPr lang="en-US" dirty="0"/>
              <a:t>master</a:t>
            </a:r>
          </a:p>
          <a:p>
            <a:r>
              <a:rPr lang="en-US" dirty="0" err="1"/>
              <a:t>git</a:t>
            </a:r>
            <a:r>
              <a:rPr lang="en-US" dirty="0"/>
              <a:t> checkout master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Изменяем файлы, коммитим изменения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857750" y="2024856"/>
            <a:ext cx="3429000" cy="195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1415" y="1475512"/>
            <a:ext cx="1907381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2856" y="298222"/>
            <a:ext cx="1864519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097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Есть мастер и ветка от мастера</a:t>
            </a:r>
          </a:p>
          <a:p>
            <a:r>
              <a:rPr lang="ru-RU" dirty="0"/>
              <a:t>В мастере изменяем файл, который тоже есть в другой ветке, добавляем в индекс (</a:t>
            </a:r>
            <a:r>
              <a:rPr lang="en-US" dirty="0"/>
              <a:t>staging area)</a:t>
            </a:r>
            <a:r>
              <a:rPr lang="ru-RU" dirty="0"/>
              <a:t>, коммитим</a:t>
            </a:r>
          </a:p>
          <a:p>
            <a:r>
              <a:rPr lang="ru-RU" dirty="0"/>
              <a:t>Переключаемся на другую ветку, изменяем этот же файл, еще не коммитим (не доделали)</a:t>
            </a:r>
            <a:endParaRPr lang="en-US" dirty="0"/>
          </a:p>
          <a:p>
            <a:r>
              <a:rPr lang="ru-RU" dirty="0"/>
              <a:t>Внезапно! в середине работы из-за недавнего релиза у нас падает прод</a:t>
            </a:r>
          </a:p>
          <a:p>
            <a:pPr marL="0" indent="0">
              <a:buNone/>
            </a:pPr>
            <a:r>
              <a:rPr lang="ru-RU" altLang="ja-JP" dirty="0"/>
              <a:t>   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ru-RU" dirty="0"/>
          </a:p>
          <a:p>
            <a:r>
              <a:rPr lang="ru-RU" dirty="0"/>
              <a:t>Пытаемся переключиться обратно на мастер, чтобы сделать от него ветку для фикса</a:t>
            </a:r>
          </a:p>
          <a:p>
            <a:r>
              <a:rPr lang="ru-RU" dirty="0"/>
              <a:t>Гит ругается на незакоммиченные изменения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0" y="1163303"/>
            <a:ext cx="3886200" cy="22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2169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Прятанье (</a:t>
            </a:r>
            <a:r>
              <a:rPr lang="en-US" dirty="0"/>
              <a:t>Stashing)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git</a:t>
            </a:r>
            <a:r>
              <a:rPr lang="en-US" b="1" dirty="0"/>
              <a:t> stash </a:t>
            </a:r>
            <a:r>
              <a:rPr lang="en-US" dirty="0"/>
              <a:t>#</a:t>
            </a:r>
            <a:r>
              <a:rPr lang="ru-RU" dirty="0"/>
              <a:t>прячем изменения</a:t>
            </a:r>
          </a:p>
          <a:p>
            <a:r>
              <a:rPr lang="en-US" b="1" dirty="0" err="1"/>
              <a:t>git</a:t>
            </a:r>
            <a:r>
              <a:rPr lang="en-US" b="1" dirty="0"/>
              <a:t> stash pop </a:t>
            </a:r>
            <a:r>
              <a:rPr lang="en-US" dirty="0"/>
              <a:t>#</a:t>
            </a:r>
            <a:r>
              <a:rPr lang="ru-RU" dirty="0"/>
              <a:t>применяем изменения, когда нам надо их убрать из </a:t>
            </a:r>
            <a:r>
              <a:rPr lang="en-US" dirty="0"/>
              <a:t>stash</a:t>
            </a:r>
            <a:endParaRPr lang="ru-RU" dirty="0"/>
          </a:p>
          <a:p>
            <a:r>
              <a:rPr lang="en-US" b="1" dirty="0" err="1"/>
              <a:t>git</a:t>
            </a:r>
            <a:r>
              <a:rPr lang="en-US" b="1" dirty="0"/>
              <a:t> stash</a:t>
            </a:r>
            <a:r>
              <a:rPr lang="ru-RU" b="1" dirty="0"/>
              <a:t> </a:t>
            </a:r>
            <a:r>
              <a:rPr lang="en-US" b="1" dirty="0"/>
              <a:t>apply </a:t>
            </a:r>
            <a:r>
              <a:rPr lang="en-US" dirty="0"/>
              <a:t>#</a:t>
            </a:r>
            <a:r>
              <a:rPr lang="ru-RU" dirty="0"/>
              <a:t>применяем изменения, когда надо их зачем-то еще оставить в </a:t>
            </a:r>
            <a:r>
              <a:rPr lang="en-US" dirty="0"/>
              <a:t>stash</a:t>
            </a:r>
          </a:p>
          <a:p>
            <a:r>
              <a:rPr lang="en-US" b="1" dirty="0" err="1"/>
              <a:t>git</a:t>
            </a:r>
            <a:r>
              <a:rPr lang="en-US" b="1" dirty="0"/>
              <a:t> stash drop </a:t>
            </a:r>
            <a:r>
              <a:rPr lang="en-US" dirty="0"/>
              <a:t>#</a:t>
            </a:r>
            <a:r>
              <a:rPr lang="ru-RU" dirty="0"/>
              <a:t>чистим </a:t>
            </a:r>
            <a:r>
              <a:rPr lang="en-US" dirty="0"/>
              <a:t>stash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13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изменений из других веток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Разработали что-то в </a:t>
            </a:r>
            <a:r>
              <a:rPr lang="en-US" dirty="0"/>
              <a:t>feature-</a:t>
            </a:r>
            <a:r>
              <a:rPr lang="ru-RU" dirty="0"/>
              <a:t>ветке – как теперь сделать этот код доступным в </a:t>
            </a:r>
            <a:r>
              <a:rPr lang="en-US" dirty="0"/>
              <a:t>master?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Рассмотрим несколько способов:</a:t>
            </a:r>
          </a:p>
          <a:p>
            <a:pPr lvl="1"/>
            <a:r>
              <a:rPr lang="en-US" dirty="0"/>
              <a:t>merge</a:t>
            </a:r>
          </a:p>
          <a:p>
            <a:pPr lvl="1"/>
            <a:r>
              <a:rPr lang="en-US" dirty="0"/>
              <a:t>cherry-pick</a:t>
            </a:r>
          </a:p>
          <a:p>
            <a:pPr lvl="1"/>
            <a:r>
              <a:rPr lang="en-US" dirty="0"/>
              <a:t>rebase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52810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задачи решает </a:t>
            </a:r>
            <a:r>
              <a:rPr lang="en-US" dirty="0"/>
              <a:t>VCS?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Совместная работа над документами</a:t>
            </a:r>
          </a:p>
          <a:p>
            <a:r>
              <a:rPr lang="ru-RU" dirty="0"/>
              <a:t>Хранение истории</a:t>
            </a:r>
          </a:p>
          <a:p>
            <a:r>
              <a:rPr lang="ru-RU" dirty="0"/>
              <a:t>Просмотр отличий</a:t>
            </a:r>
          </a:p>
          <a:p>
            <a:r>
              <a:rPr lang="ru-RU" dirty="0"/>
              <a:t>Кто, где, когда, почему?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7C001F9-D24D-C253-445C-6A54DB12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76" y="1182517"/>
            <a:ext cx="2252223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821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2831" y="464820"/>
            <a:ext cx="2078831" cy="1407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Переключаемся на </a:t>
            </a:r>
            <a:r>
              <a:rPr lang="en-US" dirty="0"/>
              <a:t>master</a:t>
            </a:r>
          </a:p>
          <a:p>
            <a:r>
              <a:rPr lang="ru-RU" dirty="0"/>
              <a:t>Запускаем </a:t>
            </a:r>
            <a:r>
              <a:rPr lang="en-US" dirty="0" err="1"/>
              <a:t>git</a:t>
            </a:r>
            <a:r>
              <a:rPr lang="en-US" dirty="0"/>
              <a:t> merge old</a:t>
            </a:r>
          </a:p>
          <a:p>
            <a:r>
              <a:rPr lang="ru-RU" dirty="0"/>
              <a:t>Получаем слияние веток и видимость изменений из </a:t>
            </a:r>
            <a:r>
              <a:rPr lang="en-US" dirty="0"/>
              <a:t>old </a:t>
            </a:r>
            <a:r>
              <a:rPr lang="ru-RU" dirty="0"/>
              <a:t>в </a:t>
            </a:r>
            <a:r>
              <a:rPr lang="en-US" dirty="0"/>
              <a:t>master</a:t>
            </a:r>
          </a:p>
          <a:p>
            <a:r>
              <a:rPr lang="ru-RU" dirty="0"/>
              <a:t>Особенность – дополнительный коммит</a:t>
            </a:r>
            <a:endParaRPr lang="en-US" dirty="0"/>
          </a:p>
          <a:p>
            <a:endParaRPr lang="ru-R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849" y="3000971"/>
            <a:ext cx="2057400" cy="12501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2805" y="1857852"/>
            <a:ext cx="2343150" cy="126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433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half" idx="1"/>
          </p:nvPr>
        </p:nvSpPr>
        <p:spPr>
          <a:xfrm>
            <a:off x="628650" y="586048"/>
            <a:ext cx="3886200" cy="4046675"/>
          </a:xfrm>
        </p:spPr>
        <p:txBody>
          <a:bodyPr/>
          <a:lstStyle/>
          <a:p>
            <a:r>
              <a:rPr lang="ru-RU" dirty="0"/>
              <a:t>Мы стоим на </a:t>
            </a:r>
            <a:r>
              <a:rPr lang="en-US" dirty="0"/>
              <a:t>master </a:t>
            </a:r>
            <a:r>
              <a:rPr lang="ru-RU" dirty="0"/>
              <a:t>ветке</a:t>
            </a:r>
            <a:r>
              <a:rPr lang="en-US" dirty="0"/>
              <a:t> (HEAD </a:t>
            </a:r>
            <a:r>
              <a:rPr lang="ru-RU" dirty="0"/>
              <a:t>указывает на </a:t>
            </a:r>
            <a:r>
              <a:rPr lang="en-US" dirty="0"/>
              <a:t>master)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Переключаемся на ветку </a:t>
            </a:r>
            <a:r>
              <a:rPr lang="en-US" dirty="0"/>
              <a:t>old (</a:t>
            </a:r>
            <a:r>
              <a:rPr lang="en-US" dirty="0" err="1"/>
              <a:t>git</a:t>
            </a:r>
            <a:r>
              <a:rPr lang="en-US" dirty="0"/>
              <a:t> checkout old), HEAD </a:t>
            </a:r>
            <a:r>
              <a:rPr lang="ru-RU" dirty="0"/>
              <a:t>переносится на </a:t>
            </a:r>
            <a:r>
              <a:rPr lang="en-US"/>
              <a:t>old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Делаем коммит в </a:t>
            </a:r>
            <a:r>
              <a:rPr lang="en-US" dirty="0"/>
              <a:t>old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302" y="389930"/>
            <a:ext cx="3114675" cy="778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301" y="1723876"/>
            <a:ext cx="3214688" cy="9858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5876" y="3264991"/>
            <a:ext cx="3186113" cy="9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7388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Cherry-pick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5662" y="1306695"/>
            <a:ext cx="3886200" cy="3263504"/>
          </a:xfrm>
        </p:spPr>
        <p:txBody>
          <a:bodyPr/>
          <a:lstStyle/>
          <a:p>
            <a:r>
              <a:rPr lang="ru-RU" dirty="0"/>
              <a:t>Копирует изменения в коммите из одной ветки в другую</a:t>
            </a:r>
          </a:p>
          <a:p>
            <a:r>
              <a:rPr lang="en-US" dirty="0" err="1"/>
              <a:t>git</a:t>
            </a:r>
            <a:r>
              <a:rPr lang="en-US" dirty="0"/>
              <a:t> cherry-pick </a:t>
            </a:r>
            <a:r>
              <a:rPr lang="en-US" dirty="0" err="1"/>
              <a:t>mycommithash</a:t>
            </a:r>
            <a:endParaRPr lang="ru-RU" dirty="0"/>
          </a:p>
          <a:p>
            <a:r>
              <a:rPr lang="ru-RU" dirty="0"/>
              <a:t>Нужно для быстрого переноса изменений из ветки в ветку, для хотфикса, например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269820" y="2312978"/>
            <a:ext cx="3886200" cy="26868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260" y="1889913"/>
            <a:ext cx="3693319" cy="1193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260" y="464084"/>
            <a:ext cx="3714750" cy="11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75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Переносит основание одной ветки на голову другой</a:t>
            </a:r>
          </a:p>
          <a:p>
            <a:r>
              <a:rPr lang="ru-RU" dirty="0"/>
              <a:t>Используется, например, для обновления содержимого </a:t>
            </a:r>
            <a:r>
              <a:rPr lang="en-US" dirty="0"/>
              <a:t>feature</a:t>
            </a:r>
            <a:r>
              <a:rPr lang="ru-RU" dirty="0"/>
              <a:t>-ветки с сохранением простой истории (без промежуточных коммитов)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069" y="1265278"/>
            <a:ext cx="1900238" cy="115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069" y="2473166"/>
            <a:ext cx="3100388" cy="115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422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28650" y="1630552"/>
            <a:ext cx="3886200" cy="2741233"/>
          </a:xfrm>
          <a:prstGeom prst="rect">
            <a:avLst/>
          </a:prstGeom>
        </p:spPr>
      </p:pic>
      <p:pic>
        <p:nvPicPr>
          <p:cNvPr id="8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419725" y="2162969"/>
            <a:ext cx="23050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66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 удаленного репозитория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2971800" cy="3263504"/>
          </a:xfrm>
        </p:spPr>
        <p:txBody>
          <a:bodyPr/>
          <a:lstStyle/>
          <a:p>
            <a:r>
              <a:rPr lang="ru-RU" dirty="0"/>
              <a:t>Ветки могут разрабатывать разные люди</a:t>
            </a:r>
          </a:p>
          <a:p>
            <a:r>
              <a:rPr lang="ru-RU" dirty="0"/>
              <a:t>Можно пилить проект вместе</a:t>
            </a:r>
          </a:p>
          <a:p>
            <a:r>
              <a:rPr lang="ru-RU" dirty="0"/>
              <a:t>Состояние чужих веток и мастера постоянно меняется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00450" y="1375779"/>
            <a:ext cx="4645043" cy="28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80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 удаленного репозитория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r>
              <a:rPr lang="en-US" dirty="0" err="1"/>
              <a:t>git</a:t>
            </a:r>
            <a:r>
              <a:rPr lang="en-US" dirty="0"/>
              <a:t> pull</a:t>
            </a:r>
          </a:p>
          <a:p>
            <a:r>
              <a:rPr lang="en-US" dirty="0" err="1"/>
              <a:t>git</a:t>
            </a:r>
            <a:r>
              <a:rPr lang="en-US" dirty="0"/>
              <a:t> push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86725"/>
            <a:ext cx="3886200" cy="1451252"/>
          </a:xfrm>
        </p:spPr>
      </p:pic>
    </p:spTree>
    <p:extLst>
      <p:ext uri="{BB962C8B-B14F-4D97-AF65-F5344CB8AC3E}">
        <p14:creationId xmlns:p14="http://schemas.microsoft.com/office/powerpoint/2010/main" val="13040259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000" dirty="0"/>
              <a:t>Как подключиться к удаленному репозиторию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30907" y="1354336"/>
            <a:ext cx="1683769" cy="3030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110" y="1563468"/>
            <a:ext cx="3428927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3919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</a:t>
            </a:r>
            <a:r>
              <a:rPr lang="ru-RU" dirty="0"/>
              <a:t>и </a:t>
            </a:r>
            <a:r>
              <a:rPr lang="en-US" dirty="0"/>
              <a:t>code review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 – </a:t>
            </a:r>
            <a:r>
              <a:rPr lang="ru-RU" dirty="0"/>
              <a:t>запрос на изменение ветки, в которую вам нельзя сделать </a:t>
            </a:r>
            <a:r>
              <a:rPr lang="en-US" dirty="0"/>
              <a:t>push </a:t>
            </a:r>
            <a:r>
              <a:rPr lang="ru-RU" dirty="0"/>
              <a:t>напрямую (например, в </a:t>
            </a:r>
            <a:r>
              <a:rPr lang="en-US" dirty="0" err="1"/>
              <a:t>opensource</a:t>
            </a:r>
            <a:r>
              <a:rPr lang="ru-RU" dirty="0"/>
              <a:t>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1369219"/>
            <a:ext cx="3886200" cy="2518303"/>
          </a:xfrm>
        </p:spPr>
      </p:pic>
    </p:spTree>
    <p:extLst>
      <p:ext uri="{BB962C8B-B14F-4D97-AF65-F5344CB8AC3E}">
        <p14:creationId xmlns:p14="http://schemas.microsoft.com/office/powerpoint/2010/main" val="230903237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Стандартный – </a:t>
            </a:r>
            <a:r>
              <a:rPr lang="en-US" dirty="0" err="1"/>
              <a:t>git</a:t>
            </a:r>
            <a:r>
              <a:rPr lang="en-US" dirty="0"/>
              <a:t> bash, </a:t>
            </a:r>
            <a:r>
              <a:rPr lang="ru-RU" dirty="0"/>
              <a:t>консольный</a:t>
            </a:r>
          </a:p>
          <a:p>
            <a:pPr marL="0" indent="0">
              <a:buNone/>
            </a:pPr>
            <a:r>
              <a:rPr lang="en-US" dirty="0" err="1"/>
              <a:t>TortoiseGit</a:t>
            </a:r>
            <a:r>
              <a:rPr lang="en-US" dirty="0"/>
              <a:t> – </a:t>
            </a:r>
            <a:r>
              <a:rPr lang="ru-RU" dirty="0"/>
              <a:t>один из используемых в банке</a:t>
            </a:r>
          </a:p>
          <a:p>
            <a:pPr marL="0" indent="0">
              <a:buNone/>
            </a:pPr>
            <a:r>
              <a:rPr lang="ru-RU" dirty="0"/>
              <a:t>Встроенные в </a:t>
            </a:r>
            <a:r>
              <a:rPr lang="en-US" dirty="0"/>
              <a:t>IDE (VS Code, </a:t>
            </a:r>
            <a:r>
              <a:rPr lang="en-US" dirty="0" err="1"/>
              <a:t>pycharm</a:t>
            </a:r>
            <a:r>
              <a:rPr lang="en-US" dirty="0"/>
              <a:t>…)</a:t>
            </a:r>
            <a:endParaRPr lang="ru-R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59" y="379778"/>
            <a:ext cx="2780381" cy="178665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714" y="2293413"/>
            <a:ext cx="3669016" cy="24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804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систем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4670181" cy="3263504"/>
          </a:xfrm>
        </p:spPr>
        <p:txBody>
          <a:bodyPr/>
          <a:lstStyle/>
          <a:p>
            <a:r>
              <a:rPr lang="en-US" dirty="0"/>
              <a:t>Source Code Control System, 1972</a:t>
            </a:r>
          </a:p>
          <a:p>
            <a:r>
              <a:rPr lang="en-US" dirty="0"/>
              <a:t>CVS, 1986</a:t>
            </a:r>
          </a:p>
          <a:p>
            <a:r>
              <a:rPr lang="en-US" dirty="0"/>
              <a:t>Subversion, 2000</a:t>
            </a:r>
          </a:p>
          <a:p>
            <a:r>
              <a:rPr lang="en-US" dirty="0" err="1"/>
              <a:t>Git</a:t>
            </a:r>
            <a:r>
              <a:rPr lang="ru-RU" dirty="0"/>
              <a:t>,</a:t>
            </a:r>
            <a:r>
              <a:rPr lang="en-US" dirty="0"/>
              <a:t> 2005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6677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3799" y="1468848"/>
            <a:ext cx="7486325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гибкими методологиям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Узнали про классический способ планирования </a:t>
            </a:r>
            <a:r>
              <a:rPr lang="en-US" sz="1800" dirty="0">
                <a:solidFill>
                  <a:schemeClr val="dk1"/>
                </a:solidFill>
              </a:rPr>
              <a:t>Waterfall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</a:t>
            </a:r>
            <a:r>
              <a:rPr lang="en-US" sz="1800" dirty="0">
                <a:solidFill>
                  <a:schemeClr val="dk1"/>
                </a:solidFill>
              </a:rPr>
              <a:t> c</a:t>
            </a:r>
            <a:r>
              <a:rPr lang="ru-RU" sz="1800" dirty="0">
                <a:solidFill>
                  <a:schemeClr val="dk1"/>
                </a:solidFill>
              </a:rPr>
              <a:t> процессом работы по </a:t>
            </a:r>
            <a:r>
              <a:rPr lang="en-US" sz="1800" dirty="0">
                <a:solidFill>
                  <a:schemeClr val="dk1"/>
                </a:solidFill>
              </a:rPr>
              <a:t>Scrum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Узнали про существование </a:t>
            </a:r>
            <a:r>
              <a:rPr lang="en-US" sz="1800" dirty="0">
                <a:solidFill>
                  <a:schemeClr val="dk1"/>
                </a:solidFill>
              </a:rPr>
              <a:t>Kanban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r>
              <a:rPr lang="ru-RU" dirty="0"/>
              <a:t> – система хранения снепшотов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06185" y="1369416"/>
            <a:ext cx="3886200" cy="3263504"/>
          </a:xfrm>
        </p:spPr>
        <p:txBody>
          <a:bodyPr/>
          <a:lstStyle/>
          <a:p>
            <a:r>
              <a:rPr lang="ru-RU" dirty="0"/>
              <a:t>Хранит состояния проекта на какой-то момент</a:t>
            </a:r>
          </a:p>
          <a:p>
            <a:r>
              <a:rPr lang="ru-RU" dirty="0"/>
              <a:t>Можно откатить проект целиком, а не отдельные файлы</a:t>
            </a:r>
          </a:p>
          <a:p>
            <a:r>
              <a:rPr lang="ru-RU" dirty="0"/>
              <a:t>Состояния одинаковых объектов (файлов, папок...) хранятся по ссылке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134546"/>
            <a:ext cx="3886200" cy="1733245"/>
          </a:xfrm>
        </p:spPr>
      </p:pic>
    </p:spTree>
    <p:extLst>
      <p:ext uri="{BB962C8B-B14F-4D97-AF65-F5344CB8AC3E}">
        <p14:creationId xmlns:p14="http://schemas.microsoft.com/office/powerpoint/2010/main" val="23123360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Настроим гит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4609064" cy="3263504"/>
          </a:xfrm>
        </p:spPr>
        <p:txBody>
          <a:bodyPr>
            <a:normAutofit/>
          </a:bodyPr>
          <a:lstStyle/>
          <a:p>
            <a:r>
              <a:rPr lang="ru-RU" dirty="0"/>
              <a:t>Настройки бывают глобальные и локальные</a:t>
            </a:r>
          </a:p>
          <a:p>
            <a:r>
              <a:rPr lang="ru-RU" dirty="0"/>
              <a:t>Локальные переопределяют глобальные</a:t>
            </a:r>
          </a:p>
          <a:p>
            <a:r>
              <a:rPr lang="ru-RU" dirty="0"/>
              <a:t>Все хранится в файле </a:t>
            </a:r>
            <a:r>
              <a:rPr lang="en-US" dirty="0" err="1"/>
              <a:t>config</a:t>
            </a:r>
            <a:r>
              <a:rPr lang="ru-RU" dirty="0"/>
              <a:t> в папке </a:t>
            </a:r>
            <a:r>
              <a:rPr lang="en-US" dirty="0" err="1"/>
              <a:t>git</a:t>
            </a:r>
            <a:r>
              <a:rPr lang="en-US" dirty="0"/>
              <a:t> (</a:t>
            </a:r>
            <a:r>
              <a:rPr lang="ru-RU" dirty="0"/>
              <a:t>для локальных) или в </a:t>
            </a:r>
            <a:r>
              <a:rPr lang="en-US" dirty="0" err="1"/>
              <a:t>AppData</a:t>
            </a:r>
            <a:r>
              <a:rPr lang="en-US" dirty="0"/>
              <a:t> </a:t>
            </a:r>
            <a:r>
              <a:rPr lang="ru-RU" dirty="0"/>
              <a:t>(для глобальных)</a:t>
            </a:r>
          </a:p>
          <a:p>
            <a:endParaRPr lang="ru-RU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37713" y="2164557"/>
            <a:ext cx="3277637" cy="8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4258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Настроим гит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</a:t>
            </a:r>
            <a:r>
              <a:rPr lang="ru-RU" dirty="0"/>
              <a:t>--</a:t>
            </a:r>
            <a:r>
              <a:rPr lang="en-US" dirty="0"/>
              <a:t>global user.name “My Name”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ru-RU" dirty="0"/>
              <a:t> --</a:t>
            </a:r>
            <a:r>
              <a:rPr lang="en-US" dirty="0"/>
              <a:t>global </a:t>
            </a:r>
            <a:r>
              <a:rPr lang="en-US" dirty="0" err="1"/>
              <a:t>user.email</a:t>
            </a:r>
            <a:r>
              <a:rPr lang="en-US" dirty="0"/>
              <a:t> “</a:t>
            </a:r>
            <a:r>
              <a:rPr lang="en-US" dirty="0" err="1"/>
              <a:t>mymail@mail.asd</a:t>
            </a:r>
            <a:r>
              <a:rPr lang="en-US" dirty="0"/>
              <a:t>”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http.sslVerify</a:t>
            </a:r>
            <a:r>
              <a:rPr lang="ru-RU" dirty="0"/>
              <a:t> </a:t>
            </a:r>
            <a:r>
              <a:rPr lang="en-US" dirty="0"/>
              <a:t>false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core.editor</a:t>
            </a:r>
            <a:r>
              <a:rPr lang="en-US" dirty="0"/>
              <a:t> 'notepad.exe'</a:t>
            </a:r>
          </a:p>
          <a:p>
            <a:endParaRPr lang="en-US" b="1" dirty="0"/>
          </a:p>
          <a:p>
            <a:endParaRPr lang="en-US" dirty="0"/>
          </a:p>
          <a:p>
            <a:r>
              <a:rPr lang="ru-RU" dirty="0"/>
              <a:t>Проверим, что мы ввели</a:t>
            </a:r>
          </a:p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--edit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15105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Создадим свой репозиторий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status</a:t>
            </a:r>
            <a:endParaRPr lang="ru-RU" dirty="0"/>
          </a:p>
          <a:p>
            <a:endParaRPr lang="ru-RU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399692" y="1369219"/>
            <a:ext cx="4000500" cy="317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295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Папка </a:t>
            </a:r>
            <a:r>
              <a:rPr lang="en-US" dirty="0"/>
              <a:t>.</a:t>
            </a:r>
            <a:r>
              <a:rPr lang="en-US" dirty="0" err="1"/>
              <a:t>git</a:t>
            </a:r>
            <a:endParaRPr lang="ru-RU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Делает из папки с проектом </a:t>
            </a:r>
          </a:p>
          <a:p>
            <a:pPr marL="0" indent="0">
              <a:buNone/>
            </a:pPr>
            <a:r>
              <a:rPr lang="en-US" dirty="0" err="1"/>
              <a:t>git</a:t>
            </a:r>
            <a:r>
              <a:rPr lang="en-US" dirty="0"/>
              <a:t> </a:t>
            </a:r>
            <a:r>
              <a:rPr lang="ru-RU" dirty="0"/>
              <a:t>репозиторий</a:t>
            </a:r>
          </a:p>
          <a:p>
            <a:r>
              <a:rPr lang="ru-RU" dirty="0"/>
              <a:t>Удаляем папку – проект остается, версионирования больше нет</a:t>
            </a:r>
          </a:p>
          <a:p>
            <a:r>
              <a:rPr lang="ru-RU" dirty="0"/>
              <a:t>Хранит:</a:t>
            </a:r>
          </a:p>
          <a:p>
            <a:pPr lvl="1"/>
            <a:r>
              <a:rPr lang="ru-RU" dirty="0"/>
              <a:t>информацию о репозитории</a:t>
            </a:r>
          </a:p>
          <a:p>
            <a:pPr lvl="1"/>
            <a:r>
              <a:rPr lang="ru-RU" dirty="0"/>
              <a:t>настройки</a:t>
            </a:r>
          </a:p>
          <a:p>
            <a:pPr lvl="1"/>
            <a:r>
              <a:rPr lang="ru-RU" dirty="0"/>
              <a:t>«хуки» гита</a:t>
            </a:r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29152" y="1017725"/>
            <a:ext cx="3886200" cy="2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0729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</TotalTime>
  <Words>1921</Words>
  <Application>Microsoft Office PowerPoint</Application>
  <PresentationFormat>Экран (16:9)</PresentationFormat>
  <Paragraphs>291</Paragraphs>
  <Slides>40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Roboto Black</vt:lpstr>
      <vt:lpstr>Roboto</vt:lpstr>
      <vt:lpstr>Roboto Light</vt:lpstr>
      <vt:lpstr>Simple Light</vt:lpstr>
      <vt:lpstr>Управление версиями кода. Концепция CI/CD и релизного цикла</vt:lpstr>
      <vt:lpstr>План вебинара</vt:lpstr>
      <vt:lpstr>Какие задачи решает VCS?</vt:lpstr>
      <vt:lpstr>Эволюция систем контроля версий</vt:lpstr>
      <vt:lpstr>Git – система хранения снепшотов</vt:lpstr>
      <vt:lpstr>Настроим гит</vt:lpstr>
      <vt:lpstr>Настроим гит</vt:lpstr>
      <vt:lpstr>Создадим свой репозиторий</vt:lpstr>
      <vt:lpstr>Папка .git</vt:lpstr>
      <vt:lpstr>Техническое содержимое репозитория</vt:lpstr>
      <vt:lpstr>Гит – система хранения снепшотов</vt:lpstr>
      <vt:lpstr>Как выглядит структура одного снепшота</vt:lpstr>
      <vt:lpstr>Презентация PowerPoint</vt:lpstr>
      <vt:lpstr>Blob</vt:lpstr>
      <vt:lpstr>Tree</vt:lpstr>
      <vt:lpstr>Commit</vt:lpstr>
      <vt:lpstr>Tag</vt:lpstr>
      <vt:lpstr>Как это выглядит вместе</vt:lpstr>
      <vt:lpstr>Как изменения попадают в коммиты</vt:lpstr>
      <vt:lpstr>Как изменения попадают в коммиты</vt:lpstr>
      <vt:lpstr>Игнорирование файлов</vt:lpstr>
      <vt:lpstr>Игнорирование файлов</vt:lpstr>
      <vt:lpstr>Как коммиты связаны между собой</vt:lpstr>
      <vt:lpstr>Как коммиты связаны между собой</vt:lpstr>
      <vt:lpstr>Ветвление в git</vt:lpstr>
      <vt:lpstr>Ветвление в git</vt:lpstr>
      <vt:lpstr>Проблема!</vt:lpstr>
      <vt:lpstr>Прятанье (Stashing)</vt:lpstr>
      <vt:lpstr>Получение изменений из других веток</vt:lpstr>
      <vt:lpstr>Merge</vt:lpstr>
      <vt:lpstr>Презентация PowerPoint</vt:lpstr>
      <vt:lpstr>Cherry-pick</vt:lpstr>
      <vt:lpstr>Rebase</vt:lpstr>
      <vt:lpstr>Конфликты слияния</vt:lpstr>
      <vt:lpstr>Концепт удаленного репозитория</vt:lpstr>
      <vt:lpstr>Концепт удаленного репозитория</vt:lpstr>
      <vt:lpstr>Как подключиться к удаленному репозиторию</vt:lpstr>
      <vt:lpstr>Pull request и code review</vt:lpstr>
      <vt:lpstr>Клиенты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36</cp:revision>
  <dcterms:modified xsi:type="dcterms:W3CDTF">2025-09-18T18:41:20Z</dcterms:modified>
</cp:coreProperties>
</file>