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29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8" r:id="rId20"/>
    <p:sldId id="279" r:id="rId21"/>
    <p:sldId id="281" r:id="rId22"/>
    <p:sldId id="265" r:id="rId23"/>
    <p:sldId id="282" r:id="rId24"/>
    <p:sldId id="283" r:id="rId25"/>
    <p:sldId id="284" r:id="rId26"/>
    <p:sldId id="285" r:id="rId27"/>
    <p:sldId id="275" r:id="rId2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Black" panose="02000000000000000000" pitchFamily="2" charset="0"/>
      <p:bold r:id="rId34"/>
      <p:boldItalic r:id="rId35"/>
    </p:embeddedFont>
    <p:embeddedFont>
      <p:font typeface="Roboto Light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Oj96OP+FciM3sD9/FMmzz50bZ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E9E8EF-DE18-42BC-87C2-EF0843B652A5}">
  <a:tblStyle styleId="{68E9E8EF-DE18-42BC-87C2-EF0843B652A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0.fntdata"/><Relationship Id="rId21" Type="http://schemas.openxmlformats.org/officeDocument/2006/relationships/slide" Target="slides/slide19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5fc20ac8e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25fc20ac8e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3" name="Google Shape;283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reenshot">
  <p:cSld name="CUSTOM_3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f23b0aeb9_0_100"/>
          <p:cNvSpPr txBox="1"/>
          <p:nvPr/>
        </p:nvSpPr>
        <p:spPr>
          <a:xfrm>
            <a:off x="360000" y="0"/>
            <a:ext cx="79002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Скриншот чего-нибудь</a:t>
            </a:r>
            <a:b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ru-RU" sz="24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(обрати внимание на размер шрифта)</a:t>
            </a:r>
            <a:endParaRPr sz="24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8" name="Google Shape;68;g21f23b0aeb9_0_100"/>
          <p:cNvSpPr/>
          <p:nvPr/>
        </p:nvSpPr>
        <p:spPr>
          <a:xfrm>
            <a:off x="360000" y="1117550"/>
            <a:ext cx="6837246" cy="384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1f23b0aeb9_0_10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1f23b0aeb9_0_64"/>
          <p:cNvSpPr txBox="1"/>
          <p:nvPr/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Классно подходит для перечисления основных идей. Опорные пункты обозначаем в виде списка, подробнее о них можно рассказать голосом: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Ноль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Два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Три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Четыре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360000" marR="0" lvl="0" indent="-281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Пять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" name="Google Shape;32;g21f23b0aeb9_0_64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Маркированный список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" name="Google Shape;33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1f23b0aeb9_0_64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CUSTOM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1f23b0aeb9_0_70"/>
          <p:cNvSpPr txBox="1"/>
          <p:nvPr/>
        </p:nvSpPr>
        <p:spPr>
          <a:xfrm>
            <a:off x="360000" y="1355475"/>
            <a:ext cx="4212000" cy="20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Смотреть презентацию, состоящую только из текста, скучно. 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Текст можно разбавлять картинками полезными или смешными. Если на вашей картинке есть текст, следите, что он был читабельным. </a:t>
            </a: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" name="Google Shape;38;g21f23b0aeb9_0_70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Текст с картинкой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" name="Google Shape;39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1f23b0aeb9_0_70"/>
          <p:cNvSpPr/>
          <p:nvPr/>
        </p:nvSpPr>
        <p:spPr>
          <a:xfrm>
            <a:off x="5256037" y="1113600"/>
            <a:ext cx="3535862" cy="253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1f23b0aeb9_0_7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CUSTOM_1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1f23b0aeb9_0_78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Какая-то таблица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7" name="Google Shape;47;g21f23b0aeb9_0_78"/>
          <p:cNvSpPr txBox="1"/>
          <p:nvPr/>
        </p:nvSpPr>
        <p:spPr>
          <a:xfrm>
            <a:off x="360000" y="1113600"/>
            <a:ext cx="60561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При помощи таблицы можно наглядно показать сходства и различия, сделать выводы.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8" name="Google Shape;48;g21f23b0aeb9_0_78"/>
          <p:cNvGraphicFramePr/>
          <p:nvPr/>
        </p:nvGraphicFramePr>
        <p:xfrm>
          <a:off x="451563" y="195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{68E9E8EF-DE18-42BC-87C2-EF0843B652A5}</a:tableStyleId>
              </a:tblPr>
              <a:tblGrid>
                <a:gridCol w="143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11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Наставник проработал свой рассказ заранее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Студентам легче сохранять внимание на вебинаре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strike="noStrike" cap="non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 студентов остается теоретическая часть, к которой можно легко вернуться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с презентацией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без презентации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да, нет, наверное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Google Shape;49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1f23b0aeb9_0_78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eme">
  <p:cSld name="CUSTOM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f23b0aeb9_0_86"/>
          <p:cNvSpPr txBox="1"/>
          <p:nvPr/>
        </p:nvSpPr>
        <p:spPr>
          <a:xfrm>
            <a:off x="360000" y="1117550"/>
            <a:ext cx="4212000" cy="3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показать хронологию, иерархию, как из одного мы получаем другое, можно использовать схемы. Рисовать их можно прямо в презентации или, например, в miro.</a:t>
            </a: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Google Shape;5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1f23b0aeb9_0_86"/>
          <p:cNvSpPr/>
          <p:nvPr/>
        </p:nvSpPr>
        <p:spPr>
          <a:xfrm>
            <a:off x="5392263" y="809925"/>
            <a:ext cx="2047800" cy="572700"/>
          </a:xfrm>
          <a:prstGeom prst="roundRect">
            <a:avLst>
              <a:gd name="adj" fmla="val 16667"/>
            </a:avLst>
          </a:prstGeom>
          <a:solidFill>
            <a:srgbClr val="FFC25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х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1f23b0aeb9_0_86"/>
          <p:cNvSpPr/>
          <p:nvPr/>
        </p:nvSpPr>
        <p:spPr>
          <a:xfrm>
            <a:off x="5392263" y="1793575"/>
            <a:ext cx="2047800" cy="572700"/>
          </a:xfrm>
          <a:prstGeom prst="roundRect">
            <a:avLst>
              <a:gd name="adj" fmla="val 16667"/>
            </a:avLst>
          </a:prstGeom>
          <a:solidFill>
            <a:srgbClr val="FFC25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Какую проблему решает?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g21f23b0aeb9_0_86"/>
          <p:cNvCxnSpPr>
            <a:stCxn id="55" idx="2"/>
            <a:endCxn id="56" idx="0"/>
          </p:cNvCxnSpPr>
          <p:nvPr/>
        </p:nvCxnSpPr>
        <p:spPr>
          <a:xfrm>
            <a:off x="6416163" y="1382625"/>
            <a:ext cx="0" cy="41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" name="Google Shape;58;g21f23b0aeb9_0_86"/>
          <p:cNvSpPr/>
          <p:nvPr/>
        </p:nvSpPr>
        <p:spPr>
          <a:xfrm>
            <a:off x="5392263" y="2777225"/>
            <a:ext cx="2047800" cy="572700"/>
          </a:xfrm>
          <a:prstGeom prst="roundRect">
            <a:avLst>
              <a:gd name="adj" fmla="val 16667"/>
            </a:avLst>
          </a:prstGeom>
          <a:solidFill>
            <a:srgbClr val="FFC25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применяется?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1f23b0aeb9_0_86"/>
          <p:cNvSpPr/>
          <p:nvPr/>
        </p:nvSpPr>
        <p:spPr>
          <a:xfrm>
            <a:off x="5392263" y="3760875"/>
            <a:ext cx="2047800" cy="572700"/>
          </a:xfrm>
          <a:prstGeom prst="roundRect">
            <a:avLst>
              <a:gd name="adj" fmla="val 16667"/>
            </a:avLst>
          </a:prstGeom>
          <a:solidFill>
            <a:srgbClr val="FFC257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Риски и сложности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g21f23b0aeb9_0_86"/>
          <p:cNvCxnSpPr>
            <a:stCxn id="56" idx="2"/>
            <a:endCxn id="58" idx="0"/>
          </p:cNvCxnSpPr>
          <p:nvPr/>
        </p:nvCxnSpPr>
        <p:spPr>
          <a:xfrm>
            <a:off x="6416163" y="2366275"/>
            <a:ext cx="0" cy="41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1" name="Google Shape;61;g21f23b0aeb9_0_86"/>
          <p:cNvCxnSpPr>
            <a:stCxn id="58" idx="2"/>
            <a:endCxn id="59" idx="0"/>
          </p:cNvCxnSpPr>
          <p:nvPr/>
        </p:nvCxnSpPr>
        <p:spPr>
          <a:xfrm>
            <a:off x="6416163" y="3349925"/>
            <a:ext cx="0" cy="411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" name="Google Shape;62;g21f23b0aeb9_0_86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1f23b0aeb9_0_86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Схема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5F4F0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26082" y="1701217"/>
            <a:ext cx="7145051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600" b="1">
                <a:latin typeface="Roboto Black"/>
                <a:ea typeface="Roboto Black"/>
                <a:cs typeface="Roboto Black"/>
                <a:sym typeface="Roboto Black"/>
              </a:rPr>
              <a:t>Сквозная аналитика. Сопоставление данных. Оценка эффективности рекламы. Расчет расходов на рекламу.</a:t>
            </a:r>
            <a:endParaRPr sz="2600" b="1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76321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Источники для сквозной аналитики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1" descr="Настройка сквозной аналитики по выгодной цене - рекламное агентство  MediaNa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5652" y="778467"/>
            <a:ext cx="6763220" cy="4185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4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6987097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Сквозная аналитика. Оценка эффективности рекламы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258" name="Google Shape;25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76321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Каналы привлечения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5" descr="Анализ привлечения новых клиентов"/>
          <p:cNvPicPr preferRelativeResize="0"/>
          <p:nvPr/>
        </p:nvPicPr>
        <p:blipFill rotWithShape="1">
          <a:blip r:embed="rId3">
            <a:alphaModFix/>
          </a:blip>
          <a:srcRect t="20021" r="350" b="9445"/>
          <a:stretch/>
        </p:blipFill>
        <p:spPr>
          <a:xfrm>
            <a:off x="1293669" y="1096100"/>
            <a:ext cx="6307970" cy="3348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5fc20ac8eb_0_1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Практика SQL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75" name="Google Shape;275;g25fc20ac8eb_0_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25fc20ac8eb_0_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g25fc20ac8eb_0_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g25fc20ac8eb_0_1" descr="Что такое SQL и для чего нужен: простыми словами, где используется SQ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3800" y="114300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5fc20ac8eb_0_1"/>
          <p:cNvSpPr txBox="1"/>
          <p:nvPr/>
        </p:nvSpPr>
        <p:spPr>
          <a:xfrm>
            <a:off x="925000" y="1534225"/>
            <a:ext cx="41388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Дано: таблица регистраций, таблица платежей, таблица посещений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Задача: Рассчитать сумму платежей по каждому каналу привлечения. Прямая ссылка - отдельный канал привлечения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7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27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6987097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Сквозная аналитика. Расчет затрат на рекламу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287" name="Google Shape;28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350" y="423100"/>
            <a:ext cx="1962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76321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Затраты на рекламу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28"/>
          <p:cNvPicPr preferRelativeResize="0"/>
          <p:nvPr/>
        </p:nvPicPr>
        <p:blipFill rotWithShape="1">
          <a:blip r:embed="rId3">
            <a:alphaModFix/>
          </a:blip>
          <a:srcRect b="33475"/>
          <a:stretch/>
        </p:blipFill>
        <p:spPr>
          <a:xfrm>
            <a:off x="665033" y="1113600"/>
            <a:ext cx="3076575" cy="3421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28" descr="АКАР подвела итоги развития рекламного рынка России за 2022 год. Читайте на  Cossa.ru"/>
          <p:cNvPicPr preferRelativeResize="0"/>
          <p:nvPr/>
        </p:nvPicPr>
        <p:blipFill rotWithShape="1">
          <a:blip r:embed="rId4">
            <a:alphaModFix/>
          </a:blip>
          <a:srcRect l="21132" t="20210" r="1959"/>
          <a:stretch/>
        </p:blipFill>
        <p:spPr>
          <a:xfrm>
            <a:off x="4055133" y="1113600"/>
            <a:ext cx="4736767" cy="276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6987097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Сквозная аналитика. Реальные данные визитов.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76321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Просмотры, визиты и посетители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 txBox="1"/>
          <p:nvPr/>
        </p:nvSpPr>
        <p:spPr>
          <a:xfrm>
            <a:off x="905653" y="1319578"/>
            <a:ext cx="6763219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Просмотры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— показывает, сколько раз просматривали страницы вашего сайта за выбранный период времени. 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Визиты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– несколько просмотров, которые совершил один пользователь.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Посетители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– количество уникальных пользователей, посетивших ваш сайт впервые на протяжении отчетного периода.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Обратите внимание! 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Количество уникальных пользователей не всегда равно фактическому количеству людей, которые приходят на сайт.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76321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Метрики оценки визитов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3" name="Google Shape;123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 txBox="1"/>
          <p:nvPr/>
        </p:nvSpPr>
        <p:spPr>
          <a:xfrm>
            <a:off x="718850" y="1708930"/>
            <a:ext cx="7706300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Время на материал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показывает, сколько времени пользователь потратил на взаимодействие с контентом.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Рециркуляция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— доля пользователей, которые перешли с определенной страницы на другие страницы сайта.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Мобильность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— доля просмотров контента с мобильных устройств.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Доскроллы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— какая доля посетителей долистала страницу до конца.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Дочтения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— доля посетителей, которые дочитали контент.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76321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UTM-метки, REFERER ссылки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3" name="Google Shape;133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4" descr="UTM-метки — для чего нужны и как поставить | Блог АНДАТА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8523" y="1706199"/>
            <a:ext cx="4388709" cy="17311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8" name="Google Shape;138;p14" descr="What is Referral Link and How it Works | Invitereferral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7951" y="1111454"/>
            <a:ext cx="3827021" cy="3597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subTitle" idx="1"/>
          </p:nvPr>
        </p:nvSpPr>
        <p:spPr>
          <a:xfrm>
            <a:off x="508223" y="1113600"/>
            <a:ext cx="5201144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Сквозная аналитика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Назначение сквозной аналитики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Сопоставление данных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Оценка эффективности рекламы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Расчет расходов на рекламу</a:t>
            </a:r>
            <a:endParaRPr/>
          </a:p>
          <a:p>
            <a:pPr marL="457200" lvl="0" indent="-2286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94" name="Google Shape;94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6987097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Сквозная аналитика. </a:t>
            </a:r>
            <a:b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Сценарии атрибуции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76321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Источники трафика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752149" y="1113600"/>
            <a:ext cx="7639702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Direct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— прямые переходы (по URL, введенной в адресной строке браузера)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Referral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— учитывается трафик, который приходит по ссылкам на других ресурсах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Organic Search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— переходы из поиска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Paid Search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— переходы из платной поисковой выдачи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Social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— трафик из соцсетей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Display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— переходы по объявлениям медийной рекламы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Email</a:t>
            </a:r>
            <a:r>
              <a:rPr lang="ru-RU" sz="18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 — посетители из email-рассылок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76321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Атрибуция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752149" y="1113600"/>
            <a:ext cx="7639702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Атрибуция в рекламе —способ, с помощью которого определяется на какой из рекламных каналов «записывать» действия пользователя.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Сценарии атрибуции – модели для оценки рекламной активности посетителей с целью учета рекламного трафика.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676321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Модели атрибуции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7" name="Google Shape;187;p21"/>
          <p:cNvGrpSpPr/>
          <p:nvPr/>
        </p:nvGrpSpPr>
        <p:grpSpPr>
          <a:xfrm>
            <a:off x="1759901" y="1235422"/>
            <a:ext cx="4941150" cy="3307902"/>
            <a:chOff x="1043805" y="1533"/>
            <a:chExt cx="4941150" cy="3307902"/>
          </a:xfrm>
        </p:grpSpPr>
        <p:sp>
          <p:nvSpPr>
            <p:cNvPr id="188" name="Google Shape;188;p21"/>
            <p:cNvSpPr/>
            <p:nvPr/>
          </p:nvSpPr>
          <p:spPr>
            <a:xfrm rot="10800000">
              <a:off x="1310829" y="1533"/>
              <a:ext cx="4674126" cy="534046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9" name="Google Shape;189;p21"/>
            <p:cNvSpPr txBox="1"/>
            <p:nvPr/>
          </p:nvSpPr>
          <p:spPr>
            <a:xfrm>
              <a:off x="1444340" y="1533"/>
              <a:ext cx="4540615" cy="534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5500" tIns="68575" rIns="128000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First-touch attribution model</a:t>
              </a:r>
              <a:endPara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043805" y="1533"/>
              <a:ext cx="534046" cy="534046"/>
            </a:xfrm>
            <a:prstGeom prst="ellipse">
              <a:avLst/>
            </a:prstGeom>
            <a:solidFill>
              <a:srgbClr val="CACACA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 rot="10800000">
              <a:off x="1310829" y="694997"/>
              <a:ext cx="4674126" cy="534046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1444340" y="694997"/>
              <a:ext cx="4540615" cy="534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5500" tIns="68575" rIns="128000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Last touch attribution model</a:t>
              </a:r>
              <a:endPara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1043805" y="694997"/>
              <a:ext cx="534046" cy="534046"/>
            </a:xfrm>
            <a:prstGeom prst="ellipse">
              <a:avLst/>
            </a:prstGeom>
            <a:solidFill>
              <a:srgbClr val="CACACA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 rot="10800000">
              <a:off x="1310829" y="1388461"/>
              <a:ext cx="4674126" cy="534046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1444340" y="1388461"/>
              <a:ext cx="4540615" cy="534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5500" tIns="68575" rIns="128000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Last non-direct click attribution model</a:t>
              </a:r>
              <a:endPara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1043805" y="1388461"/>
              <a:ext cx="534046" cy="534046"/>
            </a:xfrm>
            <a:prstGeom prst="ellipse">
              <a:avLst/>
            </a:prstGeom>
            <a:solidFill>
              <a:srgbClr val="CACACA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7" name="Google Shape;197;p21"/>
            <p:cNvSpPr/>
            <p:nvPr/>
          </p:nvSpPr>
          <p:spPr>
            <a:xfrm rot="10800000">
              <a:off x="1310829" y="2081925"/>
              <a:ext cx="4674126" cy="534046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8" name="Google Shape;198;p21"/>
            <p:cNvSpPr txBox="1"/>
            <p:nvPr/>
          </p:nvSpPr>
          <p:spPr>
            <a:xfrm>
              <a:off x="1444340" y="2081925"/>
              <a:ext cx="4540615" cy="534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5500" tIns="68575" rIns="128000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Last non-brand click attribution model</a:t>
              </a:r>
              <a:endPara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1043805" y="2081925"/>
              <a:ext cx="534046" cy="534046"/>
            </a:xfrm>
            <a:prstGeom prst="ellipse">
              <a:avLst/>
            </a:prstGeom>
            <a:solidFill>
              <a:srgbClr val="CACACA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 rot="10800000">
              <a:off x="1310829" y="2775389"/>
              <a:ext cx="4674126" cy="534046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1444340" y="2775389"/>
              <a:ext cx="4540615" cy="534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5500" tIns="68575" rIns="128000" bIns="68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Last paid click attribution model</a:t>
              </a:r>
              <a:endPara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043805" y="2775389"/>
              <a:ext cx="534046" cy="534046"/>
            </a:xfrm>
            <a:prstGeom prst="ellipse">
              <a:avLst/>
            </a:prstGeom>
            <a:solidFill>
              <a:srgbClr val="CACACA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4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6987097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Сквозная аналитика. Выбор канала привлечения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220" name="Google Shape;22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78035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Метрики выбор канала привлечения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25"/>
          <p:cNvGrpSpPr/>
          <p:nvPr/>
        </p:nvGrpSpPr>
        <p:grpSpPr>
          <a:xfrm>
            <a:off x="1871997" y="1048395"/>
            <a:ext cx="5407905" cy="3862788"/>
            <a:chOff x="1511997" y="0"/>
            <a:chExt cx="5407905" cy="3862788"/>
          </a:xfrm>
        </p:grpSpPr>
        <p:sp>
          <p:nvSpPr>
            <p:cNvPr id="232" name="Google Shape;232;p25"/>
            <p:cNvSpPr/>
            <p:nvPr/>
          </p:nvSpPr>
          <p:spPr>
            <a:xfrm>
              <a:off x="3539961" y="1100894"/>
              <a:ext cx="1351976" cy="1351976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5"/>
            <p:cNvSpPr/>
            <p:nvPr/>
          </p:nvSpPr>
          <p:spPr>
            <a:xfrm>
              <a:off x="3431803" y="0"/>
              <a:ext cx="1568292" cy="907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5"/>
            <p:cNvSpPr txBox="1"/>
            <p:nvPr/>
          </p:nvSpPr>
          <p:spPr>
            <a:xfrm>
              <a:off x="3431803" y="0"/>
              <a:ext cx="1568292" cy="907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конверсия в лида и в покупателя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4054253" y="1474426"/>
              <a:ext cx="1351976" cy="1351976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5513847" y="1197464"/>
              <a:ext cx="1406055" cy="985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5"/>
            <p:cNvSpPr txBox="1"/>
            <p:nvPr/>
          </p:nvSpPr>
          <p:spPr>
            <a:xfrm>
              <a:off x="5513847" y="1197464"/>
              <a:ext cx="1406055" cy="985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стоимость привлечения заявки и продажи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5"/>
            <p:cNvSpPr/>
            <p:nvPr/>
          </p:nvSpPr>
          <p:spPr>
            <a:xfrm>
              <a:off x="3857946" y="2079339"/>
              <a:ext cx="1351976" cy="1351976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5297530" y="2877777"/>
              <a:ext cx="1406055" cy="985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5"/>
            <p:cNvSpPr txBox="1"/>
            <p:nvPr/>
          </p:nvSpPr>
          <p:spPr>
            <a:xfrm>
              <a:off x="5297530" y="2877777"/>
              <a:ext cx="1406055" cy="985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выручка и прибыль, средний чек по каналам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5"/>
            <p:cNvSpPr/>
            <p:nvPr/>
          </p:nvSpPr>
          <p:spPr>
            <a:xfrm>
              <a:off x="3221977" y="2079339"/>
              <a:ext cx="1351976" cy="1351976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5"/>
            <p:cNvSpPr/>
            <p:nvPr/>
          </p:nvSpPr>
          <p:spPr>
            <a:xfrm>
              <a:off x="1728313" y="2877777"/>
              <a:ext cx="1406055" cy="985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5"/>
            <p:cNvSpPr txBox="1"/>
            <p:nvPr/>
          </p:nvSpPr>
          <p:spPr>
            <a:xfrm>
              <a:off x="1728313" y="2877777"/>
              <a:ext cx="1406055" cy="985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возврат инвестиций в рекламу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5"/>
            <p:cNvSpPr/>
            <p:nvPr/>
          </p:nvSpPr>
          <p:spPr>
            <a:xfrm>
              <a:off x="3025670" y="1474426"/>
              <a:ext cx="1351976" cy="1351976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5"/>
            <p:cNvSpPr/>
            <p:nvPr/>
          </p:nvSpPr>
          <p:spPr>
            <a:xfrm>
              <a:off x="1511997" y="1197464"/>
              <a:ext cx="1406055" cy="985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5"/>
            <p:cNvSpPr txBox="1"/>
            <p:nvPr/>
          </p:nvSpPr>
          <p:spPr>
            <a:xfrm>
              <a:off x="1511997" y="1197464"/>
              <a:ext cx="1406055" cy="985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затраты на каждый канал трафика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>
            <a:spLocks noGrp="1"/>
          </p:cNvSpPr>
          <p:nvPr>
            <p:ph type="subTitle" idx="1"/>
          </p:nvPr>
        </p:nvSpPr>
        <p:spPr>
          <a:xfrm>
            <a:off x="505162" y="1191625"/>
            <a:ext cx="75642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/>
              <a:t>Познакомились со сквозной аналитикой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/>
              <a:t>Установили метрики оценки рекламы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/>
              <a:t>Оценили преимущества сквозной аналитики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/>
              <a:t>Собрали данные из различных источников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/>
              <a:t>Оценили эффективность каналов продаж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/>
              <a:t>Рассчитали затраты на рекламу</a:t>
            </a:r>
            <a:endParaRPr/>
          </a:p>
        </p:txBody>
      </p:sp>
      <p:sp>
        <p:nvSpPr>
          <p:cNvPr id="316" name="Google Shape;316;p30"/>
          <p:cNvSpPr txBox="1">
            <a:spLocks noGrp="1"/>
          </p:cNvSpPr>
          <p:nvPr>
            <p:ph type="ctrTitle"/>
          </p:nvPr>
        </p:nvSpPr>
        <p:spPr>
          <a:xfrm>
            <a:off x="434428" y="25802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17" name="Google Shape;317;p3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5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6987097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Сквозная аналитика. Концепция и постановка задачи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Сквозная аналитика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9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9" descr="skvoznaya-analitik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404" y="1120744"/>
            <a:ext cx="5642200" cy="304149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9"/>
          <p:cNvSpPr txBox="1"/>
          <p:nvPr/>
        </p:nvSpPr>
        <p:spPr>
          <a:xfrm>
            <a:off x="4346700" y="2571750"/>
            <a:ext cx="4138800" cy="22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 b="0" i="1" u="sng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Сквозная аналитика </a:t>
            </a:r>
            <a:r>
              <a:rPr lang="ru-RU"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 подход в анализе эффективности маркетинга, при котором отслеживают путь клиента от первого клика по рекламе и визита на сайт до заявки, покупки и повторных продаж.</a:t>
            </a:r>
            <a:endParaRPr sz="14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833230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Пререквизиты сквозной аналитики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4" name="Google Shape;124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8" name="Google Shape;128;p10"/>
          <p:cNvGrpSpPr/>
          <p:nvPr/>
        </p:nvGrpSpPr>
        <p:grpSpPr>
          <a:xfrm>
            <a:off x="-3253134" y="331017"/>
            <a:ext cx="11025188" cy="5024696"/>
            <a:chOff x="-4217108" y="-647059"/>
            <a:chExt cx="11025188" cy="5024696"/>
          </a:xfrm>
        </p:grpSpPr>
        <p:sp>
          <p:nvSpPr>
            <p:cNvPr id="129" name="Google Shape;129;p10"/>
            <p:cNvSpPr/>
            <p:nvPr/>
          </p:nvSpPr>
          <p:spPr>
            <a:xfrm>
              <a:off x="-4217108" y="-647059"/>
              <a:ext cx="5024696" cy="5024696"/>
            </a:xfrm>
            <a:prstGeom prst="blockArc">
              <a:avLst>
                <a:gd name="adj1" fmla="val 18900000"/>
                <a:gd name="adj2" fmla="val 2700000"/>
                <a:gd name="adj3" fmla="val 430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353728" y="233086"/>
              <a:ext cx="6454352" cy="46647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" name="Google Shape;131;p10"/>
            <p:cNvSpPr txBox="1"/>
            <p:nvPr/>
          </p:nvSpPr>
          <p:spPr>
            <a:xfrm>
              <a:off x="353728" y="233086"/>
              <a:ext cx="6454352" cy="4664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70250" tIns="35550" rIns="35550" bIns="35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Компания использует минимум два рекламных канала в онлайне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62183" y="174777"/>
              <a:ext cx="583089" cy="58308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687987" y="932569"/>
              <a:ext cx="6120092" cy="46647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p10"/>
            <p:cNvSpPr txBox="1"/>
            <p:nvPr/>
          </p:nvSpPr>
          <p:spPr>
            <a:xfrm>
              <a:off x="687987" y="932569"/>
              <a:ext cx="6120092" cy="4664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70250" tIns="35550" rIns="35550" bIns="35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Компания генерирует регулярный рекламный трафик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396443" y="874260"/>
              <a:ext cx="583089" cy="58308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790578" y="1632053"/>
              <a:ext cx="6017501" cy="46647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10"/>
            <p:cNvSpPr txBox="1"/>
            <p:nvPr/>
          </p:nvSpPr>
          <p:spPr>
            <a:xfrm>
              <a:off x="790578" y="1632053"/>
              <a:ext cx="6017501" cy="4664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70250" tIns="35550" rIns="35550" bIns="35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Компания PR-продвижение и вам нужно узнать, какие из размещений приносят больше денег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499034" y="1573744"/>
              <a:ext cx="583089" cy="58308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687987" y="2331536"/>
              <a:ext cx="6120092" cy="46647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10"/>
            <p:cNvSpPr txBox="1"/>
            <p:nvPr/>
          </p:nvSpPr>
          <p:spPr>
            <a:xfrm>
              <a:off x="687987" y="2331536"/>
              <a:ext cx="6120092" cy="4664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70250" tIns="35550" rIns="35550" bIns="35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Компания обладает достаточно большим рекламным бюджетом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0"/>
            <p:cNvSpPr/>
            <p:nvPr/>
          </p:nvSpPr>
          <p:spPr>
            <a:xfrm>
              <a:off x="396443" y="2273227"/>
              <a:ext cx="583089" cy="58308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" name="Google Shape;142;p10"/>
            <p:cNvSpPr/>
            <p:nvPr/>
          </p:nvSpPr>
          <p:spPr>
            <a:xfrm>
              <a:off x="353728" y="3031020"/>
              <a:ext cx="6454352" cy="466471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" name="Google Shape;143;p10"/>
            <p:cNvSpPr txBox="1"/>
            <p:nvPr/>
          </p:nvSpPr>
          <p:spPr>
            <a:xfrm>
              <a:off x="353728" y="3031020"/>
              <a:ext cx="6454352" cy="4664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70250" tIns="35550" rIns="35550" bIns="355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Сфера деятельности компании предполагает длинный цикл принятия решений, который сложно отследить вручную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62183" y="2972711"/>
              <a:ext cx="583089" cy="583089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Метрики сквозной аналитики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4" name="Google Shape;154;p14"/>
          <p:cNvGrpSpPr/>
          <p:nvPr/>
        </p:nvGrpSpPr>
        <p:grpSpPr>
          <a:xfrm>
            <a:off x="1871997" y="1048395"/>
            <a:ext cx="5407905" cy="3862788"/>
            <a:chOff x="1511997" y="0"/>
            <a:chExt cx="5407905" cy="3862788"/>
          </a:xfrm>
        </p:grpSpPr>
        <p:sp>
          <p:nvSpPr>
            <p:cNvPr id="155" name="Google Shape;155;p14"/>
            <p:cNvSpPr/>
            <p:nvPr/>
          </p:nvSpPr>
          <p:spPr>
            <a:xfrm>
              <a:off x="3539961" y="1100894"/>
              <a:ext cx="1351976" cy="1351976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3431803" y="0"/>
              <a:ext cx="1568292" cy="907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4"/>
            <p:cNvSpPr txBox="1"/>
            <p:nvPr/>
          </p:nvSpPr>
          <p:spPr>
            <a:xfrm>
              <a:off x="3431803" y="0"/>
              <a:ext cx="1568292" cy="9077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конверсия в лида и в покупателя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4054253" y="1474426"/>
              <a:ext cx="1351976" cy="1351976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5513847" y="1197464"/>
              <a:ext cx="1406055" cy="985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4"/>
            <p:cNvSpPr txBox="1"/>
            <p:nvPr/>
          </p:nvSpPr>
          <p:spPr>
            <a:xfrm>
              <a:off x="5513847" y="1197464"/>
              <a:ext cx="1406055" cy="985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стоимость привлечения заявки и продажи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3857946" y="2079339"/>
              <a:ext cx="1351976" cy="1351976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5297530" y="2877777"/>
              <a:ext cx="1406055" cy="985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4"/>
            <p:cNvSpPr txBox="1"/>
            <p:nvPr/>
          </p:nvSpPr>
          <p:spPr>
            <a:xfrm>
              <a:off x="5297530" y="2877777"/>
              <a:ext cx="1406055" cy="985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выручка и прибыль, средний чек по каналам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3221977" y="2079339"/>
              <a:ext cx="1351976" cy="1351976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1728313" y="2877777"/>
              <a:ext cx="1406055" cy="985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 txBox="1"/>
            <p:nvPr/>
          </p:nvSpPr>
          <p:spPr>
            <a:xfrm>
              <a:off x="1728313" y="2877777"/>
              <a:ext cx="1406055" cy="985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возврат инвестиций в рекламу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3025670" y="1474426"/>
              <a:ext cx="1351976" cy="1351976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1511997" y="1197464"/>
              <a:ext cx="1406055" cy="985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 txBox="1"/>
            <p:nvPr/>
          </p:nvSpPr>
          <p:spPr>
            <a:xfrm>
              <a:off x="1511997" y="1197464"/>
              <a:ext cx="1406055" cy="9850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ru-RU"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затраты на каждый канал трафика</a:t>
              </a: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704333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Возможности сквозной аналитики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5" name="Google Shape;175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5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" name="Google Shape;179;p15"/>
          <p:cNvGrpSpPr/>
          <p:nvPr/>
        </p:nvGrpSpPr>
        <p:grpSpPr>
          <a:xfrm>
            <a:off x="1618972" y="1093288"/>
            <a:ext cx="5167924" cy="3848249"/>
            <a:chOff x="1068129" y="825"/>
            <a:chExt cx="5167924" cy="3848249"/>
          </a:xfrm>
        </p:grpSpPr>
        <p:sp>
          <p:nvSpPr>
            <p:cNvPr id="180" name="Google Shape;180;p15"/>
            <p:cNvSpPr/>
            <p:nvPr/>
          </p:nvSpPr>
          <p:spPr>
            <a:xfrm rot="10800000">
              <a:off x="1378771" y="825"/>
              <a:ext cx="4857282" cy="621283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 txBox="1"/>
            <p:nvPr/>
          </p:nvSpPr>
          <p:spPr>
            <a:xfrm>
              <a:off x="1534092" y="825"/>
              <a:ext cx="4701961" cy="62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3950" tIns="53325" rIns="995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Помогает экономить рекламный бюджет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1068129" y="825"/>
              <a:ext cx="621283" cy="621283"/>
            </a:xfrm>
            <a:prstGeom prst="ellipse">
              <a:avLst/>
            </a:prstGeom>
            <a:solidFill>
              <a:srgbClr val="CACACA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 rot="10800000">
              <a:off x="1378771" y="807566"/>
              <a:ext cx="4857282" cy="621283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 txBox="1"/>
            <p:nvPr/>
          </p:nvSpPr>
          <p:spPr>
            <a:xfrm>
              <a:off x="1534092" y="807566"/>
              <a:ext cx="4701961" cy="62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3950" tIns="53325" rIns="995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Позволяет точнее подсчитывать и комплексно оценивать эффективность рекламы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1068129" y="807566"/>
              <a:ext cx="621283" cy="621283"/>
            </a:xfrm>
            <a:prstGeom prst="ellipse">
              <a:avLst/>
            </a:prstGeom>
            <a:solidFill>
              <a:srgbClr val="CACACA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 rot="10800000">
              <a:off x="1378771" y="1614308"/>
              <a:ext cx="4857282" cy="621283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5"/>
            <p:cNvSpPr txBox="1"/>
            <p:nvPr/>
          </p:nvSpPr>
          <p:spPr>
            <a:xfrm>
              <a:off x="1534092" y="1614308"/>
              <a:ext cx="4701961" cy="62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3950" tIns="53325" rIns="995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Упрощает анализ</a:t>
              </a: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5"/>
            <p:cNvSpPr/>
            <p:nvPr/>
          </p:nvSpPr>
          <p:spPr>
            <a:xfrm>
              <a:off x="1068129" y="1614308"/>
              <a:ext cx="621283" cy="621283"/>
            </a:xfrm>
            <a:prstGeom prst="ellipse">
              <a:avLst/>
            </a:prstGeom>
            <a:solidFill>
              <a:srgbClr val="CACACA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>
            <a:xfrm rot="10800000">
              <a:off x="1378771" y="2421049"/>
              <a:ext cx="4857282" cy="621283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5"/>
            <p:cNvSpPr txBox="1"/>
            <p:nvPr/>
          </p:nvSpPr>
          <p:spPr>
            <a:xfrm>
              <a:off x="1534092" y="2421049"/>
              <a:ext cx="4701961" cy="62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3950" tIns="53325" rIns="995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Упрощает создание отчётов для руководства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1068129" y="2421049"/>
              <a:ext cx="621283" cy="621283"/>
            </a:xfrm>
            <a:prstGeom prst="ellipse">
              <a:avLst/>
            </a:prstGeom>
            <a:solidFill>
              <a:srgbClr val="CACACA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 rot="10800000">
              <a:off x="1378771" y="3227791"/>
              <a:ext cx="4857282" cy="621283"/>
            </a:xfrm>
            <a:prstGeom prst="homePlate">
              <a:avLst>
                <a:gd name="adj" fmla="val 50000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5"/>
            <p:cNvSpPr txBox="1"/>
            <p:nvPr/>
          </p:nvSpPr>
          <p:spPr>
            <a:xfrm>
              <a:off x="1534092" y="3227791"/>
              <a:ext cx="4701961" cy="62128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3950" tIns="53325" rIns="995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ru-RU" sz="14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Сделает работу маркетинга и продаж прозрачной</a:t>
              </a:r>
              <a:r>
                <a:rPr lang="ru-RU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5"/>
            <p:cNvSpPr/>
            <p:nvPr/>
          </p:nvSpPr>
          <p:spPr>
            <a:xfrm>
              <a:off x="1068129" y="3227791"/>
              <a:ext cx="621283" cy="621283"/>
            </a:xfrm>
            <a:prstGeom prst="ellipse">
              <a:avLst/>
            </a:prstGeom>
            <a:solidFill>
              <a:srgbClr val="CACACA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714964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Преимущества сквозной аналитики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4" name="Google Shape;204;p16"/>
          <p:cNvGrpSpPr/>
          <p:nvPr/>
        </p:nvGrpSpPr>
        <p:grpSpPr>
          <a:xfrm>
            <a:off x="597238" y="1757063"/>
            <a:ext cx="7938505" cy="2334854"/>
            <a:chOff x="2327" y="871582"/>
            <a:chExt cx="7938505" cy="2334854"/>
          </a:xfrm>
        </p:grpSpPr>
        <p:sp>
          <p:nvSpPr>
            <p:cNvPr id="205" name="Google Shape;205;p16"/>
            <p:cNvSpPr/>
            <p:nvPr/>
          </p:nvSpPr>
          <p:spPr>
            <a:xfrm>
              <a:off x="2327" y="871582"/>
              <a:ext cx="2334854" cy="2334854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 txBox="1"/>
            <p:nvPr/>
          </p:nvSpPr>
          <p:spPr>
            <a:xfrm>
              <a:off x="344258" y="1213513"/>
              <a:ext cx="1650992" cy="1650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475" tIns="15225" rIns="128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Получать информацию о реальной стоимости каждого посетителя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870211" y="871582"/>
              <a:ext cx="2334854" cy="2334854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6"/>
            <p:cNvSpPr txBox="1"/>
            <p:nvPr/>
          </p:nvSpPr>
          <p:spPr>
            <a:xfrm>
              <a:off x="2212142" y="1213513"/>
              <a:ext cx="1650992" cy="1650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475" tIns="15225" rIns="128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Сводить данные по затратам в один отчет и сравнить их с доходами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738095" y="871582"/>
              <a:ext cx="2334854" cy="2334854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6"/>
            <p:cNvSpPr txBox="1"/>
            <p:nvPr/>
          </p:nvSpPr>
          <p:spPr>
            <a:xfrm>
              <a:off x="4080026" y="1213513"/>
              <a:ext cx="1650992" cy="1650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475" tIns="15225" rIns="128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Управлять рекламным бюджетом, отталкиваясь от реального ROI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5605978" y="871582"/>
              <a:ext cx="2334854" cy="2334854"/>
            </a:xfrm>
            <a:prstGeom prst="ellipse">
              <a:avLst/>
            </a:prstGeom>
            <a:solidFill>
              <a:schemeClr val="lt1">
                <a:alpha val="49803"/>
              </a:schemeClr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6"/>
            <p:cNvSpPr txBox="1"/>
            <p:nvPr/>
          </p:nvSpPr>
          <p:spPr>
            <a:xfrm>
              <a:off x="5947909" y="1213513"/>
              <a:ext cx="1650992" cy="16509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8475" tIns="15225" rIns="128475" bIns="152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ru-RU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Экономить время на анализе маркетинговых данных</a:t>
              </a:r>
              <a:endPara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6987097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Сквозная аналитика. Сопоставление данных из различных систем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229" name="Google Shape;22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Hexle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597</Words>
  <Application>Microsoft Office PowerPoint</Application>
  <PresentationFormat>Экран (16:9)</PresentationFormat>
  <Paragraphs>89</Paragraphs>
  <Slides>26</Slides>
  <Notes>26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Roboto Light</vt:lpstr>
      <vt:lpstr>Roboto</vt:lpstr>
      <vt:lpstr>Roboto Black</vt:lpstr>
      <vt:lpstr>Simple Light</vt:lpstr>
      <vt:lpstr>Hexlet</vt:lpstr>
      <vt:lpstr>Сквозная аналитика. Сопоставление данных. Оценка эффективности рекламы. Расчет расходов на рекламу.</vt:lpstr>
      <vt:lpstr>План встречи</vt:lpstr>
      <vt:lpstr>Сквозная аналитика. Концепция и постановка задачи</vt:lpstr>
      <vt:lpstr>Сквозная аналитика</vt:lpstr>
      <vt:lpstr>Пререквизиты сквозной аналитики</vt:lpstr>
      <vt:lpstr>Метрики сквозной аналитики</vt:lpstr>
      <vt:lpstr>Возможности сквозной аналитики</vt:lpstr>
      <vt:lpstr>Преимущества сквозной аналитики</vt:lpstr>
      <vt:lpstr>Сквозная аналитика. Сопоставление данных из различных систем</vt:lpstr>
      <vt:lpstr>Источники для сквозной аналитики</vt:lpstr>
      <vt:lpstr>Сквозная аналитика. Оценка эффективности рекламы</vt:lpstr>
      <vt:lpstr>Каналы привлечения</vt:lpstr>
      <vt:lpstr>Практика SQL</vt:lpstr>
      <vt:lpstr>Сквозная аналитика. Расчет затрат на рекламу</vt:lpstr>
      <vt:lpstr>Затраты на рекламу</vt:lpstr>
      <vt:lpstr>Сквозная аналитика. Реальные данные визитов.</vt:lpstr>
      <vt:lpstr>Просмотры, визиты и посетители</vt:lpstr>
      <vt:lpstr>Метрики оценки визитов</vt:lpstr>
      <vt:lpstr>UTM-метки, REFERER ссылки</vt:lpstr>
      <vt:lpstr>Сквозная аналитика.  Сценарии атрибуции</vt:lpstr>
      <vt:lpstr>Источники трафика</vt:lpstr>
      <vt:lpstr>Атрибуция</vt:lpstr>
      <vt:lpstr>Модели атрибуции</vt:lpstr>
      <vt:lpstr>Сквозная аналитика. Выбор канала привлечения</vt:lpstr>
      <vt:lpstr>Метрики выбор канала привлечения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  <cp:lastModifiedBy>Вугар Дамиров</cp:lastModifiedBy>
  <cp:revision>1</cp:revision>
  <dcterms:modified xsi:type="dcterms:W3CDTF">2025-09-18T18:36:56Z</dcterms:modified>
</cp:coreProperties>
</file>