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Black" panose="02000000000000000000" pitchFamily="2" charset="0"/>
      <p:bold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QFEr31YdETSP78u4SHdqCG/Q5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F6B9F-5B8C-49F1-948C-0A80B5CB6724}">
  <a:tblStyle styleId="{039F6B9F-5B8C-49F1-948C-0A80B5CB67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5/inde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Функциональные и нефункциональные требования. Интервьюирование заказчиков. Чтение документации</a:t>
            </a:r>
            <a:endParaRPr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 Интервьюирование заказчика</a:t>
            </a:r>
            <a:endParaRPr/>
          </a:p>
        </p:txBody>
      </p:sp>
      <p:graphicFrame>
        <p:nvGraphicFramePr>
          <p:cNvPr id="123" name="Google Shape;123;p14"/>
          <p:cNvGraphicFramePr/>
          <p:nvPr/>
        </p:nvGraphicFramePr>
        <p:xfrm>
          <a:off x="528810" y="1604536"/>
          <a:ext cx="7173400" cy="2576500"/>
        </p:xfrm>
        <a:graphic>
          <a:graphicData uri="http://schemas.openxmlformats.org/drawingml/2006/table">
            <a:tbl>
              <a:tblPr firstRow="1" bandRow="1">
                <a:noFill/>
                <a:tableStyleId>{039F6B9F-5B8C-49F1-948C-0A80B5CB6724}</a:tableStyleId>
              </a:tblPr>
              <a:tblGrid>
                <a:gridCol w="191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Запросы заказчика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Вопросы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Хочу дашборд по продажам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Какие диаграммы использовать? Какие продукты отразить? Какой период проанализировать? В каких цветах выполнить?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Посчитайте мне ROI рекламы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Какие каналы рекламы интересуют? Какая методология расчета у ROI? Какая глубина данных? Где отразить результаты?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Нужны прогнозы по клиентам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На какую перспективу? Какие сценарии рассмотреть? Что подразумевается под клиентом?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631189" y="1543194"/>
            <a:ext cx="75195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1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Советы и лайфхаки: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Изучайте данные до проведения интервью и встреч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Используйте полученную информацию из данных при формулировке вопросов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Разработайте план интервью и вопросы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 теряйте контакт, быстро давайте обратную связь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Сфокусируйтесь на одной или нескольких главных темах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Перефразируйте и произносите вслух полученные ответы</a:t>
            </a:r>
            <a:endParaRPr sz="20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 Интервьюирование заказчика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Чтение документации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063800" y="1168502"/>
            <a:ext cx="8080200" cy="34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Документация по </a:t>
            </a:r>
            <a:r>
              <a:rPr lang="ru-RU" sz="1600" b="0" i="1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Postgre</a:t>
            </a:r>
            <a:r>
              <a:rPr lang="ru-RU" sz="16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русском языке: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sng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https://postgrespro.ru/docs/postgresql/15/index</a:t>
            </a: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Есть дата в формате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таймстемп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нужно привести к дате</a:t>
            </a: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cast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to_date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‘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yyyy-mm-dd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’),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to_char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(‘Day’,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Узнать все способы поиска дублирующих данных в таблице</a:t>
            </a:r>
            <a:endParaRPr sz="1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Использование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having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row_number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со структурой ТЗ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Определили функциональные и нефункциональные требования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различать виды требований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Проводили интервью заказчика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Формировали вопросы для интервью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Искали информацию по своим вопросам в документации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Техническое задание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Функциональные требования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Нефункциональные требования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Интервью заказчиков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Чтение документации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Q&amp;A</a:t>
            </a:r>
            <a:endParaRPr sz="180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08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>
                <a:latin typeface="Roboto Black"/>
                <a:ea typeface="Roboto Black"/>
                <a:cs typeface="Roboto Black"/>
                <a:sym typeface="Roboto Black"/>
              </a:rPr>
              <a:t>Техническое задание</a:t>
            </a:r>
            <a:endParaRPr sz="28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360000" y="1363095"/>
            <a:ext cx="415273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1" u="sng" strike="noStrike" cap="none">
                <a:solidFill>
                  <a:srgbClr val="414B52"/>
                </a:solidFill>
                <a:latin typeface="Roboto"/>
                <a:ea typeface="Roboto"/>
                <a:cs typeface="Roboto"/>
                <a:sym typeface="Roboto"/>
              </a:rPr>
              <a:t>Техническое задание </a:t>
            </a:r>
            <a:r>
              <a:rPr lang="ru-RU" sz="1800" b="0" i="0" u="none" strike="noStrike" cap="none">
                <a:solidFill>
                  <a:srgbClr val="414B52"/>
                </a:solidFill>
                <a:latin typeface="Roboto"/>
                <a:ea typeface="Roboto"/>
                <a:cs typeface="Roboto"/>
                <a:sym typeface="Roboto"/>
              </a:rPr>
              <a:t>– документ специальной формы, который содержит текстовое описания всех сторон существования системы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1" u="sng" strike="noStrike" cap="none">
                <a:solidFill>
                  <a:srgbClr val="414B52"/>
                </a:solidFill>
                <a:latin typeface="Roboto"/>
                <a:ea typeface="Roboto"/>
                <a:cs typeface="Roboto"/>
                <a:sym typeface="Roboto"/>
              </a:rPr>
              <a:t>Система</a:t>
            </a:r>
            <a:r>
              <a:rPr lang="ru-RU" sz="1800" b="0" i="0" u="none" strike="noStrike" cap="none">
                <a:solidFill>
                  <a:srgbClr val="414B52"/>
                </a:solidFill>
                <a:latin typeface="Roboto"/>
                <a:ea typeface="Roboto"/>
                <a:cs typeface="Roboto"/>
                <a:sym typeface="Roboto"/>
              </a:rPr>
              <a:t> – сложный программный продукт, предназначенный для выполнения различных задач в автоматизированном режиме</a:t>
            </a:r>
            <a:endParaRPr sz="18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" name="Google Shape;59;p6" descr="Репрессии… репрессии… — DRIVE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266" y="1195122"/>
            <a:ext cx="4324634" cy="276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96621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Структура технического задания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1337764" y="1582547"/>
            <a:ext cx="598845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Общие сведения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Назначение и цели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Характеристика объектов автоматизации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1" u="sng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Функциональные требования к системе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1" u="sng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Нефункциональные требования к системе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Состав и содержание работ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Порядок контроля и приемки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Допущения и ограничения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Приложения</a:t>
            </a:r>
            <a:endParaRPr sz="1400" b="0" i="0" u="none" strike="noStrike" cap="none">
              <a:solidFill>
                <a:srgbClr val="414B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Функциональные требования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311694" y="1179273"/>
            <a:ext cx="807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Функциональное требование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это заявление о том, как должна вести себя система. Он определяет, что система должна делать, чтобы удовлетворить потребности или ожидания пользователя.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987425" y="1964373"/>
            <a:ext cx="3452700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Деловые правила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Сертификационные требования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Требования к отчетности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Административные функции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Уровни авторизации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Отслеживание аудита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Внешние интерфейсы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Управление данными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Правовые и нормативные требования</a:t>
            </a:r>
            <a:endParaRPr/>
          </a:p>
        </p:txBody>
      </p:sp>
      <p:pic>
        <p:nvPicPr>
          <p:cNvPr id="78" name="Google Shape;78;p2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22" y="1964373"/>
            <a:ext cx="3506254" cy="317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Нефункциональные требования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311694" y="1179273"/>
            <a:ext cx="807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Нефункциональные требования </a:t>
            </a: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это требования, которые определяют не функции, а характеристики системы: ее производительность, надежность, доступность, масштабируемость и ряд других параметров.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5163312" y="2167788"/>
            <a:ext cx="3452700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Технические ограничения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Локализация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Доступность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Производительность и масштабируемость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Надежность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Доступность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Безопасность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Удобство использования</a:t>
            </a:r>
            <a:endParaRPr/>
          </a:p>
        </p:txBody>
      </p:sp>
      <p:pic>
        <p:nvPicPr>
          <p:cNvPr id="87" name="Google Shape;87;p8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15" y="1974544"/>
            <a:ext cx="2761311" cy="297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Сравним виды требований</a:t>
            </a:r>
            <a:endParaRPr/>
          </a:p>
        </p:txBody>
      </p:sp>
      <p:graphicFrame>
        <p:nvGraphicFramePr>
          <p:cNvPr id="94" name="Google Shape;94;p4"/>
          <p:cNvGraphicFramePr/>
          <p:nvPr/>
        </p:nvGraphicFramePr>
        <p:xfrm>
          <a:off x="209321" y="904549"/>
          <a:ext cx="8127225" cy="4045720"/>
        </p:xfrm>
        <a:graphic>
          <a:graphicData uri="http://schemas.openxmlformats.org/drawingml/2006/table">
            <a:tbl>
              <a:tblPr>
                <a:noFill/>
                <a:tableStyleId>{039F6B9F-5B8C-49F1-948C-0A80B5CB6724}</a:tableStyleId>
              </a:tblPr>
              <a:tblGrid>
                <a:gridCol w="40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u="none" strike="noStrike" cap="none"/>
                        <a:t>Функциональные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u="none" strike="noStrike" cap="none"/>
                        <a:t>Нефункциональные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Описывает продукт или одну из функций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Описывает один из показателей качественности продукта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«ЧТО продукт должен выполнять?»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Ограничения на то, «КАК продукт должен выполнять свои функции?»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Описывается пользователями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Описывается техническими специалистами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Всегда должны быть описаны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Не столь обязательны как функциональные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Описываются в use-case</a:t>
                      </a:r>
                      <a:endParaRPr sz="1600" u="none" strike="noStrike" cap="none"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Описываются как показатели качества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Описываются на уровне частей продукта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Описываются на системном уровне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u="none" strike="noStrike" cap="none"/>
                        <a:t>Верифицирует функциональность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u="none" strike="noStrike" cap="none"/>
                        <a:t>Верифицирует продуктивность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Системное, интеграционное, E2E, API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Нагрузочное, юзабилити, надежности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Сравнительно просто описывается</a:t>
                      </a:r>
                      <a:endParaRPr/>
                    </a:p>
                  </a:txBody>
                  <a:tcPr marL="43900" marR="43900" marT="10975" marB="109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u="none" strike="noStrike" cap="none"/>
                        <a:t>Более трудно описывается</a:t>
                      </a:r>
                      <a:endParaRPr/>
                    </a:p>
                  </a:txBody>
                  <a:tcPr marL="43900" marR="43900" marT="10975" marB="109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Short Quiz</a:t>
            </a:r>
            <a:endParaRPr/>
          </a:p>
        </p:txBody>
      </p:sp>
      <p:graphicFrame>
        <p:nvGraphicFramePr>
          <p:cNvPr id="101" name="Google Shape;101;p10"/>
          <p:cNvGraphicFramePr/>
          <p:nvPr/>
        </p:nvGraphicFramePr>
        <p:xfrm>
          <a:off x="311700" y="1479143"/>
          <a:ext cx="5185275" cy="3028650"/>
        </p:xfrm>
        <a:graphic>
          <a:graphicData uri="http://schemas.openxmlformats.org/drawingml/2006/table">
            <a:tbl>
              <a:tblPr firstRow="1" bandRow="1">
                <a:noFill/>
                <a:tableStyleId>{039F6B9F-5B8C-49F1-948C-0A80B5CB6724}</a:tableStyleId>
              </a:tblPr>
              <a:tblGrid>
                <a:gridCol w="51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Дашборд должен быть готов ежедневно в 9 утра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Учет продаж осуществляется по модели последнего платного клика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Дашборд может одновременно просматриваться 100 пользователей с ролью «Аналитик данных»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 бесплатным кликам относятся только запросы в поисковик и переходы на прямой сайт компании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/>
                        <a:t>Ключевой метрикой для оценки продаж с весом 50% взять размер среднего чека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/>
                        <a:t>Максимальная глубина ретро-данных для анализа – 3 года от даты построения отчета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Google Shape;102;p10"/>
          <p:cNvSpPr/>
          <p:nvPr/>
        </p:nvSpPr>
        <p:spPr>
          <a:xfrm>
            <a:off x="4935112" y="1479143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НФ</a:t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4951193" y="2434039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НФ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4935112" y="4237345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НФ</a:t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4929603" y="1923940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</a:t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4929603" y="2927024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4951193" y="3723561"/>
            <a:ext cx="561860" cy="27542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</a:t>
            </a:r>
            <a:endParaRPr/>
          </a:p>
        </p:txBody>
      </p:sp>
      <p:pic>
        <p:nvPicPr>
          <p:cNvPr id="108" name="Google Shape;108;p10" descr="Тото учит сотрудник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053" y="11328"/>
            <a:ext cx="3514650" cy="3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 Интервьюирование заказчика</a:t>
            </a:r>
            <a:endParaRPr/>
          </a:p>
        </p:txBody>
      </p:sp>
      <p:sp>
        <p:nvSpPr>
          <p:cNvPr id="115" name="Google Shape;115;p32"/>
          <p:cNvSpPr txBox="1"/>
          <p:nvPr/>
        </p:nvSpPr>
        <p:spPr>
          <a:xfrm>
            <a:off x="598139" y="1251643"/>
            <a:ext cx="75195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Интервьюирование</a:t>
            </a: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– процесс сбора и систематизации информации от заказчика по поводу функционирования объекта автоматизации</a:t>
            </a:r>
            <a:endParaRPr/>
          </a:p>
        </p:txBody>
      </p:sp>
      <p:sp>
        <p:nvSpPr>
          <p:cNvPr id="116" name="Google Shape;116;p32"/>
          <p:cNvSpPr txBox="1"/>
          <p:nvPr/>
        </p:nvSpPr>
        <p:spPr>
          <a:xfrm>
            <a:off x="675257" y="2876236"/>
            <a:ext cx="75195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1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Проблемы с реальными рабочими процессами: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большое количество документов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неактуальность документов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неполнота описания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ru-RU" sz="20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«кусочное» документирование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Экран (16:9)</PresentationFormat>
  <Paragraphs>121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Roboto Light</vt:lpstr>
      <vt:lpstr>Roboto</vt:lpstr>
      <vt:lpstr>Roboto Black</vt:lpstr>
      <vt:lpstr>Simple Light</vt:lpstr>
      <vt:lpstr>Функциональные и нефункциональные требования. Интервьюирование заказчиков. Чтение документации</vt:lpstr>
      <vt:lpstr>План встречи</vt:lpstr>
      <vt:lpstr>Техническое задание</vt:lpstr>
      <vt:lpstr>Структура технического задания</vt:lpstr>
      <vt:lpstr>Функциональные требования</vt:lpstr>
      <vt:lpstr>Нефункциональные требования</vt:lpstr>
      <vt:lpstr>Сравним виды требований</vt:lpstr>
      <vt:lpstr>Short Quiz</vt:lpstr>
      <vt:lpstr> Интервьюирование заказчика</vt:lpstr>
      <vt:lpstr> Интервьюирование заказчика</vt:lpstr>
      <vt:lpstr> Интервьюирование заказчика</vt:lpstr>
      <vt:lpstr>Чтение документации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2025-09-18T18:14:06Z</dcterms:modified>
</cp:coreProperties>
</file>