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2" r:id="rId18"/>
  </p:sldIdLst>
  <p:sldSz cx="9144000" cy="5143500" type="screen16x9"/>
  <p:notesSz cx="6858000" cy="9144000"/>
  <p:embeddedFontLst>
    <p:embeddedFont>
      <p:font typeface="Helvetica" panose="020B0604020202020204" pitchFamily="34" charset="0"/>
      <p:regular r:id="rId20"/>
      <p:bold r:id="rId21"/>
      <p:italic r:id="rId22"/>
      <p:boldItalic r:id="rId23"/>
    </p:embeddedFont>
    <p:embeddedFont>
      <p:font typeface="Roboto Black" panose="02000000000000000000" pitchFamily="2" charset="0"/>
      <p:bold r:id="rId24"/>
      <p:boldItalic r:id="rId25"/>
    </p:embeddedFont>
    <p:embeddedFont>
      <p:font typeface="Roboto Light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2iVg5qOsFviMR20M9zd1t6XzL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8EAB6C-808B-4AEF-ACCC-E10B501A943A}">
  <a:tblStyle styleId="{A48EAB6C-808B-4AEF-ACCC-E10B501A943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48" autoAdjust="0"/>
    <p:restoredTop sz="88497" autoAdjust="0"/>
  </p:normalViewPr>
  <p:slideViewPr>
    <p:cSldViewPr snapToGrid="0">
      <p:cViewPr varScale="1">
        <p:scale>
          <a:sx n="100" d="100"/>
          <a:sy n="100" d="100"/>
        </p:scale>
        <p:origin x="10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7862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99722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310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6617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6540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930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05254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028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3633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1982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7798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881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943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"/>
          <p:cNvSpPr txBox="1">
            <a:spLocks noGrp="1"/>
          </p:cNvSpPr>
          <p:nvPr>
            <p:ph type="ctrTitle"/>
          </p:nvPr>
        </p:nvSpPr>
        <p:spPr>
          <a:xfrm>
            <a:off x="152050" y="1836390"/>
            <a:ext cx="8008101" cy="20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Практика проведения AB-тестирования. Вопросы концепции</a:t>
            </a:r>
            <a:endParaRPr sz="3600" b="1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pic>
        <p:nvPicPr>
          <p:cNvPr id="76" name="Google Shape;7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870448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Можно ли проводить A/B тестирование чего-либо кроме веб-страниц?</a:t>
            </a:r>
          </a:p>
        </p:txBody>
      </p:sp>
      <p:sp>
        <p:nvSpPr>
          <p:cNvPr id="102" name="Google Shape;102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B2C1-A900-676D-A50F-36FE36CF064E}"/>
              </a:ext>
            </a:extLst>
          </p:cNvPr>
          <p:cNvSpPr txBox="1"/>
          <p:nvPr/>
        </p:nvSpPr>
        <p:spPr>
          <a:xfrm>
            <a:off x="1176794" y="1914435"/>
            <a:ext cx="562157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E-mail: </a:t>
            </a:r>
            <a:r>
              <a:rPr lang="ru-RU" dirty="0"/>
              <a:t>Тестирование переменных для E-mail включает в себя тестирование темы письма, функций персонализации, имени отправителя и многого другого.</a:t>
            </a:r>
          </a:p>
          <a:p>
            <a:endParaRPr lang="ru-RU" dirty="0"/>
          </a:p>
          <a:p>
            <a:r>
              <a:rPr lang="ru-RU" b="1" dirty="0"/>
              <a:t>PPC: </a:t>
            </a:r>
            <a:r>
              <a:rPr lang="ru-RU" dirty="0"/>
              <a:t>В случае платных поисков или кампаний вы можете провести A/B тестирование заголовка, основного текста ссылки или ключевых слов.</a:t>
            </a:r>
          </a:p>
          <a:p>
            <a:endParaRPr lang="ru-RU" dirty="0"/>
          </a:p>
          <a:p>
            <a:r>
              <a:rPr lang="ru-RU" b="1" dirty="0"/>
              <a:t>Призывы к действию: </a:t>
            </a:r>
            <a:r>
              <a:rPr lang="ru-RU" dirty="0"/>
              <a:t>В этом случае, вы можете попробовать варьировать текст, его форму, цвет или расположение на странице.</a:t>
            </a:r>
          </a:p>
        </p:txBody>
      </p:sp>
    </p:spTree>
    <p:extLst>
      <p:ext uri="{BB962C8B-B14F-4D97-AF65-F5344CB8AC3E}">
        <p14:creationId xmlns:p14="http://schemas.microsoft.com/office/powerpoint/2010/main" val="113665389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870448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Что делать, если я не доверяю результатам?</a:t>
            </a:r>
          </a:p>
        </p:txBody>
      </p:sp>
      <p:sp>
        <p:nvSpPr>
          <p:cNvPr id="102" name="Google Shape;102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B2C1-A900-676D-A50F-36FE36CF064E}"/>
              </a:ext>
            </a:extLst>
          </p:cNvPr>
          <p:cNvSpPr txBox="1"/>
          <p:nvPr/>
        </p:nvSpPr>
        <p:spPr>
          <a:xfrm>
            <a:off x="1041622" y="1644091"/>
            <a:ext cx="562157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Если вы действительно не доверяете результатам и при этом исключили любые ошибки и проблемы при проведении теста, то лучшее, что вы можете сделать – это провести его еще раз. Отнеситесь к нему, как к совершенно отдельному тесту и посмотрите, получится ли воспроизвести результаты, полученные ранее. Если воспроизведение удается снова и снова, значит результату определенно можно доверять.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673492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870448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Как часто мне следует проводить A/B тестирование?</a:t>
            </a:r>
          </a:p>
        </p:txBody>
      </p:sp>
      <p:sp>
        <p:nvSpPr>
          <p:cNvPr id="102" name="Google Shape;102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B2C1-A900-676D-A50F-36FE36CF064E}"/>
              </a:ext>
            </a:extLst>
          </p:cNvPr>
          <p:cNvSpPr txBox="1"/>
          <p:nvPr/>
        </p:nvSpPr>
        <p:spPr>
          <a:xfrm>
            <a:off x="1041622" y="1644091"/>
            <a:ext cx="56215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Это зависит от перспектив. Хорошей идеей будет проводить тестирование постоянно для итерации вашего сайта. Только убедитесь в том, что у вашего теста есть четкая цель, которая приведет к увеличению функциональности сайта как для посетителей, так и для компании. Если же вы проводите тесты, результатом которых являются минимальные изменения или выигрыши, тогда вам стоит пересмотреть свои стратегию тестирования.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516895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870448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Что мне нужно, чтобы начать A/B тестирование на своем сайте?</a:t>
            </a:r>
          </a:p>
        </p:txBody>
      </p:sp>
      <p:sp>
        <p:nvSpPr>
          <p:cNvPr id="102" name="Google Shape;102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B2C1-A900-676D-A50F-36FE36CF064E}"/>
              </a:ext>
            </a:extLst>
          </p:cNvPr>
          <p:cNvSpPr txBox="1"/>
          <p:nvPr/>
        </p:nvSpPr>
        <p:spPr>
          <a:xfrm>
            <a:off x="1041622" y="1644091"/>
            <a:ext cx="562157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Если вас не смущает копание в коде, то Google предлагает бесплатный инструмент под названием Эксперименты в составе Google Analytics. Он немного отличается от стандартного A / B тестирования, но если вы технически продвинуты, то вы можете его попробовать.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54539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870448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Помимо размера выборки, каких еще ошибок мне опасаться?</a:t>
            </a:r>
          </a:p>
        </p:txBody>
      </p:sp>
      <p:sp>
        <p:nvSpPr>
          <p:cNvPr id="102" name="Google Shape;102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B2C1-A900-676D-A50F-36FE36CF064E}"/>
              </a:ext>
            </a:extLst>
          </p:cNvPr>
          <p:cNvSpPr txBox="1"/>
          <p:nvPr/>
        </p:nvSpPr>
        <p:spPr>
          <a:xfrm>
            <a:off x="1041622" y="1644091"/>
            <a:ext cx="56215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Эффект истории: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Что-то произошедшее во внешнем мире негативно повлияло на результаты вашего тестирования.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Эффект инструмента: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ошибка в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тестировочном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ПО исказила результаты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63056855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870448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Что, если у меня нет контрольной версии?</a:t>
            </a:r>
          </a:p>
        </p:txBody>
      </p:sp>
      <p:sp>
        <p:nvSpPr>
          <p:cNvPr id="102" name="Google Shape;102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B2C1-A900-676D-A50F-36FE36CF064E}"/>
              </a:ext>
            </a:extLst>
          </p:cNvPr>
          <p:cNvSpPr txBox="1"/>
          <p:nvPr/>
        </p:nvSpPr>
        <p:spPr>
          <a:xfrm>
            <a:off x="1264258" y="1413504"/>
            <a:ext cx="56215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Контрольная версия — это существующая версия целевой страницы или веб-страницы, относительно которой вы проводите тестирование. Иногда вам может понадобиться протестировать две версии страницы, которая никогда прежде не существовала. Просто выберите один из вариантов и назовите его контрольным. Попробуйте выбрать тот, который больше всего отвечает нынешнему дизайну страниц, а остальные используйте в качестве материала для тестирования.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02788245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870448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Когда моя версия выигрывает A/B тестирование?</a:t>
            </a:r>
          </a:p>
        </p:txBody>
      </p:sp>
      <p:sp>
        <p:nvSpPr>
          <p:cNvPr id="102" name="Google Shape;102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B2C1-A900-676D-A50F-36FE36CF064E}"/>
              </a:ext>
            </a:extLst>
          </p:cNvPr>
          <p:cNvSpPr txBox="1"/>
          <p:nvPr/>
        </p:nvSpPr>
        <p:spPr>
          <a:xfrm>
            <a:off x="1232452" y="2017803"/>
            <a:ext cx="5621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У вас есть статистически значимые результаты</a:t>
            </a:r>
          </a:p>
          <a:p>
            <a:pPr algn="l"/>
            <a:r>
              <a:rPr lang="ru-RU" dirty="0">
                <a:latin typeface="Helvetica" panose="020B0604020202020204" pitchFamily="34" charset="0"/>
              </a:rPr>
              <a:t>Вы можете проверить свои гипотезы на тестовых выборках</a:t>
            </a:r>
            <a:endParaRPr lang="ru-RU" b="0" i="0" dirty="0">
              <a:solidFill>
                <a:srgbClr val="00000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10808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>
            <a:spLocks noGrp="1"/>
          </p:cNvSpPr>
          <p:nvPr>
            <p:ph type="subTitle" idx="1"/>
          </p:nvPr>
        </p:nvSpPr>
        <p:spPr>
          <a:xfrm>
            <a:off x="434414" y="1336646"/>
            <a:ext cx="7564200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Отвечали на концептуальные вопросы АБ-тестирования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Практиковались строить АБ-тест на данных по недвижимости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Практиковались строить АБ-тест на данных </a:t>
            </a:r>
            <a:r>
              <a:rPr lang="ru-RU" sz="1800" dirty="0" err="1">
                <a:solidFill>
                  <a:schemeClr val="dk1"/>
                </a:solidFill>
              </a:rPr>
              <a:t>геймдев</a:t>
            </a:r>
            <a:r>
              <a:rPr lang="ru-RU" sz="1800" dirty="0">
                <a:solidFill>
                  <a:schemeClr val="dk1"/>
                </a:solidFill>
              </a:rPr>
              <a:t>-компании</a:t>
            </a:r>
            <a:endParaRPr dirty="0"/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72" name="Google Shape;172;p11"/>
          <p:cNvSpPr txBox="1">
            <a:spLocks noGrp="1"/>
          </p:cNvSpPr>
          <p:nvPr>
            <p:ph type="ctrTitle"/>
          </p:nvPr>
        </p:nvSpPr>
        <p:spPr>
          <a:xfrm>
            <a:off x="434428" y="258025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73" name="Google Shape;173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subTitle" idx="1"/>
          </p:nvPr>
        </p:nvSpPr>
        <p:spPr>
          <a:xfrm>
            <a:off x="359998" y="1113600"/>
            <a:ext cx="5201100" cy="374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5715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</a:rPr>
              <a:t>Концептуальные вопросы</a:t>
            </a:r>
          </a:p>
          <a:p>
            <a:pPr marL="5715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</a:rPr>
              <a:t>Вопросы собеседований</a:t>
            </a:r>
          </a:p>
          <a:p>
            <a:pPr marL="5715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</a:rPr>
              <a:t>Практика на </a:t>
            </a:r>
            <a:r>
              <a:rPr lang="ru-RU" sz="1800" dirty="0" err="1">
                <a:solidFill>
                  <a:schemeClr val="dk1"/>
                </a:solidFill>
              </a:rPr>
              <a:t>датасете</a:t>
            </a:r>
            <a:r>
              <a:rPr lang="ru-RU" sz="1800" dirty="0">
                <a:solidFill>
                  <a:schemeClr val="dk1"/>
                </a:solidFill>
              </a:rPr>
              <a:t> недвижимости</a:t>
            </a:r>
          </a:p>
          <a:p>
            <a:pPr marL="57150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</a:rPr>
              <a:t>Практика на </a:t>
            </a:r>
            <a:r>
              <a:rPr lang="ru-RU" sz="1800" dirty="0" err="1">
                <a:solidFill>
                  <a:schemeClr val="dk1"/>
                </a:solidFill>
              </a:rPr>
              <a:t>датасете</a:t>
            </a:r>
            <a:r>
              <a:rPr lang="ru-RU" sz="1800" dirty="0">
                <a:solidFill>
                  <a:schemeClr val="dk1"/>
                </a:solidFill>
              </a:rPr>
              <a:t> </a:t>
            </a:r>
            <a:r>
              <a:rPr lang="ru-RU" sz="1800" dirty="0" err="1">
                <a:solidFill>
                  <a:schemeClr val="dk1"/>
                </a:solidFill>
              </a:rPr>
              <a:t>геймдев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4" name="Google Shape;8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7" name="Google Shape;8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AB-тестирование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4"/>
          <p:cNvGrpSpPr/>
          <p:nvPr/>
        </p:nvGrpSpPr>
        <p:grpSpPr>
          <a:xfrm>
            <a:off x="2060483" y="1032404"/>
            <a:ext cx="5023033" cy="3767202"/>
            <a:chOff x="441819" y="2348"/>
            <a:chExt cx="3717194" cy="3767202"/>
          </a:xfrm>
        </p:grpSpPr>
        <p:sp>
          <p:nvSpPr>
            <p:cNvPr id="107" name="Google Shape;107;p4"/>
            <p:cNvSpPr/>
            <p:nvPr/>
          </p:nvSpPr>
          <p:spPr>
            <a:xfrm>
              <a:off x="2106923" y="456699"/>
              <a:ext cx="352787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4"/>
            <p:cNvSpPr txBox="1"/>
            <p:nvPr/>
          </p:nvSpPr>
          <p:spPr>
            <a:xfrm>
              <a:off x="2273732" y="500502"/>
              <a:ext cx="19169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441819" y="2348"/>
              <a:ext cx="1666903" cy="10001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4"/>
            <p:cNvSpPr txBox="1"/>
            <p:nvPr/>
          </p:nvSpPr>
          <p:spPr>
            <a:xfrm>
              <a:off x="441819" y="2348"/>
              <a:ext cx="1666903" cy="1000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Определите цели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1275271" y="1000690"/>
              <a:ext cx="2050291" cy="3527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5816"/>
                  </a:lnTo>
                  <a:lnTo>
                    <a:pt x="0" y="65816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4"/>
            <p:cNvSpPr txBox="1"/>
            <p:nvPr/>
          </p:nvSpPr>
          <p:spPr>
            <a:xfrm>
              <a:off x="2248271" y="1175167"/>
              <a:ext cx="104291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2492110" y="2348"/>
              <a:ext cx="1666903" cy="10001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4"/>
            <p:cNvSpPr txBox="1"/>
            <p:nvPr/>
          </p:nvSpPr>
          <p:spPr>
            <a:xfrm>
              <a:off x="2492110" y="2348"/>
              <a:ext cx="1666903" cy="1000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Определите метрику 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2106923" y="1840229"/>
              <a:ext cx="352787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4"/>
            <p:cNvSpPr txBox="1"/>
            <p:nvPr/>
          </p:nvSpPr>
          <p:spPr>
            <a:xfrm>
              <a:off x="2273732" y="1884032"/>
              <a:ext cx="19169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41819" y="1385878"/>
              <a:ext cx="1666903" cy="10001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4"/>
            <p:cNvSpPr txBox="1"/>
            <p:nvPr/>
          </p:nvSpPr>
          <p:spPr>
            <a:xfrm>
              <a:off x="441819" y="1385878"/>
              <a:ext cx="1666903" cy="1000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Разработайте гипотезу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1275271" y="2384220"/>
              <a:ext cx="2050291" cy="352787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5816"/>
                  </a:lnTo>
                  <a:lnTo>
                    <a:pt x="0" y="65816"/>
                  </a:lnTo>
                  <a:lnTo>
                    <a:pt x="0" y="12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4"/>
            <p:cNvSpPr txBox="1"/>
            <p:nvPr/>
          </p:nvSpPr>
          <p:spPr>
            <a:xfrm>
              <a:off x="2248271" y="2558697"/>
              <a:ext cx="104291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2492110" y="1385878"/>
              <a:ext cx="1666903" cy="10001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" name="Google Shape;122;p4"/>
            <p:cNvSpPr txBox="1"/>
            <p:nvPr/>
          </p:nvSpPr>
          <p:spPr>
            <a:xfrm>
              <a:off x="2492110" y="1385878"/>
              <a:ext cx="1666903" cy="1000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Подготовьте эксперимент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2106923" y="3223759"/>
              <a:ext cx="352787" cy="9144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" name="Google Shape;124;p4"/>
            <p:cNvSpPr txBox="1"/>
            <p:nvPr/>
          </p:nvSpPr>
          <p:spPr>
            <a:xfrm>
              <a:off x="2273732" y="3267562"/>
              <a:ext cx="19169" cy="38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41819" y="2769408"/>
              <a:ext cx="1666903" cy="10001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" name="Google Shape;126;p4"/>
            <p:cNvSpPr txBox="1"/>
            <p:nvPr/>
          </p:nvSpPr>
          <p:spPr>
            <a:xfrm>
              <a:off x="441819" y="2769408"/>
              <a:ext cx="1666903" cy="1000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Проведите эксперимент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492110" y="2769408"/>
              <a:ext cx="1666903" cy="1000142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2492110" y="2769408"/>
              <a:ext cx="1666903" cy="1000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2450" tIns="92450" rIns="92450" bIns="924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r>
                <a:rPr lang="ru-RU" sz="13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Проанализируйте результаты</a:t>
              </a:r>
              <a:endParaRPr sz="1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870448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Когда нужно использовать A/B тестирование?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B2C1-A900-676D-A50F-36FE36CF064E}"/>
              </a:ext>
            </a:extLst>
          </p:cNvPr>
          <p:cNvSpPr txBox="1"/>
          <p:nvPr/>
        </p:nvSpPr>
        <p:spPr>
          <a:xfrm>
            <a:off x="1041622" y="1644091"/>
            <a:ext cx="562157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Чаще всего A/B тестирование проваливается из-за нечеткости поставленных целей, так что вы и не знаете, что собираетесь тестировать.</a:t>
            </a:r>
          </a:p>
          <a:p>
            <a:endParaRPr lang="ru-RU" dirty="0"/>
          </a:p>
          <a:p>
            <a:r>
              <a:rPr lang="ru-RU" dirty="0"/>
              <a:t>Возникают проблемы с A/B тестированием в том случае, когда поставленная цель слишком расплывчата</a:t>
            </a:r>
          </a:p>
        </p:txBody>
      </p:sp>
    </p:spTree>
    <p:extLst>
      <p:ext uri="{BB962C8B-B14F-4D97-AF65-F5344CB8AC3E}">
        <p14:creationId xmlns:p14="http://schemas.microsoft.com/office/powerpoint/2010/main" val="318388518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870448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Какое оптимальное количество вариантов должно быть в A/B тестировании?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B2C1-A900-676D-A50F-36FE36CF064E}"/>
              </a:ext>
            </a:extLst>
          </p:cNvPr>
          <p:cNvSpPr txBox="1"/>
          <p:nvPr/>
        </p:nvSpPr>
        <p:spPr>
          <a:xfrm>
            <a:off x="930303" y="1445694"/>
            <a:ext cx="71561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Одновременно не более трех тестовых выборок и их сравнений между собой</a:t>
            </a:r>
          </a:p>
        </p:txBody>
      </p:sp>
      <p:pic>
        <p:nvPicPr>
          <p:cNvPr id="1026" name="Picture 2" descr="Находка для шпиона: ААБ-тестирование как оптимальный вариант сплит-теста /  Хабр">
            <a:extLst>
              <a:ext uri="{FF2B5EF4-FFF2-40B4-BE49-F238E27FC236}">
                <a16:creationId xmlns:a16="http://schemas.microsoft.com/office/drawing/2014/main" id="{CDD96374-3168-D22B-D5A9-31E701B95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1568" y="1905974"/>
            <a:ext cx="6115051" cy="305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75093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870448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Что такое нулевая гипотеза?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B2C1-A900-676D-A50F-36FE36CF064E}"/>
              </a:ext>
            </a:extLst>
          </p:cNvPr>
          <p:cNvSpPr txBox="1"/>
          <p:nvPr/>
        </p:nvSpPr>
        <p:spPr>
          <a:xfrm>
            <a:off x="1041622" y="1644091"/>
            <a:ext cx="56215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Нулевая гипотеза гласит, что любое расхождение в результатах является результатом ошибки выборки или стандартной вариации. </a:t>
            </a:r>
          </a:p>
          <a:p>
            <a:endParaRPr lang="ru-RU" dirty="0"/>
          </a:p>
          <a:p>
            <a:r>
              <a:rPr lang="ru-RU" dirty="0"/>
              <a:t>В статистике, способ с помощью которого вы пытаетесь доказать верность или неверность теории называется оспариванием нулевой гипотезы. Оно заключается в том, что эксперимент проводится достаточно долго для того, чтобы исключить случайный результат. Эта концепция также носит название достижения статистической значимости.</a:t>
            </a:r>
          </a:p>
        </p:txBody>
      </p:sp>
    </p:spTree>
    <p:extLst>
      <p:ext uri="{BB962C8B-B14F-4D97-AF65-F5344CB8AC3E}">
        <p14:creationId xmlns:p14="http://schemas.microsoft.com/office/powerpoint/2010/main" val="58031525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870448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Сколько нужно просмотров страницы, чтобы результат A/B тестирования был достоверен?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B2C1-A900-676D-A50F-36FE36CF064E}"/>
              </a:ext>
            </a:extLst>
          </p:cNvPr>
          <p:cNvSpPr txBox="1"/>
          <p:nvPr/>
        </p:nvSpPr>
        <p:spPr>
          <a:xfrm>
            <a:off x="1041622" y="1644091"/>
            <a:ext cx="56215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Перед тем, как вы сможете обработать результаты A/B тестирования, следует убедиться, что тестирование достигло статистической значимости. </a:t>
            </a:r>
          </a:p>
          <a:p>
            <a:endParaRPr lang="ru-RU" dirty="0">
              <a:latin typeface="Helvetica" panose="020B0604020202020204" pitchFamily="34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Эта точка, при которой вы получите процент уверенности в результате 95 или выше.</a:t>
            </a:r>
            <a:br>
              <a:rPr lang="ru-RU" dirty="0"/>
            </a:br>
            <a:endParaRPr lang="ru-RU" dirty="0"/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Хорошей новостью для вас будет то, что у многих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тестировочных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 инструментов показатели статистической значимости уже встроены.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40032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870448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Существует ли негативное влияние A/B тестирования на SEO?</a:t>
            </a:r>
          </a:p>
        </p:txBody>
      </p:sp>
      <p:sp>
        <p:nvSpPr>
          <p:cNvPr id="102" name="Google Shape;102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B2C1-A900-676D-A50F-36FE36CF064E}"/>
              </a:ext>
            </a:extLst>
          </p:cNvPr>
          <p:cNvSpPr txBox="1"/>
          <p:nvPr/>
        </p:nvSpPr>
        <p:spPr>
          <a:xfrm>
            <a:off x="1486015" y="1986974"/>
            <a:ext cx="560249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Существует миф о том, что A/B тестирование негативно влияет на рейтинг в поисковых системах, поскольку его проведение может быть классифицировано как дублированный контент, чего поисковые системы очень не любят. Однако этот миф не имеет под собой никаких оснований.</a:t>
            </a:r>
          </a:p>
        </p:txBody>
      </p:sp>
    </p:spTree>
    <p:extLst>
      <p:ext uri="{BB962C8B-B14F-4D97-AF65-F5344CB8AC3E}">
        <p14:creationId xmlns:p14="http://schemas.microsoft.com/office/powerpoint/2010/main" val="292522751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ctrTitle"/>
          </p:nvPr>
        </p:nvSpPr>
        <p:spPr>
          <a:xfrm>
            <a:off x="359999" y="180000"/>
            <a:ext cx="870448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Что именно тестируется?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B2C1-A900-676D-A50F-36FE36CF064E}"/>
              </a:ext>
            </a:extLst>
          </p:cNvPr>
          <p:cNvSpPr txBox="1"/>
          <p:nvPr/>
        </p:nvSpPr>
        <p:spPr>
          <a:xfrm>
            <a:off x="787180" y="1336286"/>
            <a:ext cx="740266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Призывы к действию: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даже при наличии одного элемента призыва к действию, все равно можно найти много того, что стоит протестировать. </a:t>
            </a:r>
          </a:p>
          <a:p>
            <a:endParaRPr lang="ru-RU" dirty="0">
              <a:latin typeface="Helvetica" panose="020B0604020202020204" pitchFamily="34" charset="0"/>
            </a:endParaRPr>
          </a:p>
          <a:p>
            <a:r>
              <a:rPr lang="ru-RU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Заголовок: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обычно заголовок – первая вещь, которую посетитель видит на вашем сайте, поэтому силу его потенциального воздействия нельзя недооценивать.</a:t>
            </a:r>
          </a:p>
          <a:p>
            <a:endParaRPr lang="ru-RU" dirty="0">
              <a:latin typeface="Helvetica" panose="020B0604020202020204" pitchFamily="34" charset="0"/>
            </a:endParaRPr>
          </a:p>
          <a:p>
            <a:r>
              <a:rPr lang="ru-RU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Изображения: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Что эффективней? Изображение человека, использующего ваш продукт или изображение самого продукта? Протестируйте различные версии страниц с альтернативными изображениями, чтобы увидеть, есть ли разница в действиях пользователей.</a:t>
            </a:r>
          </a:p>
          <a:p>
            <a:endParaRPr lang="ru-RU" dirty="0">
              <a:latin typeface="Helvetica" panose="020B0604020202020204" pitchFamily="34" charset="0"/>
            </a:endParaRPr>
          </a:p>
          <a:p>
            <a:r>
              <a:rPr lang="ru-RU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Длина текста:</a:t>
            </a:r>
            <a:r>
              <a:rPr lang="ru-RU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 Привело ли сокращение текста на странице к созданию ясного месседжа или вам все еще нужны дополнительные послания, чтобы объяснить суть вашего предложения?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75242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ransition spd="med">
    <p:fade/>
  </p:transition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848</Words>
  <Application>Microsoft Office PowerPoint</Application>
  <PresentationFormat>Экран (16:9)</PresentationFormat>
  <Paragraphs>62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Roboto Light</vt:lpstr>
      <vt:lpstr>Helvetica</vt:lpstr>
      <vt:lpstr>Roboto Black</vt:lpstr>
      <vt:lpstr>Simple Light</vt:lpstr>
      <vt:lpstr>Практика проведения AB-тестирования. Вопросы концепции</vt:lpstr>
      <vt:lpstr>План встречи</vt:lpstr>
      <vt:lpstr>AB-тестирование</vt:lpstr>
      <vt:lpstr>Когда нужно использовать A/B тестирование?</vt:lpstr>
      <vt:lpstr>Какое оптимальное количество вариантов должно быть в A/B тестировании?</vt:lpstr>
      <vt:lpstr>Что такое нулевая гипотеза?</vt:lpstr>
      <vt:lpstr>Сколько нужно просмотров страницы, чтобы результат A/B тестирования был достоверен?</vt:lpstr>
      <vt:lpstr>Существует ли негативное влияние A/B тестирования на SEO?</vt:lpstr>
      <vt:lpstr>Что именно тестируется?</vt:lpstr>
      <vt:lpstr>Можно ли проводить A/B тестирование чего-либо кроме веб-страниц?</vt:lpstr>
      <vt:lpstr>Что делать, если я не доверяю результатам?</vt:lpstr>
      <vt:lpstr>Как часто мне следует проводить A/B тестирование?</vt:lpstr>
      <vt:lpstr>Что мне нужно, чтобы начать A/B тестирование на своем сайте?</vt:lpstr>
      <vt:lpstr>Помимо размера выборки, каких еще ошибок мне опасаться?</vt:lpstr>
      <vt:lpstr>Что, если у меня нет контрольной версии?</vt:lpstr>
      <vt:lpstr>Когда моя версия выигрывает A/B тестирование?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AB-тестирование. Ошибки AB-теста. Ошибка подглядывания.</dc:title>
  <dc:creator>Вугар Дамиров</dc:creator>
  <cp:lastModifiedBy>Вугар Дамиров</cp:lastModifiedBy>
  <cp:revision>3</cp:revision>
  <dcterms:modified xsi:type="dcterms:W3CDTF">2025-09-18T18:34:06Z</dcterms:modified>
</cp:coreProperties>
</file>