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6"/>
  </p:notesMasterIdLst>
  <p:sldIdLst>
    <p:sldId id="256" r:id="rId2"/>
    <p:sldId id="291" r:id="rId3"/>
    <p:sldId id="292" r:id="rId4"/>
    <p:sldId id="258" r:id="rId5"/>
    <p:sldId id="293" r:id="rId6"/>
    <p:sldId id="294" r:id="rId7"/>
    <p:sldId id="295" r:id="rId8"/>
    <p:sldId id="296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86" r:id="rId21"/>
    <p:sldId id="287" r:id="rId22"/>
    <p:sldId id="288" r:id="rId23"/>
    <p:sldId id="290" r:id="rId24"/>
    <p:sldId id="270" r:id="rId2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Black" panose="02000000000000000000" pitchFamily="2" charset="0"/>
      <p:bold r:id="rId31"/>
      <p:boldItalic r:id="rId32"/>
    </p:embeddedFont>
    <p:embeddedFont>
      <p:font typeface="Roboto Light" panose="02000000000000000000" pitchFamily="2" charset="0"/>
      <p:regular r:id="rId33"/>
      <p:bold r:id="rId34"/>
      <p:italic r:id="rId35"/>
      <p:boldItalic r:id="rId3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PTwxmH6DPFI+jNseZXkR79NSA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f23b0ae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1f23b0ae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8fe56fd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58fe56fd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4B704-77BC-6795-BB98-99F6580D3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0752D4-8FB2-DC70-89DE-C17ACD044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D727AD-0E86-7552-B397-9EA301A7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BDD9D4-8C3A-59A3-86EE-87BD5760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26247-179F-4607-6B05-ABB7D57E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304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F9D12-24B5-FDEF-47C4-AD2FE7E3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BF4CBD-21DB-6229-999D-736A581D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452D11-9A80-91D5-B95D-6A87AF89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3A2C6-C194-8736-422D-2494A454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E241AD-2729-782E-BB04-F49B8871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82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972E76-4579-FACB-4AF6-0333DEAE3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74CF17-0035-A74C-BE66-B7EB3FDDC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F6CD17-3907-D4DE-91A5-73DAE863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C024E-C586-96AA-BC49-81A3EA0D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EEC32-F31E-FB0E-8891-E6994C53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57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88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23A4C-1FFF-034C-B0CE-BE6C49F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BACED-4BBD-9AEE-AA66-4E6231BC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4E7985-9304-3A1A-4E99-DF15BE82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1FCEDC-4C87-85EE-B391-B36F194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B7862F-44D5-EA3F-E86A-0198772C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801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8E79D-5019-81FD-3019-9651F594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DE04B5-9C10-07C2-6107-F3EFA164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404E81-B779-3536-E245-D997B58D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BE507-7B5E-D9A4-F802-22992902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638BC-0E82-0015-2975-2A3B1005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85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508E3-EF8A-899E-1288-E018E8D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77F50-93A6-71EC-3A6B-741B4DC47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35784-FFFD-2E95-3893-9748CA9B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CA7190-F237-1837-1144-3EC2B990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9E1008-857B-DA40-A908-C2E4938B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FA123A-AD5E-07C4-6EB8-1D5FC5D5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446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2729A-4E84-D365-1332-11CFCA3F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C80527-445B-7AFD-8B9A-A3DF895F8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F149EE-EDCA-A016-2532-82A00C6D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0F684C-5DDD-3B04-DFD7-6377AA86D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E5C934-7E69-5D30-6606-1AB86A218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500F4F-CF3F-5FF5-859E-D0A9D76E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1D8EE4-61EB-6FE3-472E-752349CA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367FE6-ECE3-0FF0-CD05-5177C820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6697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28118-0EB5-2326-CE69-ACE62150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CED09A-9D03-23E5-3484-117B7945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D2B6EE-22F6-9236-835B-627C6B94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3BA08E-0CAF-CE66-E764-9DD2C08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7740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F4E02C-2B4E-625F-00EA-8C314513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0F2B46-88C2-0EBB-8E9C-2C425BC9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860B47-73B6-57FE-17E0-8BA51CE4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610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2E80-9FE1-F83F-E294-9762CBE3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88AC9-F058-D26E-AB9F-5BBEF63B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A5A01F-B460-0A3E-C7B1-475C01FF6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C23380-6D20-B9F6-F49E-AE1AD9FA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16E95D-C3AA-6444-6FD5-2F7A4C69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F08846-1301-CC98-7B8A-6B9F5770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11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1ECBD-FD2C-A0D1-CE1C-2D050837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094C9E-113F-6D9C-791B-68CAD8BE7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06D203-944D-8A26-B5CA-D57B7FAA7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6356C2-8AF7-DB6D-651B-EF6106B5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88AABE-7196-858B-728A-FE408A24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8B6A17-3D68-1E73-6096-D59B1E2F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0835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D3842-66FB-0F6D-FB6C-A4094C72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4B317-2CFA-D243-DF00-3C1E57EC2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EE442-3AD4-A9FB-090E-60DB6794C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8D2F6B-F791-6A18-45F5-17238D5B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63BD75-6EDF-A1BD-9E55-298153935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57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sample-size-calculato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www.optimizely.com/sample-size-calculato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psy.ru/t-student/t-test-tablica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346825" y="1646025"/>
            <a:ext cx="6660900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Полный цикл AB-теста. 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От постановка задачи до интерпретации результатов</a:t>
            </a:r>
            <a:endParaRPr/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Стадии проверки гипотез</a:t>
            </a: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696432" y="1222759"/>
            <a:ext cx="7320514" cy="3583154"/>
            <a:chOff x="0" y="0"/>
            <a:chExt cx="7320514" cy="3583154"/>
          </a:xfrm>
        </p:grpSpPr>
        <p:sp>
          <p:nvSpPr>
            <p:cNvPr id="96" name="Google Shape;96;p4"/>
            <p:cNvSpPr/>
            <p:nvPr/>
          </p:nvSpPr>
          <p:spPr>
            <a:xfrm>
              <a:off x="0" y="0"/>
              <a:ext cx="5636796" cy="64496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 txBox="1"/>
            <p:nvPr/>
          </p:nvSpPr>
          <p:spPr>
            <a:xfrm>
              <a:off x="18890" y="18890"/>
              <a:ext cx="4865365" cy="607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Определение нулевой (H0) и альтернативной гипотезы (H1) при исследовании. Определение уровня значимости критерия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20929" y="734546"/>
              <a:ext cx="5636796" cy="64496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 txBox="1"/>
            <p:nvPr/>
          </p:nvSpPr>
          <p:spPr>
            <a:xfrm>
              <a:off x="439819" y="753436"/>
              <a:ext cx="4758857" cy="607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Отбор необходимых данных из выборки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41859" y="1469093"/>
              <a:ext cx="5636796" cy="64496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 txBox="1"/>
            <p:nvPr/>
          </p:nvSpPr>
          <p:spPr>
            <a:xfrm>
              <a:off x="860749" y="1487983"/>
              <a:ext cx="4758857" cy="607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Вычисление значения статистики критерия, отвечающей H0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262788" y="2203640"/>
              <a:ext cx="5636796" cy="64496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 txBox="1"/>
            <p:nvPr/>
          </p:nvSpPr>
          <p:spPr>
            <a:xfrm>
              <a:off x="1281678" y="2222530"/>
              <a:ext cx="4758857" cy="607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Вычисление критической области, проверка статистики критерия на предмет попадания в критическую область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683718" y="2938187"/>
              <a:ext cx="5636796" cy="64496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 txBox="1"/>
            <p:nvPr/>
          </p:nvSpPr>
          <p:spPr>
            <a:xfrm>
              <a:off x="1702608" y="2957077"/>
              <a:ext cx="4758857" cy="607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Интерпретация достигнутого уровня значимости P и результатов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217567" y="471184"/>
              <a:ext cx="419229" cy="41922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chemeClr val="dk1">
                  <a:alpha val="8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 txBox="1"/>
            <p:nvPr/>
          </p:nvSpPr>
          <p:spPr>
            <a:xfrm>
              <a:off x="5311894" y="471184"/>
              <a:ext cx="230575" cy="315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638497" y="1205731"/>
              <a:ext cx="419229" cy="41922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chemeClr val="dk1">
                  <a:alpha val="8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5732824" y="1205731"/>
              <a:ext cx="230575" cy="315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6059426" y="1929528"/>
              <a:ext cx="419229" cy="41922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chemeClr val="dk1">
                  <a:alpha val="8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6153753" y="1929528"/>
              <a:ext cx="230575" cy="315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480356" y="2671242"/>
              <a:ext cx="419229" cy="41922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chemeClr val="dk1">
                  <a:alpha val="8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6574683" y="2671242"/>
              <a:ext cx="230575" cy="315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Постановка задачи</a:t>
            </a:r>
            <a:endParaRPr/>
          </a:p>
        </p:txBody>
      </p:sp>
      <p:sp>
        <p:nvSpPr>
          <p:cNvPr id="120" name="Google Shape;120;p8"/>
          <p:cNvSpPr txBox="1"/>
          <p:nvPr/>
        </p:nvSpPr>
        <p:spPr>
          <a:xfrm>
            <a:off x="311700" y="1305950"/>
            <a:ext cx="45030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600" b="1" i="0" u="sng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Дано:</a:t>
            </a: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Есть два типа интерфейса, A и B. 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600" b="1" i="0" u="sng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Вопрос:</a:t>
            </a: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Как определить, какой нравится людям больше?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Предположим, что пользователи одинаковые, и мы показали A для 50% пользователей, и B </a:t>
            </a: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для оставшихся 50%. 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600" b="1" i="0" u="sng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Задача:</a:t>
            </a: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выбрать и обосновать выбор интерфейса для работы.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p8" descr="Индивидуальное обучение программированию | Хексле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124" y="561857"/>
            <a:ext cx="4019781" cy="401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808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800">
                <a:latin typeface="Roboto Black"/>
                <a:ea typeface="Roboto Black"/>
                <a:cs typeface="Roboto Black"/>
                <a:sym typeface="Roboto Black"/>
              </a:rPr>
              <a:t>Определение размера минимальной выборки</a:t>
            </a:r>
            <a:endParaRPr sz="28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360011" y="1184119"/>
            <a:ext cx="44415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На размер выборки влияют разные параметры и предпочтения. </a:t>
            </a:r>
            <a:endParaRPr sz="14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Наличие достаточно большого размера выборки важно для обеспечения статистически значимых результатов.</a:t>
            </a:r>
            <a:endParaRPr sz="14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Существуют различные онлайн-калькуляторы, которые помогают определиться с размером выборки при заданных статистических параметрах.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ru-RU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https://www.abtasty.com/sample-size-calculator/</a:t>
            </a:r>
            <a:r>
              <a:rPr lang="ru-RU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https://www.optimizely.com/sample-size-calculator/</a:t>
            </a:r>
            <a:r>
              <a:rPr lang="ru-RU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>
              <a:solidFill>
                <a:srgbClr val="414B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6" descr="О репрезентативности выборки в наглядных примера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1500" y="1189050"/>
            <a:ext cx="4245425" cy="2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Определение временной рамки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360000" y="1188550"/>
            <a:ext cx="4638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Пример:</a:t>
            </a:r>
            <a:endParaRPr sz="1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Среднее число новых пользователей </a:t>
            </a: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10 000 (5000 пользователей на каждую версию)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Минимальный размер выборки </a:t>
            </a: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100 000 просмотров каждой версии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100 000 / 5000 = 20 дней </a:t>
            </a: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длительность эксперимента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14B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7" descr="Часы настенные бесшумные светящиеся Losso Premium Lumin (белые, черный  ободок) / Настенные часы большие - купить по низкой цене в  интернет-магазине OZ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8848" y="1286987"/>
            <a:ext cx="2781275" cy="27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Подход к решению задачи</a:t>
            </a:r>
            <a:endParaRPr/>
          </a:p>
        </p:txBody>
      </p:sp>
      <p:sp>
        <p:nvSpPr>
          <p:cNvPr id="151" name="Google Shape;151;p32"/>
          <p:cNvSpPr txBox="1"/>
          <p:nvPr/>
        </p:nvSpPr>
        <p:spPr>
          <a:xfrm>
            <a:off x="311700" y="1097425"/>
            <a:ext cx="75195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Собрать данные по выручке от каждого пользователя, работавших с интерфейсом А и B</a:t>
            </a: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Посчитать сумму выручки от пользователей интерфейса А и B и сравнить</a:t>
            </a: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Построить для каждого интерфейса (A и B) гистограммы распределения выручки (по децилям) и сравнить</a:t>
            </a: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Посчитать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Mb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Db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– математическое ожидание и дисперсию и сравнить</a:t>
            </a: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Можно ли сказать, что пользователи A и B одинаковые или они статистически значимо отличаются?</a:t>
            </a: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Гипотеза H0 - нет различий, гипотеза H1 - есть различия.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f23b0aeb9_0_54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Критерий Стьюдента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7" name="Google Shape;157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1f23b0aeb9_0_54"/>
          <p:cNvSpPr txBox="1"/>
          <p:nvPr/>
        </p:nvSpPr>
        <p:spPr>
          <a:xfrm>
            <a:off x="3831850" y="3891100"/>
            <a:ext cx="49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https://statpsy.ru/t-student/t-test-tablica/</a:t>
            </a: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21f23b0aeb9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1850" y="1113602"/>
            <a:ext cx="4907100" cy="277748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3" name="Google Shape;163;g21f23b0aeb9_0_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675" y="1770788"/>
            <a:ext cx="1666875" cy="64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Google Shape;164;g21f23b0aeb9_0_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7763" y="2956063"/>
            <a:ext cx="1990725" cy="41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Результаты тестирования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359994" y="1410416"/>
            <a:ext cx="76128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Гипотеза Н0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– t-тест не показывает расхождений между выборками, данные в обеих группах распределены нормально, возмущения носят случайный характер =&gt; AB-тестирование успешно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360000" y="2557525"/>
            <a:ext cx="77904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Гипотеза Н1</a:t>
            </a: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– t-тест показывает значительные расхождения между выборками. Данные в обеих группах распределены ненормально, возмущения носят зависимый характер =&gt; AB-тестирование неуспешно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ctrTitle"/>
          </p:nvPr>
        </p:nvSpPr>
        <p:spPr>
          <a:xfrm>
            <a:off x="945787" y="187144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Статистическая значимость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4204925" y="1286775"/>
            <a:ext cx="413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Это уровень риска, который вы принимаете при ошибках первого рода (отклонение нулевой гипотезы, если она верна).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Ошибка второго рода </a:t>
            </a: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принятие нулевой гипотезы, когда она неверна.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Уровень надежности: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100% - 0,01= 99%,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где 0,01 </a:t>
            </a: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уровень значимости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9" descr="A/B тест: как рассчитать статистическую значимость результатов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00" y="1246501"/>
            <a:ext cx="3437876" cy="28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Расчет p-value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4" descr="p-valu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5427" y="409751"/>
            <a:ext cx="3068253" cy="432398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/>
          <p:nvPr/>
        </p:nvSpPr>
        <p:spPr>
          <a:xfrm>
            <a:off x="360004" y="1908703"/>
            <a:ext cx="45720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P-value</a:t>
            </a: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— это вероятность ошибки при отклонении нулевой гипотезы (ошибки первого рода). </a:t>
            </a:r>
            <a:endParaRPr sz="1400" b="0" i="0" u="none" strike="noStrike" cap="none">
              <a:solidFill>
                <a:srgbClr val="414B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14B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Обычно p-значение сравнивают с общепринятыми стандартными уровнями значимости 0,005 или 0,01.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Оценка p-value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360000" y="1017850"/>
            <a:ext cx="80802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Проблема: </a:t>
            </a:r>
            <a:endParaRPr sz="1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Выяснить, была ли разница в результатах связана с изменениями или это результат случайности.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Решение: </a:t>
            </a:r>
            <a:endParaRPr sz="1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Сравнить p-value с заданным уровнем значимости.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359988" y="3087550"/>
            <a:ext cx="76128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Интерпретация: </a:t>
            </a:r>
            <a:endParaRPr sz="1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p-value меньше уровня значимости =&gt; отвергнуть нулевую гипотезу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p-value </a:t>
            </a:r>
            <a:r>
              <a:rPr lang="ru-RU" sz="1600" b="0" i="1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больше </a:t>
            </a: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или равно уровню значимости =&gt; не можем отвергнуть нулевую гипотезу о том, что A и B не отличаются друг от друга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Визуализация и выводы</a:t>
            </a:r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154173" y="1378860"/>
            <a:ext cx="4003156" cy="2859397"/>
            <a:chOff x="0" y="238049"/>
            <a:chExt cx="4003156" cy="2859397"/>
          </a:xfrm>
        </p:grpSpPr>
        <p:sp>
          <p:nvSpPr>
            <p:cNvPr id="98" name="Google Shape;98;p5"/>
            <p:cNvSpPr/>
            <p:nvPr/>
          </p:nvSpPr>
          <p:spPr>
            <a:xfrm>
              <a:off x="1501183" y="1052977"/>
              <a:ext cx="1000789" cy="1000789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421120" y="238049"/>
              <a:ext cx="1160915" cy="671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 txBox="1"/>
            <p:nvPr/>
          </p:nvSpPr>
          <p:spPr>
            <a:xfrm>
              <a:off x="1421120" y="238049"/>
              <a:ext cx="1160915" cy="671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Линейные графики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881884" y="1329481"/>
              <a:ext cx="1000789" cy="1000789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962336" y="1124462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 txBox="1"/>
            <p:nvPr/>
          </p:nvSpPr>
          <p:spPr>
            <a:xfrm>
              <a:off x="2962336" y="1124462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Столбчатые диаграммы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736569" y="1777262"/>
              <a:ext cx="1000789" cy="1000789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802209" y="2368300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 txBox="1"/>
            <p:nvPr/>
          </p:nvSpPr>
          <p:spPr>
            <a:xfrm>
              <a:off x="2802209" y="2368300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Круговые диаграммы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65798" y="1777262"/>
              <a:ext cx="1000789" cy="1000789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60126" y="2368300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160126" y="2368300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Точечные графики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120483" y="1329481"/>
              <a:ext cx="1000789" cy="1000789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0" y="1124462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 txBox="1"/>
            <p:nvPr/>
          </p:nvSpPr>
          <p:spPr>
            <a:xfrm>
              <a:off x="0" y="1124462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Воронки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" name="Google Shape;113;p5" descr="Как наглядно показать Data Science: визуализация больших данных - Алексей  Чернобровов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2336" y="969082"/>
            <a:ext cx="3912782" cy="3563129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874350" y="178883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AB-тестирование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360000" y="1080112"/>
            <a:ext cx="3717194" cy="3767202"/>
            <a:chOff x="441819" y="2348"/>
            <a:chExt cx="3717194" cy="3767202"/>
          </a:xfrm>
        </p:grpSpPr>
        <p:sp>
          <p:nvSpPr>
            <p:cNvPr id="107" name="Google Shape;107;p4"/>
            <p:cNvSpPr/>
            <p:nvPr/>
          </p:nvSpPr>
          <p:spPr>
            <a:xfrm>
              <a:off x="2106923" y="456699"/>
              <a:ext cx="352787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2273732" y="500502"/>
              <a:ext cx="19169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41819" y="234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441819" y="234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Определите цели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275271" y="1000690"/>
              <a:ext cx="2050291" cy="3527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816"/>
                  </a:lnTo>
                  <a:lnTo>
                    <a:pt x="0" y="65816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2248271" y="1175167"/>
              <a:ext cx="104291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492110" y="234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2492110" y="234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Определите метрику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106923" y="1840229"/>
              <a:ext cx="352787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2273732" y="1884032"/>
              <a:ext cx="19169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41819" y="138587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441819" y="138587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Разработайте гипотезу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275271" y="2384220"/>
              <a:ext cx="2050291" cy="3527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816"/>
                  </a:lnTo>
                  <a:lnTo>
                    <a:pt x="0" y="65816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2248271" y="2558697"/>
              <a:ext cx="104291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492110" y="138587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492110" y="138587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Подготовьте эксперимент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106923" y="3223759"/>
              <a:ext cx="352787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2273732" y="3267562"/>
              <a:ext cx="19169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41819" y="276940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441819" y="276940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Проведите эксперимент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492110" y="276940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2492110" y="276940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Проанализируйте результаты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4"/>
          <p:cNvSpPr txBox="1"/>
          <p:nvPr/>
        </p:nvSpPr>
        <p:spPr>
          <a:xfrm>
            <a:off x="4690574" y="1080100"/>
            <a:ext cx="3914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Результат: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•"/>
            </a:pPr>
            <a:r>
              <a:rPr lang="ru-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Гипотеза H0 принимается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•"/>
            </a:pPr>
            <a:r>
              <a:rPr lang="ru-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Новая версия В лучше старой А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•"/>
            </a:pPr>
            <a:r>
              <a:rPr lang="ru-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Принимается </a:t>
            </a:r>
            <a:r>
              <a:rPr lang="ru-RU" sz="1600" u="sng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досрочное</a:t>
            </a:r>
            <a:r>
              <a:rPr lang="ru-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решение о выборе интерфейса В, как более лучшего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7508093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Влияние подглядывания на результат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456220" y="920918"/>
            <a:ext cx="36720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Чем чаще вы смотрите на промежуточные результаты AB-теста с готовностью принять на их основе решение, тем выше становится вероятность, что критерий покажет значимую разницу, когда ее нет: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•"/>
            </a:pPr>
            <a:r>
              <a:rPr lang="ru-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подглядывания с готовностью принять решение о завершении теста увеличивают p-</a:t>
            </a:r>
            <a:r>
              <a:rPr lang="ru-RU" sz="16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value</a:t>
            </a:r>
            <a:r>
              <a:rPr lang="ru-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в 2 раза;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•"/>
            </a:pPr>
            <a:r>
              <a:rPr lang="ru-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5 подглядываний </a:t>
            </a:r>
            <a:r>
              <a:rPr lang="ru-RU" sz="15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ru-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в 3.2 раза;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•"/>
            </a:pPr>
            <a:r>
              <a:rPr lang="ru-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10 000 подглядываний </a:t>
            </a:r>
            <a:r>
              <a:rPr lang="ru-RU" sz="15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ru-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более чем в 12 раз.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9" name="Google Shape;139;p8" descr="зависимость p-value от количества подглядываний "/>
          <p:cNvPicPr preferRelativeResize="0"/>
          <p:nvPr/>
        </p:nvPicPr>
        <p:blipFill rotWithShape="1">
          <a:blip r:embed="rId4">
            <a:alphaModFix/>
          </a:blip>
          <a:srcRect l="9657" r="14653" b="27028"/>
          <a:stretch/>
        </p:blipFill>
        <p:spPr>
          <a:xfrm>
            <a:off x="4556378" y="1169164"/>
            <a:ext cx="4071855" cy="3289164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Частые ошибки тестирования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6"/>
          <p:cNvGrpSpPr/>
          <p:nvPr/>
        </p:nvGrpSpPr>
        <p:grpSpPr>
          <a:xfrm>
            <a:off x="-2888280" y="552726"/>
            <a:ext cx="11205648" cy="4165363"/>
            <a:chOff x="-3493719" y="-537085"/>
            <a:chExt cx="11205648" cy="4165363"/>
          </a:xfrm>
        </p:grpSpPr>
        <p:sp>
          <p:nvSpPr>
            <p:cNvPr id="151" name="Google Shape;151;p6"/>
            <p:cNvSpPr/>
            <p:nvPr/>
          </p:nvSpPr>
          <p:spPr>
            <a:xfrm>
              <a:off x="-3493719" y="-537085"/>
              <a:ext cx="4165363" cy="4165363"/>
            </a:xfrm>
            <a:prstGeom prst="blockArc">
              <a:avLst>
                <a:gd name="adj1" fmla="val 18900000"/>
                <a:gd name="adj2" fmla="val 2700000"/>
                <a:gd name="adj3" fmla="val 519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294644" y="193137"/>
              <a:ext cx="7417284" cy="38652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6"/>
            <p:cNvSpPr txBox="1"/>
            <p:nvPr/>
          </p:nvSpPr>
          <p:spPr>
            <a:xfrm>
              <a:off x="294644" y="193137"/>
              <a:ext cx="7417284" cy="386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68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Досрочное завершение теста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3068" y="144822"/>
              <a:ext cx="483153" cy="48315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571615" y="772736"/>
              <a:ext cx="7140314" cy="38652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571615" y="772736"/>
              <a:ext cx="7140314" cy="386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68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Смена настроек до завершения тестирования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30039" y="724421"/>
              <a:ext cx="483153" cy="48315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56623" y="1352335"/>
              <a:ext cx="7055306" cy="38652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656623" y="1352335"/>
              <a:ext cx="7055306" cy="386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68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Частое тестирование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415046" y="1304019"/>
              <a:ext cx="483153" cy="48315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571615" y="1931933"/>
              <a:ext cx="7140314" cy="38652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571615" y="1931933"/>
              <a:ext cx="7140314" cy="386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68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Ненормальное распределение входных данных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30039" y="1883618"/>
              <a:ext cx="483153" cy="48315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94644" y="2511532"/>
              <a:ext cx="7417284" cy="38652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294644" y="2511532"/>
              <a:ext cx="7417284" cy="386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68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Изменение размера выборки в момент проведения тестирования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3068" y="2463217"/>
              <a:ext cx="483153" cy="48315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8fe56fd15_0_0"/>
          <p:cNvSpPr txBox="1">
            <a:spLocks noGrp="1"/>
          </p:cNvSpPr>
          <p:nvPr>
            <p:ph type="ctrTitle"/>
          </p:nvPr>
        </p:nvSpPr>
        <p:spPr>
          <a:xfrm>
            <a:off x="861327" y="347854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Дополнительные сведения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1" name="Google Shape;181;g258fe56fd15_0_0"/>
          <p:cNvSpPr txBox="1">
            <a:spLocks noGrp="1"/>
          </p:cNvSpPr>
          <p:nvPr>
            <p:ph type="subTitle" idx="1"/>
          </p:nvPr>
        </p:nvSpPr>
        <p:spPr>
          <a:xfrm>
            <a:off x="789889" y="1423646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АВ - тестирование - сложная исследовательская задача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Многие функции и расчеты можно произвести на Python и / или с помощью различных онлайн-калькуляторов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При работе с АВ-тестами стоит учитывать, что часть работы будет не иметь результата, а другая часть - не найдет быстрого отражения на результате деятельности компании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83" name="Google Shape;183;g258fe56fd15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58fe56fd15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58fe56fd15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1"/>
          </p:nvPr>
        </p:nvSpPr>
        <p:spPr>
          <a:xfrm>
            <a:off x="434414" y="1336646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Разбирали этапы AB-тестирования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Определяли размеры выборки для тестирования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Устанавливали временные рамки для эксперимента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Выбирали и считали метрики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Оценивали статистическую значимость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Интерпретировали результаты тестирования</a:t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Слабые стороны графиков</a:t>
            </a:r>
            <a:endParaRPr/>
          </a:p>
        </p:txBody>
      </p:sp>
      <p:grpSp>
        <p:nvGrpSpPr>
          <p:cNvPr id="120" name="Google Shape;120;p9"/>
          <p:cNvGrpSpPr/>
          <p:nvPr/>
        </p:nvGrpSpPr>
        <p:grpSpPr>
          <a:xfrm>
            <a:off x="2536624" y="1072749"/>
            <a:ext cx="4070751" cy="4070751"/>
            <a:chOff x="2536624" y="0"/>
            <a:chExt cx="4070751" cy="4070751"/>
          </a:xfrm>
        </p:grpSpPr>
        <p:sp>
          <p:nvSpPr>
            <p:cNvPr id="121" name="Google Shape;121;p9"/>
            <p:cNvSpPr/>
            <p:nvPr/>
          </p:nvSpPr>
          <p:spPr>
            <a:xfrm>
              <a:off x="2536624" y="0"/>
              <a:ext cx="4070751" cy="4070751"/>
            </a:xfrm>
            <a:prstGeom prst="diamond">
              <a:avLst/>
            </a:pr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2923345" y="386721"/>
              <a:ext cx="1587592" cy="158759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9"/>
            <p:cNvSpPr txBox="1"/>
            <p:nvPr/>
          </p:nvSpPr>
          <p:spPr>
            <a:xfrm>
              <a:off x="3000845" y="464221"/>
              <a:ext cx="1432592" cy="1432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Высокая степень агрегации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4633061" y="386721"/>
              <a:ext cx="1587592" cy="158759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9"/>
            <p:cNvSpPr txBox="1"/>
            <p:nvPr/>
          </p:nvSpPr>
          <p:spPr>
            <a:xfrm>
              <a:off x="4710561" y="464221"/>
              <a:ext cx="1432592" cy="1432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Игнорирование критических значений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23345" y="2096436"/>
              <a:ext cx="1587592" cy="158759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9"/>
            <p:cNvSpPr txBox="1"/>
            <p:nvPr/>
          </p:nvSpPr>
          <p:spPr>
            <a:xfrm>
              <a:off x="3000845" y="2173936"/>
              <a:ext cx="1432592" cy="1432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Не видны "битые" данные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4633061" y="2096436"/>
              <a:ext cx="1587592" cy="158759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 txBox="1"/>
            <p:nvPr/>
          </p:nvSpPr>
          <p:spPr>
            <a:xfrm>
              <a:off x="4710561" y="2173936"/>
              <a:ext cx="1432592" cy="1432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Нет математического обоснования выводам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AB-тестирование</a:t>
            </a:r>
            <a:endParaRPr/>
          </a:p>
        </p:txBody>
      </p:sp>
      <p:grpSp>
        <p:nvGrpSpPr>
          <p:cNvPr id="50" name="Google Shape;50;p5"/>
          <p:cNvGrpSpPr/>
          <p:nvPr/>
        </p:nvGrpSpPr>
        <p:grpSpPr>
          <a:xfrm>
            <a:off x="421542" y="1391377"/>
            <a:ext cx="3444128" cy="3110338"/>
            <a:chOff x="244577" y="34954"/>
            <a:chExt cx="2888642" cy="2726453"/>
          </a:xfrm>
        </p:grpSpPr>
        <p:sp>
          <p:nvSpPr>
            <p:cNvPr id="51" name="Google Shape;51;p5"/>
            <p:cNvSpPr/>
            <p:nvPr/>
          </p:nvSpPr>
          <p:spPr>
            <a:xfrm>
              <a:off x="849990" y="34954"/>
              <a:ext cx="1677817" cy="1677817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 txBox="1"/>
            <p:nvPr/>
          </p:nvSpPr>
          <p:spPr>
            <a:xfrm>
              <a:off x="1073699" y="328572"/>
              <a:ext cx="1230399" cy="755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Продакт-менеджеры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455402" y="1083590"/>
              <a:ext cx="1677817" cy="1677817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 txBox="1"/>
            <p:nvPr/>
          </p:nvSpPr>
          <p:spPr>
            <a:xfrm>
              <a:off x="1968535" y="1517026"/>
              <a:ext cx="1006690" cy="922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Маркетологи 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44577" y="1083590"/>
              <a:ext cx="1677817" cy="1677817"/>
            </a:xfrm>
            <a:prstGeom prst="ellipse">
              <a:avLst/>
            </a:prstGeom>
            <a:solidFill>
              <a:schemeClr val="lt1">
                <a:alpha val="49411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 txBox="1"/>
            <p:nvPr/>
          </p:nvSpPr>
          <p:spPr>
            <a:xfrm>
              <a:off x="402572" y="1517026"/>
              <a:ext cx="1006690" cy="922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Продуктовые дизайнеры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4294438" y="1063088"/>
            <a:ext cx="3716913" cy="3766917"/>
            <a:chOff x="820947" y="2490"/>
            <a:chExt cx="3716913" cy="3766917"/>
          </a:xfrm>
        </p:grpSpPr>
        <p:sp>
          <p:nvSpPr>
            <p:cNvPr id="58" name="Google Shape;58;p5"/>
            <p:cNvSpPr/>
            <p:nvPr/>
          </p:nvSpPr>
          <p:spPr>
            <a:xfrm>
              <a:off x="2485925" y="456803"/>
              <a:ext cx="352758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 txBox="1"/>
            <p:nvPr/>
          </p:nvSpPr>
          <p:spPr>
            <a:xfrm>
              <a:off x="2652720" y="500606"/>
              <a:ext cx="19167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0947" y="2490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 txBox="1"/>
            <p:nvPr/>
          </p:nvSpPr>
          <p:spPr>
            <a:xfrm>
              <a:off x="820947" y="2490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Определите цели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654336" y="1000757"/>
              <a:ext cx="2050136" cy="3527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817"/>
                  </a:lnTo>
                  <a:lnTo>
                    <a:pt x="0" y="6581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 txBox="1"/>
            <p:nvPr/>
          </p:nvSpPr>
          <p:spPr>
            <a:xfrm>
              <a:off x="2627262" y="1175219"/>
              <a:ext cx="104283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871083" y="2490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 txBox="1"/>
            <p:nvPr/>
          </p:nvSpPr>
          <p:spPr>
            <a:xfrm>
              <a:off x="2871083" y="2490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Определите метрику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485925" y="1840229"/>
              <a:ext cx="352758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 txBox="1"/>
            <p:nvPr/>
          </p:nvSpPr>
          <p:spPr>
            <a:xfrm>
              <a:off x="2652720" y="1884032"/>
              <a:ext cx="19167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20947" y="1385916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 txBox="1"/>
            <p:nvPr/>
          </p:nvSpPr>
          <p:spPr>
            <a:xfrm>
              <a:off x="820947" y="1385916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Разработайте гипотезу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654336" y="2384182"/>
              <a:ext cx="2050136" cy="3527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817"/>
                  </a:lnTo>
                  <a:lnTo>
                    <a:pt x="0" y="6581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"/>
            <p:cNvSpPr txBox="1"/>
            <p:nvPr/>
          </p:nvSpPr>
          <p:spPr>
            <a:xfrm>
              <a:off x="2627262" y="2558645"/>
              <a:ext cx="104283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871083" y="1385916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 txBox="1"/>
            <p:nvPr/>
          </p:nvSpPr>
          <p:spPr>
            <a:xfrm>
              <a:off x="2871083" y="1385916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Подготовьте эксперимент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485925" y="3223655"/>
              <a:ext cx="352758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 txBox="1"/>
            <p:nvPr/>
          </p:nvSpPr>
          <p:spPr>
            <a:xfrm>
              <a:off x="2652720" y="3267458"/>
              <a:ext cx="19167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820947" y="2769341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 txBox="1"/>
            <p:nvPr/>
          </p:nvSpPr>
          <p:spPr>
            <a:xfrm>
              <a:off x="820947" y="2769341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Проведите эксперимент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871083" y="2769341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 txBox="1"/>
            <p:nvPr/>
          </p:nvSpPr>
          <p:spPr>
            <a:xfrm>
              <a:off x="2871083" y="2769341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Проанализируйте результаты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835747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АА-тестирование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1" name="Google Shape;221;p10"/>
          <p:cNvSpPr txBox="1">
            <a:spLocks noGrp="1"/>
          </p:cNvSpPr>
          <p:nvPr>
            <p:ph type="subTitle" idx="1"/>
          </p:nvPr>
        </p:nvSpPr>
        <p:spPr>
          <a:xfrm>
            <a:off x="434414" y="1336646"/>
            <a:ext cx="7564200" cy="2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Вариация AB-тестирования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Суть теста – статическая оценка данных против самих себя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Дополняет, но не заменяет проведение AB-тестирования</a:t>
            </a:r>
            <a:endParaRPr/>
          </a:p>
        </p:txBody>
      </p:sp>
      <p:sp>
        <p:nvSpPr>
          <p:cNvPr id="222" name="Google Shape;222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1575926" y="3724650"/>
            <a:ext cx="56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lang="ru-RU" sz="1800" b="1" i="1" u="sng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 80% всех AB-тестов завершаются неуспешно</a:t>
            </a:r>
            <a:endParaRPr sz="1400" b="1" i="1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Проведение АА-тестирования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32" name="Google Shape;232;p14"/>
          <p:cNvGrpSpPr/>
          <p:nvPr/>
        </p:nvGrpSpPr>
        <p:grpSpPr>
          <a:xfrm>
            <a:off x="2717397" y="1336650"/>
            <a:ext cx="3709205" cy="3372003"/>
            <a:chOff x="2717397" y="0"/>
            <a:chExt cx="3709205" cy="3372003"/>
          </a:xfrm>
        </p:grpSpPr>
        <p:sp>
          <p:nvSpPr>
            <p:cNvPr id="233" name="Google Shape;233;p14"/>
            <p:cNvSpPr/>
            <p:nvPr/>
          </p:nvSpPr>
          <p:spPr>
            <a:xfrm rot="4396374">
              <a:off x="2912536" y="671002"/>
              <a:ext cx="2910913" cy="20299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93748" y="15000"/>
                  </a:quadBezTo>
                  <a:lnTo>
                    <a:pt x="92569" y="0"/>
                  </a:lnTo>
                  <a:lnTo>
                    <a:pt x="120000" y="18786"/>
                  </a:lnTo>
                  <a:lnTo>
                    <a:pt x="96465" y="49572"/>
                  </a:lnTo>
                  <a:lnTo>
                    <a:pt x="95286" y="34572"/>
                  </a:lnTo>
                  <a:quadBezTo>
                    <a:pt x="30000" y="44572"/>
                    <a:pt x="0" y="120000"/>
                  </a:quadBezTo>
                  <a:close/>
                </a:path>
              </a:pathLst>
            </a:custGeom>
            <a:solidFill>
              <a:srgbClr val="FFAA3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002974" y="936068"/>
              <a:ext cx="73509" cy="73509"/>
            </a:xfrm>
            <a:prstGeom prst="ellipse">
              <a:avLst/>
            </a:prstGeom>
            <a:solidFill>
              <a:srgbClr val="FFD2A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506313" y="1342057"/>
              <a:ext cx="73509" cy="73509"/>
            </a:xfrm>
            <a:prstGeom prst="ellipse">
              <a:avLst/>
            </a:prstGeom>
            <a:solidFill>
              <a:srgbClr val="FFD2A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883539" y="1816835"/>
              <a:ext cx="73509" cy="73509"/>
            </a:xfrm>
            <a:prstGeom prst="ellipse">
              <a:avLst/>
            </a:prstGeom>
            <a:solidFill>
              <a:srgbClr val="FFD2A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17397" y="0"/>
              <a:ext cx="1372405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 txBox="1"/>
            <p:nvPr/>
          </p:nvSpPr>
          <p:spPr>
            <a:xfrm>
              <a:off x="2717397" y="0"/>
              <a:ext cx="1372405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Выбор данных для АА-тестирования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423631" y="703062"/>
              <a:ext cx="2002970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 txBox="1"/>
            <p:nvPr/>
          </p:nvSpPr>
          <p:spPr>
            <a:xfrm>
              <a:off x="4423631" y="703062"/>
              <a:ext cx="2002970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Настройка теста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717397" y="1109052"/>
              <a:ext cx="1594957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4"/>
            <p:cNvSpPr txBox="1"/>
            <p:nvPr/>
          </p:nvSpPr>
          <p:spPr>
            <a:xfrm>
              <a:off x="2717397" y="1109052"/>
              <a:ext cx="1594957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Отслеживание результатов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5202564" y="1583830"/>
              <a:ext cx="1224037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 txBox="1"/>
            <p:nvPr/>
          </p:nvSpPr>
          <p:spPr>
            <a:xfrm>
              <a:off x="5202564" y="1583830"/>
              <a:ext cx="1224037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Ожидание результатов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572000" y="2832483"/>
              <a:ext cx="1854602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 txBox="1"/>
            <p:nvPr/>
          </p:nvSpPr>
          <p:spPr>
            <a:xfrm>
              <a:off x="4572000" y="2832483"/>
              <a:ext cx="1854602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Подведение итогов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Преимущества и недостатки АА-тестирования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6" name="Google Shape;256;p15"/>
          <p:cNvSpPr txBox="1">
            <a:spLocks noGrp="1"/>
          </p:cNvSpPr>
          <p:nvPr>
            <p:ph type="subTitle" idx="1"/>
          </p:nvPr>
        </p:nvSpPr>
        <p:spPr>
          <a:xfrm>
            <a:off x="434425" y="1890696"/>
            <a:ext cx="4352400" cy="15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400">
                <a:solidFill>
                  <a:schemeClr val="dk1"/>
                </a:solidFill>
              </a:rPr>
              <a:t>Преимущества: </a:t>
            </a:r>
            <a:endParaRPr sz="1400">
              <a:solidFill>
                <a:schemeClr val="dk1"/>
              </a:solidFill>
            </a:endParaRPr>
          </a:p>
          <a:p>
            <a:pPr marL="450000" lvl="0" indent="-2508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400"/>
              <a:buChar char="●"/>
            </a:pPr>
            <a:r>
              <a:rPr lang="ru-RU" sz="1400">
                <a:solidFill>
                  <a:schemeClr val="dk1"/>
                </a:solidFill>
              </a:rPr>
              <a:t>Корректность проведения тестирования</a:t>
            </a:r>
            <a:endParaRPr/>
          </a:p>
          <a:p>
            <a:pPr marL="450000" lvl="0" indent="-2635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400">
                <a:solidFill>
                  <a:schemeClr val="dk1"/>
                </a:solidFill>
              </a:rPr>
              <a:t>Вычисление базовых параметров</a:t>
            </a:r>
            <a:endParaRPr/>
          </a:p>
          <a:p>
            <a:pPr marL="450000" lvl="0" indent="-2635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400">
                <a:solidFill>
                  <a:schemeClr val="dk1"/>
                </a:solidFill>
              </a:rPr>
              <a:t>Возможность оценить данные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4984975" y="1890700"/>
            <a:ext cx="35520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Недостатки:</a:t>
            </a:r>
            <a:endParaRPr sz="14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Arial"/>
              <a:buChar char="●"/>
            </a:pPr>
            <a:r>
              <a:rPr lang="ru-RU"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Большие временные затраты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Arial"/>
              <a:buChar char="●"/>
            </a:pPr>
            <a:r>
              <a:rPr lang="ru-RU"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Минимальная польза на старте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Arial"/>
              <a:buChar char="●"/>
            </a:pPr>
            <a:r>
              <a:rPr lang="ru-RU"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Отсутствие гарантии результата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Результаты АА-тестирования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931650" y="3031994"/>
            <a:ext cx="728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АА-тест </a:t>
            </a:r>
            <a:r>
              <a:rPr lang="ru-RU" sz="1600" b="0" i="1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показал 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значимые статистические различия =&gt; проводим разбор данных.</a:t>
            </a: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849450" y="1725959"/>
            <a:ext cx="7445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АА-тест </a:t>
            </a:r>
            <a:r>
              <a:rPr lang="ru-RU" sz="1600" b="0" i="1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не показал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значимых статистических различий =&gt; АА-тестирование успешно, AB-тестирование надежно.</a:t>
            </a: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Формулировка гипотезы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311694" y="1179273"/>
            <a:ext cx="8070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Гипотеза</a:t>
            </a: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— предположение о виде распределения и свойствах случайной величины, которое можно подтвердить или опровергнуть применением статистических методов к данным выборки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4979150" y="2146350"/>
            <a:ext cx="34527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Продажи растут/падают?</a:t>
            </a:r>
            <a:endParaRPr sz="15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Реклама X — самый выгодный канал привлечения клиентов?</a:t>
            </a:r>
            <a:endParaRPr sz="15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Наша юнит-экономика прибыльна?</a:t>
            </a:r>
            <a:endParaRPr sz="15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Клиенты лучше покупают при каком цвете кнопки «корзины»?</a:t>
            </a:r>
            <a:endParaRPr sz="15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8" name="Google Shape;88;p2" descr="Тото учит сотрудников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00" y="1628850"/>
            <a:ext cx="3514650" cy="35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904</Words>
  <Application>Microsoft Office PowerPoint</Application>
  <PresentationFormat>Экран (16:9)</PresentationFormat>
  <Paragraphs>151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Roboto Black</vt:lpstr>
      <vt:lpstr>Calibri Light</vt:lpstr>
      <vt:lpstr>Roboto</vt:lpstr>
      <vt:lpstr>Roboto Light</vt:lpstr>
      <vt:lpstr>Calibri</vt:lpstr>
      <vt:lpstr>Тема Office</vt:lpstr>
      <vt:lpstr>Полный цикл AB-теста.  От постановка задачи до интерпретации результатов</vt:lpstr>
      <vt:lpstr>Визуализация и выводы</vt:lpstr>
      <vt:lpstr>Слабые стороны графиков</vt:lpstr>
      <vt:lpstr>AB-тестирование</vt:lpstr>
      <vt:lpstr>АА-тестирование</vt:lpstr>
      <vt:lpstr>Проведение АА-тестирования</vt:lpstr>
      <vt:lpstr>Преимущества и недостатки АА-тестирования</vt:lpstr>
      <vt:lpstr>Результаты АА-тестирования</vt:lpstr>
      <vt:lpstr>Формулировка гипотезы</vt:lpstr>
      <vt:lpstr>Стадии проверки гипотез</vt:lpstr>
      <vt:lpstr>Постановка задачи</vt:lpstr>
      <vt:lpstr>Определение размера минимальной выборки</vt:lpstr>
      <vt:lpstr>Определение временной рамки</vt:lpstr>
      <vt:lpstr>Подход к решению задачи</vt:lpstr>
      <vt:lpstr>Критерий Стьюдента</vt:lpstr>
      <vt:lpstr>Результаты тестирования</vt:lpstr>
      <vt:lpstr>Статистическая значимость</vt:lpstr>
      <vt:lpstr>Расчет p-value</vt:lpstr>
      <vt:lpstr>Оценка p-value</vt:lpstr>
      <vt:lpstr>AB-тестирование</vt:lpstr>
      <vt:lpstr>Влияние подглядывания на результат</vt:lpstr>
      <vt:lpstr>Частые ошибки тестирования</vt:lpstr>
      <vt:lpstr>Дополнительные сведения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5</cp:revision>
  <dcterms:modified xsi:type="dcterms:W3CDTF">2025-09-18T18:40:04Z</dcterms:modified>
</cp:coreProperties>
</file>