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Black" panose="02000000000000000000" pitchFamily="2" charset="0"/>
      <p:bold r:id="rId26"/>
      <p:boldItalic r:id="rId27"/>
    </p:embeddedFont>
    <p:embeddedFont>
      <p:font typeface="Roboto Light" panose="02000000000000000000" pitchFamily="2" charset="0"/>
      <p:regular r:id="rId28"/>
      <p:bold r:id="rId29"/>
      <p:italic r:id="rId30"/>
      <p:boldItalic r:id="rId3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4mA2uupESUCHXPNHdQ5xnZ8MD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6F459-53E9-DB3C-B086-F9D60D4B4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6C1EBC-8FED-C761-2E82-700539BED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A56008-545C-BA0D-C8BB-F4805D6C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AC97CF-8BEC-FF96-0EC1-D74537C7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6EFF12-E64F-82BB-7428-269C654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2191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D4AE5-30E4-EE91-E8E7-F7EBEB79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4E1B74-8096-C785-14C2-0E5573DE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46D8E-EC1B-F0EB-3D90-F6587513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159C3-EE56-F89A-034D-97C74D41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8D144F-B22F-94EA-5FBA-090BAE2A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0154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5485A6-0743-7754-CEE7-AA46285E9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797D3A-8695-3FDD-0431-05D3AD6C2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C1769-0AA9-A96E-2C2C-23E4F713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BEB462-36FE-2531-4E53-CE1E3DE9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F51BD-E49F-F775-1676-091E9BF7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276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43F45-AB35-8604-408C-F4C536CD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E03A2-0E4B-C79C-A643-7B025705B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815309-B512-EBA0-22FA-722DE5C0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8176A-9567-CC48-92C0-17A8E9E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3C888-B282-7668-90F3-FC938F4C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391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1B845-98AE-CF30-A4A1-3062F0A3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AE1212-4725-4B45-0F93-1C5429D0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CC4D8-D9B0-F6D9-7233-AEBA359A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4A657-C4DF-09BD-11C4-97563B5C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AD3CEC-F5F0-9930-89AF-A97493F5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5374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B8A6D-FEF8-11BD-60AD-9B8092BC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FA29E6-125B-5B96-C196-33F379CE3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475314-62ED-DB27-7DE5-E59AAAAD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CBF234-07FE-5076-1210-3B15BD1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AF2BB9-E424-DC88-B65B-EC97AE6B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06623-5F57-215B-C044-BBC59BA7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5121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EA9D1-771D-60C7-397E-951B93EA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9136EA-DEC8-D0D3-58D5-57231A020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7819DF-7B37-F257-0D1C-AA981ECAB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9A24A-CE5A-8760-ABA9-05947DD6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512A59-F029-FE62-671C-82091B558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6C8131-8613-E9A8-0A66-2953F56A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B99589-7D12-C19E-A06A-B9BBA8CF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19B0C1-B401-7423-349E-E9212836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985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B562B-AD26-D43B-D9B8-45DC9E83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1345EC-6E19-42F4-C63B-B9DCA65D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D2A4EB-9C31-FBA0-DD47-659EF0BB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A6B4BF-0E73-25D2-DD35-E3E5DB52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7087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056963-D593-BE2A-8ECD-AB93958D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6E1F72D-B692-A806-98BD-4209CBF0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DF537C-399A-DB06-F13F-E020D41F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0160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3E345-2162-6E06-930B-CD684B82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83A5D-001B-31AE-CBC1-39D47066E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A27A73-0FD9-FCD3-0D53-6B4EADF9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86C11E-30C8-7DD7-66B5-D4552710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80D414-DDCB-1CDF-57F8-EF862FA5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6E4CA4-51A7-5C26-BBAC-C5353E4A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097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275A-1019-0BC2-EE31-11A05F69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FD742E-341A-47BC-23A8-7E76012F9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E8355C-8BD6-FB24-D289-CF133096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237336-9BFF-51BC-52E5-0B10C759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F4FD7E-2E28-F4D4-D3C2-9B01166F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6B547C-1A16-CA6B-2F28-7A6D9196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7078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6B5A2-AF07-BC6B-0FF1-C00EDFA3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2230D6-8670-22FE-2EA8-14F137B4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FFC614-52C2-7070-8133-AEF1A5D7C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26B89-20DA-460D-9F4D-F3CC5C0DE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E112C-4615-E39F-CAD4-0A7DD2787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3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211125" y="1763595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Введение в Python. Обзор возможностей языка</a:t>
            </a:r>
            <a:endParaRPr/>
          </a:p>
        </p:txBody>
      </p:sp>
      <p:pic>
        <p:nvPicPr>
          <p:cNvPr id="2" name="Google Shape;88;p1">
            <a:extLst>
              <a:ext uri="{FF2B5EF4-FFF2-40B4-BE49-F238E27FC236}">
                <a16:creationId xmlns:a16="http://schemas.microsoft.com/office/drawing/2014/main" id="{B14F781E-91B2-B5C4-E41A-0BD9E49A3D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ctrTitle"/>
          </p:nvPr>
        </p:nvSpPr>
        <p:spPr>
          <a:xfrm>
            <a:off x="354737" y="222322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Ключевые слова в Python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250" y="918583"/>
            <a:ext cx="5857186" cy="41179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ctrTitle"/>
          </p:nvPr>
        </p:nvSpPr>
        <p:spPr>
          <a:xfrm>
            <a:off x="522853" y="222322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Ключевые слова в Python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740" y="1527254"/>
            <a:ext cx="7917272" cy="224322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ctrTitle"/>
          </p:nvPr>
        </p:nvSpPr>
        <p:spPr>
          <a:xfrm>
            <a:off x="848774" y="258643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Сборка мусора в 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"/>
          </p:nvPr>
        </p:nvSpPr>
        <p:spPr>
          <a:xfrm>
            <a:off x="407186" y="1047608"/>
            <a:ext cx="8015669" cy="304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</a:rPr>
              <a:t> Python при присваивании имени нового объекта происходит освобождение области памяти, занимаемой предыдущим объектом, если на него не ссылается другое имя или объект. Данная операция известна как сборка мусора: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</a:rPr>
              <a:t>Неоспоримое преимущество сборки мусора заключается в том, что она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</a:rPr>
              <a:t>позволяет свободно использовать объекты без необходимости выделения и освобождения памяти вручную. Python будет автоматически выделять или очищать пространство для хранения объектов при выполнении программы.</a:t>
            </a:r>
            <a:endParaRPr dirty="0"/>
          </a:p>
        </p:txBody>
      </p:sp>
      <p:sp>
        <p:nvSpPr>
          <p:cNvPr id="159" name="Google Shape;159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900" y="2406762"/>
            <a:ext cx="5410200" cy="847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ctrTitle"/>
          </p:nvPr>
        </p:nvSpPr>
        <p:spPr>
          <a:xfrm>
            <a:off x="1019558" y="244356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Разделяемые ссылки в 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"/>
          </p:nvPr>
        </p:nvSpPr>
        <p:spPr>
          <a:xfrm>
            <a:off x="202081" y="3487411"/>
            <a:ext cx="8941919" cy="15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</a:rPr>
              <a:t>Такой контекст в Python со множеством переменных, ссылающихся на один и тот же объект, называется разделяемой ссылкой (иногда говорят разделяемый объект). Стоит обратить внимание, что при этом имена a и b не связаны друг с другом напрямую</a:t>
            </a:r>
            <a:endParaRPr dirty="0"/>
          </a:p>
        </p:txBody>
      </p:sp>
      <p:sp>
        <p:nvSpPr>
          <p:cNvPr id="170" name="Google Shape;170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327" y="1605592"/>
            <a:ext cx="3623094" cy="9661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71935" y="1441852"/>
            <a:ext cx="4060587" cy="20455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ctrTitle"/>
          </p:nvPr>
        </p:nvSpPr>
        <p:spPr>
          <a:xfrm>
            <a:off x="870206" y="226052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Разделяемые ссылки - практикум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475929" y="2866365"/>
            <a:ext cx="4322075" cy="158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>
                <a:solidFill>
                  <a:schemeClr val="dk1"/>
                </a:solidFill>
              </a:rPr>
              <a:t>Каким будет результат выполнения запроса вывода a и b в разных местах кода выше?</a:t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756" y="1177956"/>
            <a:ext cx="3761715" cy="14476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9643" y="1177956"/>
            <a:ext cx="4350572" cy="27875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623366" y="113806"/>
            <a:ext cx="69048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Запись комментариев в Python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466725" y="915600"/>
            <a:ext cx="8070900" cy="3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</a:rPr>
              <a:t>Комментарии – это то, что пишется после # и представляет интерес лишь как заметка для читающего программу. Текст программы говорит о том </a:t>
            </a:r>
            <a:r>
              <a:rPr lang="ru-RU" sz="1400" dirty="0">
                <a:solidFill>
                  <a:schemeClr val="dk1"/>
                </a:solidFill>
                <a:highlight>
                  <a:srgbClr val="FFFF00"/>
                </a:highlight>
              </a:rPr>
              <a:t>КАК</a:t>
            </a:r>
            <a:r>
              <a:rPr lang="ru-RU" sz="1400" dirty="0">
                <a:solidFill>
                  <a:schemeClr val="dk1"/>
                </a:solidFill>
              </a:rPr>
              <a:t>, а комментарии должны объяснять </a:t>
            </a:r>
            <a:r>
              <a:rPr lang="ru-RU" sz="1400" dirty="0">
                <a:solidFill>
                  <a:schemeClr val="dk1"/>
                </a:solidFill>
                <a:highlight>
                  <a:srgbClr val="FFFF00"/>
                </a:highlight>
              </a:rPr>
              <a:t>ПОЧЕМУ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4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4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1400" dirty="0">
                <a:solidFill>
                  <a:schemeClr val="dk1"/>
                </a:solidFill>
              </a:rPr>
              <a:t>Комментарии могут встречаться в тексте программы как отдельные строки или могут быть размещены справа от операторов в строке.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1400" dirty="0">
                <a:solidFill>
                  <a:schemeClr val="dk1"/>
                </a:solidFill>
              </a:rPr>
              <a:t>Текст после символов # пропускается интерпретатором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1400" dirty="0">
                <a:solidFill>
                  <a:schemeClr val="dk1"/>
                </a:solidFill>
              </a:rPr>
              <a:t>При копировании кода можно игнорировать комментарии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1400" dirty="0">
                <a:solidFill>
                  <a:schemeClr val="dk1"/>
                </a:solidFill>
              </a:rPr>
              <a:t>Грамотное использование комментариев может в значительной степени повысить читаемость, облегчить понимание и, как следствие, улучшить </a:t>
            </a:r>
            <a:r>
              <a:rPr lang="ru-RU" sz="1400" dirty="0" err="1">
                <a:solidFill>
                  <a:schemeClr val="dk1"/>
                </a:solidFill>
              </a:rPr>
              <a:t>поддерживаемость</a:t>
            </a:r>
            <a:r>
              <a:rPr lang="ru-RU" sz="1400" dirty="0">
                <a:solidFill>
                  <a:schemeClr val="dk1"/>
                </a:solidFill>
              </a:rPr>
              <a:t> кода</a:t>
            </a:r>
            <a:endParaRPr dirty="0"/>
          </a:p>
        </p:txBody>
      </p:sp>
      <p:sp>
        <p:nvSpPr>
          <p:cNvPr id="194" name="Google Shape;194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4991" y="2018268"/>
            <a:ext cx="41148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ctrTitle"/>
          </p:nvPr>
        </p:nvSpPr>
        <p:spPr>
          <a:xfrm>
            <a:off x="905924" y="222925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Типы и структуры данных в 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135" y="1720991"/>
            <a:ext cx="8005215" cy="20256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ctrTitle"/>
          </p:nvPr>
        </p:nvSpPr>
        <p:spPr>
          <a:xfrm>
            <a:off x="935457" y="237212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Арифметические операции в 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subTitle" idx="1"/>
          </p:nvPr>
        </p:nvSpPr>
        <p:spPr>
          <a:xfrm>
            <a:off x="455160" y="3741612"/>
            <a:ext cx="8336740" cy="87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>
                <a:solidFill>
                  <a:schemeClr val="dk1"/>
                </a:solidFill>
              </a:rPr>
              <a:t>Если операция используется с двумя операндами, она называется бинарной.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>
                <a:solidFill>
                  <a:schemeClr val="dk1"/>
                </a:solidFill>
              </a:rPr>
              <a:t>Существуют также операции с одним операндом, называемые унарными. </a:t>
            </a: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425" y="1170812"/>
            <a:ext cx="7312820" cy="22983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ctrTitle"/>
          </p:nvPr>
        </p:nvSpPr>
        <p:spPr>
          <a:xfrm>
            <a:off x="848300" y="222925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ввода данных в 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6" name="Google Shape;226;p29"/>
          <p:cNvSpPr txBox="1">
            <a:spLocks noGrp="1"/>
          </p:cNvSpPr>
          <p:nvPr>
            <p:ph type="subTitle" idx="1"/>
          </p:nvPr>
        </p:nvSpPr>
        <p:spPr>
          <a:xfrm>
            <a:off x="512687" y="1047608"/>
            <a:ext cx="7783013" cy="393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</a:rPr>
              <a:t>Для ввода пользовательских данных в Python предусмотрена стандартная функция </a:t>
            </a:r>
            <a:r>
              <a:rPr lang="ru-RU" dirty="0" err="1">
                <a:solidFill>
                  <a:schemeClr val="dk1"/>
                </a:solidFill>
              </a:rPr>
              <a:t>input</a:t>
            </a:r>
            <a:r>
              <a:rPr lang="ru-RU" dirty="0">
                <a:solidFill>
                  <a:schemeClr val="dk1"/>
                </a:solidFill>
              </a:rPr>
              <a:t>():</a:t>
            </a:r>
            <a:endParaRPr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</a:rPr>
              <a:t>Функция </a:t>
            </a:r>
            <a:r>
              <a:rPr lang="ru-RU" dirty="0" err="1">
                <a:solidFill>
                  <a:schemeClr val="dk1"/>
                </a:solidFill>
              </a:rPr>
              <a:t>input</a:t>
            </a:r>
            <a:r>
              <a:rPr lang="ru-RU" dirty="0">
                <a:solidFill>
                  <a:schemeClr val="dk1"/>
                </a:solidFill>
              </a:rPr>
              <a:t>(): возвращает строку, поэтому при вычислении выражения x + y в результате получается 57, т.к. происходит конкатенация двух строк</a:t>
            </a:r>
            <a:endParaRPr dirty="0"/>
          </a:p>
        </p:txBody>
      </p:sp>
      <p:sp>
        <p:nvSpPr>
          <p:cNvPr id="227" name="Google Shape;227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0666" y="3013616"/>
            <a:ext cx="3527053" cy="1712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Познакомились с языком программирования Python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Разбирались с окружением для работы с Python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Установили типы данных в Python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Практиковались писать простой код на Python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Выяснили операторы, которые есть в Python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1"/>
          </p:nvPr>
        </p:nvSpPr>
        <p:spPr>
          <a:xfrm>
            <a:off x="922345" y="1318567"/>
            <a:ext cx="3837409" cy="325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 Python</a:t>
            </a:r>
            <a:endParaRPr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Среда разработки Python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Переменные в Python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Типы данных в Python</a:t>
            </a:r>
            <a:endParaRPr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Арифметические операции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Ввод данных с клавиатуры</a:t>
            </a:r>
            <a:endParaRPr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ctrTitle"/>
          </p:nvPr>
        </p:nvSpPr>
        <p:spPr>
          <a:xfrm>
            <a:off x="1505999" y="-11250"/>
            <a:ext cx="6352664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Язык программирования 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1"/>
          </p:nvPr>
        </p:nvSpPr>
        <p:spPr>
          <a:xfrm>
            <a:off x="263276" y="795382"/>
            <a:ext cx="5187405" cy="396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– высокоуровневый язык программирования общего назначения с динамической строгой типизацией и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автоматическим управлением памятью, ориентированный на повышение производительности разработчика, читаемости кода и его качества, а также на обеспечение кроссплатформенности написанных на нём программ.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6" descr="Python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5539" y="1433562"/>
            <a:ext cx="2516534" cy="275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613014" y="244356"/>
            <a:ext cx="6352664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Среда разработки 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1"/>
          </p:nvPr>
        </p:nvSpPr>
        <p:spPr>
          <a:xfrm>
            <a:off x="955914" y="1266117"/>
            <a:ext cx="4846665" cy="363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b="0" i="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Jupyter</a:t>
            </a: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b="0" i="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Notebook</a:t>
            </a: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из пакета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b="0" i="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Anaconda</a:t>
            </a: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(https://www.anaconda.com/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b="0" i="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ru-RU" b="0" i="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individual</a:t>
            </a: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Текстовые редакторы: VS Code, </a:t>
            </a:r>
            <a:r>
              <a:rPr lang="ru-RU" b="0" i="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Sublime</a:t>
            </a: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b="0" i="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Atom</a:t>
            </a: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Notepad++ и др.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IDE: </a:t>
            </a:r>
            <a:r>
              <a:rPr lang="ru-RU" b="0" i="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PyCharm</a:t>
            </a: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Visual Studio, </a:t>
            </a:r>
            <a:r>
              <a:rPr lang="ru-RU" b="0" i="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Spyder</a:t>
            </a:r>
            <a:r>
              <a:rPr lang="ru-RU" b="0" i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др.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Collab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7" descr="Jupyter — Википедия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6268" y="4638"/>
            <a:ext cx="2024336" cy="234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 descr="Купить C-S.PC-Y PyCharm - Commercial annual subscription по лучшей цен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7093" y="2694164"/>
            <a:ext cx="2204980" cy="220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ctrTitle"/>
          </p:nvPr>
        </p:nvSpPr>
        <p:spPr>
          <a:xfrm>
            <a:off x="888944" y="160669"/>
            <a:ext cx="6352664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Кто пользуется 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3" name="Google Shape;73;p8"/>
          <p:cNvSpPr txBox="1">
            <a:spLocks noGrp="1"/>
          </p:cNvSpPr>
          <p:nvPr>
            <p:ph type="subTitle" idx="1"/>
          </p:nvPr>
        </p:nvSpPr>
        <p:spPr>
          <a:xfrm>
            <a:off x="891927" y="1312211"/>
            <a:ext cx="4583456" cy="3623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YouTube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Dropbox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BitTorrent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2937410" y="3257028"/>
            <a:ext cx="4580626" cy="152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●"/>
            </a:pP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iRobot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●"/>
            </a:pP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Netflix</a:t>
            </a: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lang="ru-RU" sz="16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Yelp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●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Intel, Cisco</a:t>
            </a:r>
            <a:endParaRPr dirty="0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●"/>
            </a:pPr>
            <a:r>
              <a:rPr lang="ru-RU" sz="16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NASA</a:t>
            </a:r>
            <a:endParaRPr dirty="0"/>
          </a:p>
        </p:txBody>
      </p:sp>
      <p:pic>
        <p:nvPicPr>
          <p:cNvPr id="79" name="Google Shape;79;p8" descr="Google - официальный сайт, история создания, адрес компании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320" y="1169548"/>
            <a:ext cx="2820213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 descr="⚡Netflix готовится добавить «уцененную» подписку со встроенной рекламой |  Видеоигры | Новости | Клуб D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907" y="3277303"/>
            <a:ext cx="2645462" cy="148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 descr="Intel — Википеди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00653" y="200424"/>
            <a:ext cx="20955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 descr="Cisco — Википедия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01259" y="2011657"/>
            <a:ext cx="3033554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 descr="City-A | Полезная информация | История бренда NAS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00813" y="3857931"/>
            <a:ext cx="2347590" cy="117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ctrTitle"/>
          </p:nvPr>
        </p:nvSpPr>
        <p:spPr>
          <a:xfrm>
            <a:off x="1041656" y="216062"/>
            <a:ext cx="6352664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Сильные стороны Python</a:t>
            </a:r>
            <a:endParaRPr dirty="0"/>
          </a:p>
        </p:txBody>
      </p:sp>
      <p:sp>
        <p:nvSpPr>
          <p:cNvPr id="89" name="Google Shape;89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0"/>
          <p:cNvGrpSpPr/>
          <p:nvPr/>
        </p:nvGrpSpPr>
        <p:grpSpPr>
          <a:xfrm>
            <a:off x="2402557" y="835150"/>
            <a:ext cx="4343603" cy="4140403"/>
            <a:chOff x="1016000" y="0"/>
            <a:chExt cx="4064000" cy="4064000"/>
          </a:xfrm>
        </p:grpSpPr>
        <p:sp>
          <p:nvSpPr>
            <p:cNvPr id="94" name="Google Shape;94;p10"/>
            <p:cNvSpPr/>
            <p:nvPr/>
          </p:nvSpPr>
          <p:spPr>
            <a:xfrm>
              <a:off x="1016000" y="0"/>
              <a:ext cx="4064000" cy="4064000"/>
            </a:xfrm>
            <a:prstGeom prst="diamond">
              <a:avLst/>
            </a:pr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402080" y="386080"/>
              <a:ext cx="1584960" cy="15849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0"/>
            <p:cNvSpPr txBox="1"/>
            <p:nvPr/>
          </p:nvSpPr>
          <p:spPr>
            <a:xfrm>
              <a:off x="1479451" y="463451"/>
              <a:ext cx="1430218" cy="1430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Библиотеки</a:t>
              </a:r>
              <a:endParaRPr dirty="0"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3108960" y="386080"/>
              <a:ext cx="1584960" cy="15849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0"/>
            <p:cNvSpPr txBox="1"/>
            <p:nvPr/>
          </p:nvSpPr>
          <p:spPr>
            <a:xfrm>
              <a:off x="3186331" y="308708"/>
              <a:ext cx="1507589" cy="1584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Кросс-</a:t>
              </a:r>
              <a:r>
                <a:rPr lang="ru-RU" sz="14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платформенность</a:t>
              </a: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402080" y="2092960"/>
              <a:ext cx="1584960" cy="15849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0"/>
            <p:cNvSpPr txBox="1"/>
            <p:nvPr/>
          </p:nvSpPr>
          <p:spPr>
            <a:xfrm>
              <a:off x="1479451" y="2170331"/>
              <a:ext cx="1430218" cy="1430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Продуктивность кода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3108960" y="2092960"/>
              <a:ext cx="1584960" cy="15849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0"/>
            <p:cNvSpPr txBox="1"/>
            <p:nvPr/>
          </p:nvSpPr>
          <p:spPr>
            <a:xfrm>
              <a:off x="3186331" y="2170331"/>
              <a:ext cx="1430218" cy="14302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Качество программного кода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ctrTitle"/>
          </p:nvPr>
        </p:nvSpPr>
        <p:spPr>
          <a:xfrm>
            <a:off x="453888" y="316206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Простейшая программа на Python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891927" y="1312211"/>
            <a:ext cx="7147892" cy="3048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>
                <a:solidFill>
                  <a:schemeClr val="dk1"/>
                </a:solidFill>
              </a:rPr>
              <a:t>Простейшей программой на языке Python является пустой файл с расширением .py, однако рассмотрим традиционную реализацию программы, выводящей на экран сообщение «Привет Мир!»:</a:t>
            </a:r>
            <a:endParaRPr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>
                <a:solidFill>
                  <a:schemeClr val="dk1"/>
                </a:solidFill>
                <a:highlight>
                  <a:srgbClr val="FFFF00"/>
                </a:highlight>
              </a:rPr>
              <a:t>print ("Привет Мир!")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>
                <a:solidFill>
                  <a:schemeClr val="dk1"/>
                </a:solidFill>
              </a:rPr>
              <a:t>Для вывода на экран сообщения «Привет Мир!» достаточно обратиться к стандартной функции print() и передать ей в качестве параметра строку "Привет Мир!".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ctrTitle"/>
          </p:nvPr>
        </p:nvSpPr>
        <p:spPr>
          <a:xfrm>
            <a:off x="671127" y="244958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Имена идентификаторов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752663" y="1114559"/>
            <a:ext cx="7638674" cy="359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</a:rPr>
              <a:t>Переменные – это частный случай идентификаторов.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</a:rPr>
              <a:t>Идентификаторы – это имена, присвоенные чему-то для его обозначения.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</a:rPr>
              <a:t>При выборе имен идентификаторов необходимо соблюдать следующие правила: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</a:rPr>
              <a:t>1. Первым символом идентификатора должна быть буква из алфавита, а также символ подчеркивания («_»);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</a:rPr>
              <a:t>2. Остальная часть идентификатора может состоять из букв, знаков подчеркивания «_» или цифр (0 − 9);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</a:rPr>
              <a:t>3. Имена идентификаторов чувствительны </a:t>
            </a:r>
            <a:r>
              <a:rPr lang="ru-RU" sz="1400" dirty="0">
                <a:solidFill>
                  <a:schemeClr val="dk1"/>
                </a:solidFill>
                <a:highlight>
                  <a:srgbClr val="FFFF00"/>
                </a:highlight>
              </a:rPr>
              <a:t>к регистру!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00FF00"/>
                </a:highlight>
              </a:rPr>
              <a:t>Допустимые имена: </a:t>
            </a:r>
            <a:r>
              <a:rPr lang="ru-RU" sz="1400" dirty="0">
                <a:solidFill>
                  <a:schemeClr val="dk1"/>
                </a:solidFill>
              </a:rPr>
              <a:t>i, __</a:t>
            </a:r>
            <a:r>
              <a:rPr lang="ru-RU" sz="1400" dirty="0" err="1">
                <a:solidFill>
                  <a:schemeClr val="dk1"/>
                </a:solidFill>
              </a:rPr>
              <a:t>my_name</a:t>
            </a:r>
            <a:r>
              <a:rPr lang="ru-RU" sz="1400" dirty="0">
                <a:solidFill>
                  <a:schemeClr val="dk1"/>
                </a:solidFill>
              </a:rPr>
              <a:t>, name_23, a1b2_c3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0000"/>
                </a:highlight>
              </a:rPr>
              <a:t>Недопустимые имена: </a:t>
            </a:r>
            <a:r>
              <a:rPr lang="ru-RU" sz="1400" dirty="0">
                <a:solidFill>
                  <a:schemeClr val="dk1"/>
                </a:solidFill>
              </a:rPr>
              <a:t>2things, </a:t>
            </a:r>
            <a:r>
              <a:rPr lang="ru-RU" sz="1400" dirty="0" err="1">
                <a:solidFill>
                  <a:schemeClr val="dk1"/>
                </a:solidFill>
              </a:rPr>
              <a:t>my-name</a:t>
            </a:r>
            <a:r>
              <a:rPr lang="ru-RU" sz="1400" dirty="0">
                <a:solidFill>
                  <a:schemeClr val="dk1"/>
                </a:solidFill>
              </a:rPr>
              <a:t>, &gt;a1b2_c3</a:t>
            </a:r>
            <a:endParaRPr dirty="0"/>
          </a:p>
        </p:txBody>
      </p:sp>
      <p:sp>
        <p:nvSpPr>
          <p:cNvPr id="119" name="Google Shape;119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ctrTitle"/>
          </p:nvPr>
        </p:nvSpPr>
        <p:spPr>
          <a:xfrm>
            <a:off x="698755" y="244356"/>
            <a:ext cx="690475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Динамическая типизация в Python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1"/>
          </p:nvPr>
        </p:nvSpPr>
        <p:spPr>
          <a:xfrm>
            <a:off x="540152" y="1113708"/>
            <a:ext cx="8251748" cy="368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</a:rPr>
              <a:t>Переменные никогда не располагают какой-либо информацией о типах или связанных с ними ограничениях. Понятие типа связано с объектами, а не именами. Переменные являются обобщенными по своей сути и просто ссылаются на определенные объекты в конкретный момент времени.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00"/>
                </a:highlight>
              </a:rPr>
              <a:t>x = 1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00"/>
                </a:highlight>
              </a:rPr>
              <a:t>x = " Hello "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  <a:highlight>
                  <a:srgbClr val="FFFF00"/>
                </a:highlight>
              </a:rPr>
              <a:t>x = 1.2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400" dirty="0">
                <a:solidFill>
                  <a:schemeClr val="dk1"/>
                </a:solidFill>
              </a:rPr>
              <a:t>Если переменная используется в каком-то выражении, то при его вычислении она заменяется объектом, ссылкой на который она является. Все переменные должны быть присвоены чему-либо до того, как их можно будет использовать; </a:t>
            </a:r>
            <a:r>
              <a:rPr lang="ru-RU" sz="1400" dirty="0">
                <a:solidFill>
                  <a:schemeClr val="dk1"/>
                </a:solidFill>
                <a:highlight>
                  <a:srgbClr val="FF0000"/>
                </a:highlight>
              </a:rPr>
              <a:t>использование </a:t>
            </a:r>
            <a:r>
              <a:rPr lang="ru-RU" sz="1400" dirty="0" err="1">
                <a:solidFill>
                  <a:schemeClr val="dk1"/>
                </a:solidFill>
                <a:highlight>
                  <a:srgbClr val="FF0000"/>
                </a:highlight>
              </a:rPr>
              <a:t>неприсвоенных</a:t>
            </a:r>
            <a:r>
              <a:rPr lang="ru-RU" sz="1400" dirty="0">
                <a:solidFill>
                  <a:schemeClr val="dk1"/>
                </a:solidFill>
                <a:highlight>
                  <a:srgbClr val="FF0000"/>
                </a:highlight>
              </a:rPr>
              <a:t> переменных приведет к ошибке!</a:t>
            </a:r>
            <a:endParaRPr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753</Words>
  <Application>Microsoft Office PowerPoint</Application>
  <PresentationFormat>Экран (16:9)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Calibri Light</vt:lpstr>
      <vt:lpstr>Roboto Light</vt:lpstr>
      <vt:lpstr>Roboto</vt:lpstr>
      <vt:lpstr>Calibri</vt:lpstr>
      <vt:lpstr>Arial</vt:lpstr>
      <vt:lpstr>Roboto Black</vt:lpstr>
      <vt:lpstr>Тема Office</vt:lpstr>
      <vt:lpstr>Введение в Python. Обзор возможностей языка</vt:lpstr>
      <vt:lpstr>План встречи</vt:lpstr>
      <vt:lpstr>Язык программирования Python</vt:lpstr>
      <vt:lpstr>Среда разработки Python</vt:lpstr>
      <vt:lpstr>Кто пользуется Python</vt:lpstr>
      <vt:lpstr>Сильные стороны Python</vt:lpstr>
      <vt:lpstr>Простейшая программа на Python</vt:lpstr>
      <vt:lpstr>Имена идентификаторов</vt:lpstr>
      <vt:lpstr>Динамическая типизация в Python</vt:lpstr>
      <vt:lpstr>Ключевые слова в Python</vt:lpstr>
      <vt:lpstr>Ключевые слова в Python</vt:lpstr>
      <vt:lpstr>Сборка мусора в Python</vt:lpstr>
      <vt:lpstr>Разделяемые ссылки в Python</vt:lpstr>
      <vt:lpstr>Разделяемые ссылки - практикум</vt:lpstr>
      <vt:lpstr>Запись комментариев в Python</vt:lpstr>
      <vt:lpstr>Типы и структуры данных в Python</vt:lpstr>
      <vt:lpstr>Арифметические операции в Python</vt:lpstr>
      <vt:lpstr>Оператор ввода данных в Python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8</cp:revision>
  <dcterms:modified xsi:type="dcterms:W3CDTF">2025-09-20T09:32:41Z</dcterms:modified>
</cp:coreProperties>
</file>