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39" r:id="rId4"/>
    <p:sldId id="340" r:id="rId5"/>
    <p:sldId id="341" r:id="rId6"/>
    <p:sldId id="334" r:id="rId7"/>
    <p:sldId id="335" r:id="rId8"/>
    <p:sldId id="336" r:id="rId9"/>
    <p:sldId id="337" r:id="rId10"/>
    <p:sldId id="342" r:id="rId11"/>
    <p:sldId id="344" r:id="rId12"/>
    <p:sldId id="338" r:id="rId13"/>
    <p:sldId id="343" r:id="rId14"/>
    <p:sldId id="345" r:id="rId15"/>
    <p:sldId id="346" r:id="rId16"/>
    <p:sldId id="347" r:id="rId17"/>
    <p:sldId id="349" r:id="rId18"/>
    <p:sldId id="351" r:id="rId19"/>
    <p:sldId id="352" r:id="rId20"/>
    <p:sldId id="353" r:id="rId21"/>
    <p:sldId id="354" r:id="rId22"/>
    <p:sldId id="350" r:id="rId23"/>
    <p:sldId id="355" r:id="rId24"/>
    <p:sldId id="356" r:id="rId25"/>
    <p:sldId id="272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lack" panose="02000000000000000000" pitchFamily="2" charset="0"/>
      <p:bold r:id="rId32"/>
      <p:boldItalic r:id="rId33"/>
    </p:embeddedFont>
    <p:embeddedFont>
      <p:font typeface="Roboto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0038" autoAdjust="0"/>
  </p:normalViewPr>
  <p:slideViewPr>
    <p:cSldViewPr snapToGrid="0">
      <p:cViewPr varScale="1">
        <p:scale>
          <a:sx n="101" d="100"/>
          <a:sy n="101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96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7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29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7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03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3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0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73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09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80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54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90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611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378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2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37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91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5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3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30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86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22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hyperlink" Target="https://docs.python.org/3/library/math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Математические библиотеки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и модули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continue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447022" y="1304067"/>
            <a:ext cx="62907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 помощью оператора </a:t>
            </a:r>
            <a:r>
              <a:rPr lang="ru-RU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continue</a:t>
            </a:r>
            <a:r>
              <a:rPr lang="ru-RU" dirty="0">
                <a:latin typeface="+mj-lt"/>
              </a:rPr>
              <a:t> мы можем остановить текущую итерацию и перейти к выполнению следующей: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Продолжайте до следующей итерации пока i равна 3:</a:t>
            </a:r>
          </a:p>
          <a:p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latin typeface="+mj-lt"/>
                <a:cs typeface="Courier New" panose="02070309020205020404" pitchFamily="49" charset="0"/>
              </a:rPr>
              <a:t>i = 0  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while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 i &lt; 6:</a:t>
            </a:r>
          </a:p>
          <a:p>
            <a:pPr marL="0" indent="0">
              <a:buNone/>
            </a:pPr>
            <a:r>
              <a:rPr lang="ru-RU" b="1" dirty="0">
                <a:latin typeface="+mj-lt"/>
                <a:cs typeface="Courier New" panose="02070309020205020404" pitchFamily="49" charset="0"/>
              </a:rPr>
              <a:t>    i += 1  </a:t>
            </a:r>
          </a:p>
          <a:p>
            <a:pPr marL="0" indent="0">
              <a:buNone/>
            </a:pPr>
            <a:r>
              <a:rPr lang="ru-RU" b="1" dirty="0">
                <a:latin typeface="+mj-lt"/>
                <a:cs typeface="Courier New" panose="02070309020205020404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if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 i == 3:  </a:t>
            </a:r>
          </a:p>
          <a:p>
            <a:pPr marL="0" indent="0">
              <a:buNone/>
            </a:pPr>
            <a:r>
              <a:rPr lang="ru-RU" b="1" dirty="0">
                <a:latin typeface="+mj-lt"/>
                <a:cs typeface="Courier New" panose="02070309020205020404" pitchFamily="49" charset="0"/>
              </a:rPr>
              <a:t>        </a:t>
            </a:r>
            <a:r>
              <a:rPr lang="ru-RU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continue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ru-RU" b="1" dirty="0">
                <a:latin typeface="+mj-lt"/>
                <a:cs typeface="Courier New" panose="02070309020205020404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print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(i)</a:t>
            </a:r>
            <a:endParaRPr lang="ru-BY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A4DD7-9750-5DD8-2D2C-94BA86696825}"/>
              </a:ext>
            </a:extLst>
          </p:cNvPr>
          <p:cNvSpPr txBox="1"/>
          <p:nvPr/>
        </p:nvSpPr>
        <p:spPr>
          <a:xfrm>
            <a:off x="6521773" y="873179"/>
            <a:ext cx="1387046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Вывод:</a:t>
            </a:r>
          </a:p>
          <a:p>
            <a:endParaRPr lang="ru-RU" sz="2800" dirty="0"/>
          </a:p>
          <a:p>
            <a:r>
              <a:rPr lang="ru-RU" sz="2800" dirty="0"/>
              <a:t>1</a:t>
            </a:r>
          </a:p>
          <a:p>
            <a:r>
              <a:rPr lang="ru-RU" sz="2800" dirty="0"/>
              <a:t>2</a:t>
            </a:r>
          </a:p>
          <a:p>
            <a:r>
              <a:rPr lang="ru-RU" sz="2800" dirty="0"/>
              <a:t>4</a:t>
            </a:r>
          </a:p>
          <a:p>
            <a:r>
              <a:rPr lang="ru-RU" sz="2800" dirty="0"/>
              <a:t>5</a:t>
            </a:r>
          </a:p>
          <a:p>
            <a:r>
              <a:rPr lang="ru-RU" sz="2800" dirty="0"/>
              <a:t>6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20741454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continue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447022" y="1304067"/>
            <a:ext cx="62907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С помощью оператора </a:t>
            </a:r>
            <a:r>
              <a:rPr lang="ru-RU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continue</a:t>
            </a:r>
            <a:r>
              <a:rPr lang="ru-RU" dirty="0">
                <a:latin typeface="+mj-lt"/>
              </a:rPr>
              <a:t> мы можем остановить текущую итерацию цикла и перейти к следующей</a:t>
            </a:r>
          </a:p>
          <a:p>
            <a:r>
              <a:rPr lang="ru-RU" dirty="0">
                <a:latin typeface="+mj-lt"/>
              </a:rPr>
              <a:t>Пропустим вывод “</a:t>
            </a:r>
            <a:r>
              <a:rPr lang="ru-RU" dirty="0">
                <a:solidFill>
                  <a:srgbClr val="C00000"/>
                </a:solidFill>
                <a:latin typeface="+mj-lt"/>
              </a:rPr>
              <a:t>банан</a:t>
            </a:r>
            <a:r>
              <a:rPr lang="ru-RU" dirty="0">
                <a:latin typeface="+mj-lt"/>
              </a:rPr>
              <a:t>”:</a:t>
            </a:r>
          </a:p>
          <a:p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fruits = ["</a:t>
            </a:r>
            <a:r>
              <a:rPr lang="ru-RU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яблоко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ru-RU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банан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ru-RU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вишня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"]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fruits: 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x == "</a:t>
            </a:r>
            <a:r>
              <a:rPr lang="ru-RU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банан</a:t>
            </a:r>
            <a:r>
              <a:rPr lang="ru-RU" b="1" dirty="0">
                <a:latin typeface="+mj-lt"/>
                <a:cs typeface="Courier New" panose="02070309020205020404" pitchFamily="49" charset="0"/>
              </a:rPr>
              <a:t>":  </a:t>
            </a:r>
          </a:p>
          <a:p>
            <a:pPr marL="0" indent="0">
              <a:buNone/>
            </a:pPr>
            <a:r>
              <a:rPr lang="ru-RU" b="1" dirty="0"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continue</a:t>
            </a:r>
            <a:endParaRPr lang="ru-RU" b="1" dirty="0">
              <a:solidFill>
                <a:srgbClr val="00008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(x)</a:t>
            </a:r>
            <a:endParaRPr lang="ru-RU" b="1" dirty="0">
              <a:latin typeface="+mj-lt"/>
              <a:cs typeface="Courier New" panose="02070309020205020404" pitchFamily="49" charset="0"/>
            </a:endParaRPr>
          </a:p>
          <a:p>
            <a:endParaRPr lang="ru-BY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494154-AC86-CE18-E971-ACDA2F364110}"/>
              </a:ext>
            </a:extLst>
          </p:cNvPr>
          <p:cNvSpPr/>
          <p:nvPr/>
        </p:nvSpPr>
        <p:spPr>
          <a:xfrm>
            <a:off x="5657882" y="2642895"/>
            <a:ext cx="175591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Вывод:</a:t>
            </a:r>
          </a:p>
          <a:p>
            <a:r>
              <a:rPr lang="ru-RU" sz="2800" dirty="0"/>
              <a:t>яблоко</a:t>
            </a:r>
          </a:p>
          <a:p>
            <a:r>
              <a:rPr lang="ru-RU" sz="2800" dirty="0"/>
              <a:t>вишня</a:t>
            </a:r>
          </a:p>
        </p:txBody>
      </p:sp>
    </p:spTree>
    <p:extLst>
      <p:ext uri="{BB962C8B-B14F-4D97-AF65-F5344CB8AC3E}">
        <p14:creationId xmlns:p14="http://schemas.microsoft.com/office/powerpoint/2010/main" val="27210988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5465757" y="151810"/>
            <a:ext cx="3542691" cy="195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continue vs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break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050734-C0FD-5D01-EFEC-48E2108F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09" y="333980"/>
            <a:ext cx="4037020" cy="45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26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Enumerate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циклах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76738-8937-C73F-F5C7-6C635757D15D}"/>
              </a:ext>
            </a:extLst>
          </p:cNvPr>
          <p:cNvSpPr txBox="1"/>
          <p:nvPr/>
        </p:nvSpPr>
        <p:spPr>
          <a:xfrm>
            <a:off x="957072" y="152644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Enumerate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 - позволяет автоматически считать итерации цикла</a:t>
            </a:r>
          </a:p>
          <a:p>
            <a:pPr marL="0" indent="0" algn="just">
              <a:buNone/>
            </a:pPr>
            <a:r>
              <a:rPr lang="ru-RU" dirty="0">
                <a:latin typeface="+mj-lt"/>
              </a:rPr>
              <a:t>Функция </a:t>
            </a:r>
            <a:r>
              <a:rPr lang="ru-RU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enumerate</a:t>
            </a:r>
            <a:r>
              <a:rPr lang="ru-RU" dirty="0">
                <a:latin typeface="+mj-lt"/>
              </a:rPr>
              <a:t> также принимает необязательный аргумент (значение начала отсчета, по умолчанию 0), который делает ее еще более полезной.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773C4-82A1-C39F-716D-BB49B7318A4D}"/>
              </a:ext>
            </a:extLst>
          </p:cNvPr>
          <p:cNvSpPr txBox="1"/>
          <p:nvPr/>
        </p:nvSpPr>
        <p:spPr>
          <a:xfrm>
            <a:off x="1773936" y="32915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fruits =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["</a:t>
            </a:r>
            <a:r>
              <a:rPr lang="ru-RU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яблоко", "банан", "вишня", "персик"]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c, value </a:t>
            </a: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enumerate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(fruits, 1):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(c, value)</a:t>
            </a:r>
            <a:endParaRPr lang="ru-BY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A4F78-81BB-F264-82BB-5D04BC7B315F}"/>
              </a:ext>
            </a:extLst>
          </p:cNvPr>
          <p:cNvSpPr txBox="1"/>
          <p:nvPr/>
        </p:nvSpPr>
        <p:spPr>
          <a:xfrm>
            <a:off x="6511551" y="1090915"/>
            <a:ext cx="1782462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Вывод</a:t>
            </a:r>
          </a:p>
          <a:p>
            <a:endParaRPr lang="ru-RU" sz="2800" dirty="0"/>
          </a:p>
          <a:p>
            <a:r>
              <a:rPr lang="ru-RU" sz="2800" dirty="0"/>
              <a:t>1 яблоко</a:t>
            </a:r>
          </a:p>
          <a:p>
            <a:r>
              <a:rPr lang="ru-RU" sz="2800" dirty="0"/>
              <a:t>2 банан</a:t>
            </a:r>
          </a:p>
          <a:p>
            <a:r>
              <a:rPr lang="ru-RU" sz="2800" dirty="0"/>
              <a:t>3 вишня</a:t>
            </a:r>
          </a:p>
          <a:p>
            <a:r>
              <a:rPr lang="ru-RU" sz="2800" dirty="0"/>
              <a:t>4 персик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21008312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Enumerate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циклах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773C4-82A1-C39F-716D-BB49B7318A4D}"/>
              </a:ext>
            </a:extLst>
          </p:cNvPr>
          <p:cNvSpPr txBox="1"/>
          <p:nvPr/>
        </p:nvSpPr>
        <p:spPr>
          <a:xfrm>
            <a:off x="789196" y="1432977"/>
            <a:ext cx="8002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1200" b="1" dirty="0">
              <a:solidFill>
                <a:srgbClr val="AF00D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F00DB"/>
                </a:solidFill>
                <a:effectLst/>
                <a:latin typeface="+mj-lt"/>
              </a:rPr>
              <a:t>for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 index, item </a:t>
            </a:r>
            <a:r>
              <a:rPr lang="en-US" sz="1400" b="1" dirty="0">
                <a:solidFill>
                  <a:srgbClr val="0000FF"/>
                </a:solidFill>
                <a:effectLst/>
                <a:latin typeface="+mj-lt"/>
              </a:rPr>
              <a:t>in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400" b="1" dirty="0">
                <a:solidFill>
                  <a:srgbClr val="795E26"/>
                </a:solidFill>
                <a:effectLst/>
                <a:latin typeface="+mj-lt"/>
              </a:rPr>
              <a:t>enumerate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([</a:t>
            </a:r>
            <a:r>
              <a:rPr lang="en-US" sz="1400" b="1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ru-RU" sz="1400" b="1" dirty="0">
                <a:solidFill>
                  <a:srgbClr val="A31515"/>
                </a:solidFill>
                <a:effectLst/>
                <a:latin typeface="+mj-lt"/>
              </a:rPr>
              <a:t>один'</a:t>
            </a:r>
            <a:r>
              <a:rPr lang="ru-RU" sz="1400" b="1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ru-RU" sz="1400" b="1" dirty="0">
                <a:solidFill>
                  <a:srgbClr val="A31515"/>
                </a:solidFill>
                <a:effectLst/>
                <a:latin typeface="+mj-lt"/>
              </a:rPr>
              <a:t>'два’</a:t>
            </a:r>
            <a:r>
              <a:rPr lang="ru-RU" sz="1400" b="1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1400" b="1" dirty="0">
                <a:solidFill>
                  <a:srgbClr val="A31515"/>
                </a:solidFill>
                <a:effectLst/>
                <a:latin typeface="+mj-lt"/>
              </a:rPr>
              <a:t>'три'</a:t>
            </a:r>
            <a:r>
              <a:rPr lang="ru-RU" sz="1400" b="1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ru-RU" sz="1400" b="1" dirty="0">
                <a:solidFill>
                  <a:srgbClr val="A31515"/>
                </a:solidFill>
                <a:effectLst/>
                <a:latin typeface="+mj-lt"/>
              </a:rPr>
              <a:t>'четыре'</a:t>
            </a:r>
            <a:r>
              <a:rPr lang="ru-RU" sz="1400" b="1" dirty="0">
                <a:solidFill>
                  <a:srgbClr val="000000"/>
                </a:solidFill>
                <a:effectLst/>
                <a:latin typeface="+mj-lt"/>
              </a:rPr>
              <a:t>]):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1400" b="1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(index, </a:t>
            </a:r>
            <a:r>
              <a:rPr lang="en-US" sz="1400" b="1" dirty="0">
                <a:solidFill>
                  <a:srgbClr val="A31515"/>
                </a:solidFill>
                <a:effectLst/>
                <a:latin typeface="+mj-lt"/>
              </a:rPr>
              <a:t>'::'</a:t>
            </a:r>
            <a:r>
              <a:rPr lang="en-US" sz="1400" b="1" dirty="0">
                <a:solidFill>
                  <a:srgbClr val="000000"/>
                </a:solidFill>
                <a:effectLst/>
                <a:latin typeface="+mj-lt"/>
              </a:rPr>
              <a:t>, item)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E5D5E-4A2A-2E89-0797-E60896AFD048}"/>
              </a:ext>
            </a:extLst>
          </p:cNvPr>
          <p:cNvSpPr txBox="1"/>
          <p:nvPr/>
        </p:nvSpPr>
        <p:spPr>
          <a:xfrm>
            <a:off x="3523593" y="2787194"/>
            <a:ext cx="209681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0 :: один</a:t>
            </a:r>
          </a:p>
          <a:p>
            <a:r>
              <a:rPr lang="ru-RU" sz="2400" dirty="0"/>
              <a:t>1 :: два</a:t>
            </a:r>
          </a:p>
          <a:p>
            <a:r>
              <a:rPr lang="ru-RU" sz="2400" dirty="0"/>
              <a:t>2 :: три</a:t>
            </a:r>
          </a:p>
          <a:p>
            <a:r>
              <a:rPr lang="ru-RU" sz="2400" dirty="0"/>
              <a:t>3 :: четыре</a:t>
            </a:r>
          </a:p>
        </p:txBody>
      </p:sp>
    </p:spTree>
    <p:extLst>
      <p:ext uri="{BB962C8B-B14F-4D97-AF65-F5344CB8AC3E}">
        <p14:creationId xmlns:p14="http://schemas.microsoft.com/office/powerpoint/2010/main" val="29192217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Вложенные циклы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773C4-82A1-C39F-716D-BB49B7318A4D}"/>
              </a:ext>
            </a:extLst>
          </p:cNvPr>
          <p:cNvSpPr txBox="1"/>
          <p:nvPr/>
        </p:nvSpPr>
        <p:spPr>
          <a:xfrm>
            <a:off x="613308" y="1021967"/>
            <a:ext cx="644872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+mj-lt"/>
              </a:rPr>
              <a:t>Вложенный цикл </a:t>
            </a:r>
            <a:r>
              <a:rPr lang="ru-RU" sz="1600" dirty="0">
                <a:latin typeface="+mj-lt"/>
              </a:rPr>
              <a:t>— это цикл в цикле. Он будет запускаться при каждой итерации основного цикла.</a:t>
            </a:r>
          </a:p>
          <a:p>
            <a:r>
              <a:rPr lang="ru-RU" sz="1600" dirty="0">
                <a:latin typeface="+mj-lt"/>
              </a:rPr>
              <a:t>Выведем все фрукты с каждым прилагательным:</a:t>
            </a:r>
          </a:p>
          <a:p>
            <a:endParaRPr lang="ru-RU" sz="1600" dirty="0">
              <a:latin typeface="+mj-lt"/>
            </a:endParaRPr>
          </a:p>
          <a:p>
            <a:pPr marL="0" indent="0">
              <a:buNone/>
            </a:pPr>
            <a:r>
              <a:rPr lang="ru-RU" sz="1600" b="1" dirty="0" err="1">
                <a:latin typeface="+mj-lt"/>
                <a:cs typeface="Courier New" panose="02070309020205020404" pitchFamily="49" charset="0"/>
              </a:rPr>
              <a:t>adj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= [</a:t>
            </a:r>
            <a:r>
              <a:rPr lang="ru-RU" sz="16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"желтый"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16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"большой"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16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"вкусный"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 err="1">
                <a:latin typeface="+mj-lt"/>
                <a:cs typeface="Courier New" panose="02070309020205020404" pitchFamily="49" charset="0"/>
              </a:rPr>
              <a:t>fruits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= [</a:t>
            </a:r>
            <a:r>
              <a:rPr lang="ru-RU" sz="16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"апельсин"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16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"банан"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16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"ананас"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+mj-lt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ru-RU" sz="16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for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x </a:t>
            </a:r>
            <a:r>
              <a:rPr lang="ru-RU" sz="16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in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latin typeface="+mj-lt"/>
                <a:cs typeface="Courier New" panose="02070309020205020404" pitchFamily="49" charset="0"/>
              </a:rPr>
              <a:t>adj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b="1" dirty="0">
                <a:latin typeface="+mj-lt"/>
                <a:cs typeface="Courier New" panose="02070309020205020404" pitchFamily="49" charset="0"/>
              </a:rPr>
              <a:t>    </a:t>
            </a:r>
            <a:r>
              <a:rPr lang="ru-RU" sz="16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for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y </a:t>
            </a:r>
            <a:r>
              <a:rPr lang="ru-RU" sz="16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in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latin typeface="+mj-lt"/>
                <a:cs typeface="Courier New" panose="02070309020205020404" pitchFamily="49" charset="0"/>
              </a:rPr>
              <a:t>fruits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b="1" dirty="0">
                <a:latin typeface="+mj-lt"/>
                <a:cs typeface="Courier New" panose="02070309020205020404" pitchFamily="49" charset="0"/>
              </a:rPr>
              <a:t>        </a:t>
            </a:r>
            <a:r>
              <a:rPr lang="ru-RU" sz="16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print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(x, y)</a:t>
            </a:r>
          </a:p>
          <a:p>
            <a:endParaRPr lang="ru-BY" sz="16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B83B19-9871-ADB7-951F-8703EEA0B06E}"/>
              </a:ext>
            </a:extLst>
          </p:cNvPr>
          <p:cNvSpPr/>
          <p:nvPr/>
        </p:nvSpPr>
        <p:spPr>
          <a:xfrm>
            <a:off x="5883628" y="2000439"/>
            <a:ext cx="2088064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500" dirty="0"/>
              <a:t>Вывод:</a:t>
            </a:r>
          </a:p>
          <a:p>
            <a:r>
              <a:rPr lang="ru-RU" sz="1500" dirty="0"/>
              <a:t>желтый апельсин</a:t>
            </a:r>
          </a:p>
          <a:p>
            <a:r>
              <a:rPr lang="ru-RU" sz="1500" dirty="0"/>
              <a:t>желтый банан</a:t>
            </a:r>
          </a:p>
          <a:p>
            <a:r>
              <a:rPr lang="ru-RU" sz="1500" dirty="0"/>
              <a:t>желтый ананас</a:t>
            </a:r>
          </a:p>
          <a:p>
            <a:r>
              <a:rPr lang="ru-RU" sz="1500" dirty="0"/>
              <a:t>большой апельсин</a:t>
            </a:r>
          </a:p>
          <a:p>
            <a:r>
              <a:rPr lang="ru-RU" sz="1500" dirty="0"/>
              <a:t>большой банан</a:t>
            </a:r>
          </a:p>
          <a:p>
            <a:r>
              <a:rPr lang="ru-RU" sz="1500" dirty="0"/>
              <a:t>большой ананас</a:t>
            </a:r>
          </a:p>
          <a:p>
            <a:r>
              <a:rPr lang="ru-RU" sz="1500" dirty="0"/>
              <a:t>вкусный апельсин</a:t>
            </a:r>
          </a:p>
          <a:p>
            <a:r>
              <a:rPr lang="ru-RU" sz="1500" dirty="0"/>
              <a:t>вкусный банан</a:t>
            </a:r>
          </a:p>
          <a:p>
            <a:r>
              <a:rPr lang="ru-RU" sz="1500" dirty="0"/>
              <a:t>вкусный ананас</a:t>
            </a:r>
          </a:p>
        </p:txBody>
      </p:sp>
    </p:spTree>
    <p:extLst>
      <p:ext uri="{BB962C8B-B14F-4D97-AF65-F5344CB8AC3E}">
        <p14:creationId xmlns:p14="http://schemas.microsoft.com/office/powerpoint/2010/main" val="21767036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Задача на циклы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773C4-82A1-C39F-716D-BB49B7318A4D}"/>
              </a:ext>
            </a:extLst>
          </p:cNvPr>
          <p:cNvSpPr txBox="1"/>
          <p:nvPr/>
        </p:nvSpPr>
        <p:spPr>
          <a:xfrm>
            <a:off x="613308" y="1021967"/>
            <a:ext cx="6448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+mj-lt"/>
                <a:cs typeface="Courier New" panose="02070309020205020404" pitchFamily="49" charset="0"/>
              </a:rPr>
              <a:t>Посчитайте число слов в строке тремя различными способами (два – с использованием цикла, один – без цикла)</a:t>
            </a:r>
          </a:p>
          <a:p>
            <a:endParaRPr lang="ru-RU" sz="1600" b="1" dirty="0">
              <a:latin typeface="+mj-lt"/>
              <a:cs typeface="Courier New" panose="02070309020205020404" pitchFamily="49" charset="0"/>
            </a:endParaRPr>
          </a:p>
          <a:p>
            <a:endParaRPr lang="ru-RU" sz="1600" b="1" dirty="0">
              <a:latin typeface="+mj-lt"/>
              <a:cs typeface="Courier New" panose="02070309020205020404" pitchFamily="49" charset="0"/>
            </a:endParaRPr>
          </a:p>
          <a:p>
            <a:endParaRPr lang="ru-BY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315A0-3338-A1D9-F5B3-9E87080023F9}"/>
              </a:ext>
            </a:extLst>
          </p:cNvPr>
          <p:cNvSpPr txBox="1"/>
          <p:nvPr/>
        </p:nvSpPr>
        <p:spPr>
          <a:xfrm>
            <a:off x="514868" y="1616743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s = </a:t>
            </a:r>
            <a:r>
              <a:rPr lang="en-US" b="1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ru-RU" b="1" dirty="0">
                <a:solidFill>
                  <a:srgbClr val="A31515"/>
                </a:solidFill>
                <a:effectLst/>
                <a:latin typeface="+mj-lt"/>
              </a:rPr>
              <a:t>Посчитаем количество слов в строке"</a:t>
            </a:r>
            <a:endParaRPr lang="ru-RU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count = </a:t>
            </a:r>
            <a:r>
              <a:rPr lang="en-US" b="1" dirty="0">
                <a:solidFill>
                  <a:srgbClr val="09885A"/>
                </a:solidFill>
                <a:effectLst/>
                <a:latin typeface="+mj-lt"/>
              </a:rPr>
              <a:t>0</a:t>
            </a:r>
            <a:endParaRPr lang="en-US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flag = </a:t>
            </a:r>
            <a:r>
              <a:rPr lang="en-US" b="1" dirty="0">
                <a:solidFill>
                  <a:srgbClr val="09885A"/>
                </a:solidFill>
                <a:effectLst/>
                <a:latin typeface="+mj-lt"/>
              </a:rPr>
              <a:t>0</a:t>
            </a:r>
            <a:endParaRPr lang="en-US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F00DB"/>
                </a:solidFill>
                <a:effectLst/>
                <a:latin typeface="+mj-lt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dirty="0">
                <a:solidFill>
                  <a:srgbClr val="0000FF"/>
                </a:solidFill>
                <a:effectLst/>
                <a:latin typeface="+mj-lt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dirty="0">
                <a:solidFill>
                  <a:srgbClr val="795E26"/>
                </a:solidFill>
                <a:effectLst/>
                <a:latin typeface="+mj-lt"/>
              </a:rPr>
              <a:t>range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1" dirty="0" err="1">
                <a:solidFill>
                  <a:srgbClr val="795E26"/>
                </a:solidFill>
                <a:effectLst/>
                <a:latin typeface="+mj-lt"/>
              </a:rPr>
              <a:t>len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(s)):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   </a:t>
            </a:r>
            <a:r>
              <a:rPr lang="en-US" b="1" dirty="0">
                <a:solidFill>
                  <a:srgbClr val="AF00DB"/>
                </a:solidFill>
                <a:effectLst/>
                <a:latin typeface="+mj-lt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s[</a:t>
            </a:r>
            <a:r>
              <a:rPr lang="en-US" b="1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] != </a:t>
            </a:r>
            <a:r>
              <a:rPr lang="en-US" b="1" dirty="0">
                <a:solidFill>
                  <a:srgbClr val="A31515"/>
                </a:solidFill>
                <a:effectLst/>
                <a:latin typeface="+mj-lt"/>
              </a:rPr>
              <a:t>' '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dirty="0">
                <a:solidFill>
                  <a:srgbClr val="0000FF"/>
                </a:solidFill>
                <a:effectLst/>
                <a:latin typeface="+mj-lt"/>
              </a:rPr>
              <a:t>and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flag == </a:t>
            </a:r>
            <a:r>
              <a:rPr lang="en-US" b="1" dirty="0">
                <a:solidFill>
                  <a:srgbClr val="09885A"/>
                </a:solidFill>
                <a:effectLst/>
                <a:latin typeface="+mj-lt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       count += </a:t>
            </a:r>
            <a:r>
              <a:rPr lang="en-US" b="1" dirty="0">
                <a:solidFill>
                  <a:srgbClr val="09885A"/>
                </a:solidFill>
                <a:effectLst/>
                <a:latin typeface="+mj-lt"/>
              </a:rPr>
              <a:t>1</a:t>
            </a:r>
            <a:endParaRPr lang="en-US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       flag = </a:t>
            </a:r>
            <a:r>
              <a:rPr lang="en-US" b="1" dirty="0">
                <a:solidFill>
                  <a:srgbClr val="09885A"/>
                </a:solidFill>
                <a:effectLst/>
                <a:latin typeface="+mj-lt"/>
              </a:rPr>
              <a:t>1</a:t>
            </a:r>
            <a:endParaRPr lang="en-US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   </a:t>
            </a:r>
            <a:r>
              <a:rPr lang="en-US" b="1" dirty="0">
                <a:solidFill>
                  <a:srgbClr val="AF00DB"/>
                </a:solidFill>
                <a:effectLst/>
                <a:latin typeface="+mj-lt"/>
              </a:rPr>
              <a:t>else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       </a:t>
            </a:r>
            <a:r>
              <a:rPr lang="en-US" b="1" dirty="0">
                <a:solidFill>
                  <a:srgbClr val="AF00DB"/>
                </a:solidFill>
                <a:effectLst/>
                <a:latin typeface="+mj-lt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s[</a:t>
            </a:r>
            <a:r>
              <a:rPr lang="en-US" b="1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] == </a:t>
            </a:r>
            <a:r>
              <a:rPr lang="en-US" b="1" dirty="0">
                <a:solidFill>
                  <a:srgbClr val="A31515"/>
                </a:solidFill>
                <a:effectLst/>
                <a:latin typeface="+mj-lt"/>
              </a:rPr>
              <a:t>' '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            flag = </a:t>
            </a:r>
            <a:r>
              <a:rPr lang="en-US" b="1" dirty="0">
                <a:solidFill>
                  <a:srgbClr val="09885A"/>
                </a:solidFill>
                <a:effectLst/>
                <a:latin typeface="+mj-lt"/>
              </a:rPr>
              <a:t>0</a:t>
            </a:r>
            <a:endParaRPr lang="en-US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+mj-lt"/>
              </a:rPr>
              <a:t>(count)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7FEA6-3E5D-B7B3-6C5F-F1492D41FA07}"/>
              </a:ext>
            </a:extLst>
          </p:cNvPr>
          <p:cNvSpPr txBox="1"/>
          <p:nvPr/>
        </p:nvSpPr>
        <p:spPr>
          <a:xfrm>
            <a:off x="5521225" y="2047631"/>
            <a:ext cx="32706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c = </a:t>
            </a:r>
            <a:r>
              <a:rPr lang="ru-RU" b="1" dirty="0">
                <a:solidFill>
                  <a:srgbClr val="09885A"/>
                </a:solidFill>
                <a:effectLst/>
                <a:latin typeface="+mj-lt"/>
              </a:rPr>
              <a:t>0</a:t>
            </a:r>
            <a:endParaRPr lang="ru-RU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s = </a:t>
            </a:r>
            <a:r>
              <a:rPr lang="ru-RU" b="1" dirty="0">
                <a:solidFill>
                  <a:srgbClr val="A31515"/>
                </a:solidFill>
                <a:effectLst/>
                <a:latin typeface="+mj-lt"/>
              </a:rPr>
              <a:t>"Посчитаем количество слов в строке"</a:t>
            </a:r>
            <a:endParaRPr lang="ru-RU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ru-RU" b="1" dirty="0" err="1">
                <a:solidFill>
                  <a:srgbClr val="AF00DB"/>
                </a:solidFill>
                <a:effectLst/>
                <a:latin typeface="+mj-lt"/>
              </a:rPr>
              <a:t>for</a:t>
            </a: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 i </a:t>
            </a:r>
            <a:r>
              <a:rPr lang="ru-RU" b="1" dirty="0" err="1">
                <a:solidFill>
                  <a:srgbClr val="0000FF"/>
                </a:solidFill>
                <a:effectLst/>
                <a:latin typeface="+mj-lt"/>
              </a:rPr>
              <a:t>in</a:t>
            </a: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 s: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ru-RU" b="1" dirty="0" err="1">
                <a:solidFill>
                  <a:srgbClr val="AF00DB"/>
                </a:solidFill>
                <a:effectLst/>
                <a:latin typeface="+mj-lt"/>
              </a:rPr>
              <a:t>if</a:t>
            </a: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 i == </a:t>
            </a:r>
            <a:r>
              <a:rPr lang="ru-RU" b="1" dirty="0">
                <a:solidFill>
                  <a:srgbClr val="A31515"/>
                </a:solidFill>
                <a:effectLst/>
                <a:latin typeface="+mj-lt"/>
              </a:rPr>
              <a:t>' '</a:t>
            </a: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:  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    c += </a:t>
            </a:r>
            <a:r>
              <a:rPr lang="ru-RU" b="1" dirty="0">
                <a:solidFill>
                  <a:srgbClr val="09885A"/>
                </a:solidFill>
                <a:effectLst/>
                <a:latin typeface="+mj-lt"/>
              </a:rPr>
              <a:t>1</a:t>
            </a:r>
            <a:endParaRPr lang="ru-RU" b="1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ru-RU" b="1" dirty="0" err="1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(c+</a:t>
            </a:r>
            <a:r>
              <a:rPr lang="ru-RU" b="1" dirty="0">
                <a:solidFill>
                  <a:srgbClr val="09885A"/>
                </a:solidFill>
                <a:effectLst/>
                <a:latin typeface="+mj-lt"/>
              </a:rPr>
              <a:t>1</a:t>
            </a:r>
            <a:r>
              <a:rPr lang="ru-RU" b="1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443D46-707F-6ED3-69E3-D3E77BDB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868" y="3774699"/>
            <a:ext cx="41504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b="1" dirty="0">
                <a:latin typeface="+mj-lt"/>
              </a:rPr>
              <a:t>s = "</a:t>
            </a:r>
            <a:r>
              <a:rPr lang="ru-RU" b="1" dirty="0">
                <a:latin typeface="+mj-lt"/>
              </a:rPr>
              <a:t> Посчитаем количество слов в строке </a:t>
            </a:r>
            <a:r>
              <a:rPr lang="ru-RU" altLang="ru-RU" b="1" dirty="0">
                <a:latin typeface="+mj-lt"/>
              </a:rPr>
              <a:t>" </a:t>
            </a:r>
            <a:br>
              <a:rPr lang="en-US" altLang="ru-RU" b="1" dirty="0">
                <a:latin typeface="+mj-lt"/>
              </a:rPr>
            </a:br>
            <a:r>
              <a:rPr lang="ru-RU" altLang="ru-RU" b="1" dirty="0" err="1">
                <a:latin typeface="+mj-lt"/>
              </a:rPr>
              <a:t>words</a:t>
            </a:r>
            <a:r>
              <a:rPr lang="ru-RU" altLang="ru-RU" b="1" dirty="0">
                <a:latin typeface="+mj-lt"/>
              </a:rPr>
              <a:t> = </a:t>
            </a:r>
            <a:r>
              <a:rPr lang="ru-RU" altLang="ru-RU" b="1" dirty="0" err="1">
                <a:latin typeface="+mj-lt"/>
              </a:rPr>
              <a:t>s.split</a:t>
            </a:r>
            <a:r>
              <a:rPr lang="ru-RU" altLang="ru-RU" b="1" dirty="0">
                <a:latin typeface="+mj-lt"/>
              </a:rPr>
              <a:t>() </a:t>
            </a:r>
            <a:br>
              <a:rPr lang="en-US" altLang="ru-RU" b="1" dirty="0">
                <a:latin typeface="+mj-lt"/>
              </a:rPr>
            </a:br>
            <a:r>
              <a:rPr lang="ru-RU" altLang="ru-RU" b="1" dirty="0" err="1">
                <a:latin typeface="+mj-lt"/>
              </a:rPr>
              <a:t>num_words</a:t>
            </a:r>
            <a:r>
              <a:rPr lang="ru-RU" altLang="ru-RU" b="1" dirty="0">
                <a:latin typeface="+mj-lt"/>
              </a:rPr>
              <a:t> = </a:t>
            </a:r>
            <a:r>
              <a:rPr lang="ru-RU" altLang="ru-RU" b="1" dirty="0" err="1">
                <a:latin typeface="+mj-lt"/>
              </a:rPr>
              <a:t>len</a:t>
            </a:r>
            <a:r>
              <a:rPr lang="ru-RU" altLang="ru-RU" b="1" dirty="0">
                <a:latin typeface="+mj-lt"/>
              </a:rPr>
              <a:t>(</a:t>
            </a:r>
            <a:r>
              <a:rPr lang="ru-RU" altLang="ru-RU" b="1" dirty="0" err="1">
                <a:latin typeface="+mj-lt"/>
              </a:rPr>
              <a:t>words</a:t>
            </a:r>
            <a:r>
              <a:rPr lang="ru-RU" altLang="ru-RU" b="1" dirty="0">
                <a:latin typeface="+mj-lt"/>
              </a:rPr>
              <a:t>) </a:t>
            </a:r>
            <a:br>
              <a:rPr lang="en-US" altLang="ru-RU" b="1" dirty="0">
                <a:latin typeface="+mj-lt"/>
              </a:rPr>
            </a:br>
            <a:r>
              <a:rPr lang="ru-RU" altLang="ru-RU" b="1" dirty="0" err="1">
                <a:latin typeface="+mj-lt"/>
              </a:rPr>
              <a:t>print</a:t>
            </a:r>
            <a:r>
              <a:rPr lang="ru-RU" altLang="ru-RU" b="1" dirty="0">
                <a:latin typeface="+mj-lt"/>
              </a:rPr>
              <a:t>(</a:t>
            </a:r>
            <a:r>
              <a:rPr lang="ru-RU" altLang="ru-RU" b="1" dirty="0" err="1">
                <a:latin typeface="+mj-lt"/>
              </a:rPr>
              <a:t>num_words</a:t>
            </a:r>
            <a:r>
              <a:rPr lang="ru-RU" altLang="ru-RU" b="1" dirty="0">
                <a:latin typeface="+mj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6932751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Библиотека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40" y="1341407"/>
            <a:ext cx="6601120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  <a:ea typeface="-apple-system"/>
              </a:rPr>
              <a:t>Для проведения вычислений с действительными числами язык Питон содержит много дополнительных функций, собранных в библиотеку (модуль), которая называется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+mj-lt"/>
                <a:ea typeface="SFMono-Regular"/>
              </a:rPr>
              <a:t>math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  <a:ea typeface="-apple-system"/>
              </a:rPr>
              <a:t>.</a:t>
            </a:r>
            <a:endParaRPr lang="en-US" altLang="ru-RU" sz="1600" dirty="0">
              <a:solidFill>
                <a:srgbClr val="343A40"/>
              </a:solidFill>
              <a:latin typeface="+mj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  <a:ea typeface="-apple-system"/>
              </a:rPr>
              <a:t>Для использования этих функций в начале программы необходимо подключить математическую библиотеку, что делается командой</a:t>
            </a:r>
            <a:endParaRPr lang="en-US" altLang="ru-RU" sz="1600" dirty="0">
              <a:solidFill>
                <a:srgbClr val="343A40"/>
              </a:solidFill>
              <a:latin typeface="+mj-lt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lt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j-lt"/>
                <a:ea typeface="SFMono-Regular"/>
              </a:rPr>
              <a:t>import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j-lt"/>
                <a:ea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j-lt"/>
                <a:ea typeface="SFMono-Regular"/>
              </a:rPr>
              <a:t>math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35310-3B43-40C7-CAC2-7E7E70DA64C3}"/>
              </a:ext>
            </a:extLst>
          </p:cNvPr>
          <p:cNvSpPr txBox="1"/>
          <p:nvPr/>
        </p:nvSpPr>
        <p:spPr>
          <a:xfrm>
            <a:off x="2395728" y="41810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https://docs.python.org/3/library/math.html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0100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Округление в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40" y="2326292"/>
            <a:ext cx="660112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E3225-36A5-0573-A0BA-0242A8E9F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6" y="1407668"/>
            <a:ext cx="8510723" cy="24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03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Степени в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40" y="2326292"/>
            <a:ext cx="660112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96F86A-6178-7B18-AC96-938F1D8D6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62" y="1548384"/>
            <a:ext cx="8839938" cy="21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5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1047412" y="1582392"/>
            <a:ext cx="4274688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Циклы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while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Модуль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Math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Библиотека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NumPy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Тригонометрия в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40" y="2326292"/>
            <a:ext cx="660112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D8F2C6-AD61-4B96-3D83-192031ACB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5" y="1042112"/>
            <a:ext cx="8079790" cy="3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906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65934" y="7783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Задачи с модулем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02" y="1314356"/>
            <a:ext cx="660112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1) </a:t>
            </a:r>
            <a:r>
              <a:rPr lang="ru-RU" altLang="ru-RU" sz="1600" dirty="0">
                <a:solidFill>
                  <a:srgbClr val="343A40"/>
                </a:solidFill>
                <a:ea typeface="-apple-system"/>
              </a:rPr>
              <a:t>Найдите нецелую часть вещественного числа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F8B5-5DF4-8825-6EE6-C4069034D114}"/>
              </a:ext>
            </a:extLst>
          </p:cNvPr>
          <p:cNvSpPr txBox="1"/>
          <p:nvPr/>
        </p:nvSpPr>
        <p:spPr>
          <a:xfrm>
            <a:off x="860786" y="199921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x = float(input())</a:t>
            </a:r>
          </a:p>
          <a:p>
            <a:r>
              <a:rPr lang="en-US" dirty="0"/>
              <a:t>y = x-</a:t>
            </a:r>
            <a:r>
              <a:rPr lang="en-US" dirty="0" err="1"/>
              <a:t>math.floor</a:t>
            </a:r>
            <a:r>
              <a:rPr lang="en-US" dirty="0"/>
              <a:t>(x)</a:t>
            </a:r>
          </a:p>
          <a:p>
            <a:r>
              <a:rPr lang="en-US" dirty="0"/>
              <a:t>print(y)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83219-5EBD-8EB4-2F00-D2DE888D0519}"/>
              </a:ext>
            </a:extLst>
          </p:cNvPr>
          <p:cNvSpPr txBox="1"/>
          <p:nvPr/>
        </p:nvSpPr>
        <p:spPr>
          <a:xfrm>
            <a:off x="5636272" y="1941963"/>
            <a:ext cx="3373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math 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math.modf</a:t>
            </a:r>
            <a:r>
              <a:rPr lang="en-US" dirty="0"/>
              <a:t>(1.5))</a:t>
            </a:r>
            <a:br>
              <a:rPr lang="en-US" dirty="0"/>
            </a:br>
            <a:r>
              <a:rPr lang="en-US" dirty="0"/>
              <a:t>#(0.5, 1.0)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66493-6B29-9BA0-5C59-DE7B68AAC94C}"/>
              </a:ext>
            </a:extLst>
          </p:cNvPr>
          <p:cNvSpPr txBox="1"/>
          <p:nvPr/>
        </p:nvSpPr>
        <p:spPr>
          <a:xfrm>
            <a:off x="1537966" y="359072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x = 120.6</a:t>
            </a:r>
            <a:br>
              <a:rPr lang="en-US" dirty="0"/>
            </a:br>
            <a:r>
              <a:rPr lang="ru-RU" dirty="0" err="1"/>
              <a:t>print</a:t>
            </a:r>
            <a:r>
              <a:rPr lang="ru-RU" dirty="0"/>
              <a:t>(x % 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42529-A553-6CF1-055A-91348A094348}"/>
              </a:ext>
            </a:extLst>
          </p:cNvPr>
          <p:cNvSpPr txBox="1"/>
          <p:nvPr/>
        </p:nvSpPr>
        <p:spPr>
          <a:xfrm>
            <a:off x="3507729" y="257175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math import *</a:t>
            </a:r>
          </a:p>
          <a:p>
            <a:endParaRPr lang="en-US" dirty="0"/>
          </a:p>
          <a:p>
            <a:r>
              <a:rPr lang="en-US" dirty="0"/>
              <a:t>x = float(input())</a:t>
            </a:r>
          </a:p>
          <a:p>
            <a:r>
              <a:rPr lang="en-US" dirty="0"/>
              <a:t>if x &gt; 1:</a:t>
            </a:r>
          </a:p>
          <a:p>
            <a:r>
              <a:rPr lang="en-US" dirty="0"/>
              <a:t>    a = floor(x)</a:t>
            </a:r>
          </a:p>
          <a:p>
            <a:r>
              <a:rPr lang="en-US" dirty="0"/>
              <a:t>    b = x - a</a:t>
            </a:r>
          </a:p>
          <a:p>
            <a:r>
              <a:rPr lang="en-US" dirty="0"/>
              <a:t>    print(round(b, 2))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8423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Задачи с модулем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02" y="1191246"/>
            <a:ext cx="6601120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2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) </a:t>
            </a:r>
            <a:r>
              <a:rPr lang="ru-RU" altLang="ru-RU" sz="1600" dirty="0">
                <a:solidFill>
                  <a:srgbClr val="343A40"/>
                </a:solidFill>
                <a:ea typeface="-apple-system"/>
              </a:rPr>
              <a:t>Округлите число по российским правилам. Учтите, что </a:t>
            </a:r>
            <a:r>
              <a:rPr lang="en-US" altLang="ru-RU" sz="1600" dirty="0">
                <a:solidFill>
                  <a:srgbClr val="343A40"/>
                </a:solidFill>
                <a:ea typeface="-apple-system"/>
              </a:rPr>
              <a:t>round </a:t>
            </a:r>
            <a:r>
              <a:rPr lang="ru-RU" altLang="ru-RU" sz="1600" dirty="0">
                <a:solidFill>
                  <a:srgbClr val="343A40"/>
                </a:solidFill>
                <a:ea typeface="-apple-system"/>
              </a:rPr>
              <a:t>так не работает!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6E731-0195-D7C9-FE39-D73289873D26}"/>
              </a:ext>
            </a:extLst>
          </p:cNvPr>
          <p:cNvSpPr txBox="1"/>
          <p:nvPr/>
        </p:nvSpPr>
        <p:spPr>
          <a:xfrm>
            <a:off x="5039618" y="3222583"/>
            <a:ext cx="2850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float(input())</a:t>
            </a:r>
          </a:p>
          <a:p>
            <a:r>
              <a:rPr lang="en-US" dirty="0"/>
              <a:t>if x - int(x) == 0.5:</a:t>
            </a:r>
          </a:p>
          <a:p>
            <a:r>
              <a:rPr lang="en-US" dirty="0"/>
              <a:t>    x += 0.1</a:t>
            </a:r>
          </a:p>
          <a:p>
            <a:r>
              <a:rPr lang="en-US" dirty="0"/>
              <a:t>print(round(x))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274ED-4D08-D79C-5587-D72DCE25AE52}"/>
              </a:ext>
            </a:extLst>
          </p:cNvPr>
          <p:cNvSpPr txBox="1"/>
          <p:nvPr/>
        </p:nvSpPr>
        <p:spPr>
          <a:xfrm>
            <a:off x="1818382" y="2260775"/>
            <a:ext cx="49377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float(input())</a:t>
            </a:r>
          </a:p>
          <a:p>
            <a:endParaRPr lang="en-US" dirty="0"/>
          </a:p>
          <a:p>
            <a:r>
              <a:rPr lang="en-US" dirty="0"/>
              <a:t>if x%1 &gt;= 0.5:</a:t>
            </a:r>
          </a:p>
          <a:p>
            <a:r>
              <a:rPr lang="en-US" dirty="0"/>
              <a:t>    print(int(x//1 + 1))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print(int(x//1))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392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86970" y="95540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Задачи с модулем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675" y="882946"/>
            <a:ext cx="660112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3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) </a:t>
            </a:r>
            <a:r>
              <a:rPr lang="ru-RU" altLang="ru-RU" sz="1600" dirty="0">
                <a:solidFill>
                  <a:srgbClr val="343A40"/>
                </a:solidFill>
                <a:ea typeface="-apple-system"/>
              </a:rPr>
              <a:t>Напишите калькулятор вкладов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B1113-5FEB-28E6-38D5-0FA81B51F91E}"/>
              </a:ext>
            </a:extLst>
          </p:cNvPr>
          <p:cNvSpPr txBox="1"/>
          <p:nvPr/>
        </p:nvSpPr>
        <p:spPr>
          <a:xfrm>
            <a:off x="1418536" y="1293086"/>
            <a:ext cx="678542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p = </a:t>
            </a:r>
            <a:r>
              <a:rPr lang="ru-RU" dirty="0" err="1"/>
              <a:t>float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 # Годовая процентная ставка</a:t>
            </a:r>
          </a:p>
          <a:p>
            <a:r>
              <a:rPr lang="ru-RU" dirty="0"/>
              <a:t>x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   # К-во рублей вклада</a:t>
            </a:r>
          </a:p>
          <a:p>
            <a:r>
              <a:rPr lang="ru-RU" dirty="0"/>
              <a:t>y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   # К-во копеек вклада</a:t>
            </a:r>
          </a:p>
          <a:p>
            <a:r>
              <a:rPr lang="ru-RU" dirty="0"/>
              <a:t>k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   # Срок вклада</a:t>
            </a:r>
          </a:p>
          <a:p>
            <a:r>
              <a:rPr lang="ru-RU" dirty="0"/>
              <a:t>i = 0              # Счётчик лет</a:t>
            </a:r>
          </a:p>
          <a:p>
            <a:endParaRPr lang="ru-RU" dirty="0"/>
          </a:p>
          <a:p>
            <a:r>
              <a:rPr lang="ru-RU" dirty="0" err="1"/>
              <a:t>kopT</a:t>
            </a:r>
            <a:r>
              <a:rPr lang="ru-RU" dirty="0"/>
              <a:t> = (x * 100) + y  # Переводим сумму вклада в копейки</a:t>
            </a:r>
          </a:p>
          <a:p>
            <a:r>
              <a:rPr lang="ru-RU" dirty="0" err="1"/>
              <a:t>kop</a:t>
            </a:r>
            <a:r>
              <a:rPr lang="ru-RU" dirty="0"/>
              <a:t> = 0               # Сумма вклада с процентами по прошествию і года</a:t>
            </a:r>
          </a:p>
          <a:p>
            <a:r>
              <a:rPr lang="ru-RU" dirty="0" err="1"/>
              <a:t>while</a:t>
            </a:r>
            <a:r>
              <a:rPr lang="ru-RU" dirty="0"/>
              <a:t> i &lt;= k:         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kop</a:t>
            </a:r>
            <a:r>
              <a:rPr lang="ru-RU" dirty="0"/>
              <a:t>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kopT</a:t>
            </a:r>
            <a:r>
              <a:rPr lang="ru-RU" dirty="0"/>
              <a:t> + </a:t>
            </a:r>
            <a:r>
              <a:rPr lang="ru-RU" dirty="0" err="1"/>
              <a:t>kopT</a:t>
            </a:r>
            <a:r>
              <a:rPr lang="ru-RU" dirty="0"/>
              <a:t> / 100 * p) # Сумма вклада + годовой процент</a:t>
            </a:r>
          </a:p>
          <a:p>
            <a:r>
              <a:rPr lang="ru-RU" dirty="0"/>
              <a:t>    x = </a:t>
            </a:r>
            <a:r>
              <a:rPr lang="ru-RU" dirty="0" err="1"/>
              <a:t>kop</a:t>
            </a:r>
            <a:r>
              <a:rPr lang="ru-RU" dirty="0"/>
              <a:t> // 100                   # К-во рублей </a:t>
            </a:r>
          </a:p>
          <a:p>
            <a:r>
              <a:rPr lang="ru-RU" dirty="0"/>
              <a:t>    y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kop</a:t>
            </a:r>
            <a:r>
              <a:rPr lang="ru-RU" dirty="0"/>
              <a:t> % 100)               # К-во копеек без дробной части</a:t>
            </a:r>
          </a:p>
          <a:p>
            <a:r>
              <a:rPr lang="ru-RU" dirty="0"/>
              <a:t>    </a:t>
            </a:r>
            <a:r>
              <a:rPr lang="ru-RU" dirty="0" err="1"/>
              <a:t>kopT</a:t>
            </a:r>
            <a:r>
              <a:rPr lang="ru-RU" dirty="0"/>
              <a:t> = (x * 100) + y             # Переводим сумму вклада с проц. в копейки</a:t>
            </a:r>
          </a:p>
          <a:p>
            <a:r>
              <a:rPr lang="ru-RU" dirty="0"/>
              <a:t>    i += 1                           # Добавляем год</a:t>
            </a:r>
          </a:p>
          <a:p>
            <a:endParaRPr lang="ru-RU" dirty="0"/>
          </a:p>
          <a:p>
            <a:r>
              <a:rPr lang="ru-RU" dirty="0" err="1"/>
              <a:t>print</a:t>
            </a:r>
            <a:r>
              <a:rPr lang="ru-RU" dirty="0"/>
              <a:t>(x, y)                          # Выводим сумму в рублях и копейках итого</a:t>
            </a:r>
          </a:p>
        </p:txBody>
      </p:sp>
    </p:spTree>
    <p:extLst>
      <p:ext uri="{BB962C8B-B14F-4D97-AF65-F5344CB8AC3E}">
        <p14:creationId xmlns:p14="http://schemas.microsoft.com/office/powerpoint/2010/main" val="350648293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86970" y="95540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Задачи с модулем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41A03-4C74-2517-D136-BDCBE73F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675" y="882946"/>
            <a:ext cx="660112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4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) </a:t>
            </a:r>
            <a:r>
              <a:rPr lang="ru-RU" altLang="ru-RU" sz="1600" dirty="0">
                <a:solidFill>
                  <a:srgbClr val="343A40"/>
                </a:solidFill>
                <a:ea typeface="-apple-system"/>
              </a:rPr>
              <a:t>Напишите калькулятор банкнот для входной суммы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C3338-368D-3BDD-4F02-F11565E47FF1}"/>
              </a:ext>
            </a:extLst>
          </p:cNvPr>
          <p:cNvSpPr txBox="1"/>
          <p:nvPr/>
        </p:nvSpPr>
        <p:spPr>
          <a:xfrm>
            <a:off x="2300235" y="1470650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int (input ('</a:t>
            </a:r>
            <a:r>
              <a:rPr lang="ru-RU" dirty="0"/>
              <a:t>Сдача: '))</a:t>
            </a:r>
          </a:p>
          <a:p>
            <a:r>
              <a:rPr lang="en-US" dirty="0"/>
              <a:t>print ('</a:t>
            </a:r>
            <a:r>
              <a:rPr lang="ru-RU" dirty="0"/>
              <a:t>Следует сдать:')</a:t>
            </a:r>
          </a:p>
          <a:p>
            <a:r>
              <a:rPr lang="en-US" dirty="0"/>
              <a:t>print ('</a:t>
            </a:r>
            <a:r>
              <a:rPr lang="ru-RU" dirty="0"/>
              <a:t>банкнот по 2000 руб. -', </a:t>
            </a:r>
            <a:r>
              <a:rPr lang="en-US" dirty="0"/>
              <a:t>x // 2000, '</a:t>
            </a:r>
            <a:r>
              <a:rPr lang="ru-RU" dirty="0"/>
              <a:t>шт.')</a:t>
            </a:r>
          </a:p>
          <a:p>
            <a:r>
              <a:rPr lang="en-US" dirty="0"/>
              <a:t>x %= 2000</a:t>
            </a:r>
          </a:p>
          <a:p>
            <a:r>
              <a:rPr lang="en-US" dirty="0"/>
              <a:t>print ('</a:t>
            </a:r>
            <a:r>
              <a:rPr lang="ru-RU" dirty="0"/>
              <a:t>банкнот по 1000 руб. -', </a:t>
            </a:r>
            <a:r>
              <a:rPr lang="en-US" dirty="0"/>
              <a:t>x // 1000, '</a:t>
            </a:r>
            <a:r>
              <a:rPr lang="ru-RU" dirty="0"/>
              <a:t>шт.')</a:t>
            </a:r>
          </a:p>
          <a:p>
            <a:r>
              <a:rPr lang="en-US" dirty="0"/>
              <a:t>x %= 1000</a:t>
            </a:r>
          </a:p>
          <a:p>
            <a:r>
              <a:rPr lang="en-US" dirty="0"/>
              <a:t>print ('</a:t>
            </a:r>
            <a:r>
              <a:rPr lang="ru-RU" dirty="0"/>
              <a:t>банкнот по 500 руб. -', </a:t>
            </a:r>
            <a:r>
              <a:rPr lang="en-US" dirty="0"/>
              <a:t>x // 500, '</a:t>
            </a:r>
            <a:r>
              <a:rPr lang="ru-RU" dirty="0"/>
              <a:t>шт.')</a:t>
            </a:r>
          </a:p>
          <a:p>
            <a:r>
              <a:rPr lang="en-US" dirty="0"/>
              <a:t>x %= 500</a:t>
            </a:r>
          </a:p>
          <a:p>
            <a:r>
              <a:rPr lang="en-US" dirty="0"/>
              <a:t>print ('</a:t>
            </a:r>
            <a:r>
              <a:rPr lang="ru-RU" dirty="0"/>
              <a:t>банкнот по 100 руб. -', </a:t>
            </a:r>
            <a:r>
              <a:rPr lang="en-US" dirty="0"/>
              <a:t>x // 100, '</a:t>
            </a:r>
            <a:r>
              <a:rPr lang="ru-RU" dirty="0"/>
              <a:t>шт.')</a:t>
            </a:r>
          </a:p>
          <a:p>
            <a:r>
              <a:rPr lang="en-US" dirty="0"/>
              <a:t>x %= 100</a:t>
            </a:r>
          </a:p>
          <a:p>
            <a:r>
              <a:rPr lang="en-US" dirty="0"/>
              <a:t>print ('</a:t>
            </a:r>
            <a:r>
              <a:rPr lang="ru-RU" dirty="0"/>
              <a:t>банкнот по 50 руб. -', </a:t>
            </a:r>
            <a:r>
              <a:rPr lang="en-US" dirty="0"/>
              <a:t>x // 50, '</a:t>
            </a:r>
            <a:r>
              <a:rPr lang="ru-RU" dirty="0"/>
              <a:t>шт.')</a:t>
            </a:r>
          </a:p>
          <a:p>
            <a:r>
              <a:rPr lang="en-US" dirty="0"/>
              <a:t>x %= 50</a:t>
            </a:r>
          </a:p>
          <a:p>
            <a:r>
              <a:rPr lang="en-US" dirty="0"/>
              <a:t>print ('</a:t>
            </a:r>
            <a:r>
              <a:rPr lang="ru-RU" dirty="0"/>
              <a:t>банкнот по 10 руб. -', </a:t>
            </a:r>
            <a:r>
              <a:rPr lang="en-US" dirty="0"/>
              <a:t>x // 10, '</a:t>
            </a:r>
            <a:r>
              <a:rPr lang="ru-RU" dirty="0"/>
              <a:t>шт.')</a:t>
            </a:r>
          </a:p>
          <a:p>
            <a:r>
              <a:rPr lang="en-US" dirty="0"/>
              <a:t>x %= 10</a:t>
            </a:r>
          </a:p>
          <a:p>
            <a:r>
              <a:rPr lang="en-US" dirty="0"/>
              <a:t>print ('</a:t>
            </a:r>
            <a:r>
              <a:rPr lang="ru-RU" dirty="0"/>
              <a:t>монетами -', </a:t>
            </a:r>
            <a:r>
              <a:rPr lang="en-US" dirty="0"/>
              <a:t>x, '</a:t>
            </a:r>
            <a:r>
              <a:rPr lang="ru-RU" dirty="0"/>
              <a:t>руб.')</a:t>
            </a:r>
          </a:p>
        </p:txBody>
      </p:sp>
    </p:spTree>
    <p:extLst>
      <p:ext uri="{BB962C8B-B14F-4D97-AF65-F5344CB8AC3E}">
        <p14:creationId xmlns:p14="http://schemas.microsoft.com/office/powerpoint/2010/main" val="19427842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циклами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писать циклы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математикой в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применять математические модули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while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3DADE-E85A-0B08-EBDD-421EB92A020C}"/>
              </a:ext>
            </a:extLst>
          </p:cNvPr>
          <p:cNvSpPr txBox="1"/>
          <p:nvPr/>
        </p:nvSpPr>
        <p:spPr>
          <a:xfrm>
            <a:off x="571750" y="1274285"/>
            <a:ext cx="83284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Циклы </a:t>
            </a:r>
            <a:r>
              <a:rPr lang="en-US" sz="14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ru-RU" sz="1400" dirty="0">
                <a:latin typeface="+mj-lt"/>
              </a:rPr>
              <a:t>и</a:t>
            </a:r>
            <a:r>
              <a:rPr lang="en-US" sz="14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while</a:t>
            </a:r>
            <a:r>
              <a:rPr lang="ru-RU" sz="14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+mj-lt"/>
              </a:rPr>
              <a:t>позволяют выполнить одно и то же действие несколько раз подряд. 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b="1" u="sng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+mj-lt"/>
              </a:rPr>
              <a:t>используется </a:t>
            </a:r>
            <a:r>
              <a:rPr lang="ru-RU" sz="1400" b="1" dirty="0">
                <a:latin typeface="+mj-lt"/>
              </a:rPr>
              <a:t>если</a:t>
            </a:r>
            <a:r>
              <a:rPr lang="ru-RU" sz="1400" dirty="0">
                <a:latin typeface="+mj-lt"/>
              </a:rPr>
              <a:t> </a:t>
            </a:r>
            <a:r>
              <a:rPr lang="ru-RU" sz="1400" b="1" dirty="0">
                <a:latin typeface="+mj-lt"/>
              </a:rPr>
              <a:t>известно количество повторений</a:t>
            </a:r>
          </a:p>
          <a:p>
            <a:endParaRPr lang="ru-RU" sz="1400" dirty="0">
              <a:latin typeface="+mj-lt"/>
            </a:endParaRPr>
          </a:p>
          <a:p>
            <a:r>
              <a:rPr lang="ru-RU" sz="1400" b="1" u="sng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while</a:t>
            </a:r>
            <a:r>
              <a:rPr lang="ru-RU" sz="1400" dirty="0">
                <a:solidFill>
                  <a:srgbClr val="000080"/>
                </a:solidFill>
                <a:latin typeface="+mj-lt"/>
              </a:rPr>
              <a:t> </a:t>
            </a:r>
            <a:r>
              <a:rPr lang="ru-RU" sz="1400" dirty="0">
                <a:latin typeface="+mj-lt"/>
              </a:rPr>
              <a:t>используется в случаях, </a:t>
            </a:r>
            <a:r>
              <a:rPr lang="ru-RU" sz="1400" b="1" dirty="0">
                <a:latin typeface="+mj-lt"/>
              </a:rPr>
              <a:t>если количество повторений цикла заранее неизвестно</a:t>
            </a:r>
            <a:r>
              <a:rPr lang="ru-RU" sz="1400" dirty="0">
                <a:latin typeface="+mj-lt"/>
              </a:rPr>
              <a:t>.</a:t>
            </a:r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A176D0C4-B6B3-8762-CA81-57C965F3B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383" y="2571750"/>
            <a:ext cx="4647233" cy="2057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2425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while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B49172-F591-EAC5-AF37-34FB167DF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39" y="434846"/>
            <a:ext cx="4064352" cy="27332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BCD292-F0BB-6DC1-A253-64BD8C6BA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87" y="3314229"/>
            <a:ext cx="6153150" cy="173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B047-492B-F1B6-660A-BD7F2751D4FF}"/>
              </a:ext>
            </a:extLst>
          </p:cNvPr>
          <p:cNvSpPr txBox="1"/>
          <p:nvPr/>
        </p:nvSpPr>
        <p:spPr>
          <a:xfrm>
            <a:off x="822073" y="1509096"/>
            <a:ext cx="3212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 dirty="0">
                <a:latin typeface="+mj-lt"/>
                <a:cs typeface="Courier New" panose="02070309020205020404" pitchFamily="49" charset="0"/>
              </a:rPr>
              <a:t>Цикл </a:t>
            </a:r>
            <a:r>
              <a:rPr lang="en-US" sz="18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while</a:t>
            </a:r>
            <a:r>
              <a:rPr lang="ru-RU" sz="1400" dirty="0">
                <a:latin typeface="+mj-lt"/>
                <a:cs typeface="Courier New" panose="02070309020205020404" pitchFamily="49" charset="0"/>
              </a:rPr>
              <a:t>  повторяет команды, пока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+mj-lt"/>
                <a:cs typeface="Courier New" panose="02070309020205020404" pitchFamily="49" charset="0"/>
              </a:rPr>
              <a:t>верно условие.</a:t>
            </a:r>
            <a:endParaRPr lang="ru-BY" sz="1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3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while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CB047-492B-F1B6-660A-BD7F2751D4FF}"/>
              </a:ext>
            </a:extLst>
          </p:cNvPr>
          <p:cNvSpPr txBox="1"/>
          <p:nvPr/>
        </p:nvSpPr>
        <p:spPr>
          <a:xfrm>
            <a:off x="1040024" y="1631016"/>
            <a:ext cx="3859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+mj-lt"/>
              </a:rPr>
              <a:t>С помощью цикла </a:t>
            </a:r>
            <a:r>
              <a:rPr lang="ru-RU" sz="14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while</a:t>
            </a:r>
            <a:r>
              <a:rPr lang="ru-RU" sz="1400" dirty="0">
                <a:latin typeface="+mj-lt"/>
              </a:rPr>
              <a:t> мы можем выполнять действия, пока условие верно.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61454-CD06-050E-77A7-CDA1CCF5E49B}"/>
              </a:ext>
            </a:extLst>
          </p:cNvPr>
          <p:cNvSpPr txBox="1"/>
          <p:nvPr/>
        </p:nvSpPr>
        <p:spPr>
          <a:xfrm>
            <a:off x="1007577" y="2989265"/>
            <a:ext cx="4572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Выводим </a:t>
            </a:r>
            <a:r>
              <a:rPr lang="ru-RU" dirty="0">
                <a:solidFill>
                  <a:srgbClr val="000080"/>
                </a:solidFill>
              </a:rPr>
              <a:t>i</a:t>
            </a:r>
            <a:r>
              <a:rPr lang="ru-RU" dirty="0"/>
              <a:t>, до тех пор, пока </a:t>
            </a:r>
            <a:r>
              <a:rPr lang="ru-RU" dirty="0">
                <a:solidFill>
                  <a:srgbClr val="000080"/>
                </a:solidFill>
              </a:rPr>
              <a:t>i</a:t>
            </a:r>
            <a:r>
              <a:rPr lang="ru-RU" dirty="0"/>
              <a:t> будет меньше 6:</a:t>
            </a:r>
          </a:p>
          <a:p>
            <a:endParaRPr lang="ru-RU" sz="800" dirty="0"/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1  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i &lt; 6:  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 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  <a:endParaRPr lang="ru-B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8D370-D07B-4D27-E130-8BB6915FC34A}"/>
              </a:ext>
            </a:extLst>
          </p:cNvPr>
          <p:cNvSpPr txBox="1"/>
          <p:nvPr/>
        </p:nvSpPr>
        <p:spPr>
          <a:xfrm>
            <a:off x="6174149" y="927986"/>
            <a:ext cx="1485900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Вывод:</a:t>
            </a:r>
          </a:p>
          <a:p>
            <a:endParaRPr lang="ru-RU" sz="2800" dirty="0"/>
          </a:p>
          <a:p>
            <a:r>
              <a:rPr lang="ru-RU" sz="2800" dirty="0"/>
              <a:t>1</a:t>
            </a:r>
          </a:p>
          <a:p>
            <a:r>
              <a:rPr lang="ru-RU" sz="2800" dirty="0"/>
              <a:t>2</a:t>
            </a:r>
          </a:p>
          <a:p>
            <a:r>
              <a:rPr lang="ru-RU" sz="2800" dirty="0"/>
              <a:t>3</a:t>
            </a:r>
          </a:p>
          <a:p>
            <a:r>
              <a:rPr lang="ru-RU" sz="2800" dirty="0"/>
              <a:t>4</a:t>
            </a:r>
          </a:p>
          <a:p>
            <a:r>
              <a:rPr lang="ru-RU" sz="2800" dirty="0"/>
              <a:t>5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20887964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while vs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1798864" y="1482776"/>
            <a:ext cx="3357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# используем </a:t>
            </a:r>
            <a:r>
              <a:rPr lang="en-US" dirty="0"/>
              <a:t>for</a:t>
            </a:r>
          </a:p>
          <a:p>
            <a:pPr>
              <a:buClr>
                <a:srgbClr val="C00000"/>
              </a:buClr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range(101):</a:t>
            </a:r>
          </a:p>
          <a:p>
            <a:pPr>
              <a:buClr>
                <a:srgbClr val="C00000"/>
              </a:buClr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# </a:t>
            </a:r>
            <a:r>
              <a:rPr lang="ru-RU" dirty="0"/>
              <a:t>используем </a:t>
            </a:r>
            <a:r>
              <a:rPr lang="en-US" dirty="0"/>
              <a:t>while</a:t>
            </a:r>
          </a:p>
          <a:p>
            <a:pPr>
              <a:buClr>
                <a:srgbClr val="C00000"/>
              </a:buClr>
            </a:pP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>
              <a:buClr>
                <a:srgbClr val="C00000"/>
              </a:buClr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101:</a:t>
            </a:r>
          </a:p>
          <a:p>
            <a:pPr>
              <a:buClr>
                <a:srgbClr val="C00000"/>
              </a:buClr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Clr>
                <a:srgbClr val="C00000"/>
              </a:buClr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A9659-E4CC-CFDB-5827-32E6E020680C}"/>
              </a:ext>
            </a:extLst>
          </p:cNvPr>
          <p:cNvSpPr txBox="1"/>
          <p:nvPr/>
        </p:nvSpPr>
        <p:spPr>
          <a:xfrm>
            <a:off x="5346923" y="2571750"/>
            <a:ext cx="27241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# используем </a:t>
            </a:r>
            <a:r>
              <a:rPr lang="en-US" dirty="0"/>
              <a:t>for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100, 3):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используем </a:t>
            </a:r>
            <a:r>
              <a:rPr lang="en-US" dirty="0"/>
              <a:t>while</a:t>
            </a:r>
          </a:p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100: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6709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Бесконечные циклы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698397" y="929634"/>
            <a:ext cx="75956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+mj-lt"/>
              </a:rPr>
              <a:t>Цикл </a:t>
            </a:r>
            <a:r>
              <a:rPr lang="ru-RU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while</a:t>
            </a:r>
            <a:r>
              <a:rPr lang="ru-RU" b="1" dirty="0">
                <a:latin typeface="+mj-lt"/>
              </a:rPr>
              <a:t> становится бесконечным в случае, когда условие цикла никогда не становится ложным. </a:t>
            </a:r>
          </a:p>
          <a:p>
            <a:pPr algn="just"/>
            <a:r>
              <a:rPr lang="ru-RU" dirty="0">
                <a:latin typeface="+mj-lt"/>
              </a:rPr>
              <a:t>Примером задачи, для реализации которой необходим бесконечный цикл, может быть, например, создание программы "Часы", которая бесконечно будет обновлять и отображать время. </a:t>
            </a:r>
            <a:endParaRPr lang="en-US" dirty="0">
              <a:latin typeface="+mj-lt"/>
            </a:endParaRPr>
          </a:p>
          <a:p>
            <a:pPr algn="just"/>
            <a:r>
              <a:rPr lang="ru-RU" dirty="0">
                <a:latin typeface="+mj-lt"/>
              </a:rPr>
              <a:t>Однако, часто бесконечный цикл является ошибкой начинающего программиста, который забыл добавить изменение условия цикла. Например:</a:t>
            </a:r>
          </a:p>
          <a:p>
            <a:endParaRPr lang="ru-RU" sz="1200" dirty="0">
              <a:latin typeface="+mj-lt"/>
            </a:endParaRPr>
          </a:p>
          <a:p>
            <a:pPr marL="914400" lvl="2" indent="0">
              <a:buNone/>
            </a:pPr>
            <a:r>
              <a:rPr lang="en-US" sz="2600" b="1" dirty="0">
                <a:solidFill>
                  <a:srgbClr val="000000"/>
                </a:solidFill>
                <a:effectLst/>
                <a:latin typeface="+mj-lt"/>
              </a:rPr>
              <a:t>num = </a:t>
            </a:r>
            <a:r>
              <a:rPr lang="en-US" sz="2600" b="1" dirty="0">
                <a:solidFill>
                  <a:srgbClr val="09885A"/>
                </a:solidFill>
                <a:effectLst/>
                <a:latin typeface="+mj-lt"/>
              </a:rPr>
              <a:t>1</a:t>
            </a:r>
            <a:endParaRPr lang="en-US" sz="2600" b="1" dirty="0">
              <a:solidFill>
                <a:srgbClr val="000000"/>
              </a:solidFill>
              <a:effectLst/>
              <a:latin typeface="+mj-lt"/>
            </a:endParaRPr>
          </a:p>
          <a:p>
            <a:pPr marL="914400" lvl="2" indent="0">
              <a:buNone/>
            </a:pPr>
            <a:r>
              <a:rPr lang="en-US" sz="2600" b="1" dirty="0">
                <a:solidFill>
                  <a:srgbClr val="AF00DB"/>
                </a:solidFill>
                <a:effectLst/>
                <a:latin typeface="+mj-lt"/>
              </a:rPr>
              <a:t>while</a:t>
            </a:r>
            <a:r>
              <a:rPr lang="en-US" sz="2600" b="1" dirty="0">
                <a:solidFill>
                  <a:srgbClr val="000000"/>
                </a:solidFill>
                <a:effectLst/>
                <a:latin typeface="+mj-lt"/>
              </a:rPr>
              <a:t> num &lt; </a:t>
            </a:r>
            <a:r>
              <a:rPr lang="en-US" sz="2600" b="1" dirty="0">
                <a:solidFill>
                  <a:srgbClr val="09885A"/>
                </a:solidFill>
                <a:effectLst/>
                <a:latin typeface="+mj-lt"/>
              </a:rPr>
              <a:t>10</a:t>
            </a:r>
            <a:r>
              <a:rPr lang="en-US" sz="2600" b="1" dirty="0">
                <a:solidFill>
                  <a:srgbClr val="000000"/>
                </a:solidFill>
                <a:effectLst/>
                <a:latin typeface="+mj-lt"/>
              </a:rPr>
              <a:t> :</a:t>
            </a:r>
          </a:p>
          <a:p>
            <a:pPr marL="914400" lvl="2" indent="0">
              <a:buNone/>
            </a:pPr>
            <a:r>
              <a:rPr lang="en-US" sz="2600" b="1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2600" b="1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sz="2600" b="1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ru-RU" sz="2600" b="1" dirty="0">
                <a:solidFill>
                  <a:srgbClr val="A31515"/>
                </a:solidFill>
                <a:effectLst/>
                <a:latin typeface="+mj-lt"/>
              </a:rPr>
              <a:t>У нас бесконечный цикл</a:t>
            </a:r>
            <a:r>
              <a:rPr lang="en-US" sz="2600" b="1" dirty="0">
                <a:solidFill>
                  <a:srgbClr val="A31515"/>
                </a:solidFill>
                <a:effectLst/>
                <a:latin typeface="+mj-lt"/>
              </a:rPr>
              <a:t>!'</a:t>
            </a:r>
            <a:r>
              <a:rPr lang="en-US" sz="2600" b="1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endParaRPr lang="ru-RU" sz="1200" dirty="0">
              <a:latin typeface="+mj-lt"/>
            </a:endParaRPr>
          </a:p>
          <a:p>
            <a:pPr algn="just"/>
            <a:r>
              <a:rPr lang="ru-RU" dirty="0">
                <a:solidFill>
                  <a:srgbClr val="FF0000"/>
                </a:solidFill>
                <a:latin typeface="+mj-lt"/>
              </a:rPr>
              <a:t>Не спешите запускать данный цикл, иначе ваша программа начнет бесконечное выполнение.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5080342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прерывания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break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670849" y="1120712"/>
            <a:ext cx="23161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Иногда бывает нужно прервать выполнение цикла преждевременно. Оператор </a:t>
            </a:r>
            <a:r>
              <a:rPr lang="ru-RU" dirty="0" err="1"/>
              <a:t>break</a:t>
            </a:r>
            <a:r>
              <a:rPr lang="ru-RU" dirty="0"/>
              <a:t> прерывает ближайший цикл 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/>
              <a:t>Усовершенствуем с помощью оператора </a:t>
            </a:r>
            <a:r>
              <a:rPr lang="ru-RU" dirty="0" err="1"/>
              <a:t>break</a:t>
            </a:r>
            <a:r>
              <a:rPr lang="ru-RU" dirty="0"/>
              <a:t> программу, проверяющую число на простоту: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A9659-E4CC-CFDB-5827-32E6E020680C}"/>
              </a:ext>
            </a:extLst>
          </p:cNvPr>
          <p:cNvSpPr txBox="1"/>
          <p:nvPr/>
        </p:nvSpPr>
        <p:spPr>
          <a:xfrm>
            <a:off x="3791713" y="1146371"/>
            <a:ext cx="438697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 = int(input())</a:t>
            </a:r>
          </a:p>
          <a:p>
            <a:r>
              <a:rPr lang="en-US" dirty="0"/>
              <a:t>flag = True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range(2, num):</a:t>
            </a:r>
          </a:p>
          <a:p>
            <a:r>
              <a:rPr lang="en-US" dirty="0"/>
              <a:t>    if num % </a:t>
            </a:r>
            <a:r>
              <a:rPr lang="en-US" dirty="0" err="1"/>
              <a:t>i</a:t>
            </a:r>
            <a:r>
              <a:rPr lang="en-US" dirty="0"/>
              <a:t> == 0:        #  </a:t>
            </a:r>
            <a:r>
              <a:rPr lang="ru-RU" dirty="0"/>
              <a:t>если исходное число делится на какое-либо отличное от 1 и самого себя</a:t>
            </a:r>
          </a:p>
          <a:p>
            <a:r>
              <a:rPr lang="ru-RU" dirty="0"/>
              <a:t>        </a:t>
            </a:r>
            <a:r>
              <a:rPr lang="en-US" dirty="0"/>
              <a:t>flag = False</a:t>
            </a:r>
          </a:p>
          <a:p>
            <a:r>
              <a:rPr lang="en-US" dirty="0"/>
              <a:t>        break               # </a:t>
            </a:r>
            <a:r>
              <a:rPr lang="ru-RU" dirty="0"/>
              <a:t>останавливаем цикл если встретили делитель числа        </a:t>
            </a:r>
          </a:p>
          <a:p>
            <a:endParaRPr lang="ru-RU" dirty="0"/>
          </a:p>
          <a:p>
            <a:r>
              <a:rPr lang="en-US" dirty="0"/>
              <a:t>if flag:  # </a:t>
            </a:r>
            <a:r>
              <a:rPr lang="ru-RU" dirty="0"/>
              <a:t>эквивалентно </a:t>
            </a:r>
            <a:r>
              <a:rPr lang="en-US" dirty="0"/>
              <a:t>if flag == True:</a:t>
            </a:r>
          </a:p>
          <a:p>
            <a:r>
              <a:rPr lang="en-US" dirty="0"/>
              <a:t>    print('</a:t>
            </a:r>
            <a:r>
              <a:rPr lang="ru-RU" dirty="0"/>
              <a:t>Число простое')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print('</a:t>
            </a:r>
            <a:r>
              <a:rPr lang="ru-RU" dirty="0"/>
              <a:t>Число составное')</a:t>
            </a:r>
          </a:p>
        </p:txBody>
      </p:sp>
    </p:spTree>
    <p:extLst>
      <p:ext uri="{BB962C8B-B14F-4D97-AF65-F5344CB8AC3E}">
        <p14:creationId xmlns:p14="http://schemas.microsoft.com/office/powerpoint/2010/main" val="215487400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continue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1068814" y="1340643"/>
            <a:ext cx="62907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Другая стандартная идиома циклов — пропуск отдельных элементов при переборе. Оператор </a:t>
            </a:r>
            <a:r>
              <a:rPr lang="ru-RU" dirty="0" err="1"/>
              <a:t>continue</a:t>
            </a:r>
            <a:r>
              <a:rPr lang="ru-RU" dirty="0"/>
              <a:t> позволяет перейти к следующей итерации цикла 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 до завершения всех команд в теле цикла.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/>
              <a:t>Напишем программу, которая выводит все числа от 1 до 100, кроме чисел 7, 17, 29 и 78.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(1, 101):</a:t>
            </a:r>
          </a:p>
          <a:p>
            <a:pPr>
              <a:buClr>
                <a:srgbClr val="C00000"/>
              </a:buClr>
            </a:pPr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i == 7 </a:t>
            </a:r>
            <a:r>
              <a:rPr lang="ru-RU" dirty="0" err="1"/>
              <a:t>or</a:t>
            </a:r>
            <a:r>
              <a:rPr lang="ru-RU" dirty="0"/>
              <a:t> i == 17 </a:t>
            </a:r>
            <a:r>
              <a:rPr lang="ru-RU" dirty="0" err="1"/>
              <a:t>or</a:t>
            </a:r>
            <a:r>
              <a:rPr lang="ru-RU" dirty="0"/>
              <a:t> i == 29 </a:t>
            </a:r>
            <a:r>
              <a:rPr lang="ru-RU" dirty="0" err="1"/>
              <a:t>or</a:t>
            </a:r>
            <a:r>
              <a:rPr lang="ru-RU" dirty="0"/>
              <a:t> i == 78:</a:t>
            </a:r>
          </a:p>
          <a:p>
            <a:pPr>
              <a:buClr>
                <a:srgbClr val="C00000"/>
              </a:buClr>
            </a:pPr>
            <a:r>
              <a:rPr lang="ru-RU" dirty="0"/>
              <a:t>        </a:t>
            </a:r>
            <a:r>
              <a:rPr lang="ru-RU" dirty="0" err="1"/>
              <a:t>continue</a:t>
            </a:r>
            <a:r>
              <a:rPr lang="ru-RU" dirty="0"/>
              <a:t>  # переходим на следующую итерацию</a:t>
            </a:r>
          </a:p>
          <a:p>
            <a:pPr>
              <a:buClr>
                <a:srgbClr val="C00000"/>
              </a:buClr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4411371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1550</Words>
  <Application>Microsoft Office PowerPoint</Application>
  <PresentationFormat>Экран (16:9)</PresentationFormat>
  <Paragraphs>254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-apple-system</vt:lpstr>
      <vt:lpstr>Roboto Black</vt:lpstr>
      <vt:lpstr>Courier New</vt:lpstr>
      <vt:lpstr>Roboto Light</vt:lpstr>
      <vt:lpstr>Roboto</vt:lpstr>
      <vt:lpstr>Simple Light</vt:lpstr>
      <vt:lpstr>Математические библиотеки и модули Python</vt:lpstr>
      <vt:lpstr>План встречи</vt:lpstr>
      <vt:lpstr>Циклы while</vt:lpstr>
      <vt:lpstr>Циклы while</vt:lpstr>
      <vt:lpstr>Циклы while</vt:lpstr>
      <vt:lpstr>Циклы while vs циклы for</vt:lpstr>
      <vt:lpstr>Бесконечные циклы</vt:lpstr>
      <vt:lpstr>Оператор прерывания break</vt:lpstr>
      <vt:lpstr>Оператор continue</vt:lpstr>
      <vt:lpstr>Оператор continue</vt:lpstr>
      <vt:lpstr>Оператор continue</vt:lpstr>
      <vt:lpstr>Оператор continue vs оператор break</vt:lpstr>
      <vt:lpstr>Enumerate в циклах for</vt:lpstr>
      <vt:lpstr>Enumerate в циклах for</vt:lpstr>
      <vt:lpstr>Вложенные циклы</vt:lpstr>
      <vt:lpstr>Задача на циклы</vt:lpstr>
      <vt:lpstr>Библиотека Math</vt:lpstr>
      <vt:lpstr>Округление в Math</vt:lpstr>
      <vt:lpstr>Степени в Math</vt:lpstr>
      <vt:lpstr>Тригонометрия в Math</vt:lpstr>
      <vt:lpstr>Задачи с модулем Math</vt:lpstr>
      <vt:lpstr>Задачи с модулем Math</vt:lpstr>
      <vt:lpstr>Задачи с модулем Math</vt:lpstr>
      <vt:lpstr>Задачи с модулем Math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47</cp:revision>
  <dcterms:modified xsi:type="dcterms:W3CDTF">2025-09-18T18:42:52Z</dcterms:modified>
</cp:coreProperties>
</file>