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2" r:id="rId11"/>
    <p:sldId id="281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272" r:id="rId3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  <p:embeddedFont>
      <p:font typeface="Roboto Black" panose="02000000000000000000" pitchFamily="2" charset="0"/>
      <p:bold r:id="rId42"/>
      <p:boldItalic r:id="rId43"/>
    </p:embeddedFont>
    <p:embeddedFont>
      <p:font typeface="Roboto Light" panose="02000000000000000000" pitchFamily="2" charset="0"/>
      <p:regular r:id="rId44"/>
      <p:bold r:id="rId45"/>
      <p:italic r:id="rId46"/>
      <p:boldItalic r:id="rId47"/>
    </p:embeddedFont>
    <p:embeddedFont>
      <p:font typeface="Verdana" panose="020B0604030504040204" pitchFamily="34" charset="0"/>
      <p:regular r:id="rId48"/>
      <p:bold r:id="rId49"/>
      <p:italic r:id="rId50"/>
      <p:boldItalic r:id="rId5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3" roundtripDataSignature="AMtx7miAAX6CZnm7eV2oeI2TmT3zG+EY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BEC424-8AA7-4A74-A0A8-F7F9A5E3A96E}">
  <a:tblStyle styleId="{7BBEC424-8AA7-4A74-A0A8-F7F9A5E3A96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7" autoAdjust="0"/>
    <p:restoredTop sz="90038" autoAdjust="0"/>
  </p:normalViewPr>
  <p:slideViewPr>
    <p:cSldViewPr snapToGrid="0">
      <p:cViewPr varScale="1">
        <p:scale>
          <a:sx n="101" d="100"/>
          <a:sy n="101" d="100"/>
        </p:scale>
        <p:origin x="8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63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309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917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829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575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715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282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676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050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814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166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769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257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2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058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667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764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656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3E3A5-4784-136C-CBB8-1B88E74DF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88F96B-6777-B0DE-C80D-B304CF43F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C20A69-529E-934D-CACC-AC512E48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700DB5-7913-E487-E3B3-0A24FDC9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0E0919-E980-CE22-3A1F-D42E65A6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2444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692A1-DC3E-E7FA-C9E2-C19E7CD4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13F754-7F49-5E6A-D806-6EB5E61C3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47371C-5CA5-F291-FDE5-4DEC56F9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3A6B51-16B8-9697-7C7A-7DD0E1A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BDCBF3-141A-9544-68A6-6124C3A0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1413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BDAEC6-BF4D-E997-FDCB-D12D00158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4D1972-56D2-1929-62EA-085B1B8D5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89BC11-0311-AC90-144E-AE8BAC24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C3DD96-CC9D-142D-0D01-F17B9F87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ED13B8-689A-E8A2-3A5D-59EB837C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4712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8589B-9AC1-0CE6-7C7C-D44EF4F1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FC7C4B-4A5A-C667-E169-EFEA617F4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580093-C42D-E7DF-2B0A-4327F2AE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D4623E-8C63-A94D-3BD8-61B67A73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081366-EE59-3B92-71DA-38ACD948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2575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B2774-AFB9-C926-B43E-F1453827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167A22-CCA6-A731-4FD6-48FDE63B0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13E47E-F072-E1E6-B5D2-D102956D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6FE99A-FB1B-ADD8-A8C4-F4C4068C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3D1CC6-A031-7314-F3CB-692F2E16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0258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F8108-D2A5-9813-8B63-AC624B4A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C4EAB2-C7DD-3F74-8805-2DD082853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8510F7-85A4-9978-A185-341E1B4AA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D4B5F0-FAF4-8CFF-2605-C6CAAA61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FF6EDF-F5C9-A23C-1CEF-F6FD2E50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6E94F4-5604-241B-3F61-AD0954B3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9172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30C42-ACC3-3DA8-F516-4D7BE80E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D00B8A-2D59-31B2-E2E2-77BDFD332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F9BFE0-346C-52B1-9217-ED21BD8C0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FA0DFC9-EA4C-0611-8C3A-CBC6C5ABA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C34D75F-A6A7-9343-F48C-064EF9D62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2D88F10-18CC-CD8D-26EA-5552560E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F198907-B32F-1CA3-3257-07BFCB03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A09305C-4B01-2C8C-0A3F-AE0F722F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6904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5C2F7-DD10-6D41-C9AC-EA2F9DE3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B5DD70-8ACE-4960-4005-5178C0A1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4C69B1-8CA0-3C32-2696-D8443F83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3F2522-5A6F-3073-1CD2-0667DBFA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9941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FFE998-96E1-3F78-3473-036DAF8D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BC02ACB-E62D-83BD-58F3-7DB37579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E55B6D-257F-F407-4A68-8ACE884E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8377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EAD3A-7C78-B3A0-7A29-8C6641A9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105282-F374-D89F-070C-AF192D59B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9316DA-2D0D-C96E-0444-75A649CAD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7CB316-E848-3785-6263-22972161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4C8884-1561-AEAF-DF65-2815A069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514560-0ED7-B572-D8E1-953AF4C3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03485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9C85B-CE1F-37F6-F163-B32270BD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E0C578-31E3-565D-E403-4F9E88605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518973-2595-F6C3-2D21-1BD8A9810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B028FD-8A59-079E-124C-CFF7C4CF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E4A17A-46B0-E992-FD40-2A4FDDA4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42EEEA-76AF-BA6A-7A65-485A9EF3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4784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BE1B6-E197-D8B9-225C-D0AE6879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A4770C-A52D-ED99-EED6-75C3A555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9FC088-6573-A640-7FC0-D949D9DB6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5C82F3-36A7-0619-DF9C-84BA0AA7A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271F12-5C94-5A6B-ABF6-9CD14AC1C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83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685910" y="1415209"/>
            <a:ext cx="6261094" cy="276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 dirty="0">
                <a:latin typeface="Roboto Black"/>
                <a:ea typeface="Roboto Black"/>
                <a:cs typeface="Roboto Black"/>
                <a:sym typeface="Roboto Black"/>
              </a:rPr>
              <a:t>Словари, кортежи и множества в </a:t>
            </a:r>
            <a:r>
              <a:rPr lang="en-US" sz="3600" b="1" dirty="0">
                <a:latin typeface="Roboto Black"/>
                <a:ea typeface="Roboto Black"/>
                <a:cs typeface="Roboto Black"/>
                <a:sym typeface="Roboto Black"/>
              </a:rPr>
              <a:t>Python</a:t>
            </a:r>
            <a:endParaRPr dirty="0"/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702934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Преобразование списков в словарь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76251-0AC3-C871-4207-41AB7A6B266F}"/>
              </a:ext>
            </a:extLst>
          </p:cNvPr>
          <p:cNvSpPr txBox="1"/>
          <p:nvPr/>
        </p:nvSpPr>
        <p:spPr>
          <a:xfrm>
            <a:off x="1102050" y="1833661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list_one</a:t>
            </a:r>
            <a:r>
              <a:rPr lang="en-US" dirty="0"/>
              <a:t> = ["one", "two", "three", "four", "five"]</a:t>
            </a:r>
          </a:p>
          <a:p>
            <a:r>
              <a:rPr lang="en-US" dirty="0" err="1"/>
              <a:t>list_two</a:t>
            </a:r>
            <a:r>
              <a:rPr lang="en-US" dirty="0"/>
              <a:t> = [1, 2, 3, 4, 5]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the_dict</a:t>
            </a:r>
            <a:r>
              <a:rPr lang="en-US" dirty="0"/>
              <a:t> = </a:t>
            </a:r>
            <a:r>
              <a:rPr lang="en-US" dirty="0" err="1"/>
              <a:t>dict</a:t>
            </a:r>
            <a:r>
              <a:rPr lang="en-US" dirty="0"/>
              <a:t>(zip(</a:t>
            </a:r>
            <a:r>
              <a:rPr lang="en-US" dirty="0" err="1"/>
              <a:t>list_one</a:t>
            </a:r>
            <a:r>
              <a:rPr lang="en-US" dirty="0"/>
              <a:t>, </a:t>
            </a:r>
            <a:r>
              <a:rPr lang="en-US" dirty="0" err="1"/>
              <a:t>list_two</a:t>
            </a:r>
            <a:r>
              <a:rPr lang="en-US" dirty="0"/>
              <a:t>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575005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Словари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8A651-9EE4-F1FC-65AE-D6C593041526}"/>
              </a:ext>
            </a:extLst>
          </p:cNvPr>
          <p:cNvSpPr txBox="1"/>
          <p:nvPr/>
        </p:nvSpPr>
        <p:spPr>
          <a:xfrm>
            <a:off x="1670817" y="523837"/>
            <a:ext cx="4572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list_one</a:t>
            </a:r>
            <a:r>
              <a:rPr lang="en-US" dirty="0"/>
              <a:t> = ["one", "two", "three", "four", "five"]</a:t>
            </a:r>
          </a:p>
          <a:p>
            <a:r>
              <a:rPr lang="en-US" dirty="0" err="1"/>
              <a:t>list_two</a:t>
            </a:r>
            <a:r>
              <a:rPr lang="en-US" dirty="0"/>
              <a:t> = [1, 2, 3, 4, 5]</a:t>
            </a:r>
          </a:p>
          <a:p>
            <a:r>
              <a:rPr lang="en-US" dirty="0" err="1"/>
              <a:t>the_dict</a:t>
            </a:r>
            <a:r>
              <a:rPr lang="en-US" dirty="0"/>
              <a:t> = {}</a:t>
            </a:r>
          </a:p>
          <a:p>
            <a:endParaRPr lang="en-US" dirty="0"/>
          </a:p>
          <a:p>
            <a:r>
              <a:rPr lang="en-US" dirty="0"/>
              <a:t>for k, v in zip(</a:t>
            </a:r>
            <a:r>
              <a:rPr lang="en-US" dirty="0" err="1"/>
              <a:t>list_one</a:t>
            </a:r>
            <a:r>
              <a:rPr lang="en-US" dirty="0"/>
              <a:t>, </a:t>
            </a:r>
            <a:r>
              <a:rPr lang="en-US" dirty="0" err="1"/>
              <a:t>list_two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the_dict</a:t>
            </a:r>
            <a:r>
              <a:rPr lang="en-US" dirty="0"/>
              <a:t>[k] = v + 1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the_dict</a:t>
            </a:r>
            <a:r>
              <a:rPr lang="en-US" dirty="0"/>
              <a:t>["one"])</a:t>
            </a:r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the_dict</a:t>
            </a:r>
            <a:r>
              <a:rPr lang="en-US" dirty="0"/>
              <a:t>["two"])</a:t>
            </a:r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the_dict.keys</a:t>
            </a:r>
            <a:r>
              <a:rPr lang="en-US" dirty="0"/>
              <a:t>())</a:t>
            </a:r>
          </a:p>
          <a:p>
            <a:r>
              <a:rPr lang="en-US" dirty="0" err="1"/>
              <a:t>dict_keys</a:t>
            </a:r>
            <a:r>
              <a:rPr lang="en-US" dirty="0"/>
              <a:t>(['one', 'two', 'three', 'four', 'five'])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64533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Проверка наличия ключа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27668-4107-49AF-15EC-A8A016D3706C}"/>
              </a:ext>
            </a:extLst>
          </p:cNvPr>
          <p:cNvSpPr txBox="1"/>
          <p:nvPr/>
        </p:nvSpPr>
        <p:spPr>
          <a:xfrm>
            <a:off x="1421027" y="1473424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the_dict</a:t>
            </a:r>
            <a:r>
              <a:rPr lang="en-US" dirty="0"/>
              <a:t> = {"a": 1, "b": 2}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print("c" in </a:t>
            </a:r>
            <a:r>
              <a:rPr lang="en-US" dirty="0" err="1"/>
              <a:t>the_dict</a:t>
            </a:r>
            <a:r>
              <a:rPr lang="en-US" dirty="0"/>
              <a:t>)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print("a" in </a:t>
            </a:r>
            <a:r>
              <a:rPr lang="en-US" dirty="0" err="1"/>
              <a:t>the_dict</a:t>
            </a:r>
            <a:r>
              <a:rPr lang="en-US" dirty="0"/>
              <a:t>)</a:t>
            </a:r>
          </a:p>
          <a:p>
            <a:r>
              <a:rPr lang="en-US" dirty="0"/>
              <a:t>True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59473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Разбиения словаря по ключам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59E274-26D2-EB4F-AB00-8987687B3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71" y="1671504"/>
            <a:ext cx="5316467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PT Mono" panose="02060509020205020204" pitchFamily="49" charset="-52"/>
              </a:rPr>
              <a:t>the_dict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PT Mono" panose="02060509020205020204" pitchFamily="49" charset="-52"/>
              </a:rPr>
              <a:t> </a:t>
            </a:r>
            <a:r>
              <a:rPr kumimoji="0" lang="ru-RU" altLang="ru-RU" sz="1300" b="1" i="0" u="none" strike="noStrike" cap="none" normalizeH="0" baseline="0" dirty="0">
                <a:ln>
                  <a:noFill/>
                </a:ln>
                <a:solidFill>
                  <a:srgbClr val="DA3369"/>
                </a:solidFill>
                <a:effectLst/>
                <a:latin typeface="+mj-lt"/>
                <a:ea typeface="PT Mono" panose="02060509020205020204" pitchFamily="49" charset="-52"/>
              </a:rPr>
              <a:t>=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1B1F21"/>
                </a:solidFill>
                <a:effectLst/>
                <a:latin typeface="+mj-lt"/>
                <a:ea typeface="PT Mono" panose="02060509020205020204" pitchFamily="49" charset="-52"/>
              </a:rPr>
              <a:t>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PT Mono" panose="02060509020205020204" pitchFamily="49" charset="-52"/>
              </a:rPr>
              <a:t>{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PT Mono" panose="02060509020205020204" pitchFamily="49" charset="-52"/>
              </a:rPr>
              <a:t>"a"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PT Mono" panose="02060509020205020204" pitchFamily="49" charset="-52"/>
              </a:rPr>
              <a:t>: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+mj-lt"/>
                <a:ea typeface="PT Mono" panose="02060509020205020204" pitchFamily="49" charset="-52"/>
              </a:rPr>
              <a:t>1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PT Mono" panose="02060509020205020204" pitchFamily="49" charset="-52"/>
              </a:rPr>
              <a:t>,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PT Mono" panose="02060509020205020204" pitchFamily="49" charset="-52"/>
              </a:rPr>
              <a:t>"b"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PT Mono" panose="02060509020205020204" pitchFamily="49" charset="-52"/>
              </a:rPr>
              <a:t>: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+mj-lt"/>
                <a:ea typeface="PT Mono" panose="02060509020205020204" pitchFamily="49" charset="-52"/>
              </a:rPr>
              <a:t>2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PT Mono" panose="02060509020205020204" pitchFamily="49" charset="-52"/>
              </a:rPr>
              <a:t>}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1B1F21"/>
                </a:solidFill>
                <a:effectLst/>
                <a:latin typeface="+mj-lt"/>
                <a:ea typeface="PT Mono" panose="02060509020205020204" pitchFamily="49" charset="-52"/>
              </a:rPr>
              <a:t> 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1" i="0" u="none" strike="noStrike" cap="none" normalizeH="0" baseline="0" dirty="0" err="1">
                <a:ln>
                  <a:noFill/>
                </a:ln>
                <a:solidFill>
                  <a:srgbClr val="DA3369"/>
                </a:solidFill>
                <a:effectLst/>
                <a:latin typeface="+mj-lt"/>
                <a:ea typeface="PT Mono" panose="02060509020205020204" pitchFamily="49" charset="-52"/>
              </a:rPr>
              <a:t>for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1B1F21"/>
                </a:solidFill>
                <a:effectLst/>
                <a:latin typeface="+mj-lt"/>
                <a:ea typeface="PT Mono" panose="02060509020205020204" pitchFamily="49" charset="-52"/>
              </a:rPr>
              <a:t>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PT Mono" panose="02060509020205020204" pitchFamily="49" charset="-52"/>
              </a:rPr>
              <a:t>k </a:t>
            </a:r>
            <a:r>
              <a:rPr kumimoji="0" lang="ru-RU" altLang="ru-RU" sz="1300" b="1" i="0" u="none" strike="noStrike" cap="none" normalizeH="0" baseline="0" dirty="0" err="1">
                <a:ln>
                  <a:noFill/>
                </a:ln>
                <a:solidFill>
                  <a:srgbClr val="DA3369"/>
                </a:solidFill>
                <a:effectLst/>
                <a:latin typeface="+mj-lt"/>
                <a:ea typeface="PT Mono" panose="02060509020205020204" pitchFamily="49" charset="-52"/>
              </a:rPr>
              <a:t>in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1B1F21"/>
                </a:solidFill>
                <a:effectLst/>
                <a:latin typeface="+mj-lt"/>
                <a:ea typeface="PT Mono" panose="02060509020205020204" pitchFamily="49" charset="-52"/>
              </a:rPr>
              <a:t> </a:t>
            </a:r>
            <a:r>
              <a:rPr kumimoji="0" lang="ru-RU" altLang="ru-RU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PT Mono" panose="02060509020205020204" pitchFamily="49" charset="-52"/>
              </a:rPr>
              <a:t>the_dict.keys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PT Mono" panose="02060509020205020204" pitchFamily="49" charset="-52"/>
              </a:rPr>
              <a:t>():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1B1F21"/>
                </a:solidFill>
                <a:effectLst/>
                <a:latin typeface="+mj-lt"/>
                <a:ea typeface="PT Mono" panose="02060509020205020204" pitchFamily="49" charset="-52"/>
              </a:rPr>
              <a:t>    </a:t>
            </a:r>
            <a:r>
              <a:rPr kumimoji="0" lang="ru-RU" altLang="ru-RU" sz="13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+mj-lt"/>
                <a:ea typeface="PT Mono" panose="02060509020205020204" pitchFamily="49" charset="-52"/>
              </a:rPr>
              <a:t>print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PT Mono" panose="02060509020205020204" pitchFamily="49" charset="-52"/>
              </a:rPr>
              <a:t>(k)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1B1F21"/>
                </a:solidFill>
                <a:effectLst/>
                <a:latin typeface="+mj-lt"/>
                <a:ea typeface="PT Mono" panose="02060509020205020204" pitchFamily="49" charset="-52"/>
              </a:rPr>
              <a:t>    </a:t>
            </a:r>
            <a:r>
              <a:rPr kumimoji="0" lang="ru-RU" altLang="ru-RU" sz="13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+mj-lt"/>
                <a:ea typeface="PT Mono" panose="02060509020205020204" pitchFamily="49" charset="-52"/>
              </a:rPr>
              <a:t>print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PT Mono" panose="02060509020205020204" pitchFamily="49" charset="-52"/>
              </a:rPr>
              <a:t>(</a:t>
            </a:r>
            <a:r>
              <a:rPr kumimoji="0" lang="ru-RU" altLang="ru-RU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PT Mono" panose="02060509020205020204" pitchFamily="49" charset="-52"/>
              </a:rPr>
              <a:t>the_dict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PT Mono" panose="02060509020205020204" pitchFamily="49" charset="-52"/>
              </a:rPr>
              <a:t>[k])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PT Mono" panose="02060509020205020204" pitchFamily="49" charset="-52"/>
              </a:rPr>
              <a:t>a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+mj-lt"/>
                <a:ea typeface="PT Mono" panose="02060509020205020204" pitchFamily="49" charset="-52"/>
              </a:rPr>
              <a:t>1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PT Mono" panose="02060509020205020204" pitchFamily="49" charset="-52"/>
              </a:rPr>
              <a:t>b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+mj-lt"/>
                <a:ea typeface="PT Mono" panose="02060509020205020204" pitchFamily="49" charset="-52"/>
              </a:rPr>
              <a:t>2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022672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7227049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Разбиение словаря по значениям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A60FA-EEC2-BA0A-FD35-5A977A958715}"/>
              </a:ext>
            </a:extLst>
          </p:cNvPr>
          <p:cNvSpPr txBox="1"/>
          <p:nvPr/>
        </p:nvSpPr>
        <p:spPr>
          <a:xfrm>
            <a:off x="1791730" y="1568789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the_dict</a:t>
            </a:r>
            <a:r>
              <a:rPr lang="en-US" dirty="0"/>
              <a:t> = {"a": 1, "b": 2}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for v in </a:t>
            </a:r>
            <a:r>
              <a:rPr lang="en-US" dirty="0" err="1"/>
              <a:t>the_dict.values</a:t>
            </a:r>
            <a:r>
              <a:rPr lang="en-US" dirty="0"/>
              <a:t>():</a:t>
            </a:r>
          </a:p>
          <a:p>
            <a:r>
              <a:rPr lang="en-US" dirty="0"/>
              <a:t>    print(v)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188901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7214692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Получение и изменение значений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44395-F6A8-C1C4-5768-DD2B139FC765}"/>
              </a:ext>
            </a:extLst>
          </p:cNvPr>
          <p:cNvSpPr txBox="1"/>
          <p:nvPr/>
        </p:nvSpPr>
        <p:spPr>
          <a:xfrm>
            <a:off x="1680519" y="1551729"/>
            <a:ext cx="4572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"+11111111"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Tom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"+33333333"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"+55555555"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получаем элемент с ключом "+11111111"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"+11111111"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    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Tom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установка значения элемента с ключом "+33333333"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"+33333333"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 Smith"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"+33333333"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    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Smith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904014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Словари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63F19BF-FEEE-60F3-B453-6AD811C42EE3}"/>
              </a:ext>
            </a:extLst>
          </p:cNvPr>
          <p:cNvSpPr/>
          <p:nvPr/>
        </p:nvSpPr>
        <p:spPr>
          <a:xfrm>
            <a:off x="564884" y="1003076"/>
            <a:ext cx="54986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Если при установки значения элемента с таким ключом в словаре не окажется, то произойдет его добавление: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C1A0C-62AB-165F-2163-75C077B4A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02" y="1919010"/>
            <a:ext cx="311118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"+4444444"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Sam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78A53C8-A5D9-7D5D-3680-9887B4B4B18D}"/>
              </a:ext>
            </a:extLst>
          </p:cNvPr>
          <p:cNvSpPr/>
          <p:nvPr/>
        </p:nvSpPr>
        <p:spPr>
          <a:xfrm>
            <a:off x="487778" y="2571750"/>
            <a:ext cx="56529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Но если мы попробуем получить значение с ключом, которого нет в словаре, то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Python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 сгенерирует ошибку </a:t>
            </a:r>
            <a:r>
              <a:rPr lang="ru-RU" dirty="0" err="1">
                <a:solidFill>
                  <a:srgbClr val="000000"/>
                </a:solidFill>
                <a:latin typeface="verdana" panose="020B0604030504040204" pitchFamily="34" charset="0"/>
              </a:rPr>
              <a:t>KeyError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endParaRPr lang="ru-RU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65ACE4-7633-60E3-BE6F-516A9C6B0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04" y="3716933"/>
            <a:ext cx="46245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"+4444444"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  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KeyError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79299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Удаление из словаря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BBBA1-DECE-0C91-8078-EB0375593D05}"/>
              </a:ext>
            </a:extLst>
          </p:cNvPr>
          <p:cNvSpPr txBox="1"/>
          <p:nvPr/>
        </p:nvSpPr>
        <p:spPr>
          <a:xfrm>
            <a:off x="1705233" y="1663809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"+11111111"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Tom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"+33333333"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"+55555555"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"+55555555"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959360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ctrTitle"/>
          </p:nvPr>
        </p:nvSpPr>
        <p:spPr>
          <a:xfrm>
            <a:off x="949448" y="308469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Копирование словаря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B9F536-E3A5-3BAD-335A-9137AA05FF67}"/>
              </a:ext>
            </a:extLst>
          </p:cNvPr>
          <p:cNvSpPr txBox="1"/>
          <p:nvPr/>
        </p:nvSpPr>
        <p:spPr>
          <a:xfrm>
            <a:off x="1346886" y="1447111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"+1111111"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"Tom"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"+3333333"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"Bob"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"+5555555"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users2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users.copy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176272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ctrTitle"/>
          </p:nvPr>
        </p:nvSpPr>
        <p:spPr>
          <a:xfrm>
            <a:off x="836093" y="1916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Объединение словарей</a:t>
            </a:r>
          </a:p>
        </p:txBody>
      </p:sp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FA12D-DDEC-ED86-AA32-CE11198768CA}"/>
              </a:ext>
            </a:extLst>
          </p:cNvPr>
          <p:cNvSpPr txBox="1"/>
          <p:nvPr/>
        </p:nvSpPr>
        <p:spPr>
          <a:xfrm>
            <a:off x="1102050" y="1125200"/>
            <a:ext cx="4572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"+1111111"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"Tom"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"+3333333"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"Bob"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"+5555555"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users2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"+2222222"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"Sam"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"+6666666"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Kate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users.update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(users2)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{"+1111111": 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Tom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", "+3333333": 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", "+5555555": 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", 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082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solidFill>
                  <a:srgbClr val="008200"/>
                </a:solidFill>
                <a:latin typeface="Consolas" panose="020B0609020204030204" pitchFamily="49" charset="0"/>
              </a:rPr>
              <a:t>		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"+2222222": 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Sam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", "+6666666": 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Kate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"}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(users2)  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{"+2222222": 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Sam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", "+6666666": 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Kate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"}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524766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8" name="Google Shape;88;p3"/>
          <p:cNvSpPr txBox="1">
            <a:spLocks noGrp="1"/>
          </p:cNvSpPr>
          <p:nvPr>
            <p:ph type="subTitle" idx="1"/>
          </p:nvPr>
        </p:nvSpPr>
        <p:spPr>
          <a:xfrm>
            <a:off x="1047412" y="1582392"/>
            <a:ext cx="4274688" cy="286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Множества</a:t>
            </a:r>
            <a:endParaRPr lang="en-US" sz="18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 Black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Словари</a:t>
            </a:r>
            <a:endParaRPr lang="en-US" sz="18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 Black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Обзор проектов на </a:t>
            </a: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Python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Обзор библиотек </a:t>
            </a: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Python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Q&amp;A</a:t>
            </a:r>
            <a:endParaRPr lang="ru-RU" sz="18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9381" y="117241"/>
            <a:ext cx="243207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700" b="1" dirty="0">
                <a:solidFill>
                  <a:schemeClr val="tx1"/>
                </a:solidFill>
                <a:latin typeface="verdana" panose="020B0604030504040204" pitchFamily="34" charset="0"/>
              </a:rPr>
              <a:t>Множества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49381" y="813666"/>
            <a:ext cx="87352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verdana" panose="020B0604030504040204" pitchFamily="34" charset="0"/>
              </a:rPr>
              <a:t>Множество (</a:t>
            </a:r>
            <a:r>
              <a:rPr lang="ru-RU" sz="1800" dirty="0" err="1">
                <a:latin typeface="verdana" panose="020B0604030504040204" pitchFamily="34" charset="0"/>
              </a:rPr>
              <a:t>set</a:t>
            </a:r>
            <a:r>
              <a:rPr lang="ru-RU" sz="1800" dirty="0">
                <a:latin typeface="verdana" panose="020B0604030504040204" pitchFamily="34" charset="0"/>
              </a:rPr>
              <a:t>) представляют еще один вид набора элементов. Для определения множества используются фигурные скобки, в которых перечисляются элементы:</a:t>
            </a:r>
            <a:endParaRPr lang="ru-RU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53836" y="1823715"/>
            <a:ext cx="57515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100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Tom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Bob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Alice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Tom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 err="1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)    </a:t>
            </a:r>
            <a:r>
              <a:rPr lang="ru-RU" altLang="ru-RU" sz="2100" dirty="0">
                <a:solidFill>
                  <a:srgbClr val="008200"/>
                </a:solidFill>
                <a:latin typeface="Consolas" panose="020B0609020204030204" pitchFamily="49" charset="0"/>
              </a:rPr>
              <a:t># {"</a:t>
            </a:r>
            <a:r>
              <a:rPr lang="ru-RU" altLang="ru-RU" sz="2100" dirty="0" err="1">
                <a:solidFill>
                  <a:srgbClr val="008200"/>
                </a:solidFill>
                <a:latin typeface="Consolas" panose="020B0609020204030204" pitchFamily="49" charset="0"/>
              </a:rPr>
              <a:t>Tom</a:t>
            </a:r>
            <a:r>
              <a:rPr lang="ru-RU" altLang="ru-RU" sz="2100" dirty="0">
                <a:solidFill>
                  <a:srgbClr val="008200"/>
                </a:solidFill>
                <a:latin typeface="Consolas" panose="020B0609020204030204" pitchFamily="49" charset="0"/>
              </a:rPr>
              <a:t>","</a:t>
            </a:r>
            <a:r>
              <a:rPr lang="ru-RU" altLang="ru-RU" sz="2100" dirty="0" err="1">
                <a:solidFill>
                  <a:srgbClr val="008200"/>
                </a:solidFill>
                <a:latin typeface="Consolas" panose="020B0609020204030204" pitchFamily="49" charset="0"/>
              </a:rPr>
              <a:t>Bob</a:t>
            </a:r>
            <a:r>
              <a:rPr lang="ru-RU" altLang="ru-RU" sz="2100" dirty="0">
                <a:solidFill>
                  <a:srgbClr val="008200"/>
                </a:solidFill>
                <a:latin typeface="Consolas" panose="020B0609020204030204" pitchFamily="49" charset="0"/>
              </a:rPr>
              <a:t>","</a:t>
            </a:r>
            <a:r>
              <a:rPr lang="ru-RU" altLang="ru-RU" sz="2100" dirty="0" err="1">
                <a:solidFill>
                  <a:srgbClr val="008200"/>
                </a:solidFill>
                <a:latin typeface="Consolas" panose="020B0609020204030204" pitchFamily="49" charset="0"/>
              </a:rPr>
              <a:t>Alice</a:t>
            </a:r>
            <a:r>
              <a:rPr lang="ru-RU" altLang="ru-RU" sz="2100" dirty="0">
                <a:solidFill>
                  <a:srgbClr val="008200"/>
                </a:solidFill>
                <a:latin typeface="Consolas" panose="020B0609020204030204" pitchFamily="49" charset="0"/>
              </a:rPr>
              <a:t>"}</a:t>
            </a:r>
            <a:endParaRPr lang="ru-RU" altLang="ru-RU" sz="21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49381" y="2848921"/>
            <a:ext cx="838892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dirty="0">
                <a:latin typeface="verdana" panose="020B0604030504040204" pitchFamily="34" charset="0"/>
              </a:rPr>
              <a:t>множество содержит только </a:t>
            </a:r>
            <a:r>
              <a:rPr lang="ru-RU" sz="2100" b="1" dirty="0">
                <a:latin typeface="verdana" panose="020B0604030504040204" pitchFamily="34" charset="0"/>
              </a:rPr>
              <a:t>уникальные</a:t>
            </a:r>
            <a:r>
              <a:rPr lang="ru-RU" sz="2100" dirty="0">
                <a:latin typeface="verdana" panose="020B0604030504040204" pitchFamily="34" charset="0"/>
              </a:rPr>
              <a:t> значения</a:t>
            </a:r>
            <a:endParaRPr lang="ru-RU" sz="2100" dirty="0"/>
          </a:p>
        </p:txBody>
      </p:sp>
      <p:sp>
        <p:nvSpPr>
          <p:cNvPr id="6" name="Google Shape;94;p3">
            <a:extLst>
              <a:ext uri="{FF2B5EF4-FFF2-40B4-BE49-F238E27FC236}">
                <a16:creationId xmlns:a16="http://schemas.microsoft.com/office/drawing/2014/main" id="{432897E7-D2C3-6B64-2239-094FA2186A86}"/>
              </a:ext>
            </a:extLst>
          </p:cNvPr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75056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0163" y="365459"/>
            <a:ext cx="474969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users3 </a:t>
            </a:r>
            <a:r>
              <a:rPr lang="ru-RU" altLang="ru-RU" sz="1800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800" dirty="0" err="1">
                <a:solidFill>
                  <a:srgbClr val="FF1493"/>
                </a:solidFill>
                <a:latin typeface="Consolas" panose="020B0609020204030204" pitchFamily="49" charset="0"/>
              </a:rPr>
              <a:t>set</a:t>
            </a: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ru-RU" altLang="ru-RU" sz="18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800" dirty="0" err="1">
                <a:solidFill>
                  <a:srgbClr val="DB003E"/>
                </a:solidFill>
                <a:latin typeface="Consolas" panose="020B0609020204030204" pitchFamily="49" charset="0"/>
              </a:rPr>
              <a:t>Mike</a:t>
            </a:r>
            <a:r>
              <a:rPr lang="ru-RU" altLang="ru-RU" sz="18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1800" dirty="0">
                <a:solidFill>
                  <a:srgbClr val="DB003E"/>
                </a:solidFill>
                <a:latin typeface="Consolas" panose="020B0609020204030204" pitchFamily="49" charset="0"/>
              </a:rPr>
              <a:t>"Bill"</a:t>
            </a: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18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800" dirty="0" err="1">
                <a:solidFill>
                  <a:srgbClr val="DB003E"/>
                </a:solidFill>
                <a:latin typeface="Consolas" panose="020B0609020204030204" pitchFamily="49" charset="0"/>
              </a:rPr>
              <a:t>Ted</a:t>
            </a:r>
            <a:r>
              <a:rPr lang="ru-RU" altLang="ru-RU" sz="18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ru-RU" altLang="ru-RU" sz="1800" dirty="0"/>
              <a:t> 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0164" y="1203660"/>
            <a:ext cx="171040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defTabSz="685800">
              <a:buClrTx/>
            </a:pPr>
            <a:r>
              <a:rPr lang="ru-RU" alt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</a:t>
            </a: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800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800" dirty="0" err="1">
                <a:solidFill>
                  <a:srgbClr val="FF1493"/>
                </a:solidFill>
                <a:latin typeface="Consolas" panose="020B0609020204030204" pitchFamily="49" charset="0"/>
              </a:rPr>
              <a:t>set</a:t>
            </a: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altLang="ru-RU" sz="1800" dirty="0"/>
              <a:t>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33600" y="2612268"/>
            <a:ext cx="42768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100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Tom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Bob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Alice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 err="1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100" dirty="0" err="1">
                <a:solidFill>
                  <a:srgbClr val="FF1493"/>
                </a:solidFill>
                <a:latin typeface="Consolas" panose="020B0609020204030204" pitchFamily="49" charset="0"/>
              </a:rPr>
              <a:t>len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)}   </a:t>
            </a:r>
            <a:r>
              <a:rPr lang="ru-RU" altLang="ru-RU" sz="2100" dirty="0">
                <a:solidFill>
                  <a:srgbClr val="008200"/>
                </a:solidFill>
                <a:latin typeface="Consolas" panose="020B0609020204030204" pitchFamily="49" charset="0"/>
              </a:rPr>
              <a:t># 3</a:t>
            </a:r>
            <a:endParaRPr lang="ru-RU" altLang="ru-RU" sz="21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4580" y="1829646"/>
            <a:ext cx="8877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verdana" panose="020B0604030504040204" pitchFamily="34" charset="0"/>
              </a:rPr>
              <a:t>Для получения длины множества применяется встроенная функция </a:t>
            </a:r>
            <a:r>
              <a:rPr lang="ru-RU" sz="1800" b="1" dirty="0" err="1">
                <a:latin typeface="verdana" panose="020B0604030504040204" pitchFamily="34" charset="0"/>
              </a:rPr>
              <a:t>len</a:t>
            </a:r>
            <a:r>
              <a:rPr lang="ru-RU" sz="1800" b="1" dirty="0">
                <a:latin typeface="verdana" panose="020B0604030504040204" pitchFamily="34" charset="0"/>
              </a:rPr>
              <a:t>()</a:t>
            </a:r>
            <a:r>
              <a:rPr lang="ru-RU" sz="1800" dirty="0">
                <a:latin typeface="verdana" panose="020B0604030504040204" pitchFamily="34" charset="0"/>
              </a:rPr>
              <a:t>:</a:t>
            </a:r>
            <a:endParaRPr lang="ru-RU" sz="1800" dirty="0"/>
          </a:p>
        </p:txBody>
      </p:sp>
      <p:sp>
        <p:nvSpPr>
          <p:cNvPr id="6" name="Google Shape;94;p3">
            <a:extLst>
              <a:ext uri="{FF2B5EF4-FFF2-40B4-BE49-F238E27FC236}">
                <a16:creationId xmlns:a16="http://schemas.microsoft.com/office/drawing/2014/main" id="{EE14E841-6D20-EBA7-7736-314DD2A2A256}"/>
              </a:ext>
            </a:extLst>
          </p:cNvPr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000248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774" y="292723"/>
            <a:ext cx="381546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100" b="1" dirty="0">
                <a:latin typeface="verdana" panose="020B0604030504040204" pitchFamily="34" charset="0"/>
              </a:rPr>
              <a:t>Добавление элементов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4964" y="898975"/>
            <a:ext cx="2359620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100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100" dirty="0" err="1">
                <a:solidFill>
                  <a:srgbClr val="FF1493"/>
                </a:solidFill>
                <a:latin typeface="Consolas" panose="020B0609020204030204" pitchFamily="49" charset="0"/>
              </a:rPr>
              <a:t>set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users.add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Sam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 err="1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altLang="ru-RU" sz="2100" dirty="0"/>
          </a:p>
        </p:txBody>
      </p:sp>
      <p:sp>
        <p:nvSpPr>
          <p:cNvPr id="4" name="Google Shape;94;p3">
            <a:extLst>
              <a:ext uri="{FF2B5EF4-FFF2-40B4-BE49-F238E27FC236}">
                <a16:creationId xmlns:a16="http://schemas.microsoft.com/office/drawing/2014/main" id="{1E14DD90-71D0-E4F3-6F2E-A625D5FEE535}"/>
              </a:ext>
            </a:extLst>
          </p:cNvPr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334201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0319" y="95209"/>
            <a:ext cx="341952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100" b="1" dirty="0">
                <a:latin typeface="verdana" panose="020B0604030504040204" pitchFamily="34" charset="0"/>
              </a:rPr>
              <a:t>Удаление элементов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200" y="635899"/>
            <a:ext cx="501419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100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Tom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Bob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Alice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100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Tom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 err="1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100" dirty="0" err="1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users.remove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 err="1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)    </a:t>
            </a:r>
            <a:r>
              <a:rPr lang="ru-RU" altLang="ru-RU" sz="2100" dirty="0">
                <a:solidFill>
                  <a:srgbClr val="008200"/>
                </a:solidFill>
                <a:latin typeface="Consolas" panose="020B0609020204030204" pitchFamily="49" charset="0"/>
              </a:rPr>
              <a:t># {"</a:t>
            </a:r>
            <a:r>
              <a:rPr lang="ru-RU" altLang="ru-RU" sz="2100" dirty="0" err="1">
                <a:solidFill>
                  <a:srgbClr val="008200"/>
                </a:solidFill>
                <a:latin typeface="Consolas" panose="020B0609020204030204" pitchFamily="49" charset="0"/>
              </a:rPr>
              <a:t>Bob</a:t>
            </a:r>
            <a:r>
              <a:rPr lang="ru-RU" altLang="ru-RU" sz="2100" dirty="0">
                <a:solidFill>
                  <a:srgbClr val="008200"/>
                </a:solidFill>
                <a:latin typeface="Consolas" panose="020B0609020204030204" pitchFamily="49" charset="0"/>
              </a:rPr>
              <a:t>", "</a:t>
            </a:r>
            <a:r>
              <a:rPr lang="ru-RU" altLang="ru-RU" sz="2100" dirty="0" err="1">
                <a:solidFill>
                  <a:srgbClr val="008200"/>
                </a:solidFill>
                <a:latin typeface="Consolas" panose="020B0609020204030204" pitchFamily="49" charset="0"/>
              </a:rPr>
              <a:t>Alice</a:t>
            </a:r>
            <a:r>
              <a:rPr lang="ru-RU" altLang="ru-RU" sz="2100" dirty="0">
                <a:solidFill>
                  <a:srgbClr val="008200"/>
                </a:solidFill>
                <a:latin typeface="Consolas" panose="020B0609020204030204" pitchFamily="49" charset="0"/>
              </a:rPr>
              <a:t>"}</a:t>
            </a:r>
            <a:endParaRPr lang="ru-RU" altLang="ru-RU" sz="21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3090249"/>
            <a:ext cx="2802049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100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Tim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users.discard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altLang="ru-RU" sz="21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4251935"/>
            <a:ext cx="2101857" cy="415498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sz="2100" dirty="0" err="1">
                <a:latin typeface="Consolas" panose="020B0609020204030204" pitchFamily="49" charset="0"/>
              </a:rPr>
              <a:t>users.clear</a:t>
            </a:r>
            <a:r>
              <a:rPr lang="en-US" sz="2100" dirty="0">
                <a:latin typeface="Consolas" panose="020B0609020204030204" pitchFamily="49" charset="0"/>
              </a:rPr>
              <a:t>()</a:t>
            </a:r>
            <a:endParaRPr lang="ru-RU" sz="2100" dirty="0"/>
          </a:p>
        </p:txBody>
      </p:sp>
      <p:sp>
        <p:nvSpPr>
          <p:cNvPr id="6" name="Google Shape;94;p3">
            <a:extLst>
              <a:ext uri="{FF2B5EF4-FFF2-40B4-BE49-F238E27FC236}">
                <a16:creationId xmlns:a16="http://schemas.microsoft.com/office/drawing/2014/main" id="{6CD3EC44-EFF7-0010-2122-CB20BE479DA5}"/>
              </a:ext>
            </a:extLst>
          </p:cNvPr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716405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5225" y="215708"/>
            <a:ext cx="332494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100" b="1" dirty="0">
                <a:latin typeface="verdana" panose="020B0604030504040204" pitchFamily="34" charset="0"/>
              </a:rPr>
              <a:t>Перебор множества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67016" y="1450901"/>
            <a:ext cx="4276812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100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Tom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Bob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Alice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 err="1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100" dirty="0" err="1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altLang="ru-RU" sz="2100" dirty="0" err="1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altLang="ru-RU" sz="2100" dirty="0"/>
          </a:p>
        </p:txBody>
      </p:sp>
      <p:sp>
        <p:nvSpPr>
          <p:cNvPr id="4" name="Google Shape;94;p3">
            <a:extLst>
              <a:ext uri="{FF2B5EF4-FFF2-40B4-BE49-F238E27FC236}">
                <a16:creationId xmlns:a16="http://schemas.microsoft.com/office/drawing/2014/main" id="{218BD59F-12BE-9ACE-96C1-776AFCC4BE86}"/>
              </a:ext>
            </a:extLst>
          </p:cNvPr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199936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1726" y="144532"/>
            <a:ext cx="421461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100" b="1" dirty="0">
                <a:latin typeface="verdana" panose="020B0604030504040204" pitchFamily="34" charset="0"/>
              </a:rPr>
              <a:t>Операции с множествами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11727" y="687648"/>
            <a:ext cx="8506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verdana" panose="020B0604030504040204" pitchFamily="34" charset="0"/>
              </a:rPr>
              <a:t>С помощью метода </a:t>
            </a:r>
            <a:r>
              <a:rPr lang="ru-RU" sz="1800" b="1" dirty="0" err="1">
                <a:latin typeface="verdana" panose="020B0604030504040204" pitchFamily="34" charset="0"/>
              </a:rPr>
              <a:t>copy</a:t>
            </a:r>
            <a:r>
              <a:rPr lang="ru-RU" sz="1800" b="1" dirty="0">
                <a:latin typeface="verdana" panose="020B0604030504040204" pitchFamily="34" charset="0"/>
              </a:rPr>
              <a:t>()</a:t>
            </a:r>
            <a:r>
              <a:rPr lang="ru-RU" sz="1800" dirty="0">
                <a:latin typeface="verdana" panose="020B0604030504040204" pitchFamily="34" charset="0"/>
              </a:rPr>
              <a:t> можно скопировать содержимое одного множества в другую переменную:</a:t>
            </a:r>
            <a:endParaRPr lang="ru-RU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43891" y="1448485"/>
            <a:ext cx="4276812" cy="64633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100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Tom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Bob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Alice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users3 </a:t>
            </a:r>
            <a:r>
              <a:rPr lang="ru-RU" altLang="ru-RU" sz="2100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users.copy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ru-RU" altLang="ru-RU" sz="21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11726" y="2192573"/>
            <a:ext cx="8575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verdana" panose="020B0604030504040204" pitchFamily="34" charset="0"/>
              </a:rPr>
              <a:t>Метод </a:t>
            </a:r>
            <a:r>
              <a:rPr lang="ru-RU" sz="1800" b="1" dirty="0" err="1">
                <a:latin typeface="verdana" panose="020B0604030504040204" pitchFamily="34" charset="0"/>
              </a:rPr>
              <a:t>union</a:t>
            </a:r>
            <a:r>
              <a:rPr lang="ru-RU" sz="1800" b="1" dirty="0">
                <a:latin typeface="verdana" panose="020B0604030504040204" pitchFamily="34" charset="0"/>
              </a:rPr>
              <a:t>()</a:t>
            </a:r>
            <a:r>
              <a:rPr lang="ru-RU" sz="1800" dirty="0">
                <a:latin typeface="verdana" panose="020B0604030504040204" pitchFamily="34" charset="0"/>
              </a:rPr>
              <a:t> объединяет два множества и возвращает новое множество:</a:t>
            </a:r>
            <a:endParaRPr lang="ru-RU" sz="18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71942" y="2868215"/>
            <a:ext cx="6299576" cy="193899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100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 {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Tom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Bob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Alice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users2 </a:t>
            </a:r>
            <a:r>
              <a:rPr lang="ru-RU" altLang="ru-RU" sz="2100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Sam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Kate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Bob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100" dirty="0"/>
          </a:p>
          <a:p>
            <a:pPr defTabSz="685800">
              <a:buClrTx/>
            </a:pP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users3 </a:t>
            </a:r>
            <a:r>
              <a:rPr lang="ru-RU" altLang="ru-RU" sz="2100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users.union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(users2)</a:t>
            </a: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 err="1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(users3)   </a:t>
            </a:r>
            <a:r>
              <a:rPr lang="ru-RU" altLang="ru-RU" sz="2100" dirty="0">
                <a:solidFill>
                  <a:srgbClr val="008200"/>
                </a:solidFill>
                <a:latin typeface="Consolas" panose="020B0609020204030204" pitchFamily="49" charset="0"/>
              </a:rPr>
              <a:t># {"</a:t>
            </a:r>
            <a:r>
              <a:rPr lang="ru-RU" altLang="ru-RU" sz="2100" dirty="0" err="1">
                <a:solidFill>
                  <a:srgbClr val="008200"/>
                </a:solidFill>
                <a:latin typeface="Consolas" panose="020B0609020204030204" pitchFamily="49" charset="0"/>
              </a:rPr>
              <a:t>Bob</a:t>
            </a:r>
            <a:r>
              <a:rPr lang="ru-RU" altLang="ru-RU" sz="2100" dirty="0">
                <a:solidFill>
                  <a:srgbClr val="008200"/>
                </a:solidFill>
                <a:latin typeface="Consolas" panose="020B0609020204030204" pitchFamily="49" charset="0"/>
              </a:rPr>
              <a:t>", "</a:t>
            </a:r>
            <a:r>
              <a:rPr lang="ru-RU" altLang="ru-RU" sz="2100" dirty="0" err="1">
                <a:solidFill>
                  <a:srgbClr val="008200"/>
                </a:solidFill>
                <a:latin typeface="Consolas" panose="020B0609020204030204" pitchFamily="49" charset="0"/>
              </a:rPr>
              <a:t>Alice</a:t>
            </a:r>
            <a:r>
              <a:rPr lang="ru-RU" altLang="ru-RU" sz="2100" dirty="0">
                <a:solidFill>
                  <a:srgbClr val="008200"/>
                </a:solidFill>
                <a:latin typeface="Consolas" panose="020B0609020204030204" pitchFamily="49" charset="0"/>
              </a:rPr>
              <a:t>", "</a:t>
            </a:r>
            <a:r>
              <a:rPr lang="ru-RU" altLang="ru-RU" sz="2100" dirty="0" err="1">
                <a:solidFill>
                  <a:srgbClr val="008200"/>
                </a:solidFill>
                <a:latin typeface="Consolas" panose="020B0609020204030204" pitchFamily="49" charset="0"/>
              </a:rPr>
              <a:t>Sam</a:t>
            </a:r>
            <a:r>
              <a:rPr lang="ru-RU" altLang="ru-RU" sz="2100" dirty="0">
                <a:solidFill>
                  <a:srgbClr val="008200"/>
                </a:solidFill>
                <a:latin typeface="Consolas" panose="020B0609020204030204" pitchFamily="49" charset="0"/>
              </a:rPr>
              <a:t>", "</a:t>
            </a:r>
            <a:r>
              <a:rPr lang="ru-RU" altLang="ru-RU" sz="2100" dirty="0" err="1">
                <a:solidFill>
                  <a:srgbClr val="008200"/>
                </a:solidFill>
                <a:latin typeface="Consolas" panose="020B0609020204030204" pitchFamily="49" charset="0"/>
              </a:rPr>
              <a:t>Kate</a:t>
            </a:r>
            <a:r>
              <a:rPr lang="ru-RU" altLang="ru-RU" sz="2100" dirty="0">
                <a:solidFill>
                  <a:srgbClr val="008200"/>
                </a:solidFill>
                <a:latin typeface="Consolas" panose="020B0609020204030204" pitchFamily="49" charset="0"/>
              </a:rPr>
              <a:t>", "</a:t>
            </a:r>
            <a:r>
              <a:rPr lang="ru-RU" altLang="ru-RU" sz="2100" dirty="0" err="1">
                <a:solidFill>
                  <a:srgbClr val="008200"/>
                </a:solidFill>
                <a:latin typeface="Consolas" panose="020B0609020204030204" pitchFamily="49" charset="0"/>
              </a:rPr>
              <a:t>Tom</a:t>
            </a:r>
            <a:r>
              <a:rPr lang="ru-RU" altLang="ru-RU" sz="2100" dirty="0">
                <a:solidFill>
                  <a:srgbClr val="008200"/>
                </a:solidFill>
                <a:latin typeface="Consolas" panose="020B0609020204030204" pitchFamily="49" charset="0"/>
              </a:rPr>
              <a:t>"}</a:t>
            </a:r>
            <a:endParaRPr lang="ru-RU" altLang="ru-RU" sz="2100" dirty="0"/>
          </a:p>
        </p:txBody>
      </p:sp>
      <p:sp>
        <p:nvSpPr>
          <p:cNvPr id="7" name="Google Shape;94;p3">
            <a:extLst>
              <a:ext uri="{FF2B5EF4-FFF2-40B4-BE49-F238E27FC236}">
                <a16:creationId xmlns:a16="http://schemas.microsoft.com/office/drawing/2014/main" id="{0308DD4E-46D3-94BB-109E-2F0BF59EBC36}"/>
              </a:ext>
            </a:extLst>
          </p:cNvPr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343871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5637" y="66028"/>
            <a:ext cx="83889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verdana" panose="020B0604030504040204" pitchFamily="34" charset="0"/>
              </a:rPr>
              <a:t>Пересечение множеств позволяет получить только те элементы, которые есть одновременно в обоих множествах. Метод </a:t>
            </a:r>
            <a:r>
              <a:rPr lang="ru-RU" sz="1800" b="1" dirty="0" err="1">
                <a:latin typeface="verdana" panose="020B0604030504040204" pitchFamily="34" charset="0"/>
              </a:rPr>
              <a:t>intersection</a:t>
            </a:r>
            <a:r>
              <a:rPr lang="ru-RU" sz="1800" b="1" dirty="0">
                <a:latin typeface="verdana" panose="020B0604030504040204" pitchFamily="34" charset="0"/>
              </a:rPr>
              <a:t>()</a:t>
            </a:r>
            <a:r>
              <a:rPr lang="ru-RU" sz="1800" dirty="0">
                <a:latin typeface="verdana" panose="020B0604030504040204" pitchFamily="34" charset="0"/>
              </a:rPr>
              <a:t> производит операцию пересечения множеств и возвращает новое множество:</a:t>
            </a:r>
            <a:endParaRPr lang="ru-RU" sz="1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77637" y="1471159"/>
            <a:ext cx="5161669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100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Tom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Bob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Alice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users2 </a:t>
            </a:r>
            <a:r>
              <a:rPr lang="ru-RU" altLang="ru-RU" sz="2100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Sam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Kate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Bob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users3 </a:t>
            </a:r>
            <a:r>
              <a:rPr lang="ru-RU" altLang="ru-RU" sz="2100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users.intersection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(users2)</a:t>
            </a: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 err="1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(users3)   </a:t>
            </a:r>
            <a:r>
              <a:rPr lang="ru-RU" altLang="ru-RU" sz="2100" dirty="0">
                <a:solidFill>
                  <a:srgbClr val="008200"/>
                </a:solidFill>
                <a:latin typeface="Consolas" panose="020B0609020204030204" pitchFamily="49" charset="0"/>
              </a:rPr>
              <a:t># {"</a:t>
            </a:r>
            <a:r>
              <a:rPr lang="ru-RU" altLang="ru-RU" sz="2100" dirty="0" err="1">
                <a:solidFill>
                  <a:srgbClr val="008200"/>
                </a:solidFill>
                <a:latin typeface="Consolas" panose="020B0609020204030204" pitchFamily="49" charset="0"/>
              </a:rPr>
              <a:t>Bob</a:t>
            </a:r>
            <a:r>
              <a:rPr lang="ru-RU" altLang="ru-RU" sz="2100" dirty="0">
                <a:solidFill>
                  <a:srgbClr val="008200"/>
                </a:solidFill>
                <a:latin typeface="Consolas" panose="020B0609020204030204" pitchFamily="49" charset="0"/>
              </a:rPr>
              <a:t>"}</a:t>
            </a:r>
            <a:endParaRPr lang="ru-RU" altLang="ru-RU" sz="2100" dirty="0"/>
          </a:p>
        </p:txBody>
      </p:sp>
      <p:sp>
        <p:nvSpPr>
          <p:cNvPr id="4" name="Google Shape;94;p3">
            <a:extLst>
              <a:ext uri="{FF2B5EF4-FFF2-40B4-BE49-F238E27FC236}">
                <a16:creationId xmlns:a16="http://schemas.microsoft.com/office/drawing/2014/main" id="{C188BA0F-4877-4B4A-706A-38592E36411A}"/>
              </a:ext>
            </a:extLst>
          </p:cNvPr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361063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84909" y="174995"/>
            <a:ext cx="8326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verdana" panose="020B0604030504040204" pitchFamily="34" charset="0"/>
              </a:rPr>
              <a:t>Вместо метода </a:t>
            </a:r>
            <a:r>
              <a:rPr lang="ru-RU" sz="1800" dirty="0" err="1">
                <a:latin typeface="verdana" panose="020B0604030504040204" pitchFamily="34" charset="0"/>
              </a:rPr>
              <a:t>intersection</a:t>
            </a:r>
            <a:r>
              <a:rPr lang="ru-RU" sz="1800" dirty="0">
                <a:latin typeface="verdana" panose="020B0604030504040204" pitchFamily="34" charset="0"/>
              </a:rPr>
              <a:t> мы могли бы использовать операцию логического умножения:</a:t>
            </a:r>
            <a:endParaRPr lang="ru-RU" sz="1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08900" y="1169658"/>
            <a:ext cx="4179029" cy="110799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r>
              <a:rPr lang="ru-RU" alt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</a:t>
            </a: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800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ru-RU" altLang="ru-RU" sz="18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800" dirty="0" err="1">
                <a:solidFill>
                  <a:srgbClr val="DB003E"/>
                </a:solidFill>
                <a:latin typeface="Consolas" panose="020B0609020204030204" pitchFamily="49" charset="0"/>
              </a:rPr>
              <a:t>Tom</a:t>
            </a:r>
            <a:r>
              <a:rPr lang="ru-RU" altLang="ru-RU" sz="18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altLang="ru-RU" sz="18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800" dirty="0" err="1">
                <a:solidFill>
                  <a:srgbClr val="DB003E"/>
                </a:solidFill>
                <a:latin typeface="Consolas" panose="020B0609020204030204" pitchFamily="49" charset="0"/>
              </a:rPr>
              <a:t>Bob</a:t>
            </a:r>
            <a:r>
              <a:rPr lang="ru-RU" altLang="ru-RU" sz="18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altLang="ru-RU" sz="18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800" dirty="0" err="1">
                <a:solidFill>
                  <a:srgbClr val="DB003E"/>
                </a:solidFill>
                <a:latin typeface="Consolas" panose="020B0609020204030204" pitchFamily="49" charset="0"/>
              </a:rPr>
              <a:t>Alice</a:t>
            </a:r>
            <a:r>
              <a:rPr lang="ru-RU" altLang="ru-RU" sz="18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1800" dirty="0"/>
          </a:p>
          <a:p>
            <a:pPr defTabSz="685800">
              <a:buClrTx/>
            </a:pP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users2 </a:t>
            </a:r>
            <a:r>
              <a:rPr lang="ru-RU" altLang="ru-RU" sz="1800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ru-RU" altLang="ru-RU" sz="18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800" dirty="0" err="1">
                <a:solidFill>
                  <a:srgbClr val="DB003E"/>
                </a:solidFill>
                <a:latin typeface="Consolas" panose="020B0609020204030204" pitchFamily="49" charset="0"/>
              </a:rPr>
              <a:t>Sam</a:t>
            </a:r>
            <a:r>
              <a:rPr lang="ru-RU" altLang="ru-RU" sz="18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altLang="ru-RU" sz="18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800" dirty="0" err="1">
                <a:solidFill>
                  <a:srgbClr val="DB003E"/>
                </a:solidFill>
                <a:latin typeface="Consolas" panose="020B0609020204030204" pitchFamily="49" charset="0"/>
              </a:rPr>
              <a:t>Kate</a:t>
            </a:r>
            <a:r>
              <a:rPr lang="ru-RU" altLang="ru-RU" sz="18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18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800" dirty="0" err="1">
                <a:solidFill>
                  <a:srgbClr val="DB003E"/>
                </a:solidFill>
                <a:latin typeface="Consolas" panose="020B0609020204030204" pitchFamily="49" charset="0"/>
              </a:rPr>
              <a:t>Bob</a:t>
            </a:r>
            <a:r>
              <a:rPr lang="ru-RU" altLang="ru-RU" sz="18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1800" dirty="0"/>
          </a:p>
          <a:p>
            <a:pPr defTabSz="685800">
              <a:buClrTx/>
            </a:pP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ru-RU" altLang="ru-RU" sz="1800" dirty="0"/>
          </a:p>
          <a:p>
            <a:pPr defTabSz="685800">
              <a:buClrTx/>
            </a:pPr>
            <a:r>
              <a:rPr lang="ru-RU" altLang="ru-RU" sz="1800" dirty="0" err="1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</a:t>
            </a: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&amp; users2)   </a:t>
            </a:r>
            <a:r>
              <a:rPr lang="ru-RU" altLang="ru-RU" sz="1800" dirty="0">
                <a:solidFill>
                  <a:srgbClr val="008200"/>
                </a:solidFill>
                <a:latin typeface="Consolas" panose="020B0609020204030204" pitchFamily="49" charset="0"/>
              </a:rPr>
              <a:t># {"</a:t>
            </a:r>
            <a:r>
              <a:rPr lang="ru-RU" altLang="ru-RU" sz="1800" dirty="0" err="1">
                <a:solidFill>
                  <a:srgbClr val="008200"/>
                </a:solidFill>
                <a:latin typeface="Consolas" panose="020B0609020204030204" pitchFamily="49" charset="0"/>
              </a:rPr>
              <a:t>Bob</a:t>
            </a:r>
            <a:r>
              <a:rPr lang="ru-RU" altLang="ru-RU" sz="1800" dirty="0">
                <a:solidFill>
                  <a:srgbClr val="008200"/>
                </a:solidFill>
                <a:latin typeface="Consolas" panose="020B0609020204030204" pitchFamily="49" charset="0"/>
              </a:rPr>
              <a:t>"}</a:t>
            </a:r>
            <a:endParaRPr lang="ru-RU" altLang="ru-RU" sz="1800" dirty="0"/>
          </a:p>
        </p:txBody>
      </p:sp>
      <p:sp>
        <p:nvSpPr>
          <p:cNvPr id="4" name="Google Shape;94;p3">
            <a:extLst>
              <a:ext uri="{FF2B5EF4-FFF2-40B4-BE49-F238E27FC236}">
                <a16:creationId xmlns:a16="http://schemas.microsoft.com/office/drawing/2014/main" id="{4EF636B2-9689-64CB-C238-19DFC20926B9}"/>
              </a:ext>
            </a:extLst>
          </p:cNvPr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360015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1000" y="209768"/>
            <a:ext cx="8472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verdana" panose="020B0604030504040204" pitchFamily="34" charset="0"/>
              </a:rPr>
              <a:t>Еще одна операция - разность множеств возвращает те элементы, которые есть в первом множестве, но отсутствуют во втором. Для получения разности множеств можно использовать метод </a:t>
            </a:r>
            <a:r>
              <a:rPr lang="ru-RU" sz="1800" b="1" dirty="0" err="1">
                <a:latin typeface="verdana" panose="020B0604030504040204" pitchFamily="34" charset="0"/>
              </a:rPr>
              <a:t>difference</a:t>
            </a:r>
            <a:r>
              <a:rPr lang="ru-RU" sz="1800" dirty="0">
                <a:latin typeface="verdana" panose="020B0604030504040204" pitchFamily="34" charset="0"/>
              </a:rPr>
              <a:t> или операцию вычитания:</a:t>
            </a:r>
            <a:endParaRPr lang="ru-RU" sz="1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50819" y="1820464"/>
            <a:ext cx="619400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100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Tom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Bob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Alice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users2 </a:t>
            </a:r>
            <a:r>
              <a:rPr lang="ru-RU" altLang="ru-RU" sz="2100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Sam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Kate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Bob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users3 </a:t>
            </a:r>
            <a:r>
              <a:rPr lang="ru-RU" altLang="ru-RU" sz="2100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users.difference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(users2)</a:t>
            </a: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 err="1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(users3)           </a:t>
            </a:r>
            <a:r>
              <a:rPr lang="ru-RU" altLang="ru-RU" sz="2100" dirty="0">
                <a:solidFill>
                  <a:srgbClr val="008200"/>
                </a:solidFill>
                <a:latin typeface="Consolas" panose="020B0609020204030204" pitchFamily="49" charset="0"/>
              </a:rPr>
              <a:t># {"</a:t>
            </a:r>
            <a:r>
              <a:rPr lang="ru-RU" altLang="ru-RU" sz="2100" dirty="0" err="1">
                <a:solidFill>
                  <a:srgbClr val="008200"/>
                </a:solidFill>
                <a:latin typeface="Consolas" panose="020B0609020204030204" pitchFamily="49" charset="0"/>
              </a:rPr>
              <a:t>Tom</a:t>
            </a:r>
            <a:r>
              <a:rPr lang="ru-RU" altLang="ru-RU" sz="2100" dirty="0">
                <a:solidFill>
                  <a:srgbClr val="008200"/>
                </a:solidFill>
                <a:latin typeface="Consolas" panose="020B0609020204030204" pitchFamily="49" charset="0"/>
              </a:rPr>
              <a:t>", "</a:t>
            </a:r>
            <a:r>
              <a:rPr lang="ru-RU" altLang="ru-RU" sz="2100" dirty="0" err="1">
                <a:solidFill>
                  <a:srgbClr val="008200"/>
                </a:solidFill>
                <a:latin typeface="Consolas" panose="020B0609020204030204" pitchFamily="49" charset="0"/>
              </a:rPr>
              <a:t>Alice</a:t>
            </a:r>
            <a:r>
              <a:rPr lang="ru-RU" altLang="ru-RU" sz="2100" dirty="0">
                <a:solidFill>
                  <a:srgbClr val="008200"/>
                </a:solidFill>
                <a:latin typeface="Consolas" panose="020B0609020204030204" pitchFamily="49" charset="0"/>
              </a:rPr>
              <a:t>"}</a:t>
            </a: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 err="1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100" dirty="0">
                <a:solidFill>
                  <a:srgbClr val="006699"/>
                </a:solidFill>
                <a:latin typeface="Consolas" panose="020B0609020204030204" pitchFamily="49" charset="0"/>
              </a:rPr>
              <a:t>-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users2)   </a:t>
            </a:r>
            <a:r>
              <a:rPr lang="ru-RU" altLang="ru-RU" sz="2100" dirty="0">
                <a:solidFill>
                  <a:srgbClr val="008200"/>
                </a:solidFill>
                <a:latin typeface="Consolas" panose="020B0609020204030204" pitchFamily="49" charset="0"/>
              </a:rPr>
              <a:t># {"</a:t>
            </a:r>
            <a:r>
              <a:rPr lang="ru-RU" altLang="ru-RU" sz="2100" dirty="0" err="1">
                <a:solidFill>
                  <a:srgbClr val="008200"/>
                </a:solidFill>
                <a:latin typeface="Consolas" panose="020B0609020204030204" pitchFamily="49" charset="0"/>
              </a:rPr>
              <a:t>Tom</a:t>
            </a:r>
            <a:r>
              <a:rPr lang="ru-RU" altLang="ru-RU" sz="2100" dirty="0">
                <a:solidFill>
                  <a:srgbClr val="008200"/>
                </a:solidFill>
                <a:latin typeface="Consolas" panose="020B0609020204030204" pitchFamily="49" charset="0"/>
              </a:rPr>
              <a:t>", "</a:t>
            </a:r>
            <a:r>
              <a:rPr lang="ru-RU" altLang="ru-RU" sz="2100" dirty="0" err="1">
                <a:solidFill>
                  <a:srgbClr val="008200"/>
                </a:solidFill>
                <a:latin typeface="Consolas" panose="020B0609020204030204" pitchFamily="49" charset="0"/>
              </a:rPr>
              <a:t>Alice</a:t>
            </a:r>
            <a:r>
              <a:rPr lang="ru-RU" altLang="ru-RU" sz="2100" dirty="0">
                <a:solidFill>
                  <a:srgbClr val="008200"/>
                </a:solidFill>
                <a:latin typeface="Consolas" panose="020B0609020204030204" pitchFamily="49" charset="0"/>
              </a:rPr>
              <a:t>"}</a:t>
            </a:r>
            <a:endParaRPr lang="ru-RU" altLang="ru-RU" sz="2100" dirty="0"/>
          </a:p>
        </p:txBody>
      </p:sp>
      <p:sp>
        <p:nvSpPr>
          <p:cNvPr id="4" name="Google Shape;94;p3">
            <a:extLst>
              <a:ext uri="{FF2B5EF4-FFF2-40B4-BE49-F238E27FC236}">
                <a16:creationId xmlns:a16="http://schemas.microsoft.com/office/drawing/2014/main" id="{988881CC-63E7-DFD9-3F1D-3C1797016BDE}"/>
              </a:ext>
            </a:extLst>
          </p:cNvPr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286082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8984" y="223739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1" dirty="0">
                <a:latin typeface="verdana" panose="020B0604030504040204" pitchFamily="34" charset="0"/>
              </a:rPr>
              <a:t>Отношения между множествами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8984" y="761991"/>
            <a:ext cx="8453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verdana" panose="020B0604030504040204" pitchFamily="34" charset="0"/>
              </a:rPr>
              <a:t>Метод </a:t>
            </a:r>
            <a:r>
              <a:rPr lang="ru-RU" sz="1800" b="1" dirty="0" err="1">
                <a:latin typeface="verdana" panose="020B0604030504040204" pitchFamily="34" charset="0"/>
              </a:rPr>
              <a:t>issubset</a:t>
            </a:r>
            <a:r>
              <a:rPr lang="ru-RU" sz="1800" dirty="0">
                <a:latin typeface="verdana" panose="020B0604030504040204" pitchFamily="34" charset="0"/>
              </a:rPr>
              <a:t> позволяет выяснить, является ли текущее множество подмножеством (то есть частью) другого множества:</a:t>
            </a:r>
            <a:endParaRPr lang="ru-RU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24862" y="1746162"/>
            <a:ext cx="752129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100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Tom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Bob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Alice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superusers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100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Sam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Tom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Bob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Alice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Greg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 err="1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users.issubset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superusers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))   </a:t>
            </a:r>
            <a:r>
              <a:rPr lang="ru-RU" altLang="ru-RU" sz="2100" dirty="0">
                <a:solidFill>
                  <a:srgbClr val="008200"/>
                </a:solidFill>
                <a:latin typeface="Consolas" panose="020B0609020204030204" pitchFamily="49" charset="0"/>
              </a:rPr>
              <a:t># True</a:t>
            </a: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 err="1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superusers.issubset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))   </a:t>
            </a:r>
            <a:r>
              <a:rPr lang="ru-RU" altLang="ru-RU" sz="2100" dirty="0">
                <a:solidFill>
                  <a:srgbClr val="008200"/>
                </a:solidFill>
                <a:latin typeface="Consolas" panose="020B0609020204030204" pitchFamily="49" charset="0"/>
              </a:rPr>
              <a:t># </a:t>
            </a:r>
            <a:r>
              <a:rPr lang="ru-RU" altLang="ru-RU" sz="2100" dirty="0" err="1">
                <a:solidFill>
                  <a:srgbClr val="008200"/>
                </a:solidFill>
                <a:latin typeface="Consolas" panose="020B0609020204030204" pitchFamily="49" charset="0"/>
              </a:rPr>
              <a:t>False</a:t>
            </a:r>
            <a:endParaRPr lang="ru-RU" altLang="ru-RU" sz="2100" dirty="0"/>
          </a:p>
        </p:txBody>
      </p:sp>
      <p:sp>
        <p:nvSpPr>
          <p:cNvPr id="5" name="Google Shape;94;p3">
            <a:extLst>
              <a:ext uri="{FF2B5EF4-FFF2-40B4-BE49-F238E27FC236}">
                <a16:creationId xmlns:a16="http://schemas.microsoft.com/office/drawing/2014/main" id="{98D71DB7-4D4B-3FDB-FCFC-F0588BEF03CC}"/>
              </a:ext>
            </a:extLst>
          </p:cNvPr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398035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Кортежи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59737F9-FAB3-519F-24F7-D60AAAE35E1F}"/>
              </a:ext>
            </a:extLst>
          </p:cNvPr>
          <p:cNvSpPr/>
          <p:nvPr/>
        </p:nvSpPr>
        <p:spPr>
          <a:xfrm>
            <a:off x="605147" y="1049782"/>
            <a:ext cx="76087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latin typeface="+mj-lt"/>
              </a:rPr>
              <a:t>Кортеж (</a:t>
            </a:r>
            <a:r>
              <a:rPr lang="ru-RU" sz="1800" dirty="0" err="1">
                <a:solidFill>
                  <a:srgbClr val="000000"/>
                </a:solidFill>
                <a:latin typeface="+mj-lt"/>
              </a:rPr>
              <a:t>tuple</a:t>
            </a:r>
            <a:r>
              <a:rPr lang="ru-RU" sz="1800" dirty="0">
                <a:solidFill>
                  <a:srgbClr val="000000"/>
                </a:solidFill>
                <a:latin typeface="+mj-lt"/>
              </a:rPr>
              <a:t>) представляет последовательность элементов, которая во многом похожа на список за тем исключением, что кортеж является неизменяемым (</a:t>
            </a:r>
            <a:r>
              <a:rPr lang="ru-RU" sz="1800" dirty="0" err="1">
                <a:solidFill>
                  <a:srgbClr val="000000"/>
                </a:solidFill>
                <a:latin typeface="+mj-lt"/>
              </a:rPr>
              <a:t>immutable</a:t>
            </a:r>
            <a:r>
              <a:rPr lang="ru-RU" sz="1800" dirty="0">
                <a:solidFill>
                  <a:srgbClr val="000000"/>
                </a:solidFill>
                <a:latin typeface="+mj-lt"/>
              </a:rPr>
              <a:t>) типом.</a:t>
            </a:r>
            <a:endParaRPr lang="ru-RU" sz="1800" dirty="0">
              <a:latin typeface="+mj-l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A79EA48-49E0-39D8-42BF-D2B8724AB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254" y="2225642"/>
            <a:ext cx="344485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user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j-lt"/>
              </a:rPr>
              <a:t>=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(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+mj-lt"/>
              </a:rPr>
              <a:t>"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+mj-lt"/>
              </a:rPr>
              <a:t>Tom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+mj-lt"/>
              </a:rPr>
              <a:t>"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+mj-lt"/>
              </a:rPr>
              <a:t>23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)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+mj-lt"/>
              </a:rPr>
              <a:t>print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user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)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75FCDF2-80B3-C0E2-B436-EF799239C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254" y="3339946"/>
            <a:ext cx="320440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user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j-lt"/>
              </a:rPr>
              <a:t>=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+mj-lt"/>
              </a:rPr>
              <a:t>"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+mj-lt"/>
              </a:rPr>
              <a:t>Tom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+mj-lt"/>
              </a:rPr>
              <a:t>"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+mj-lt"/>
              </a:rPr>
              <a:t>23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+mj-lt"/>
              </a:rPr>
              <a:t>print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user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)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39A4579-4196-8388-8397-8FE36679B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254" y="4444829"/>
            <a:ext cx="345126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Tom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,)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440330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0163" y="223554"/>
            <a:ext cx="8575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verdana" panose="020B0604030504040204" pitchFamily="34" charset="0"/>
              </a:rPr>
              <a:t>Метод </a:t>
            </a:r>
            <a:r>
              <a:rPr lang="ru-RU" sz="1800" b="1" dirty="0" err="1">
                <a:latin typeface="verdana" panose="020B0604030504040204" pitchFamily="34" charset="0"/>
              </a:rPr>
              <a:t>issuperset</a:t>
            </a:r>
            <a:r>
              <a:rPr lang="ru-RU" sz="1800" dirty="0">
                <a:latin typeface="verdana" panose="020B0604030504040204" pitchFamily="34" charset="0"/>
              </a:rPr>
              <a:t>, наоборот, возвращает </a:t>
            </a:r>
            <a:r>
              <a:rPr lang="ru-RU" sz="1800" dirty="0" err="1">
                <a:latin typeface="verdana" panose="020B0604030504040204" pitchFamily="34" charset="0"/>
              </a:rPr>
              <a:t>True</a:t>
            </a:r>
            <a:r>
              <a:rPr lang="ru-RU" sz="1800" dirty="0">
                <a:latin typeface="verdana" panose="020B0604030504040204" pitchFamily="34" charset="0"/>
              </a:rPr>
              <a:t>, если текущее множество является надмножеством (то есть содержит) для другого множества:</a:t>
            </a:r>
            <a:endParaRPr lang="ru-RU" sz="1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87281" y="1171555"/>
            <a:ext cx="752129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100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Tom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Bob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Alice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superusers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100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Sam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Tom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Bob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Alice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 err="1">
                <a:solidFill>
                  <a:srgbClr val="DB003E"/>
                </a:solidFill>
                <a:latin typeface="Consolas" panose="020B0609020204030204" pitchFamily="49" charset="0"/>
              </a:rPr>
              <a:t>Greg</a:t>
            </a:r>
            <a:r>
              <a:rPr lang="ru-RU" altLang="ru-RU" sz="2100" dirty="0">
                <a:solidFill>
                  <a:srgbClr val="DB003E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 err="1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users.issuperset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superusers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))   </a:t>
            </a:r>
            <a:r>
              <a:rPr lang="ru-RU" altLang="ru-RU" sz="2100" dirty="0">
                <a:solidFill>
                  <a:srgbClr val="008200"/>
                </a:solidFill>
                <a:latin typeface="Consolas" panose="020B0609020204030204" pitchFamily="49" charset="0"/>
              </a:rPr>
              <a:t># </a:t>
            </a:r>
            <a:r>
              <a:rPr lang="ru-RU" altLang="ru-RU" sz="2100" dirty="0" err="1">
                <a:solidFill>
                  <a:srgbClr val="008200"/>
                </a:solidFill>
                <a:latin typeface="Consolas" panose="020B0609020204030204" pitchFamily="49" charset="0"/>
              </a:rPr>
              <a:t>False</a:t>
            </a:r>
            <a:endParaRPr lang="ru-RU" altLang="ru-RU" sz="2100" dirty="0"/>
          </a:p>
          <a:p>
            <a:pPr defTabSz="685800">
              <a:buClrTx/>
            </a:pPr>
            <a:r>
              <a:rPr lang="ru-RU" altLang="ru-RU" sz="2100" dirty="0" err="1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superusers.issuperset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</a:t>
            </a:r>
            <a:r>
              <a:rPr lang="ru-RU" alt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))   </a:t>
            </a:r>
            <a:r>
              <a:rPr lang="ru-RU" altLang="ru-RU" sz="2100" dirty="0">
                <a:solidFill>
                  <a:srgbClr val="008200"/>
                </a:solidFill>
                <a:latin typeface="Consolas" panose="020B0609020204030204" pitchFamily="49" charset="0"/>
              </a:rPr>
              <a:t># True</a:t>
            </a:r>
            <a:endParaRPr lang="ru-RU" altLang="ru-RU" sz="2100" dirty="0"/>
          </a:p>
        </p:txBody>
      </p:sp>
      <p:sp>
        <p:nvSpPr>
          <p:cNvPr id="4" name="Google Shape;94;p3">
            <a:extLst>
              <a:ext uri="{FF2B5EF4-FFF2-40B4-BE49-F238E27FC236}">
                <a16:creationId xmlns:a16="http://schemas.microsoft.com/office/drawing/2014/main" id="{3958A759-2995-A4BB-D7C9-A231CF305BBF}"/>
              </a:ext>
            </a:extLst>
          </p:cNvPr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494781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953800" y="1468848"/>
            <a:ext cx="6395906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Познакомились с кортежами </a:t>
            </a:r>
            <a:r>
              <a:rPr lang="en-US" sz="1800" dirty="0">
                <a:solidFill>
                  <a:schemeClr val="dk1"/>
                </a:solidFill>
              </a:rPr>
              <a:t>Python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Познакомились со словарями </a:t>
            </a:r>
            <a:r>
              <a:rPr lang="en-US" sz="1800" dirty="0">
                <a:solidFill>
                  <a:schemeClr val="dk1"/>
                </a:solidFill>
              </a:rPr>
              <a:t>Python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Познакомились со множествами </a:t>
            </a:r>
            <a:r>
              <a:rPr lang="en-US" sz="1800" dirty="0">
                <a:solidFill>
                  <a:schemeClr val="dk1"/>
                </a:solidFill>
              </a:rPr>
              <a:t>Python</a:t>
            </a:r>
            <a:endParaRPr lang="ru-RU"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Узнали про стиль проектов на </a:t>
            </a:r>
            <a:r>
              <a:rPr lang="en-US" sz="1800" dirty="0">
                <a:solidFill>
                  <a:schemeClr val="dk1"/>
                </a:solidFill>
              </a:rPr>
              <a:t>Python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Узнали про популярные библиотеки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Кортежи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3A28D73-B53E-B8EB-EF0D-4F4F7E58D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02" y="1012632"/>
            <a:ext cx="6679546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users_list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Tom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Kate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users_tuple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users_list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users_tuple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  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("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Tom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Kate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")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A237920-DBA5-95B9-6DCA-AA3975718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02" y="2873075"/>
            <a:ext cx="6679546" cy="17235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Tom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Sam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Kate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   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Tom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   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Sam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   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Kate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получим часть кортежа со 2 элемента по 4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     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("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Sam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Kate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")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316647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Кортежи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E8D410E-CAA9-ADE9-CF52-C25EE787CD94}"/>
              </a:ext>
            </a:extLst>
          </p:cNvPr>
          <p:cNvSpPr/>
          <p:nvPr/>
        </p:nvSpPr>
        <p:spPr>
          <a:xfrm>
            <a:off x="734254" y="983544"/>
            <a:ext cx="2659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запись работать не будет: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3D9875A-32CE-E257-F215-B16F8B035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883" y="1359633"/>
            <a:ext cx="185307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Tim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17FEDDA-0398-3E64-F871-F9F1DC9CEFED}"/>
              </a:ext>
            </a:extLst>
          </p:cNvPr>
          <p:cNvSpPr/>
          <p:nvPr/>
        </p:nvSpPr>
        <p:spPr>
          <a:xfrm>
            <a:off x="616313" y="2023081"/>
            <a:ext cx="45280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verdana" panose="020B0604030504040204" pitchFamily="34" charset="0"/>
              </a:rPr>
              <a:t>При необходимости мы можем разложить кортеж на отдельные переменные:</a:t>
            </a:r>
            <a:endParaRPr lang="ru-RU" sz="16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C48D881-3C1A-C9B1-C75E-267422B46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484" y="3148006"/>
            <a:ext cx="347851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Tom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isMarried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         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Tom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          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22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isMarried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    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False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471463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Кортежи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8E854-DAF1-19F9-9FCD-AF313B12E2AC}"/>
              </a:ext>
            </a:extLst>
          </p:cNvPr>
          <p:cNvSpPr txBox="1"/>
          <p:nvPr/>
        </p:nvSpPr>
        <p:spPr>
          <a:xfrm>
            <a:off x="691977" y="1049937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verdana" panose="020B0604030504040204" pitchFamily="34" charset="0"/>
              </a:rPr>
              <a:t>Особенно удобно использовать кортежи, когда необходимо возвратить из функции сразу несколько значений. Когда функция возвращает несколько значений, фактически она возвращает в кортеж:</a:t>
            </a:r>
            <a:endParaRPr lang="ru-RU" sz="1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85FBBAE-2406-FC8C-DB50-9E771AC26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371" y="2255066"/>
            <a:ext cx="3927357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get_user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Tom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22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is_married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False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is_married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get_user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            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Tom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            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22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            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False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509540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Кортежи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91E9422-7E9E-C70B-E866-920FB9D06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54" y="1050790"/>
            <a:ext cx="4045979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Tom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C421CE2-9BBE-A56D-7313-CFC56FD59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54" y="2907453"/>
            <a:ext cx="3526606" cy="18466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Tom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&lt;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i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897723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Словари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AF5BE96-CEE0-E888-1760-426F2E58E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72" y="1198463"/>
            <a:ext cx="69025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ключ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:значение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ключ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:значение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....}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629EDFE-9ABC-9E4E-159F-2DF0E079F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00" y="2017752"/>
            <a:ext cx="6918561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Tom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"Bill"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"Au"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"Золото"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"Fe"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"Железо"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"H"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"Водород"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"Кислород"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D2525D7-4A15-C09F-279C-55DDBB79FA66}"/>
              </a:ext>
            </a:extLst>
          </p:cNvPr>
          <p:cNvSpPr/>
          <p:nvPr/>
        </p:nvSpPr>
        <p:spPr>
          <a:xfrm>
            <a:off x="248598" y="2837042"/>
            <a:ext cx="8077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Мы можем также вообще определить пустой словарь без элементов:</a:t>
            </a:r>
            <a:endParaRPr lang="ru-RU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62F3AA-7116-E8A7-7917-E6F760352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71" y="4446291"/>
            <a:ext cx="255106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85571A-635B-57BF-AE35-EB3D61E8C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71" y="3887902"/>
            <a:ext cx="37393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535689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Преобразование в словарь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CA8D82F-0AA5-C23A-49D0-ED7D2B0C0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88" y="1113600"/>
            <a:ext cx="8547212" cy="1508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users_list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"+111123455"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Tom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"+384767557"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"+958758767"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users_dict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users_list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users_dict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{"+111123455": 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Tom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", "+384767557": 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", "+958758767": 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"}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8337049-ECB7-7184-ECF9-D3A6F287E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02" y="2985105"/>
            <a:ext cx="3366306" cy="17235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users_tuple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"+111123455"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Tom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"+384767557"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"+958758767"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DB00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users_dict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users_tuple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users_dict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768725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</TotalTime>
  <Words>1764</Words>
  <Application>Microsoft Office PowerPoint</Application>
  <PresentationFormat>Экран (16:9)</PresentationFormat>
  <Paragraphs>241</Paragraphs>
  <Slides>31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40" baseType="lpstr">
      <vt:lpstr>Arial</vt:lpstr>
      <vt:lpstr>Roboto</vt:lpstr>
      <vt:lpstr>Roboto Black</vt:lpstr>
      <vt:lpstr>Roboto Light</vt:lpstr>
      <vt:lpstr>Calibri Light</vt:lpstr>
      <vt:lpstr>Consolas</vt:lpstr>
      <vt:lpstr>Verdana</vt:lpstr>
      <vt:lpstr>Calibri</vt:lpstr>
      <vt:lpstr>Тема Office</vt:lpstr>
      <vt:lpstr>Словари, кортежи и множества в Python</vt:lpstr>
      <vt:lpstr>План встречи</vt:lpstr>
      <vt:lpstr>Кортежи</vt:lpstr>
      <vt:lpstr>Кортежи</vt:lpstr>
      <vt:lpstr>Кортежи</vt:lpstr>
      <vt:lpstr>Кортежи</vt:lpstr>
      <vt:lpstr>Кортежи</vt:lpstr>
      <vt:lpstr>Словари</vt:lpstr>
      <vt:lpstr>Преобразование в словарь</vt:lpstr>
      <vt:lpstr>Преобразование списков в словарь</vt:lpstr>
      <vt:lpstr>Словари</vt:lpstr>
      <vt:lpstr>Проверка наличия ключа</vt:lpstr>
      <vt:lpstr>Разбиения словаря по ключам</vt:lpstr>
      <vt:lpstr>Разбиение словаря по значениям</vt:lpstr>
      <vt:lpstr>Получение и изменение значений</vt:lpstr>
      <vt:lpstr>Словари</vt:lpstr>
      <vt:lpstr>Удаление из словаря</vt:lpstr>
      <vt:lpstr>Копирование словаря</vt:lpstr>
      <vt:lpstr>Объединение словарей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Итоги занятия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Полный цикл AB-тестирования. Постановка задачи, выбор метрики, расчет статистики и интерпретация результатов</dc:title>
  <dc:creator>Вугар Дамиров</dc:creator>
  <cp:lastModifiedBy>Вугар Дамиров</cp:lastModifiedBy>
  <cp:revision>61</cp:revision>
  <dcterms:modified xsi:type="dcterms:W3CDTF">2025-09-18T18:01:57Z</dcterms:modified>
</cp:coreProperties>
</file>