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272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Black" panose="02000000000000000000" pitchFamily="2" charset="0"/>
      <p:bold r:id="rId37"/>
      <p:boldItalic r:id="rId38"/>
    </p:embeddedFont>
    <p:embeddedFont>
      <p:font typeface="Roboto Light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8860" autoAdjust="0"/>
  </p:normalViewPr>
  <p:slideViewPr>
    <p:cSldViewPr snapToGrid="0">
      <p:cViewPr varScale="1">
        <p:scale>
          <a:sx n="100" d="100"/>
          <a:sy n="100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371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32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2432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6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410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34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16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449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82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11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9278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43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77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14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63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187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906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519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709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1249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19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23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41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484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5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421372" y="1415209"/>
            <a:ext cx="5727180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Собеседование дата-аналитика. Блок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Python.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вопросы.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8320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объединить два массива?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1174305" y="1336650"/>
            <a:ext cx="7375813" cy="3481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np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a = </a:t>
            </a:r>
            <a:r>
              <a:rPr lang="en-US" dirty="0" err="1"/>
              <a:t>np.array</a:t>
            </a:r>
            <a:r>
              <a:rPr lang="en-US" dirty="0"/>
              <a:t>([1,2,3])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b = </a:t>
            </a:r>
            <a:r>
              <a:rPr lang="en-US" dirty="0" err="1"/>
              <a:t>np.array</a:t>
            </a:r>
            <a:r>
              <a:rPr lang="en-US" dirty="0"/>
              <a:t>([4,5,6])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 err="1"/>
              <a:t>np.concatenate</a:t>
            </a:r>
            <a:r>
              <a:rPr lang="en-US" dirty="0"/>
              <a:t>((</a:t>
            </a:r>
            <a:r>
              <a:rPr lang="en-US" dirty="0" err="1"/>
              <a:t>a,b</a:t>
            </a:r>
            <a:r>
              <a:rPr lang="en-US" dirty="0"/>
              <a:t>))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#=&gt; array([1, 2, 3, 4, 5, 6])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31409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84076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Назовите изменяемые и неизменяемые объекты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6" y="1537818"/>
            <a:ext cx="7840769" cy="264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b="1" dirty="0"/>
              <a:t>Неизменяемость означает, что состояние нельзя изменить после создания. Примеры: </a:t>
            </a:r>
            <a:r>
              <a:rPr lang="ru-RU" b="1" dirty="0" err="1"/>
              <a:t>int</a:t>
            </a:r>
            <a:r>
              <a:rPr lang="ru-RU" b="1" dirty="0"/>
              <a:t>, </a:t>
            </a:r>
            <a:r>
              <a:rPr lang="ru-RU" b="1" dirty="0" err="1"/>
              <a:t>float</a:t>
            </a:r>
            <a:r>
              <a:rPr lang="ru-RU" b="1" dirty="0"/>
              <a:t>, </a:t>
            </a:r>
            <a:r>
              <a:rPr lang="ru-RU" b="1" dirty="0" err="1"/>
              <a:t>bool</a:t>
            </a:r>
            <a:r>
              <a:rPr lang="ru-RU" b="1" dirty="0"/>
              <a:t>, </a:t>
            </a:r>
            <a:r>
              <a:rPr lang="ru-RU" b="1" dirty="0" err="1"/>
              <a:t>string</a:t>
            </a:r>
            <a:r>
              <a:rPr lang="ru-RU" b="1" dirty="0"/>
              <a:t> и </a:t>
            </a:r>
            <a:r>
              <a:rPr lang="ru-RU" b="1" dirty="0" err="1"/>
              <a:t>tuple</a:t>
            </a:r>
            <a:r>
              <a:rPr lang="ru-RU" b="1" dirty="0"/>
              <a:t>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ru-RU" b="1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b="1" dirty="0"/>
              <a:t>Состояние изменяемых объектов можно изменить. Примеры: </a:t>
            </a:r>
            <a:r>
              <a:rPr lang="ru-RU" b="1" dirty="0" err="1"/>
              <a:t>list</a:t>
            </a:r>
            <a:r>
              <a:rPr lang="ru-RU" b="1" dirty="0"/>
              <a:t>, </a:t>
            </a:r>
            <a:r>
              <a:rPr lang="ru-RU" b="1" dirty="0" err="1"/>
              <a:t>dict</a:t>
            </a:r>
            <a:r>
              <a:rPr lang="ru-RU" b="1" dirty="0"/>
              <a:t> и </a:t>
            </a:r>
            <a:r>
              <a:rPr lang="ru-RU" b="1" dirty="0" err="1"/>
              <a:t>set</a:t>
            </a:r>
            <a:r>
              <a:rPr lang="ru-RU" b="1" dirty="0"/>
              <a:t>.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99674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8320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разбить список?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7" y="1336650"/>
            <a:ext cx="3701182" cy="364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a = [0,1,2,3,4,5,6,7,8,9]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print(a[:2])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#=&gt; [0, 1]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print(a[8:])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#=&gt; [8, 9]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A705B-9B28-9645-34F5-2E55E5D0A2D5}"/>
              </a:ext>
            </a:extLst>
          </p:cNvPr>
          <p:cNvSpPr txBox="1"/>
          <p:nvPr/>
        </p:nvSpPr>
        <p:spPr>
          <a:xfrm>
            <a:off x="5022672" y="2138637"/>
            <a:ext cx="2092504" cy="1668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1400" dirty="0">
                <a:solidFill>
                  <a:schemeClr val="dk1"/>
                </a:solidFill>
              </a:rPr>
              <a:t>print(a[2:8])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1400" dirty="0">
                <a:solidFill>
                  <a:schemeClr val="dk1"/>
                </a:solidFill>
              </a:rPr>
              <a:t>#=&gt; [2, 3, 4, 5, 6, 7]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14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1400" dirty="0">
                <a:solidFill>
                  <a:schemeClr val="dk1"/>
                </a:solidFill>
              </a:rPr>
              <a:t>print(a[2:8:2])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1400" dirty="0">
                <a:solidFill>
                  <a:schemeClr val="dk1"/>
                </a:solidFill>
              </a:rPr>
              <a:t>#=&gt; [2, 4, 6]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0048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89764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Как округлить число до трех десятичных знаков?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6" y="2065468"/>
            <a:ext cx="7840769" cy="264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a = 5.12345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round(a,3)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#=&gt; 5.123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4618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58075" y="434846"/>
            <a:ext cx="807106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Какая разница между словарями и JSON?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6" y="2065468"/>
            <a:ext cx="7840769" cy="264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 err="1"/>
              <a:t>Dict</a:t>
            </a:r>
            <a:r>
              <a:rPr lang="ru-RU" dirty="0"/>
              <a:t> (словарь) — это тип данных Python, представляющий собой набор индексированных, но неупорядоченных пар ключ-значение.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/>
              <a:t>JSON — просто строка, которая следует заданному формату и предназначена для передачи данных.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164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35373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работают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any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() и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()?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6" y="1336650"/>
            <a:ext cx="7840769" cy="264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 err="1">
                <a:solidFill>
                  <a:schemeClr val="dk1"/>
                </a:solidFill>
              </a:rPr>
              <a:t>Any</a:t>
            </a:r>
            <a:r>
              <a:rPr lang="ru-RU" sz="2000" dirty="0">
                <a:solidFill>
                  <a:schemeClr val="dk1"/>
                </a:solidFill>
              </a:rPr>
              <a:t> возвращает </a:t>
            </a:r>
            <a:r>
              <a:rPr lang="ru-RU" sz="2000" dirty="0" err="1">
                <a:solidFill>
                  <a:schemeClr val="dk1"/>
                </a:solidFill>
              </a:rPr>
              <a:t>true</a:t>
            </a:r>
            <a:r>
              <a:rPr lang="ru-RU" sz="2000" dirty="0">
                <a:solidFill>
                  <a:schemeClr val="dk1"/>
                </a:solidFill>
              </a:rPr>
              <a:t>, если хоть один элемент в последовательности соответствует условию, то есть является </a:t>
            </a:r>
            <a:r>
              <a:rPr lang="ru-RU" sz="2000" dirty="0" err="1">
                <a:solidFill>
                  <a:schemeClr val="dk1"/>
                </a:solidFill>
              </a:rPr>
              <a:t>true</a:t>
            </a:r>
            <a:r>
              <a:rPr lang="ru-RU" sz="2000" dirty="0">
                <a:solidFill>
                  <a:schemeClr val="dk1"/>
                </a:solidFill>
              </a:rPr>
              <a:t>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All возвращает </a:t>
            </a:r>
            <a:r>
              <a:rPr lang="ru-RU" sz="2000" dirty="0" err="1">
                <a:solidFill>
                  <a:schemeClr val="dk1"/>
                </a:solidFill>
              </a:rPr>
              <a:t>true</a:t>
            </a:r>
            <a:r>
              <a:rPr lang="ru-RU" sz="2000" dirty="0">
                <a:solidFill>
                  <a:schemeClr val="dk1"/>
                </a:solidFill>
              </a:rPr>
              <a:t> только в том случае, если условию соответствуют все элементы в последовательности.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8919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35373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работают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any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() и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all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()?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240691"/>
            <a:ext cx="7840769" cy="349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a = [False, False, False]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b = [True, False, False]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c = [True, True, True]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any(a) 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any(b) 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any(c) 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all(a) 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all(b) )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 all(c) )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14352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18158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Где быстрее поиск: в словарях или списках?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240691"/>
            <a:ext cx="7840769" cy="3772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Поиск значения в списке занимает O(n) времени, потому что нужно пройти весь список.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Поиск ключа в словаре занимает O(1) времени, потому что это хэш-таблица.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Разница во времени может быть огромной, если значений много, поэтому для производительности обычно рекомендуют словари. Но у них есть другие ограничения, такие как необходимость уникальных ключей.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12616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2230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чем разница между модулем и пакетом?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Модуль — это файл или набор файлов, которые импортируются вместе: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pt-BR" sz="2000" dirty="0">
                <a:solidFill>
                  <a:schemeClr val="dk1"/>
                </a:solidFill>
              </a:rPr>
              <a:t>mport sklearn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2000" dirty="0">
                <a:solidFill>
                  <a:schemeClr val="dk1"/>
                </a:solidFill>
              </a:rPr>
              <a:t>Пакет — это каталог с модулями: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pt-BR" sz="2000" dirty="0">
                <a:solidFill>
                  <a:schemeClr val="dk1"/>
                </a:solidFill>
              </a:rPr>
              <a:t>from sklearn import cross_validation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28822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0056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Как увеличить и уменьшить целое число в Python?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68804" y="1336650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value = 5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value += 1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print(value)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value -= 1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value -= 1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print(value)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000046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807929" y="1372063"/>
            <a:ext cx="4739771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Понимание языка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Знание стандартных функций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Умение работать с библиотеками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Решение стандартных задач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0056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вернуть двоичный код целого числа?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bin(5)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#=&gt; '0b101'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85405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181584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Как проверить, существует ли значение в списке?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it-IT" sz="2000" dirty="0">
                <a:solidFill>
                  <a:schemeClr val="dk1"/>
                </a:solidFill>
              </a:rPr>
              <a:t>'a' in ['a','b','c']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it-IT" sz="2000" dirty="0">
                <a:solidFill>
                  <a:schemeClr val="dk1"/>
                </a:solidFill>
              </a:rPr>
              <a:t>#=&gt; True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it-IT" sz="20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it-IT" sz="2000" dirty="0">
                <a:solidFill>
                  <a:schemeClr val="dk1"/>
                </a:solidFill>
              </a:rPr>
              <a:t>'a' in [1,2,3]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it-IT" sz="2000" dirty="0">
                <a:solidFill>
                  <a:schemeClr val="dk1"/>
                </a:solidFill>
              </a:rPr>
              <a:t>#=&gt; False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55904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357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В чем разница между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append()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extend()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1131" y="1336650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a = [1,2,3]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b = [1,2,3]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en-US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 err="1"/>
              <a:t>a.append</a:t>
            </a:r>
            <a:r>
              <a:rPr lang="en-US" dirty="0"/>
              <a:t>(6)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print(a)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en-US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 err="1"/>
              <a:t>b.extend</a:t>
            </a:r>
            <a:r>
              <a:rPr lang="en-US" dirty="0"/>
              <a:t>([4,5])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 print(b)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05490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35373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отсортировать словарь по ключам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алфавитном порядке?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d = {'c':3, 'd':4, 'b':2, 'a':1}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sorted(</a:t>
            </a:r>
            <a:r>
              <a:rPr lang="en-US" sz="2000" dirty="0" err="1">
                <a:solidFill>
                  <a:schemeClr val="dk1"/>
                </a:solidFill>
              </a:rPr>
              <a:t>d.items</a:t>
            </a:r>
            <a:r>
              <a:rPr lang="en-US" sz="2000" dirty="0">
                <a:solidFill>
                  <a:schemeClr val="dk1"/>
                </a:solidFill>
              </a:rPr>
              <a:t>())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#=&gt; [('a', 1), ('b', 2), ('c', 3), ('d', 4)]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5547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35373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удалить пробелы в строке?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1131" y="144519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s = 'A string with white space'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''.join(</a:t>
            </a:r>
            <a:r>
              <a:rPr lang="en-US" sz="2000" dirty="0" err="1">
                <a:solidFill>
                  <a:schemeClr val="dk1"/>
                </a:solidFill>
              </a:rPr>
              <a:t>s.split</a:t>
            </a:r>
            <a:r>
              <a:rPr lang="en-US" sz="2000" dirty="0">
                <a:solidFill>
                  <a:schemeClr val="dk1"/>
                </a:solidFill>
              </a:rPr>
              <a:t>())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sz="2000" dirty="0">
                <a:solidFill>
                  <a:schemeClr val="dk1"/>
                </a:solidFill>
              </a:rPr>
              <a:t>#=&gt; '</a:t>
            </a:r>
            <a:r>
              <a:rPr lang="en-US" sz="2000" dirty="0" err="1">
                <a:solidFill>
                  <a:schemeClr val="dk1"/>
                </a:solidFill>
              </a:rPr>
              <a:t>Astringwithwhitespace</a:t>
            </a:r>
            <a:r>
              <a:rPr lang="en-US" sz="2000" dirty="0">
                <a:solidFill>
                  <a:schemeClr val="dk1"/>
                </a:solidFill>
              </a:rPr>
              <a:t>'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589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55191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Как объединить два списка в список кортежей?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a = ['</a:t>
            </a:r>
            <a:r>
              <a:rPr lang="en-US" dirty="0" err="1"/>
              <a:t>a','b','c</a:t>
            </a:r>
            <a:r>
              <a:rPr lang="en-US" dirty="0"/>
              <a:t>’] </a:t>
            </a:r>
            <a:endParaRPr lang="ru-RU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b = [1,2,3] </a:t>
            </a:r>
            <a:endParaRPr lang="ru-RU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ru-RU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[(</a:t>
            </a:r>
            <a:r>
              <a:rPr lang="en-US" dirty="0" err="1"/>
              <a:t>k,v</a:t>
            </a:r>
            <a:r>
              <a:rPr lang="en-US" dirty="0"/>
              <a:t>)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k,v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zip(</a:t>
            </a:r>
            <a:r>
              <a:rPr lang="en-US" dirty="0" err="1"/>
              <a:t>a,b</a:t>
            </a:r>
            <a:r>
              <a:rPr lang="en-US" dirty="0"/>
              <a:t>)] </a:t>
            </a:r>
            <a:endParaRPr lang="ru-RU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/>
              <a:t>#=&gt; [('a', 1), ('b', 2), ('c', 3)]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36629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0056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В чем разница между </a:t>
            </a:r>
            <a:r>
              <a:rPr lang="ru-RU" sz="2800" dirty="0" err="1">
                <a:latin typeface="Roboto Black"/>
                <a:ea typeface="Roboto Black"/>
                <a:cs typeface="Roboto Black"/>
                <a:sym typeface="Roboto Black"/>
              </a:rPr>
              <a:t>pass</a:t>
            </a: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ru-RU" sz="2800" dirty="0" err="1"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 и </a:t>
            </a:r>
            <a:r>
              <a:rPr lang="ru-RU" sz="2800" dirty="0" err="1"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476988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dirty="0"/>
              <a:t>Заглушка </a:t>
            </a:r>
            <a:r>
              <a:rPr lang="ru-RU" b="1" dirty="0" err="1"/>
              <a:t>pass</a:t>
            </a:r>
            <a:r>
              <a:rPr lang="ru-RU" dirty="0"/>
              <a:t> означает «ничего не делать». Обычно мы используем эту функцию, потому что Python не позволяет создавать класс, функцию или оператор </a:t>
            </a:r>
            <a:r>
              <a:rPr lang="ru-RU" dirty="0" err="1"/>
              <a:t>if</a:t>
            </a:r>
            <a:r>
              <a:rPr lang="ru-RU" dirty="0"/>
              <a:t> без кода внутри.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dirty="0"/>
              <a:t>Заглушка</a:t>
            </a:r>
            <a:r>
              <a:rPr lang="ru-RU" b="1" dirty="0"/>
              <a:t> </a:t>
            </a:r>
            <a:r>
              <a:rPr lang="ru-RU" b="1" dirty="0" err="1"/>
              <a:t>continue</a:t>
            </a:r>
            <a:r>
              <a:rPr lang="ru-RU" dirty="0"/>
              <a:t> отправляет вас к следующему элементу в цикле, останавливая выполнение для текущего элемента. 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dirty="0"/>
              <a:t>Заглушка</a:t>
            </a:r>
            <a:r>
              <a:rPr lang="ru-RU" b="1" dirty="0"/>
              <a:t> </a:t>
            </a:r>
            <a:r>
              <a:rPr lang="ru-RU" b="1" dirty="0" err="1"/>
              <a:t>break</a:t>
            </a:r>
            <a:r>
              <a:rPr lang="ru-RU" dirty="0"/>
              <a:t> прерывает цикл, и последовательность больше не повторяется. 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88500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29966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400" dirty="0">
                <a:latin typeface="Roboto Black"/>
                <a:ea typeface="Roboto Black"/>
                <a:cs typeface="Roboto Black"/>
                <a:sym typeface="Roboto Black"/>
              </a:rPr>
              <a:t>Как перевести строку в верхний/нижний регистр?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 err="1"/>
              <a:t>small_word</a:t>
            </a:r>
            <a:r>
              <a:rPr lang="en-US" dirty="0"/>
              <a:t> = '</a:t>
            </a:r>
            <a:r>
              <a:rPr lang="en-US" dirty="0" err="1"/>
              <a:t>potatocake</a:t>
            </a:r>
            <a:r>
              <a:rPr lang="en-US" dirty="0"/>
              <a:t>’ </a:t>
            </a:r>
            <a:endParaRPr lang="ru-RU" dirty="0"/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 err="1"/>
              <a:t>big_word</a:t>
            </a:r>
            <a:r>
              <a:rPr lang="en-US" dirty="0"/>
              <a:t> = 'FISHCAKE’ </a:t>
            </a:r>
            <a:endParaRPr lang="ru-RU" dirty="0"/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endParaRPr lang="ru-RU" dirty="0"/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 err="1"/>
              <a:t>small_word.upper</a:t>
            </a:r>
            <a:r>
              <a:rPr lang="en-US" dirty="0"/>
              <a:t>() #=&gt; 'POTATOCAKE’ </a:t>
            </a:r>
            <a:endParaRPr lang="ru-RU" dirty="0"/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dirty="0" err="1"/>
              <a:t>big_word.lower</a:t>
            </a:r>
            <a:r>
              <a:rPr lang="en-US" dirty="0"/>
              <a:t>() #=&gt; 'fishcake'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5024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80056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чем разница между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remove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,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del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и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pop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75243" y="1749972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2000" dirty="0" err="1">
                <a:solidFill>
                  <a:schemeClr val="dk1"/>
                </a:solidFill>
              </a:rPr>
              <a:t>remove</a:t>
            </a:r>
            <a:r>
              <a:rPr lang="ru-RU" sz="2000" dirty="0">
                <a:solidFill>
                  <a:schemeClr val="dk1"/>
                </a:solidFill>
              </a:rPr>
              <a:t>() удаляет первое совпадающее значение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d</a:t>
            </a:r>
            <a:r>
              <a:rPr lang="ru-RU" sz="2000" dirty="0" err="1">
                <a:solidFill>
                  <a:schemeClr val="dk1"/>
                </a:solidFill>
              </a:rPr>
              <a:t>el</a:t>
            </a:r>
            <a:r>
              <a:rPr lang="ru-RU" sz="2000" dirty="0">
                <a:solidFill>
                  <a:schemeClr val="dk1"/>
                </a:solidFill>
              </a:rPr>
              <a:t>() удаляет элемент по его индексу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2000" dirty="0" err="1">
                <a:solidFill>
                  <a:schemeClr val="dk1"/>
                </a:solidFill>
              </a:rPr>
              <a:t>pop</a:t>
            </a:r>
            <a:r>
              <a:rPr lang="ru-RU" sz="2000" dirty="0">
                <a:solidFill>
                  <a:schemeClr val="dk1"/>
                </a:solidFill>
              </a:rPr>
              <a:t>() удаляет элемент по индексу и возвращает этот элемент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60944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735373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 что еще?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599356" y="1264154"/>
            <a:ext cx="7840769" cy="326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2000" dirty="0">
                <a:solidFill>
                  <a:schemeClr val="dk1"/>
                </a:solidFill>
              </a:rPr>
              <a:t>Чем вам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ru-RU" sz="2000" dirty="0">
                <a:solidFill>
                  <a:schemeClr val="dk1"/>
                </a:solidFill>
              </a:rPr>
              <a:t>не) нравится </a:t>
            </a:r>
            <a:r>
              <a:rPr lang="en-US" sz="2000" dirty="0">
                <a:solidFill>
                  <a:schemeClr val="dk1"/>
                </a:solidFill>
              </a:rPr>
              <a:t>Python?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2000" dirty="0">
                <a:solidFill>
                  <a:schemeClr val="dk1"/>
                </a:solidFill>
              </a:rPr>
              <a:t>Вы написали, что знаете библиотеку «». Перечислите основные функции и методы этой библиотеки?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2000" dirty="0">
                <a:solidFill>
                  <a:schemeClr val="dk1"/>
                </a:solidFill>
              </a:rPr>
              <a:t>Есть задача на анализ </a:t>
            </a:r>
            <a:r>
              <a:rPr lang="ru-RU" sz="2000" dirty="0" err="1">
                <a:solidFill>
                  <a:schemeClr val="dk1"/>
                </a:solidFill>
              </a:rPr>
              <a:t>датасета</a:t>
            </a:r>
            <a:r>
              <a:rPr lang="ru-RU" sz="2000" dirty="0">
                <a:solidFill>
                  <a:schemeClr val="dk1"/>
                </a:solidFill>
              </a:rPr>
              <a:t>. Как вы его будете анализировать? Что будете считать? Какими инструментами воспользуетесь?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49907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505373" y="273583"/>
            <a:ext cx="844155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чем разница между списком и кортежем?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25199" y="1497917"/>
            <a:ext cx="7375813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Список можно изменить после создания.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Кортеж нельзя изменить после создания.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Список упорядочен. Он представляет собой упорядоченные последовательности объектов, как правило, одного и того же типа. Например, все имена пользователей упорядочены по дате создания: ["</a:t>
            </a:r>
            <a:r>
              <a:rPr lang="ru-RU" dirty="0" err="1">
                <a:solidFill>
                  <a:schemeClr val="dk1"/>
                </a:solidFill>
              </a:rPr>
              <a:t>Seth</a:t>
            </a:r>
            <a:r>
              <a:rPr lang="ru-RU" dirty="0">
                <a:solidFill>
                  <a:schemeClr val="dk1"/>
                </a:solidFill>
              </a:rPr>
              <a:t>", "</a:t>
            </a:r>
            <a:r>
              <a:rPr lang="ru-RU" dirty="0" err="1">
                <a:solidFill>
                  <a:schemeClr val="dk1"/>
                </a:solidFill>
              </a:rPr>
              <a:t>Ema</a:t>
            </a:r>
            <a:r>
              <a:rPr lang="ru-RU" dirty="0">
                <a:solidFill>
                  <a:schemeClr val="dk1"/>
                </a:solidFill>
              </a:rPr>
              <a:t>", "</a:t>
            </a:r>
            <a:r>
              <a:rPr lang="ru-RU" dirty="0" err="1">
                <a:solidFill>
                  <a:schemeClr val="dk1"/>
                </a:solidFill>
              </a:rPr>
              <a:t>Eli</a:t>
            </a:r>
            <a:r>
              <a:rPr lang="ru-RU" dirty="0">
                <a:solidFill>
                  <a:schemeClr val="dk1"/>
                </a:solidFill>
              </a:rPr>
              <a:t>"].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chemeClr val="dk1"/>
                </a:solidFill>
              </a:rPr>
              <a:t>У кортежа есть структура. В каждом индексе могут сосуществовать различные типы данных. Например, такая запись базы данных в памяти: (2, "</a:t>
            </a:r>
            <a:r>
              <a:rPr lang="ru-RU" dirty="0" err="1">
                <a:solidFill>
                  <a:schemeClr val="dk1"/>
                </a:solidFill>
              </a:rPr>
              <a:t>Ema</a:t>
            </a:r>
            <a:r>
              <a:rPr lang="ru-RU" dirty="0">
                <a:solidFill>
                  <a:schemeClr val="dk1"/>
                </a:solidFill>
              </a:rPr>
              <a:t>", "2020–04–16") # </a:t>
            </a:r>
            <a:r>
              <a:rPr lang="ru-RU" dirty="0" err="1">
                <a:solidFill>
                  <a:schemeClr val="dk1"/>
                </a:solidFill>
              </a:rPr>
              <a:t>id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name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created_at</a:t>
            </a:r>
            <a:r>
              <a:rPr lang="ru-RU" dirty="0">
                <a:solidFill>
                  <a:schemeClr val="dk1"/>
                </a:solidFill>
              </a:rPr>
              <a:t>.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37843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модуль </a:t>
            </a:r>
            <a:r>
              <a:rPr lang="en-US" sz="1800" dirty="0">
                <a:solidFill>
                  <a:schemeClr val="dk1"/>
                </a:solidFill>
              </a:rPr>
              <a:t>OS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Отвечали на вопросы по теории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Вспоминали стандартные типы данных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 простые задачи на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чем разница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is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==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84093" y="1368450"/>
            <a:ext cx="7375813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dirty="0"/>
              <a:t>a = [1,2,3]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dirty="0"/>
              <a:t>b = a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dirty="0"/>
              <a:t>c = [1,2,3]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print(a == b)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print(a == c)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en-US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print(a </a:t>
            </a:r>
            <a:r>
              <a:rPr lang="en-US" b="1" dirty="0"/>
              <a:t>is</a:t>
            </a:r>
            <a:r>
              <a:rPr lang="en-US" dirty="0"/>
              <a:t> b)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print(a </a:t>
            </a:r>
            <a:r>
              <a:rPr lang="en-US" b="1" dirty="0"/>
              <a:t>is</a:t>
            </a:r>
            <a:r>
              <a:rPr lang="en-US" dirty="0"/>
              <a:t> c)</a:t>
            </a:r>
            <a:endParaRPr lang="pt-BR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84078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Для чего нужен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range()?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1064312" y="1285934"/>
            <a:ext cx="7375813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sz="2000" dirty="0">
                <a:solidFill>
                  <a:schemeClr val="dk1"/>
                </a:solidFill>
              </a:rPr>
              <a:t>range(start, stop, step)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range(10)]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#=&gt; [0, 1, 2, 3, 4, 5, 6, 7, 8, 9]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range(2,10)]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#=&gt; [2, 3, 4, 5, 6, 7, 8, 9]</a:t>
            </a:r>
            <a:endParaRPr lang="en-US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en-US" sz="2000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range(2,10,2)]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/>
              <a:t>#=&gt; [2, 4, 6, 8]</a:t>
            </a: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7568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развернуть список?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84093" y="1368450"/>
            <a:ext cx="7375813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li = [</a:t>
            </a:r>
            <a:r>
              <a:rPr lang="it-IT" sz="2400" b="0" i="0" dirty="0">
                <a:solidFill>
                  <a:srgbClr val="718C00"/>
                </a:solidFill>
                <a:effectLst/>
                <a:latin typeface="+mj-lt"/>
              </a:rPr>
              <a:t>'a'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,</a:t>
            </a:r>
            <a:r>
              <a:rPr lang="it-IT" sz="2400" b="0" i="0" dirty="0">
                <a:solidFill>
                  <a:srgbClr val="718C00"/>
                </a:solidFill>
                <a:effectLst/>
                <a:latin typeface="+mj-lt"/>
              </a:rPr>
              <a:t>'b'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,</a:t>
            </a:r>
            <a:r>
              <a:rPr lang="it-IT" sz="2400" b="0" i="0" dirty="0">
                <a:solidFill>
                  <a:srgbClr val="718C00"/>
                </a:solidFill>
                <a:effectLst/>
                <a:latin typeface="+mj-lt"/>
              </a:rPr>
              <a:t>'c’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] </a:t>
            </a:r>
            <a:endParaRPr lang="ru-RU" sz="2400" dirty="0">
              <a:solidFill>
                <a:srgbClr val="4D4D4C"/>
              </a:solidFill>
              <a:latin typeface="+mj-lt"/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it-IT" sz="2400" b="0" i="0" dirty="0">
                <a:solidFill>
                  <a:srgbClr val="F5871F"/>
                </a:solidFill>
                <a:effectLst/>
                <a:latin typeface="+mj-lt"/>
              </a:rPr>
              <a:t>print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(li) li.reverse() </a:t>
            </a:r>
            <a:endParaRPr lang="ru-RU" sz="2400" dirty="0">
              <a:solidFill>
                <a:srgbClr val="4D4D4C"/>
              </a:solidFill>
              <a:latin typeface="+mj-lt"/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it-IT" sz="2400" b="0" i="0" dirty="0">
                <a:solidFill>
                  <a:srgbClr val="F5871F"/>
                </a:solidFill>
                <a:effectLst/>
                <a:latin typeface="+mj-lt"/>
              </a:rPr>
              <a:t>print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(li) </a:t>
            </a:r>
            <a:endParaRPr lang="ru-RU" sz="2400" dirty="0">
              <a:solidFill>
                <a:srgbClr val="4D4D4C"/>
              </a:solidFill>
              <a:latin typeface="+mj-lt"/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it-IT" sz="2400" b="0" i="0" dirty="0">
                <a:solidFill>
                  <a:srgbClr val="8E908C"/>
                </a:solidFill>
                <a:effectLst/>
                <a:latin typeface="+mj-lt"/>
              </a:rPr>
              <a:t>#=&gt; ['a', 'b', 'c']</a:t>
            </a:r>
            <a:r>
              <a:rPr lang="it-IT" sz="2400" b="0" i="0" dirty="0">
                <a:solidFill>
                  <a:srgbClr val="4D4D4C"/>
                </a:solidFill>
                <a:effectLst/>
                <a:latin typeface="+mj-lt"/>
              </a:rPr>
              <a:t> </a:t>
            </a:r>
            <a:r>
              <a:rPr lang="it-IT" sz="2400" b="0" i="0" dirty="0">
                <a:solidFill>
                  <a:srgbClr val="8E908C"/>
                </a:solidFill>
                <a:effectLst/>
                <a:latin typeface="+mj-lt"/>
              </a:rPr>
              <a:t>#=&gt; ['c', 'b', 'a']</a:t>
            </a:r>
            <a:endParaRPr lang="pt-BR" sz="2000" dirty="0">
              <a:solidFill>
                <a:schemeClr val="dk1"/>
              </a:solidFill>
              <a:latin typeface="+mj-lt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6314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357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работает умножение строк/списка?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84093" y="1782750"/>
            <a:ext cx="7375813" cy="239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b="1" dirty="0"/>
              <a:t>'cat' * 3 </a:t>
            </a:r>
            <a:endParaRPr lang="ru-RU" b="1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b="1" dirty="0"/>
              <a:t>#=&gt; '</a:t>
            </a:r>
            <a:r>
              <a:rPr lang="en-US" b="1" dirty="0" err="1"/>
              <a:t>catcatcat</a:t>
            </a:r>
            <a:r>
              <a:rPr lang="en-US" b="1" dirty="0"/>
              <a:t>’</a:t>
            </a:r>
            <a:endParaRPr lang="ru-RU" b="1" dirty="0"/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ru-RU" b="1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b="1" dirty="0"/>
              <a:t>[1,2,3] * 2 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b="1" dirty="0"/>
              <a:t>#=&gt; [1, 2, 3, 1, 2, 3]</a:t>
            </a:r>
            <a:endParaRPr lang="ru-RU" sz="2000" b="1" dirty="0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633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83209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объединить списки?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884093" y="1782750"/>
            <a:ext cx="7375813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b="1" dirty="0"/>
              <a:t>a = [1,2] </a:t>
            </a:r>
            <a:endParaRPr lang="ru-RU" b="1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b="1" dirty="0"/>
              <a:t>b = [3,4,5] </a:t>
            </a:r>
            <a:endParaRPr lang="ru-RU" b="1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101843-5D42-8685-B5CD-814E83773519}"/>
              </a:ext>
            </a:extLst>
          </p:cNvPr>
          <p:cNvSpPr txBox="1"/>
          <p:nvPr/>
        </p:nvSpPr>
        <p:spPr>
          <a:xfrm>
            <a:off x="1065396" y="3020561"/>
            <a:ext cx="457200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dirty="0"/>
              <a:t>a + b </a:t>
            </a:r>
            <a:endParaRPr lang="ru-RU" dirty="0"/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pt-BR" dirty="0"/>
              <a:t>#=&gt; [1, 2, 3, 4, 5]</a:t>
            </a:r>
            <a:endParaRPr lang="ru-RU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395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81026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В чем разница между списками и массивами?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97821" y="1336650"/>
            <a:ext cx="7375813" cy="290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/>
              <a:t>Списки в каждом индексе можно заполнять разными типами данных. Массивы требуют однородных элементов.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/>
              <a:t>Арифметические действия в списках добавляют или удаляют элементы из списка. Арифметические действия на массивах соответствуют функциям линейной алгебры.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/>
              <a:t>Массивы используют меньше памяти и обладают значительно большей функциональностью.</a:t>
            </a:r>
          </a:p>
          <a:p>
            <a:pPr lvl="0"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endParaRPr lang="pt-BR" sz="20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9423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1314</Words>
  <Application>Microsoft Office PowerPoint</Application>
  <PresentationFormat>Экран (16:9)</PresentationFormat>
  <Paragraphs>171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Roboto</vt:lpstr>
      <vt:lpstr>Roboto Black</vt:lpstr>
      <vt:lpstr>Roboto Light</vt:lpstr>
      <vt:lpstr>Simple Light</vt:lpstr>
      <vt:lpstr>Собеседование дата-аналитика. Блок Python. Теоретические вопросы.</vt:lpstr>
      <vt:lpstr>План встречи</vt:lpstr>
      <vt:lpstr>В чем разница между списком и кортежем?</vt:lpstr>
      <vt:lpstr>В чем разница is и == ?</vt:lpstr>
      <vt:lpstr>Для чего нужен range()?</vt:lpstr>
      <vt:lpstr>Как развернуть список?</vt:lpstr>
      <vt:lpstr>Как работает умножение строк/списка?</vt:lpstr>
      <vt:lpstr>Как объединить списки?</vt:lpstr>
      <vt:lpstr>В чем разница между списками и массивами?</vt:lpstr>
      <vt:lpstr>Как объединить два массива?</vt:lpstr>
      <vt:lpstr>Назовите изменяемые и неизменяемые объекты</vt:lpstr>
      <vt:lpstr>Как разбить список?</vt:lpstr>
      <vt:lpstr>Как округлить число до трех десятичных знаков?</vt:lpstr>
      <vt:lpstr>Какая разница между словарями и JSON?</vt:lpstr>
      <vt:lpstr>Как работают any() и all()?</vt:lpstr>
      <vt:lpstr>Как работают any() и all()?</vt:lpstr>
      <vt:lpstr>Где быстрее поиск: в словарях или списках?</vt:lpstr>
      <vt:lpstr>В чем разница между модулем и пакетом?</vt:lpstr>
      <vt:lpstr>Как увеличить и уменьшить целое число в Python?</vt:lpstr>
      <vt:lpstr>Как вернуть двоичный код целого числа?</vt:lpstr>
      <vt:lpstr>Как проверить, существует ли значение в списке?</vt:lpstr>
      <vt:lpstr> В чем разница между append() и extend()?</vt:lpstr>
      <vt:lpstr>Как отсортировать словарь по ключам в алфавитном порядке?</vt:lpstr>
      <vt:lpstr>Как удалить пробелы в строке?</vt:lpstr>
      <vt:lpstr>Как объединить два списка в список кортежей?</vt:lpstr>
      <vt:lpstr>В чем разница между pass, continue и break?</vt:lpstr>
      <vt:lpstr>Как перевести строку в верхний/нижний регистр?</vt:lpstr>
      <vt:lpstr>В чем разница между remove, del и pop?</vt:lpstr>
      <vt:lpstr>А что еще?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64</cp:revision>
  <dcterms:modified xsi:type="dcterms:W3CDTF">2025-09-18T18:44:48Z</dcterms:modified>
</cp:coreProperties>
</file>