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</p:sldMasterIdLst>
  <p:notesMasterIdLst>
    <p:notesMasterId r:id="rId47"/>
  </p:notesMasterIdLst>
  <p:sldIdLst>
    <p:sldId id="256" r:id="rId2"/>
    <p:sldId id="257" r:id="rId3"/>
    <p:sldId id="339" r:id="rId4"/>
    <p:sldId id="340" r:id="rId5"/>
    <p:sldId id="350" r:id="rId6"/>
    <p:sldId id="341" r:id="rId7"/>
    <p:sldId id="342" r:id="rId8"/>
    <p:sldId id="343" r:id="rId9"/>
    <p:sldId id="344" r:id="rId10"/>
    <p:sldId id="345" r:id="rId11"/>
    <p:sldId id="346" r:id="rId12"/>
    <p:sldId id="347" r:id="rId13"/>
    <p:sldId id="348" r:id="rId14"/>
    <p:sldId id="349" r:id="rId15"/>
    <p:sldId id="351" r:id="rId16"/>
    <p:sldId id="354" r:id="rId17"/>
    <p:sldId id="355" r:id="rId18"/>
    <p:sldId id="356" r:id="rId19"/>
    <p:sldId id="357" r:id="rId20"/>
    <p:sldId id="358" r:id="rId21"/>
    <p:sldId id="359" r:id="rId22"/>
    <p:sldId id="360" r:id="rId23"/>
    <p:sldId id="361" r:id="rId24"/>
    <p:sldId id="362" r:id="rId25"/>
    <p:sldId id="363" r:id="rId26"/>
    <p:sldId id="364" r:id="rId27"/>
    <p:sldId id="365" r:id="rId28"/>
    <p:sldId id="366" r:id="rId29"/>
    <p:sldId id="367" r:id="rId30"/>
    <p:sldId id="368" r:id="rId31"/>
    <p:sldId id="369" r:id="rId32"/>
    <p:sldId id="370" r:id="rId33"/>
    <p:sldId id="371" r:id="rId34"/>
    <p:sldId id="372" r:id="rId35"/>
    <p:sldId id="373" r:id="rId36"/>
    <p:sldId id="374" r:id="rId37"/>
    <p:sldId id="375" r:id="rId38"/>
    <p:sldId id="376" r:id="rId39"/>
    <p:sldId id="377" r:id="rId40"/>
    <p:sldId id="378" r:id="rId41"/>
    <p:sldId id="379" r:id="rId42"/>
    <p:sldId id="380" r:id="rId43"/>
    <p:sldId id="381" r:id="rId44"/>
    <p:sldId id="382" r:id="rId45"/>
    <p:sldId id="272" r:id="rId46"/>
  </p:sldIdLst>
  <p:sldSz cx="9144000" cy="5143500" type="screen16x9"/>
  <p:notesSz cx="6858000" cy="9144000"/>
  <p:embeddedFontLst>
    <p:embeddedFont>
      <p:font typeface="Roboto" panose="02000000000000000000" pitchFamily="2" charset="0"/>
      <p:regular r:id="rId48"/>
      <p:bold r:id="rId49"/>
      <p:italic r:id="rId50"/>
      <p:boldItalic r:id="rId51"/>
    </p:embeddedFont>
    <p:embeddedFont>
      <p:font typeface="Roboto Black" panose="02000000000000000000" pitchFamily="2" charset="0"/>
      <p:bold r:id="rId52"/>
      <p:boldItalic r:id="rId53"/>
    </p:embeddedFont>
    <p:embeddedFont>
      <p:font typeface="Roboto Light" panose="02000000000000000000" pitchFamily="2" charset="0"/>
      <p:regular r:id="rId54"/>
      <p:bold r:id="rId55"/>
      <p:italic r:id="rId56"/>
      <p:boldItalic r:id="rId57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3" roundtripDataSignature="AMtx7miAAX6CZnm7eV2oeI2TmT3zG+EY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BBEC424-8AA7-4A74-A0A8-F7F9A5E3A96E}">
  <a:tblStyle styleId="{7BBEC424-8AA7-4A74-A0A8-F7F9A5E3A96E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10" autoAdjust="0"/>
    <p:restoredTop sz="90038" autoAdjust="0"/>
  </p:normalViewPr>
  <p:slideViewPr>
    <p:cSldViewPr snapToGrid="0">
      <p:cViewPr varScale="1">
        <p:scale>
          <a:sx n="101" d="100"/>
          <a:sy n="101" d="100"/>
        </p:scale>
        <p:origin x="883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font" Target="fonts/font6.fntdata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font" Target="fonts/font4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font" Target="fonts/font5.fntdata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89593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98903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739352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6369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67576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0312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34840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084976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3469274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16153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618045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1728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109256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4860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608638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8305784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103719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87182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194108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221962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143722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021999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06247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756432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146505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163369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166042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296982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150797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235844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80789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5879533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273331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41757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3056672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969777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503425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215916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41232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4096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75572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8820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632B33-EECD-3D76-D7F6-9FDE631919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46F5B9-9F66-A569-BA31-8B89913AAF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7663BAE-2BA9-7403-EC1A-16BC611C8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8252295-CE99-1D1B-D0AF-B1FC16FA7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51AB31E-3085-FD27-4726-790C4EC41C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7240662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068A00-68FA-863B-7F75-374A2E8127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A0F78E4-3F96-85B0-FFDE-9474A82E85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51E54-B92C-1045-386D-616ADF5A8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CC8F57B-6F5E-D219-D80F-428F926B2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E1A707-D9E5-DA47-B80A-203611974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138413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45BDB15-3924-35C1-912A-4F26DEA14A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5C0C670-52A0-8988-117A-872E2A6D88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80EE905-0D5D-941E-F25A-4487D2E81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20D50D-C072-E65D-40FE-CBE300405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A1F185-499E-B7AA-55D6-60D14D891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70137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4E5790-39B6-56E4-F127-7CEFF6C6DE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3F19F9E-C1F2-66A7-B1A0-CA03BDEE61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9DA96DC-D94A-E9A0-07A0-102155D78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0A591BB-D877-4956-9D74-8320A0FED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F555D9F-8025-B270-7388-5BCF9F02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2551462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E5584-B0B6-56BA-A034-7BD1CC150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08CA28-7C6E-82A6-CB9F-44B41996DE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C2096F-DB2C-C956-0266-99584E09D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3089AB-D2B7-2084-4A0F-E5CAD999F7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75D9EDE-1D10-972B-A7E3-1E5B93E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8430779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5115E5B-B7E0-9722-3CF7-378FE8FB2D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375C5A-1535-5C24-ADEF-C1F7EF7341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051E49B-E82F-F6A8-7351-87B7A580C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3C79F27-AC6D-5184-7EE3-771548E0E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AAAC19D-1DD6-6B5E-55B6-792206E8A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2270550-B935-AECE-9859-5032116DD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9585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7551AD-4688-C1D6-D694-76F5B7CB6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14CE18-4A38-42D7-1878-378453CE8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E35B2C5-31D7-23E3-E3AF-297606204A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E4E64D8-3AEE-6FA3-DD03-ED471B4C46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07B0D32-97F7-D2A5-6756-509770D250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5B405BD2-48CF-06F6-BF31-08EF9EBE0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EB5B2A7-6864-B209-55ED-1B3D7440F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7AEC214-3B85-BFC5-DB5F-E847D89E8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915778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D8329F-372B-439C-0BE4-9BE2315A13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DA572A6-2FF4-C5AC-E75D-75947D2A0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B1B5A65F-0761-CA0D-8A5B-EF08BA280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5F2D1CE-3F8D-910B-BC1F-0B01D47D6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463693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38BB719-B05E-5CFD-2000-BEA1120BB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B97EF54-128C-46E3-9210-D66AC6D3B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1B10E48-44B1-E298-E8ED-CF8438B0B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5202192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37B5DE-EF53-06A3-D956-F845334088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C67BD6-8897-2677-61D9-4461290F5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CE9F9E3-6DE0-4F66-7CC3-474EE5B112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77FDEB0-9219-E85C-3762-2388AB3E47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CD38743-4374-9E3B-C75A-BD8FD5F03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D94A67-915F-2C86-A5A9-461930CDF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2799673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670F25-DCB5-C900-55E5-B50A5FF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BEAE13C-773A-5ABA-18B3-84B54D5A52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E889E5-9A4F-F057-EF83-EB87903445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6AC55C7-6D43-847B-648C-59C16B51A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0065C0-CB48-8380-4CB7-347294EDD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112B0E7-DA9C-0F8C-FC0B-191840ED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121037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BE9B74-909E-7941-0F9C-5D7CDDB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742C5DA-EC11-D437-274A-74772B6334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C4CF20F-C41E-E797-757F-F01E304C9D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9/21/2025</a:t>
            </a:fld>
            <a:endParaRPr lang="en-US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110E2E9-D2D0-7C2C-D94D-CCCAADFA89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4550258-74F7-72FC-AF27-19A02FDABB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335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"/>
          <p:cNvSpPr/>
          <p:nvPr/>
        </p:nvSpPr>
        <p:spPr>
          <a:xfrm>
            <a:off x="900960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"/>
          <p:cNvSpPr txBox="1">
            <a:spLocks noGrp="1"/>
          </p:cNvSpPr>
          <p:nvPr>
            <p:ph type="ctrTitle"/>
          </p:nvPr>
        </p:nvSpPr>
        <p:spPr>
          <a:xfrm>
            <a:off x="685910" y="1415209"/>
            <a:ext cx="6261094" cy="27657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600" b="1" dirty="0">
                <a:latin typeface="Roboto Black"/>
                <a:ea typeface="Roboto Black"/>
                <a:cs typeface="Roboto Black"/>
                <a:sym typeface="Roboto Black"/>
              </a:rPr>
              <a:t>Списки</a:t>
            </a:r>
            <a:r>
              <a:rPr lang="en-US" sz="3600" b="1">
                <a:latin typeface="Roboto Black"/>
                <a:ea typeface="Roboto Black"/>
                <a:cs typeface="Roboto Black"/>
                <a:sym typeface="Roboto Black"/>
              </a:rPr>
              <a:t> </a:t>
            </a:r>
            <a:r>
              <a:rPr lang="ru-RU" sz="3600" b="1">
                <a:latin typeface="Roboto Black"/>
                <a:ea typeface="Roboto Black"/>
                <a:cs typeface="Roboto Black"/>
                <a:sym typeface="Roboto Black"/>
              </a:rPr>
              <a:t>в </a:t>
            </a:r>
            <a:r>
              <a:rPr lang="en-US" sz="3600" b="1" dirty="0">
                <a:latin typeface="Roboto Black"/>
                <a:ea typeface="Roboto Black"/>
                <a:cs typeface="Roboto Black"/>
                <a:sym typeface="Roboto Black"/>
              </a:rPr>
              <a:t>Python</a:t>
            </a:r>
            <a:endParaRPr dirty="0"/>
          </a:p>
        </p:txBody>
      </p:sp>
      <p:pic>
        <p:nvPicPr>
          <p:cNvPr id="78" name="Google Shape;7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7250" y="-339212"/>
            <a:ext cx="2905625" cy="2905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Списки </a:t>
            </a: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list()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EBE070-18A8-CE6E-C254-134A0F6BF110}"/>
              </a:ext>
            </a:extLst>
          </p:cNvPr>
          <p:cNvSpPr txBox="1"/>
          <p:nvPr/>
        </p:nvSpPr>
        <p:spPr>
          <a:xfrm>
            <a:off x="1084144" y="1397841"/>
            <a:ext cx="62601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Создание списка из непрерывной </a:t>
            </a:r>
            <a:br>
              <a:rPr lang="en-US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BY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последовательности целых чисел</a:t>
            </a:r>
            <a:endParaRPr lang="ru-BY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 = list(</a:t>
            </a:r>
            <a:r>
              <a:rPr lang="ru-BY" sz="2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range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))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sz="24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 = "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,L) </a:t>
            </a:r>
            <a:endParaRPr lang="en-US" sz="2400" b="1" dirty="0">
              <a:solidFill>
                <a:srgbClr val="000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400" b="1" dirty="0">
              <a:solidFill>
                <a:srgbClr val="008000"/>
              </a:solidFill>
              <a:latin typeface="Courier New" panose="02070309020205020404" pitchFamily="49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8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L = [1, 2, 3, 4, 5, 6, 7, 8, 9]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ru-BY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33308998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Списки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split()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2B6EE5-D1BC-E54F-513C-891442D6715A}"/>
              </a:ext>
            </a:extLst>
          </p:cNvPr>
          <p:cNvSpPr txBox="1"/>
          <p:nvPr/>
        </p:nvSpPr>
        <p:spPr>
          <a:xfrm>
            <a:off x="1034312" y="1318682"/>
            <a:ext cx="65059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  <a:p>
            <a:r>
              <a:rPr lang="ru-RU" sz="2000" dirty="0"/>
              <a:t>Используя функцию </a:t>
            </a:r>
            <a:r>
              <a:rPr lang="ru-RU" sz="20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split</a:t>
            </a:r>
            <a:r>
              <a:rPr lang="ru-RU" sz="2000" dirty="0"/>
              <a:t> в </a:t>
            </a:r>
            <a:r>
              <a:rPr lang="en-US" sz="2000" dirty="0"/>
              <a:t>Python</a:t>
            </a:r>
            <a:r>
              <a:rPr lang="ru-RU" sz="2000" dirty="0"/>
              <a:t> можно получить из строки список. </a:t>
            </a:r>
            <a:endParaRPr lang="en-US" sz="2000" dirty="0"/>
          </a:p>
          <a:p>
            <a:r>
              <a:rPr lang="ru-RU" sz="2000" dirty="0"/>
              <a:t>Рассмотрим пример:</a:t>
            </a:r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stroka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"Hello, world"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stroka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строка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stroka.split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","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-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список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['Hello', ' world']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527939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Генератор списка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DF667A-6E01-B8B4-5712-85DF4A5FD56B}"/>
              </a:ext>
            </a:extLst>
          </p:cNvPr>
          <p:cNvSpPr txBox="1"/>
          <p:nvPr/>
        </p:nvSpPr>
        <p:spPr>
          <a:xfrm>
            <a:off x="726330" y="1146371"/>
            <a:ext cx="7713795" cy="29854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В </a:t>
            </a:r>
            <a:r>
              <a:rPr lang="ru-RU" dirty="0" err="1"/>
              <a:t>python</a:t>
            </a:r>
            <a:r>
              <a:rPr lang="ru-RU" dirty="0"/>
              <a:t> создать список можно при помощи генераторов</a:t>
            </a:r>
            <a:r>
              <a:rPr lang="en-US" dirty="0"/>
              <a:t>.</a:t>
            </a:r>
            <a:endParaRPr lang="ru-RU" dirty="0"/>
          </a:p>
          <a:p>
            <a:r>
              <a:rPr lang="ru-RU" b="1" dirty="0"/>
              <a:t>Первый простой способ.</a:t>
            </a:r>
            <a:r>
              <a:rPr lang="en-US" b="1" dirty="0"/>
              <a:t> </a:t>
            </a:r>
            <a:r>
              <a:rPr lang="ru-RU" dirty="0"/>
              <a:t>Сложение одинаковых списков заменяется умножением:</a:t>
            </a:r>
            <a:endParaRPr lang="en-US" dirty="0"/>
          </a:p>
          <a:p>
            <a:pPr marL="0" indent="0">
              <a:buNone/>
            </a:pPr>
            <a:r>
              <a:rPr lang="ru-RU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 из 10 элементов, заполненный единицами</a:t>
            </a:r>
          </a:p>
          <a:p>
            <a:pPr marL="0" indent="0"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]*</a:t>
            </a:r>
            <a:r>
              <a:rPr lang="ru-RU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endParaRPr lang="ru-RU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 l = [1, 1, 1, 1, 1, 1, 1, 1, 1, 1]</a:t>
            </a:r>
          </a:p>
          <a:p>
            <a:r>
              <a:rPr lang="ru-RU" b="1" dirty="0"/>
              <a:t>Второй способ сложнее.</a:t>
            </a:r>
            <a:endParaRPr lang="en-US" b="1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список </a:t>
            </a:r>
            <a:r>
              <a:rPr lang="en-US" sz="12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l = [0, 1, 2, 3, 4, 5, 6, 7, 8, 9]</a:t>
            </a:r>
          </a:p>
          <a:p>
            <a:pPr marL="0" indent="0">
              <a:buNone/>
            </a:pPr>
            <a:r>
              <a:rPr lang="ru-RU" dirty="0"/>
              <a:t>или такой пример:</a:t>
            </a: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c = [c *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c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'list'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(c) 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['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lll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 'iii', '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sss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 '</a:t>
            </a:r>
            <a:r>
              <a:rPr lang="en-US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ttt</a:t>
            </a:r>
            <a:r>
              <a:rPr lang="en-US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']</a:t>
            </a: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sz="1200" b="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3845124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Доступ к значениям в списках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CD9196-760E-BF24-CF41-E78990834010}"/>
              </a:ext>
            </a:extLst>
          </p:cNvPr>
          <p:cNvSpPr txBox="1"/>
          <p:nvPr/>
        </p:nvSpPr>
        <p:spPr>
          <a:xfrm>
            <a:off x="1072896" y="1146371"/>
            <a:ext cx="699820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just">
              <a:buNone/>
            </a:pPr>
            <a:r>
              <a:rPr lang="ru-RU" sz="1400" dirty="0">
                <a:solidFill>
                  <a:srgbClr val="000000"/>
                </a:solidFill>
                <a:effectLst/>
              </a:rPr>
              <a:t>Чтобы получить доступ к значениям в списках, используйте квадратные скобки для нарезки вместе с индексом или индексами, чтобы получить значение, доступное по этому индексу.</a:t>
            </a:r>
          </a:p>
          <a:p>
            <a:pPr marL="0" indent="0" algn="just">
              <a:buNone/>
            </a:pPr>
            <a:endParaRPr lang="ru-RU" sz="1400" dirty="0">
              <a:solidFill>
                <a:srgbClr val="000000"/>
              </a:solidFill>
              <a:effectLst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'physics'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'chemistry'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1997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[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];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"list1[0]: 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list1[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"list2[1:5]: 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list2[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ru-RU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A1EE04-BECE-FDC6-D5E7-EB554C680086}"/>
              </a:ext>
            </a:extLst>
          </p:cNvPr>
          <p:cNvSpPr txBox="1"/>
          <p:nvPr/>
        </p:nvSpPr>
        <p:spPr>
          <a:xfrm>
            <a:off x="1242005" y="3552277"/>
            <a:ext cx="4616066" cy="89255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600" dirty="0"/>
              <a:t>list1[0]:  physics</a:t>
            </a:r>
          </a:p>
          <a:p>
            <a:r>
              <a:rPr lang="en-US" sz="2600" dirty="0"/>
              <a:t>list2[1:5]:  [2, 3, 4, 5]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6398950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Доступ к значениям в списках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6EC47D-09D5-A546-CF0A-B46CA16C4745}"/>
              </a:ext>
            </a:extLst>
          </p:cNvPr>
          <p:cNvSpPr txBox="1"/>
          <p:nvPr/>
        </p:nvSpPr>
        <p:spPr>
          <a:xfrm>
            <a:off x="685800" y="1146371"/>
            <a:ext cx="61722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1 самый простой способ</a:t>
            </a:r>
            <a:endParaRPr lang="en-US" sz="2000" dirty="0"/>
          </a:p>
          <a:p>
            <a:pPr marL="457200" lvl="1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US" sz="2000" b="0" dirty="0">
              <a:solidFill>
                <a:srgbClr val="000000"/>
              </a:solidFill>
              <a:effectLst/>
            </a:endParaRPr>
          </a:p>
          <a:p>
            <a:endParaRPr lang="en-US" sz="2000" dirty="0">
              <a:solidFill>
                <a:srgbClr val="000000"/>
              </a:solidFill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</a:rPr>
              <a:t>2 </a:t>
            </a:r>
            <a:r>
              <a:rPr lang="ru-RU" sz="2000" b="0" dirty="0">
                <a:solidFill>
                  <a:srgbClr val="000000"/>
                </a:solidFill>
                <a:effectLst/>
              </a:rPr>
              <a:t>способ с помощью цикла</a:t>
            </a:r>
            <a:endParaRPr lang="en-US" sz="2000" b="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</a:t>
            </a: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mylist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end =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 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ru-RU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F6D680-796D-093A-C5CD-AB9FCE37BDF8}"/>
              </a:ext>
            </a:extLst>
          </p:cNvPr>
          <p:cNvSpPr txBox="1"/>
          <p:nvPr/>
        </p:nvSpPr>
        <p:spPr>
          <a:xfrm>
            <a:off x="1174179" y="2154706"/>
            <a:ext cx="218089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[1, 2, 3, 4, 5]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C0AE0B-4B58-FB11-E341-900A2705CB11}"/>
              </a:ext>
            </a:extLst>
          </p:cNvPr>
          <p:cNvSpPr txBox="1"/>
          <p:nvPr/>
        </p:nvSpPr>
        <p:spPr>
          <a:xfrm>
            <a:off x="1369934" y="3889246"/>
            <a:ext cx="178938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800" dirty="0"/>
              <a:t>1 2 3 4 5 </a:t>
            </a:r>
          </a:p>
        </p:txBody>
      </p:sp>
    </p:spTree>
    <p:extLst>
      <p:ext uri="{BB962C8B-B14F-4D97-AF65-F5344CB8AC3E}">
        <p14:creationId xmlns:p14="http://schemas.microsoft.com/office/powerpoint/2010/main" val="24310515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Доступ к значениям в списках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B6F836-894A-1EBE-1CBE-8BBD5A2467DA}"/>
              </a:ext>
            </a:extLst>
          </p:cNvPr>
          <p:cNvSpPr txBox="1"/>
          <p:nvPr/>
        </p:nvSpPr>
        <p:spPr>
          <a:xfrm>
            <a:off x="545124" y="1230779"/>
            <a:ext cx="6312876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myList=[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2.5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sz="20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"Hello"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вывести элемент списка по индексу 0</a:t>
            </a:r>
            <a:endParaRPr lang="ru-BY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 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вывести элемент списка по индексу 1</a:t>
            </a:r>
            <a:endParaRPr lang="ru-BY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ru-BY" sz="24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вывести элемент списка по индексу 2</a:t>
            </a:r>
            <a:endParaRPr lang="ru-BY" sz="24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0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(myList[</a:t>
            </a:r>
            <a:r>
              <a:rPr lang="ru-BY" sz="20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BY" sz="20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])</a:t>
            </a:r>
            <a:endParaRPr lang="ru-BY" sz="2000" b="1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C43B20BB-B4EF-FDF1-CAAF-929EECBF29FC}"/>
              </a:ext>
            </a:extLst>
          </p:cNvPr>
          <p:cNvSpPr/>
          <p:nvPr/>
        </p:nvSpPr>
        <p:spPr>
          <a:xfrm>
            <a:off x="7006933" y="1230779"/>
            <a:ext cx="1284258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2.5</a:t>
            </a:r>
          </a:p>
          <a:p>
            <a:r>
              <a:rPr lang="en-US" sz="2800" dirty="0"/>
              <a:t>8</a:t>
            </a:r>
          </a:p>
          <a:p>
            <a:r>
              <a:rPr lang="en-US" sz="2800" dirty="0"/>
              <a:t>Hello</a:t>
            </a:r>
            <a:endParaRPr lang="ru-BY" sz="2800" dirty="0"/>
          </a:p>
        </p:txBody>
      </p:sp>
    </p:spTree>
    <p:extLst>
      <p:ext uri="{BB962C8B-B14F-4D97-AF65-F5344CB8AC3E}">
        <p14:creationId xmlns:p14="http://schemas.microsoft.com/office/powerpoint/2010/main" val="359364526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Обновление значений в списке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FB58F3-7A1D-7B47-2BC7-A37185D7832F}"/>
              </a:ext>
            </a:extLst>
          </p:cNvPr>
          <p:cNvSpPr txBox="1"/>
          <p:nvPr/>
        </p:nvSpPr>
        <p:spPr>
          <a:xfrm>
            <a:off x="949569" y="1287904"/>
            <a:ext cx="657664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u-RU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Физика'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'Химия'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1997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Значение 2 значения в списке : "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pPr marL="0" indent="0">
              <a:buNone/>
            </a:pPr>
            <a:endParaRPr lang="ru-RU" sz="1800" b="1" dirty="0">
              <a:solidFill>
                <a:srgbClr val="267F99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2020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Новое значение 2 значения в списке: "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])</a:t>
            </a:r>
          </a:p>
          <a:p>
            <a:endParaRPr lang="ru-RU" sz="18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EAB1F0-75EF-F7B3-CAA0-8C68D7F57A96}"/>
              </a:ext>
            </a:extLst>
          </p:cNvPr>
          <p:cNvSpPr txBox="1"/>
          <p:nvPr/>
        </p:nvSpPr>
        <p:spPr>
          <a:xfrm>
            <a:off x="3944271" y="3853511"/>
            <a:ext cx="4126833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Значение 2 значения в списке : </a:t>
            </a:r>
          </a:p>
          <a:p>
            <a:r>
              <a:rPr lang="ru-RU" sz="1600" dirty="0"/>
              <a:t>1997</a:t>
            </a:r>
          </a:p>
          <a:p>
            <a:r>
              <a:rPr lang="ru-RU" sz="1600" dirty="0"/>
              <a:t>Новое значение 2 значения в списке: </a:t>
            </a:r>
          </a:p>
          <a:p>
            <a:r>
              <a:rPr lang="ru-RU" sz="1600" dirty="0"/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368169989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Удаление элементов списка - </a:t>
            </a: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del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Объект 1">
            <a:extLst>
              <a:ext uri="{FF2B5EF4-FFF2-40B4-BE49-F238E27FC236}">
                <a16:creationId xmlns:a16="http://schemas.microsoft.com/office/drawing/2014/main" id="{A273441A-D18B-06E2-C90C-31E3717698B5}"/>
              </a:ext>
            </a:extLst>
          </p:cNvPr>
          <p:cNvSpPr txBox="1">
            <a:spLocks/>
          </p:cNvSpPr>
          <p:nvPr/>
        </p:nvSpPr>
        <p:spPr>
          <a:xfrm>
            <a:off x="341523" y="1333041"/>
            <a:ext cx="8450377" cy="3203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267F99"/>
                </a:solidFill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 = [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Физика'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'Химия'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1997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2000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Значение 2 индекса в списке : "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267F99"/>
                </a:solidFill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pPr marL="0" indent="0">
              <a:buFont typeface="Arial"/>
              <a:buNone/>
            </a:pPr>
            <a:endParaRPr lang="en-US" sz="1800" b="1" dirty="0">
              <a:solidFill>
                <a:srgbClr val="AF00DB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2000" b="1" dirty="0">
                <a:solidFill>
                  <a:srgbClr val="AF00DB"/>
                </a:solidFill>
                <a:latin typeface="Courier New" panose="02070309020205020404" pitchFamily="49" charset="0"/>
              </a:rPr>
              <a:t>del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 </a:t>
            </a:r>
            <a:r>
              <a:rPr lang="en-US" sz="2000" b="1" dirty="0">
                <a:solidFill>
                  <a:srgbClr val="267F99"/>
                </a:solidFill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20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  <a:p>
            <a:pPr marL="0" indent="0">
              <a:buFont typeface="Arial"/>
              <a:buNone/>
            </a:pPr>
            <a:endParaRPr lang="en-US" sz="1800" b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"</a:t>
            </a:r>
            <a:r>
              <a:rPr lang="ru-RU" sz="1800" b="1" dirty="0">
                <a:solidFill>
                  <a:srgbClr val="A31515"/>
                </a:solidFill>
                <a:latin typeface="Courier New" panose="02070309020205020404" pitchFamily="49" charset="0"/>
              </a:rPr>
              <a:t>Новое значение 2 индекса в списке: "</a:t>
            </a:r>
            <a:r>
              <a:rPr lang="ru-RU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</a:p>
          <a:p>
            <a:pPr marL="0" indent="0">
              <a:buFont typeface="Arial"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print (</a:t>
            </a:r>
            <a:r>
              <a:rPr lang="en-US" sz="1800" b="1" dirty="0">
                <a:solidFill>
                  <a:srgbClr val="267F99"/>
                </a:solidFill>
                <a:latin typeface="Courier New" panose="02070309020205020404" pitchFamily="49" charset="0"/>
              </a:rPr>
              <a:t>list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sz="1800" b="1" dirty="0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latin typeface="Courier New" panose="02070309020205020404" pitchFamily="49" charset="0"/>
              </a:rPr>
              <a:t>])</a:t>
            </a:r>
          </a:p>
          <a:p>
            <a:endParaRPr lang="ru-RU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9BBD27-38D0-54EC-CF18-5C4FFCFC7037}"/>
              </a:ext>
            </a:extLst>
          </p:cNvPr>
          <p:cNvSpPr txBox="1"/>
          <p:nvPr/>
        </p:nvSpPr>
        <p:spPr>
          <a:xfrm>
            <a:off x="3417169" y="3631436"/>
            <a:ext cx="4003540" cy="10772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600" dirty="0"/>
              <a:t>Значение 2 индекса в списке : </a:t>
            </a:r>
          </a:p>
          <a:p>
            <a:r>
              <a:rPr lang="ru-RU" sz="1600" dirty="0"/>
              <a:t>1997</a:t>
            </a:r>
          </a:p>
          <a:p>
            <a:r>
              <a:rPr lang="ru-RU" sz="1600" dirty="0"/>
              <a:t>Новое значение 2 индекса в списке: </a:t>
            </a:r>
          </a:p>
          <a:p>
            <a:r>
              <a:rPr lang="ru-RU" sz="1600" dirty="0"/>
              <a:t>2000</a:t>
            </a:r>
          </a:p>
        </p:txBody>
      </p:sp>
    </p:spTree>
    <p:extLst>
      <p:ext uri="{BB962C8B-B14F-4D97-AF65-F5344CB8AC3E}">
        <p14:creationId xmlns:p14="http://schemas.microsoft.com/office/powerpoint/2010/main" val="152847917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Сложение списков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63AE0E-F104-3832-87BB-C281D4516FB4}"/>
              </a:ext>
            </a:extLst>
          </p:cNvPr>
          <p:cNvSpPr txBox="1"/>
          <p:nvPr/>
        </p:nvSpPr>
        <p:spPr>
          <a:xfrm>
            <a:off x="1268218" y="999766"/>
            <a:ext cx="720969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[</a:t>
            </a:r>
            <a:r>
              <a:rPr lang="ru-RU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23</a:t>
            </a: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[</a:t>
            </a:r>
            <a:r>
              <a:rPr lang="ru-RU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ru-RU" sz="24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Результат:  l = [1, 3, 4, 23, 5]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-12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'may'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+ [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48.5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US" sz="2400" b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endParaRPr lang="ru-RU" sz="2400" b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[33, -12, 'may', 21, 48.5, 33]</a:t>
            </a:r>
          </a:p>
          <a:p>
            <a:endParaRPr lang="ru-RU" sz="2400" dirty="0"/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a=[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-12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'may'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b=[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21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48.5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33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a+b</a:t>
            </a:r>
            <a:r>
              <a:rPr lang="en-US" sz="2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  <a:endParaRPr lang="ru-RU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[33, -12, 'may', 21, 48.5, 33]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3151046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8434591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2800" dirty="0">
                <a:latin typeface="Roboto Black"/>
                <a:ea typeface="Roboto Black"/>
                <a:cs typeface="Roboto Black"/>
                <a:sym typeface="Roboto Black"/>
              </a:rPr>
              <a:t>Использование элемента списка в выражении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E7D6B7-2E67-0D11-1559-B843EAF40233}"/>
              </a:ext>
            </a:extLst>
          </p:cNvPr>
          <p:cNvSpPr txBox="1"/>
          <p:nvPr/>
        </p:nvSpPr>
        <p:spPr>
          <a:xfrm>
            <a:off x="899506" y="918572"/>
            <a:ext cx="66294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использование списка в выражении</a:t>
            </a:r>
            <a:endParaRPr lang="ru-BY" sz="28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L=[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x=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y=x+L[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y=5+3=8</a:t>
            </a:r>
            <a:endParaRPr lang="ru-BY" sz="28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sz="24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"y = "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,y)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LS = [</a:t>
            </a:r>
            <a:r>
              <a:rPr lang="ru-BY" sz="24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"456"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3.1415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= </a:t>
            </a:r>
            <a:r>
              <a:rPr lang="ru-BY" sz="24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"123"</a:t>
            </a:r>
            <a:endParaRPr lang="ru-BY" sz="28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 += LS[</a:t>
            </a:r>
            <a:r>
              <a:rPr lang="ru-BY" sz="2400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 </a:t>
            </a:r>
            <a:r>
              <a:rPr lang="en-US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BY" sz="2400" b="1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s="123456"</a:t>
            </a:r>
            <a:endParaRPr lang="ru-BY" sz="2800" b="1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spcAft>
                <a:spcPts val="0"/>
              </a:spcAft>
              <a:buNone/>
            </a:pPr>
            <a:r>
              <a:rPr lang="ru-BY" sz="2400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sz="2400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"s = "</a:t>
            </a:r>
            <a:r>
              <a:rPr lang="ru-BY" sz="2400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s)</a:t>
            </a:r>
            <a:endParaRPr lang="ru-BY" sz="2400" b="1" dirty="0"/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5C5B469-0ADB-D1F0-902F-AFD6D84F9F4E}"/>
              </a:ext>
            </a:extLst>
          </p:cNvPr>
          <p:cNvSpPr/>
          <p:nvPr/>
        </p:nvSpPr>
        <p:spPr>
          <a:xfrm>
            <a:off x="6038168" y="4181004"/>
            <a:ext cx="208592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/>
              <a:t>s =  123456</a:t>
            </a:r>
            <a:endParaRPr lang="ru-BY" sz="2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A9FCD0A-E89D-56A3-93BA-15F7427EC58D}"/>
              </a:ext>
            </a:extLst>
          </p:cNvPr>
          <p:cNvSpPr/>
          <p:nvPr/>
        </p:nvSpPr>
        <p:spPr>
          <a:xfrm>
            <a:off x="6038168" y="1900770"/>
            <a:ext cx="954107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sz="2800" dirty="0"/>
              <a:t>y =  8</a:t>
            </a:r>
          </a:p>
        </p:txBody>
      </p:sp>
    </p:spTree>
    <p:extLst>
      <p:ext uri="{BB962C8B-B14F-4D97-AF65-F5344CB8AC3E}">
        <p14:creationId xmlns:p14="http://schemas.microsoft.com/office/powerpoint/2010/main" val="90919707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"/>
          <p:cNvSpPr txBox="1">
            <a:spLocks noGrp="1"/>
          </p:cNvSpPr>
          <p:nvPr>
            <p:ph type="ctrTitle"/>
          </p:nvPr>
        </p:nvSpPr>
        <p:spPr>
          <a:xfrm>
            <a:off x="360000" y="18000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План встречи</a:t>
            </a:r>
            <a:endParaRPr sz="300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8" name="Google Shape;88;p3"/>
          <p:cNvSpPr txBox="1">
            <a:spLocks noGrp="1"/>
          </p:cNvSpPr>
          <p:nvPr>
            <p:ph type="subTitle" idx="1"/>
          </p:nvPr>
        </p:nvSpPr>
        <p:spPr>
          <a:xfrm>
            <a:off x="1047412" y="1582392"/>
            <a:ext cx="4274688" cy="2862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Массивы</a:t>
            </a: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Списки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Множества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ru-RU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Словари</a:t>
            </a:r>
            <a:endParaRPr lang="en-US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Roboto Black"/>
            </a:endParaRPr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Roboto Light"/>
              <a:buAutoNum type="arabicPeriod"/>
            </a:pPr>
            <a:r>
              <a:rPr lang="en-US" sz="1800" dirty="0">
                <a:solidFill>
                  <a:schemeClr val="dk1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  <a:sym typeface="Roboto Black"/>
              </a:rPr>
              <a:t>Q&amp;A</a:t>
            </a:r>
            <a:endParaRPr lang="ru-RU" sz="1800" dirty="0">
              <a:solidFill>
                <a:schemeClr val="dk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  <a:sym typeface="Arial"/>
            </a:endParaRPr>
          </a:p>
        </p:txBody>
      </p:sp>
      <p:sp>
        <p:nvSpPr>
          <p:cNvPr id="90" name="Google Shape;90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3" name="Google Shape;93;p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47700" y="909000"/>
            <a:ext cx="3088077" cy="2953873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3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Основные операции со списком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6DF32BDF-BEE6-22A5-578E-3955B5D9E1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01740916"/>
              </p:ext>
            </p:extLst>
          </p:nvPr>
        </p:nvGraphicFramePr>
        <p:xfrm>
          <a:off x="245568" y="1092029"/>
          <a:ext cx="8541123" cy="28651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15260">
                  <a:extLst>
                    <a:ext uri="{9D8B030D-6E8A-4147-A177-3AD203B41FA5}">
                      <a16:colId xmlns:a16="http://schemas.microsoft.com/office/drawing/2014/main" val="169072508"/>
                    </a:ext>
                  </a:extLst>
                </a:gridCol>
                <a:gridCol w="2703179">
                  <a:extLst>
                    <a:ext uri="{9D8B030D-6E8A-4147-A177-3AD203B41FA5}">
                      <a16:colId xmlns:a16="http://schemas.microsoft.com/office/drawing/2014/main" val="638319104"/>
                    </a:ext>
                  </a:extLst>
                </a:gridCol>
                <a:gridCol w="2422684">
                  <a:extLst>
                    <a:ext uri="{9D8B030D-6E8A-4147-A177-3AD203B41FA5}">
                      <a16:colId xmlns:a16="http://schemas.microsoft.com/office/drawing/2014/main" val="214208738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dirty="0">
                          <a:solidFill>
                            <a:srgbClr val="01012F"/>
                          </a:solidFill>
                          <a:effectLst/>
                        </a:rPr>
                        <a:t>Python Expression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rgbClr val="01012F"/>
                          </a:solidFill>
                          <a:effectLst/>
                        </a:rPr>
                        <a:t>Результаты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600">
                          <a:solidFill>
                            <a:srgbClr val="01012F"/>
                          </a:solidFill>
                          <a:effectLst/>
                        </a:rPr>
                        <a:t>Описание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16082037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 err="1">
                          <a:effectLst/>
                        </a:rPr>
                        <a:t>len</a:t>
                      </a:r>
                      <a:r>
                        <a:rPr lang="en-US" sz="1600" b="1" dirty="0">
                          <a:effectLst/>
                        </a:rPr>
                        <a:t>([1, 2, 3])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>
                          <a:effectLst/>
                        </a:rPr>
                        <a:t>3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Length — </a:t>
                      </a:r>
                      <a:r>
                        <a:rPr lang="ru-RU" sz="1600" dirty="0">
                          <a:effectLst/>
                        </a:rPr>
                        <a:t>длина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1871240210"/>
                  </a:ext>
                </a:extLst>
              </a:tr>
              <a:tr h="285061">
                <a:tc>
                  <a:txBody>
                    <a:bodyPr/>
                    <a:lstStyle/>
                    <a:p>
                      <a:pPr fontAlgn="t"/>
                      <a:r>
                        <a:rPr lang="ru-RU" sz="1600" b="1" dirty="0">
                          <a:effectLst/>
                        </a:rPr>
                        <a:t>[1, 2, 3] + [4, 5, 6]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[1, 2, 3, 4, 5, 6]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Concatenation — </a:t>
                      </a:r>
                      <a:r>
                        <a:rPr lang="ru-RU" sz="1600" dirty="0">
                          <a:effectLst/>
                        </a:rPr>
                        <a:t>конкатенация.</a:t>
                      </a:r>
                    </a:p>
                    <a:p>
                      <a:pPr fontAlgn="t"/>
                      <a:r>
                        <a:rPr lang="ru-RU" sz="1600" dirty="0">
                          <a:effectLst/>
                        </a:rPr>
                        <a:t>Сложение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2056762372"/>
                  </a:ext>
                </a:extLst>
              </a:tr>
              <a:tr h="2850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[‘Hi!’] * 4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[‘Hi!’, ‘Hi!’, ‘Hi!’, ‘Hi!’]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Repetition — </a:t>
                      </a:r>
                      <a:r>
                        <a:rPr lang="ru-RU" sz="1600">
                          <a:effectLst/>
                        </a:rPr>
                        <a:t>Повторение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1421323291"/>
                  </a:ext>
                </a:extLst>
              </a:tr>
              <a:tr h="2850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3 in [1, 2, 3]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True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>
                          <a:effectLst/>
                        </a:rPr>
                        <a:t>Membership — </a:t>
                      </a:r>
                      <a:r>
                        <a:rPr lang="ru-RU" sz="1600">
                          <a:effectLst/>
                        </a:rPr>
                        <a:t>членство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3874211524"/>
                  </a:ext>
                </a:extLst>
              </a:tr>
              <a:tr h="285061">
                <a:tc>
                  <a:txBody>
                    <a:bodyPr/>
                    <a:lstStyle/>
                    <a:p>
                      <a:pPr fontAlgn="t"/>
                      <a:r>
                        <a:rPr lang="en-US" sz="1600" b="1" dirty="0">
                          <a:effectLst/>
                        </a:rPr>
                        <a:t>for x in [1, 2, 3]: print x,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600" dirty="0">
                          <a:effectLst/>
                        </a:rPr>
                        <a:t>1 2 3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sz="1600" dirty="0">
                          <a:effectLst/>
                        </a:rPr>
                        <a:t>Iteration — </a:t>
                      </a:r>
                      <a:r>
                        <a:rPr lang="ru-RU" sz="1600" dirty="0">
                          <a:effectLst/>
                        </a:rPr>
                        <a:t>итерация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21599900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881404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Функции и методы списка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07B90939-91C9-4B12-BB74-F818B7D2351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9259627"/>
              </p:ext>
            </p:extLst>
          </p:nvPr>
        </p:nvGraphicFramePr>
        <p:xfrm>
          <a:off x="626109" y="1096988"/>
          <a:ext cx="7444995" cy="393192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574675">
                  <a:extLst>
                    <a:ext uri="{9D8B030D-6E8A-4147-A177-3AD203B41FA5}">
                      <a16:colId xmlns:a16="http://schemas.microsoft.com/office/drawing/2014/main" val="3140306588"/>
                    </a:ext>
                  </a:extLst>
                </a:gridCol>
                <a:gridCol w="6870320">
                  <a:extLst>
                    <a:ext uri="{9D8B030D-6E8A-4147-A177-3AD203B41FA5}">
                      <a16:colId xmlns:a16="http://schemas.microsoft.com/office/drawing/2014/main" val="3450270174"/>
                    </a:ext>
                  </a:extLst>
                </a:gridCol>
              </a:tblGrid>
              <a:tr h="240252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dirty="0">
                          <a:solidFill>
                            <a:srgbClr val="01012F"/>
                          </a:solidFill>
                          <a:effectLst/>
                        </a:rPr>
                        <a:t>№</a:t>
                      </a: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800">
                          <a:solidFill>
                            <a:srgbClr val="01012F"/>
                          </a:solidFill>
                          <a:effectLst/>
                        </a:rPr>
                        <a:t>Функция с описанием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2976328983"/>
                  </a:ext>
                </a:extLst>
              </a:tr>
              <a:tr h="5491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</a:rPr>
                        <a:t>1</a:t>
                      </a:r>
                      <a:endParaRPr lang="ru-RU" sz="1800" dirty="0">
                        <a:effectLst/>
                      </a:endParaRP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 dirty="0" err="1">
                          <a:effectLst/>
                        </a:rPr>
                        <a:t>cmp</a:t>
                      </a:r>
                      <a:r>
                        <a:rPr lang="ru-RU" sz="1800" b="1" dirty="0">
                          <a:effectLst/>
                        </a:rPr>
                        <a:t>(list1, list2)</a:t>
                      </a:r>
                      <a:endParaRPr lang="ru-RU" sz="1800" dirty="0">
                        <a:effectLst/>
                      </a:endParaRPr>
                    </a:p>
                    <a:p>
                      <a:pPr fontAlgn="t"/>
                      <a:r>
                        <a:rPr lang="ru-RU" sz="1800" dirty="0">
                          <a:effectLst/>
                        </a:rPr>
                        <a:t>Сравнивает элементы обоих списков.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1788886557"/>
                  </a:ext>
                </a:extLst>
              </a:tr>
              <a:tr h="3947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</a:rPr>
                        <a:t>2</a:t>
                      </a:r>
                      <a:endParaRPr lang="ru-RU" sz="1800" dirty="0">
                        <a:effectLst/>
                      </a:endParaRP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 dirty="0" err="1">
                          <a:effectLst/>
                        </a:rPr>
                        <a:t>len</a:t>
                      </a:r>
                      <a:r>
                        <a:rPr lang="ru-RU" sz="1800" b="1" dirty="0">
                          <a:effectLst/>
                        </a:rPr>
                        <a:t>(</a:t>
                      </a:r>
                      <a:r>
                        <a:rPr lang="ru-RU" sz="1800" b="1" dirty="0" err="1">
                          <a:effectLst/>
                        </a:rPr>
                        <a:t>list</a:t>
                      </a:r>
                      <a:r>
                        <a:rPr lang="ru-RU" sz="1800" b="1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</a:endParaRPr>
                    </a:p>
                    <a:p>
                      <a:pPr fontAlgn="t"/>
                      <a:r>
                        <a:rPr lang="ru-RU" sz="1800" dirty="0">
                          <a:effectLst/>
                        </a:rPr>
                        <a:t>Дает общую длину списка.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3593430240"/>
                  </a:ext>
                </a:extLst>
              </a:tr>
              <a:tr h="5491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</a:rPr>
                        <a:t>3</a:t>
                      </a:r>
                      <a:endParaRPr lang="ru-RU" sz="1800" dirty="0">
                        <a:effectLst/>
                      </a:endParaRP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>
                          <a:effectLst/>
                        </a:rPr>
                        <a:t>max(list)</a:t>
                      </a:r>
                      <a:endParaRPr lang="ru-RU" sz="1800">
                        <a:effectLst/>
                      </a:endParaRPr>
                    </a:p>
                    <a:p>
                      <a:pPr fontAlgn="t"/>
                      <a:r>
                        <a:rPr lang="ru-RU" sz="1800">
                          <a:effectLst/>
                        </a:rPr>
                        <a:t>Возвращает элемент из списка с максимальным значением.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3231655936"/>
                  </a:ext>
                </a:extLst>
              </a:tr>
              <a:tr h="549148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</a:rPr>
                        <a:t>4</a:t>
                      </a:r>
                      <a:endParaRPr lang="ru-RU" sz="1800" dirty="0">
                        <a:effectLst/>
                      </a:endParaRP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>
                          <a:effectLst/>
                        </a:rPr>
                        <a:t>min(list)</a:t>
                      </a:r>
                      <a:endParaRPr lang="ru-RU" sz="1800">
                        <a:effectLst/>
                      </a:endParaRPr>
                    </a:p>
                    <a:p>
                      <a:pPr fontAlgn="t"/>
                      <a:r>
                        <a:rPr lang="ru-RU" sz="1800">
                          <a:effectLst/>
                        </a:rPr>
                        <a:t>Возвращает элемент из списка с минимальным значением.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4204162511"/>
                  </a:ext>
                </a:extLst>
              </a:tr>
              <a:tr h="39470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800" b="1" dirty="0">
                          <a:effectLst/>
                        </a:rPr>
                        <a:t>5</a:t>
                      </a:r>
                      <a:endParaRPr lang="ru-RU" sz="1800" dirty="0">
                        <a:effectLst/>
                      </a:endParaRPr>
                    </a:p>
                  </a:txBody>
                  <a:tcPr marL="106680" marR="106680" marT="76200" marB="7620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800" b="1" dirty="0" err="1">
                          <a:effectLst/>
                        </a:rPr>
                        <a:t>list</a:t>
                      </a:r>
                      <a:r>
                        <a:rPr lang="ru-RU" sz="1800" b="1" dirty="0">
                          <a:effectLst/>
                        </a:rPr>
                        <a:t>(</a:t>
                      </a:r>
                      <a:r>
                        <a:rPr lang="ru-RU" sz="1800" b="1" dirty="0" err="1">
                          <a:effectLst/>
                        </a:rPr>
                        <a:t>seq</a:t>
                      </a:r>
                      <a:r>
                        <a:rPr lang="ru-RU" sz="1800" b="1" dirty="0">
                          <a:effectLst/>
                        </a:rPr>
                        <a:t>)</a:t>
                      </a:r>
                      <a:endParaRPr lang="ru-RU" sz="1800" dirty="0">
                        <a:effectLst/>
                      </a:endParaRPr>
                    </a:p>
                    <a:p>
                      <a:pPr fontAlgn="t"/>
                      <a:r>
                        <a:rPr lang="ru-RU" sz="1800" dirty="0">
                          <a:effectLst/>
                        </a:rPr>
                        <a:t>Преобразует кортеж в список.</a:t>
                      </a:r>
                    </a:p>
                  </a:txBody>
                  <a:tcPr marL="106680" marR="106680" marT="76200" marB="76200"/>
                </a:tc>
                <a:extLst>
                  <a:ext uri="{0D108BD9-81ED-4DB2-BD59-A6C34878D82A}">
                    <a16:rowId xmlns:a16="http://schemas.microsoft.com/office/drawing/2014/main" val="31035220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25208763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Функции и методы списка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" name="Объект 4">
            <a:extLst>
              <a:ext uri="{FF2B5EF4-FFF2-40B4-BE49-F238E27FC236}">
                <a16:creationId xmlns:a16="http://schemas.microsoft.com/office/drawing/2014/main" id="{21A0B5BA-961F-CD83-396D-B6334DF5ACD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55457540"/>
              </p:ext>
            </p:extLst>
          </p:nvPr>
        </p:nvGraphicFramePr>
        <p:xfrm>
          <a:off x="1160564" y="880856"/>
          <a:ext cx="6107284" cy="42836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343062">
                  <a:extLst>
                    <a:ext uri="{9D8B030D-6E8A-4147-A177-3AD203B41FA5}">
                      <a16:colId xmlns:a16="http://schemas.microsoft.com/office/drawing/2014/main" val="2869978968"/>
                    </a:ext>
                  </a:extLst>
                </a:gridCol>
                <a:gridCol w="5764222">
                  <a:extLst>
                    <a:ext uri="{9D8B030D-6E8A-4147-A177-3AD203B41FA5}">
                      <a16:colId xmlns:a16="http://schemas.microsoft.com/office/drawing/2014/main" val="3793490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dirty="0">
                          <a:solidFill>
                            <a:srgbClr val="01012F"/>
                          </a:solidFill>
                          <a:effectLst/>
                        </a:rPr>
                        <a:t>№</a:t>
                      </a: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ru-RU" sz="1200">
                          <a:solidFill>
                            <a:srgbClr val="01012F"/>
                          </a:solidFill>
                          <a:effectLst/>
                        </a:rPr>
                        <a:t>Методы с описанием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2966856104"/>
                  </a:ext>
                </a:extLst>
              </a:tr>
              <a:tr h="1378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1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 err="1">
                          <a:effectLst/>
                        </a:rPr>
                        <a:t>list.append</a:t>
                      </a:r>
                      <a:r>
                        <a:rPr lang="ru-RU" sz="1200" b="1" dirty="0">
                          <a:effectLst/>
                        </a:rPr>
                        <a:t>(</a:t>
                      </a:r>
                      <a:r>
                        <a:rPr lang="ru-RU" sz="1200" b="1" dirty="0" err="1">
                          <a:effectLst/>
                        </a:rPr>
                        <a:t>obj</a:t>
                      </a:r>
                      <a:r>
                        <a:rPr lang="ru-RU" sz="1200" b="1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  <a:p>
                      <a:pPr fontAlgn="t"/>
                      <a:r>
                        <a:rPr lang="ru-RU" sz="1200" dirty="0">
                          <a:effectLst/>
                        </a:rPr>
                        <a:t>Добавляет объект </a:t>
                      </a:r>
                      <a:r>
                        <a:rPr lang="ru-RU" sz="1200" dirty="0" err="1">
                          <a:effectLst/>
                        </a:rPr>
                        <a:t>obj</a:t>
                      </a:r>
                      <a:r>
                        <a:rPr lang="ru-RU" sz="1200" dirty="0">
                          <a:effectLst/>
                        </a:rPr>
                        <a:t> в список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2249969749"/>
                  </a:ext>
                </a:extLst>
              </a:tr>
              <a:tr h="2370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2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effectLst/>
                        </a:rPr>
                        <a:t>list.count(obj)</a:t>
                      </a:r>
                      <a:endParaRPr lang="ru-RU" sz="1200">
                        <a:effectLst/>
                      </a:endParaRPr>
                    </a:p>
                    <a:p>
                      <a:pPr fontAlgn="t"/>
                      <a:r>
                        <a:rPr lang="ru-RU" sz="1200">
                          <a:effectLst/>
                        </a:rPr>
                        <a:t>Возвращает количество раз, сколько obj встречается в списке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3985168963"/>
                  </a:ext>
                </a:extLst>
              </a:tr>
              <a:tr h="1849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3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 err="1">
                          <a:effectLst/>
                        </a:rPr>
                        <a:t>list.extend</a:t>
                      </a:r>
                      <a:r>
                        <a:rPr lang="ru-RU" sz="1200" b="1" dirty="0">
                          <a:effectLst/>
                        </a:rPr>
                        <a:t>(</a:t>
                      </a:r>
                      <a:r>
                        <a:rPr lang="ru-RU" sz="1200" b="1" dirty="0" err="1">
                          <a:effectLst/>
                        </a:rPr>
                        <a:t>seq</a:t>
                      </a:r>
                      <a:r>
                        <a:rPr lang="ru-RU" sz="1200" b="1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  <a:p>
                      <a:pPr fontAlgn="t"/>
                      <a:r>
                        <a:rPr lang="ru-RU" sz="1200" dirty="0">
                          <a:effectLst/>
                        </a:rPr>
                        <a:t>Добавляет содержимое </a:t>
                      </a:r>
                      <a:r>
                        <a:rPr lang="ru-RU" sz="1200" dirty="0" err="1">
                          <a:effectLst/>
                        </a:rPr>
                        <a:t>seq</a:t>
                      </a:r>
                      <a:r>
                        <a:rPr lang="ru-RU" sz="1200" dirty="0">
                          <a:effectLst/>
                        </a:rPr>
                        <a:t> в список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3616644668"/>
                  </a:ext>
                </a:extLst>
              </a:tr>
              <a:tr h="2370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4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 err="1">
                          <a:effectLst/>
                        </a:rPr>
                        <a:t>list.index</a:t>
                      </a:r>
                      <a:r>
                        <a:rPr lang="ru-RU" sz="1200" b="1" dirty="0">
                          <a:effectLst/>
                        </a:rPr>
                        <a:t>(</a:t>
                      </a:r>
                      <a:r>
                        <a:rPr lang="ru-RU" sz="1200" b="1" dirty="0" err="1">
                          <a:effectLst/>
                        </a:rPr>
                        <a:t>obj</a:t>
                      </a:r>
                      <a:r>
                        <a:rPr lang="ru-RU" sz="1200" b="1" dirty="0">
                          <a:effectLst/>
                        </a:rPr>
                        <a:t>)</a:t>
                      </a:r>
                      <a:endParaRPr lang="ru-RU" sz="1200" dirty="0">
                        <a:effectLst/>
                      </a:endParaRPr>
                    </a:p>
                    <a:p>
                      <a:pPr fontAlgn="t"/>
                      <a:r>
                        <a:rPr lang="ru-RU" sz="1200" dirty="0">
                          <a:effectLst/>
                        </a:rPr>
                        <a:t>Возвращает самый низкий индекс в списке, который появляется </a:t>
                      </a:r>
                      <a:r>
                        <a:rPr lang="ru-RU" sz="1200" dirty="0" err="1">
                          <a:effectLst/>
                        </a:rPr>
                        <a:t>obj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2342256249"/>
                  </a:ext>
                </a:extLst>
              </a:tr>
              <a:tr h="1849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5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effectLst/>
                        </a:rPr>
                        <a:t>list.insert(index, obj)</a:t>
                      </a:r>
                      <a:endParaRPr lang="ru-RU" sz="1200">
                        <a:effectLst/>
                      </a:endParaRPr>
                    </a:p>
                    <a:p>
                      <a:pPr fontAlgn="t"/>
                      <a:r>
                        <a:rPr lang="ru-RU" sz="1200">
                          <a:effectLst/>
                        </a:rPr>
                        <a:t>Вставляет объект obj в список по индексу смещения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3114407812"/>
                  </a:ext>
                </a:extLst>
              </a:tr>
              <a:tr h="2370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6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effectLst/>
                        </a:rPr>
                        <a:t>list.pop(obj=list[-1])</a:t>
                      </a:r>
                      <a:endParaRPr lang="ru-RU" sz="1200">
                        <a:effectLst/>
                      </a:endParaRPr>
                    </a:p>
                    <a:p>
                      <a:pPr fontAlgn="t"/>
                      <a:r>
                        <a:rPr lang="ru-RU" sz="1200">
                          <a:effectLst/>
                        </a:rPr>
                        <a:t>Удаляет и возвращает последний объект или объект из списка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311286592"/>
                  </a:ext>
                </a:extLst>
              </a:tr>
              <a:tr h="13782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7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>
                          <a:effectLst/>
                        </a:rPr>
                        <a:t>list.remove(obj)</a:t>
                      </a:r>
                      <a:endParaRPr lang="ru-RU" sz="1200">
                        <a:effectLst/>
                      </a:endParaRPr>
                    </a:p>
                    <a:p>
                      <a:pPr fontAlgn="t"/>
                      <a:r>
                        <a:rPr lang="ru-RU" sz="1200">
                          <a:effectLst/>
                        </a:rPr>
                        <a:t>Удаляет объект obj из списка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1160757730"/>
                  </a:ext>
                </a:extLst>
              </a:tr>
              <a:tr h="18499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8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 err="1">
                          <a:effectLst/>
                        </a:rPr>
                        <a:t>list.reverse</a:t>
                      </a:r>
                      <a:r>
                        <a:rPr lang="ru-RU" sz="1200" b="1" dirty="0">
                          <a:effectLst/>
                        </a:rPr>
                        <a:t>()</a:t>
                      </a:r>
                      <a:endParaRPr lang="ru-RU" sz="1200" dirty="0">
                        <a:effectLst/>
                      </a:endParaRPr>
                    </a:p>
                    <a:p>
                      <a:pPr fontAlgn="t"/>
                      <a:r>
                        <a:rPr lang="ru-RU" sz="1200" dirty="0">
                          <a:effectLst/>
                        </a:rPr>
                        <a:t>Переворачивает объекты списка на месте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1553316319"/>
                  </a:ext>
                </a:extLst>
              </a:tr>
              <a:tr h="113109">
                <a:tc>
                  <a:txBody>
                    <a:bodyPr/>
                    <a:lstStyle/>
                    <a:p>
                      <a:pPr algn="ctr" fontAlgn="t"/>
                      <a:r>
                        <a:rPr lang="ru-RU" sz="1200" b="1" dirty="0">
                          <a:effectLst/>
                        </a:rPr>
                        <a:t>9</a:t>
                      </a:r>
                      <a:endParaRPr lang="ru-RU" sz="1200" dirty="0">
                        <a:effectLst/>
                      </a:endParaRPr>
                    </a:p>
                  </a:txBody>
                  <a:tcPr marL="56622" marR="56622" marT="40444" marB="40444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ru-RU" sz="1200" b="1" dirty="0" err="1">
                          <a:effectLst/>
                        </a:rPr>
                        <a:t>list.sort</a:t>
                      </a:r>
                      <a:r>
                        <a:rPr lang="ru-RU" sz="1200" b="1" dirty="0">
                          <a:effectLst/>
                        </a:rPr>
                        <a:t>([</a:t>
                      </a:r>
                      <a:r>
                        <a:rPr lang="ru-RU" sz="1200" b="1" dirty="0" err="1">
                          <a:effectLst/>
                        </a:rPr>
                        <a:t>func</a:t>
                      </a:r>
                      <a:r>
                        <a:rPr lang="ru-RU" sz="1200" b="1" dirty="0">
                          <a:effectLst/>
                        </a:rPr>
                        <a:t>])</a:t>
                      </a:r>
                      <a:endParaRPr lang="ru-RU" sz="1200" dirty="0">
                        <a:effectLst/>
                      </a:endParaRPr>
                    </a:p>
                    <a:p>
                      <a:pPr fontAlgn="t"/>
                      <a:r>
                        <a:rPr lang="ru-RU" sz="1200" dirty="0">
                          <a:effectLst/>
                        </a:rPr>
                        <a:t>Сортирует объекты списка, используйте функцию сравнения, если дано</a:t>
                      </a:r>
                    </a:p>
                  </a:txBody>
                  <a:tcPr marL="56622" marR="56622" marT="40444" marB="40444"/>
                </a:tc>
                <a:extLst>
                  <a:ext uri="{0D108BD9-81ED-4DB2-BD59-A6C34878D82A}">
                    <a16:rowId xmlns:a16="http://schemas.microsoft.com/office/drawing/2014/main" val="3884693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413066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Длина списка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6BEEAB-E25B-F0CB-FEFE-98EA2A77C271}"/>
              </a:ext>
            </a:extLst>
          </p:cNvPr>
          <p:cNvSpPr txBox="1"/>
          <p:nvPr/>
        </p:nvSpPr>
        <p:spPr>
          <a:xfrm>
            <a:off x="1389184" y="1146371"/>
            <a:ext cx="5574324" cy="29300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Определение длины списка операцией len</a:t>
            </a:r>
            <a:endParaRPr lang="ru-BY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 = [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3.5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2.8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'abc'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[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000FF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]]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 = </a:t>
            </a: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(A)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"length = "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length) </a:t>
            </a:r>
            <a:r>
              <a:rPr lang="ru-BY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length = 4</a:t>
            </a:r>
            <a:endParaRPr lang="ru-BY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 = [ </a:t>
            </a:r>
            <a:r>
              <a:rPr lang="ru-BY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"Hello world!"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]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 = </a:t>
            </a: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(B)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"length = "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length) </a:t>
            </a:r>
            <a:r>
              <a:rPr lang="ru-BY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length = 1</a:t>
            </a:r>
            <a:endParaRPr lang="ru-BY" sz="16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 = [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</a:t>
            </a:r>
            <a:r>
              <a:rPr lang="ru-BY" b="1" dirty="0">
                <a:solidFill>
                  <a:srgbClr val="09885A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]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length = </a:t>
            </a: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len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(C)</a:t>
            </a:r>
            <a:endParaRPr lang="ru-BY" sz="16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0"/>
              </a:spcAft>
              <a:buNone/>
            </a:pPr>
            <a:r>
              <a:rPr lang="ru-BY" b="1" dirty="0">
                <a:solidFill>
                  <a:srgbClr val="795E26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print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ru-BY" b="1" dirty="0">
                <a:solidFill>
                  <a:srgbClr val="A31515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"length = "</a:t>
            </a:r>
            <a:r>
              <a:rPr lang="ru-BY" b="1" dirty="0">
                <a:solidFill>
                  <a:srgbClr val="000000"/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, length) </a:t>
            </a:r>
            <a:r>
              <a:rPr lang="ru-BY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 length = 5</a:t>
            </a:r>
            <a:endParaRPr lang="ru-BY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74946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Доступ к значениям в списках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88E545-7C1F-437B-BC08-3894506CE9EE}"/>
              </a:ext>
            </a:extLst>
          </p:cNvPr>
          <p:cNvSpPr txBox="1"/>
          <p:nvPr/>
        </p:nvSpPr>
        <p:spPr>
          <a:xfrm>
            <a:off x="509954" y="1146371"/>
            <a:ext cx="838466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В примере создается список с именем </a:t>
            </a:r>
            <a:r>
              <a:rPr lang="ru-RU" dirty="0">
                <a:solidFill>
                  <a:srgbClr val="0000FF"/>
                </a:solidFill>
              </a:rPr>
              <a:t>D</a:t>
            </a:r>
            <a:r>
              <a:rPr lang="ru-RU" dirty="0"/>
              <a:t>, который содержит другие сложные объекты:</a:t>
            </a:r>
            <a:r>
              <a:rPr lang="en-US" dirty="0"/>
              <a:t> </a:t>
            </a:r>
            <a:r>
              <a:rPr lang="ru-RU" dirty="0"/>
              <a:t>два списка с именами </a:t>
            </a:r>
            <a:r>
              <a:rPr lang="ru-RU" dirty="0">
                <a:solidFill>
                  <a:srgbClr val="0000FF"/>
                </a:solidFill>
              </a:rPr>
              <a:t>A</a:t>
            </a:r>
            <a:r>
              <a:rPr lang="ru-RU" dirty="0"/>
              <a:t>, </a:t>
            </a:r>
            <a:r>
              <a:rPr lang="ru-RU" dirty="0">
                <a:solidFill>
                  <a:srgbClr val="0000FF"/>
                </a:solidFill>
              </a:rPr>
              <a:t>B</a:t>
            </a:r>
            <a:r>
              <a:rPr lang="ru-RU" dirty="0"/>
              <a:t>;</a:t>
            </a:r>
            <a:r>
              <a:rPr lang="en-US" dirty="0"/>
              <a:t> // </a:t>
            </a:r>
            <a:r>
              <a:rPr lang="ru-RU" dirty="0"/>
              <a:t>кортеж с именем </a:t>
            </a:r>
            <a:r>
              <a:rPr lang="ru-RU" dirty="0">
                <a:solidFill>
                  <a:srgbClr val="0000FF"/>
                </a:solidFill>
              </a:rPr>
              <a:t>C</a:t>
            </a:r>
            <a:r>
              <a:rPr lang="ru-RU" dirty="0"/>
              <a:t>;</a:t>
            </a:r>
            <a:r>
              <a:rPr lang="en-US" dirty="0"/>
              <a:t> // </a:t>
            </a:r>
            <a:r>
              <a:rPr lang="ru-RU" dirty="0"/>
              <a:t>строку с именем </a:t>
            </a:r>
            <a:r>
              <a:rPr lang="ru-RU" dirty="0">
                <a:solidFill>
                  <a:srgbClr val="0000FF"/>
                </a:solidFill>
              </a:rPr>
              <a:t>STR</a:t>
            </a:r>
            <a:r>
              <a:rPr lang="ru-RU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4FC9F1-D8B1-5F38-7FF6-61C515C976CC}"/>
              </a:ext>
            </a:extLst>
          </p:cNvPr>
          <p:cNvSpPr txBox="1"/>
          <p:nvPr/>
        </p:nvSpPr>
        <p:spPr>
          <a:xfrm>
            <a:off x="1916723" y="2243397"/>
            <a:ext cx="564466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Пример списка, содержащего сложные объекты</a:t>
            </a:r>
          </a:p>
          <a:p>
            <a:pPr marL="0" indent="0">
              <a:buNone/>
            </a:pP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объявляются списки, кортеж и строка символов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A = [] 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пустой список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B = [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1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-1.578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A31515"/>
                </a:solidFill>
                <a:latin typeface="Courier New" panose="02070309020205020404" pitchFamily="49" charset="0"/>
              </a:rPr>
              <a:t>'abc'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 ] 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список з разнотипными объектами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C = (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2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3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8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</a:t>
            </a:r>
            <a:r>
              <a:rPr lang="ru-RU" sz="1400" b="1">
                <a:solidFill>
                  <a:srgbClr val="09885A"/>
                </a:solidFill>
                <a:latin typeface="Courier New" panose="02070309020205020404" pitchFamily="49" charset="0"/>
              </a:rPr>
              <a:t>-10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 ) </a:t>
            </a: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кортеж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S = </a:t>
            </a:r>
            <a:r>
              <a:rPr lang="ru-RU" sz="1400" b="1">
                <a:solidFill>
                  <a:srgbClr val="A31515"/>
                </a:solidFill>
                <a:latin typeface="Courier New" panose="02070309020205020404" pitchFamily="49" charset="0"/>
              </a:rPr>
              <a:t>"Hello world!"</a:t>
            </a:r>
            <a:endParaRPr lang="ru-RU" sz="1400" b="1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marL="0" indent="0">
              <a:buNone/>
            </a:pPr>
            <a:b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</a:br>
            <a:r>
              <a:rPr lang="ru-RU" sz="140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 список, содержащий разные сложные объекты</a:t>
            </a:r>
          </a:p>
          <a:p>
            <a:pPr marL="0" indent="0">
              <a:buNone/>
            </a:pP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D = [ A, B, C, S ]</a:t>
            </a:r>
          </a:p>
          <a:p>
            <a:pPr marL="0" indent="0">
              <a:buNone/>
            </a:pPr>
            <a:r>
              <a:rPr lang="ru-RU" sz="1400" b="1">
                <a:solidFill>
                  <a:srgbClr val="795E26"/>
                </a:solidFill>
                <a:latin typeface="Courier New" panose="02070309020205020404" pitchFamily="49" charset="0"/>
              </a:rPr>
              <a:t>print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ru-RU" sz="1400" b="1">
                <a:solidFill>
                  <a:srgbClr val="A31515"/>
                </a:solidFill>
                <a:latin typeface="Courier New" panose="02070309020205020404" pitchFamily="49" charset="0"/>
              </a:rPr>
              <a:t>"D = "</a:t>
            </a:r>
            <a:r>
              <a:rPr lang="ru-RU" sz="1400" b="1">
                <a:solidFill>
                  <a:srgbClr val="000000"/>
                </a:solidFill>
                <a:latin typeface="Courier New" panose="02070309020205020404" pitchFamily="49" charset="0"/>
              </a:rPr>
              <a:t>, D)</a:t>
            </a:r>
          </a:p>
          <a:p>
            <a:pPr marL="0" indent="0">
              <a:buNone/>
            </a:pPr>
            <a:endParaRPr lang="ru-BY" sz="1400" b="1" dirty="0"/>
          </a:p>
        </p:txBody>
      </p:sp>
    </p:spTree>
    <p:extLst>
      <p:ext uri="{BB962C8B-B14F-4D97-AF65-F5344CB8AC3E}">
        <p14:creationId xmlns:p14="http://schemas.microsoft.com/office/powerpoint/2010/main" val="32156359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append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66B40-83AF-E0D4-3B1B-D6CD56272A7C}"/>
              </a:ext>
            </a:extLst>
          </p:cNvPr>
          <p:cNvSpPr txBox="1"/>
          <p:nvPr/>
        </p:nvSpPr>
        <p:spPr>
          <a:xfrm>
            <a:off x="2286000" y="1259303"/>
            <a:ext cx="457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ru-RU" dirty="0"/>
              <a:t>- Добавляет элемент в конец списка. </a:t>
            </a:r>
            <a:endParaRPr lang="en-US" dirty="0"/>
          </a:p>
          <a:p>
            <a:r>
              <a:rPr lang="ru-RU" dirty="0"/>
              <a:t>Ту же операцию можно сделать так</a:t>
            </a:r>
            <a:r>
              <a:rPr lang="en-US" dirty="0"/>
              <a:t> </a:t>
            </a:r>
            <a:r>
              <a:rPr lang="ru-RU" dirty="0"/>
              <a:t>a[</a:t>
            </a:r>
            <a:r>
              <a:rPr lang="ru-RU" dirty="0" err="1"/>
              <a:t>len</a:t>
            </a:r>
            <a:r>
              <a:rPr lang="ru-RU" dirty="0"/>
              <a:t>(a):] = [x]: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a.append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8A4C98-EFB3-1E81-2FDE-10F0F4889368}"/>
              </a:ext>
            </a:extLst>
          </p:cNvPr>
          <p:cNvSpPr txBox="1"/>
          <p:nvPr/>
        </p:nvSpPr>
        <p:spPr>
          <a:xfrm>
            <a:off x="1534099" y="4067467"/>
            <a:ext cx="1503802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[1, 2, 3]</a:t>
            </a:r>
          </a:p>
        </p:txBody>
      </p:sp>
    </p:spTree>
    <p:extLst>
      <p:ext uri="{BB962C8B-B14F-4D97-AF65-F5344CB8AC3E}">
        <p14:creationId xmlns:p14="http://schemas.microsoft.com/office/powerpoint/2010/main" val="10380789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 err="1">
                <a:latin typeface="Roboto Black"/>
                <a:ea typeface="Roboto Black"/>
                <a:cs typeface="Roboto Black"/>
                <a:sym typeface="Roboto Black"/>
              </a:rPr>
              <a:t>extand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FA49D7-6271-7FDE-7E09-FFFDE913740D}"/>
              </a:ext>
            </a:extLst>
          </p:cNvPr>
          <p:cNvSpPr txBox="1"/>
          <p:nvPr/>
        </p:nvSpPr>
        <p:spPr>
          <a:xfrm>
            <a:off x="2286000" y="936137"/>
            <a:ext cx="4572000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list.extend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(L)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- </a:t>
            </a:r>
            <a:r>
              <a:rPr lang="ru-RU" dirty="0"/>
              <a:t>Расширяет существующий список за счет добавления всех элементов из</a:t>
            </a:r>
            <a:r>
              <a:rPr lang="en-US" dirty="0"/>
              <a:t> </a:t>
            </a:r>
            <a:r>
              <a:rPr lang="ru-RU" dirty="0"/>
              <a:t>списка L. </a:t>
            </a:r>
            <a:endParaRPr lang="en-US" dirty="0"/>
          </a:p>
          <a:p>
            <a:r>
              <a:rPr lang="ru-RU" dirty="0"/>
              <a:t>Эквивалентно команде a[</a:t>
            </a:r>
            <a:r>
              <a:rPr lang="ru-RU" dirty="0" err="1"/>
              <a:t>len</a:t>
            </a:r>
            <a:r>
              <a:rPr lang="ru-RU" dirty="0"/>
              <a:t>(a):] = L: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a.extend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B833F3-EDF5-C99B-4387-D1F7FC7AF93A}"/>
              </a:ext>
            </a:extLst>
          </p:cNvPr>
          <p:cNvSpPr txBox="1"/>
          <p:nvPr/>
        </p:nvSpPr>
        <p:spPr>
          <a:xfrm>
            <a:off x="1932825" y="4429492"/>
            <a:ext cx="183430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[1, 2, 3, 4]</a:t>
            </a:r>
          </a:p>
        </p:txBody>
      </p:sp>
    </p:spTree>
    <p:extLst>
      <p:ext uri="{BB962C8B-B14F-4D97-AF65-F5344CB8AC3E}">
        <p14:creationId xmlns:p14="http://schemas.microsoft.com/office/powerpoint/2010/main" val="357208566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insert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EC24C5-6AFD-43CA-9662-7BE0EC6F3952}"/>
              </a:ext>
            </a:extLst>
          </p:cNvPr>
          <p:cNvSpPr txBox="1"/>
          <p:nvPr/>
        </p:nvSpPr>
        <p:spPr>
          <a:xfrm>
            <a:off x="1406769" y="1318846"/>
            <a:ext cx="5451231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list.insert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(i, x)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Вставить элемент x в позицию i. Первый аргумент – индекс элемента после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которого будет вставлен элемент x: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a.insert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a.insert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len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1B50C1-6A99-D0D1-74DC-45A4F8B3E124}"/>
              </a:ext>
            </a:extLst>
          </p:cNvPr>
          <p:cNvSpPr txBox="1"/>
          <p:nvPr/>
        </p:nvSpPr>
        <p:spPr>
          <a:xfrm>
            <a:off x="5644873" y="2643873"/>
            <a:ext cx="183430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[5, 1, 2]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5EA6E2-FF17-07A6-F202-D1CA0B9D690A}"/>
              </a:ext>
            </a:extLst>
          </p:cNvPr>
          <p:cNvSpPr txBox="1"/>
          <p:nvPr/>
        </p:nvSpPr>
        <p:spPr>
          <a:xfrm>
            <a:off x="5644873" y="4216211"/>
            <a:ext cx="183430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[5, 1, 2, 9]</a:t>
            </a:r>
          </a:p>
        </p:txBody>
      </p:sp>
    </p:spTree>
    <p:extLst>
      <p:ext uri="{BB962C8B-B14F-4D97-AF65-F5344CB8AC3E}">
        <p14:creationId xmlns:p14="http://schemas.microsoft.com/office/powerpoint/2010/main" val="16154386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remove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5E23F6-A760-46B0-E124-CA3C1B05FFD5}"/>
              </a:ext>
            </a:extLst>
          </p:cNvPr>
          <p:cNvSpPr txBox="1"/>
          <p:nvPr/>
        </p:nvSpPr>
        <p:spPr>
          <a:xfrm>
            <a:off x="2286000" y="1367025"/>
            <a:ext cx="457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Удаляет первое вхождение элемента x из списка: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a.remove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0B3732-D07A-97B2-D33C-2D22CEADC39D}"/>
              </a:ext>
            </a:extLst>
          </p:cNvPr>
          <p:cNvSpPr txBox="1"/>
          <p:nvPr/>
        </p:nvSpPr>
        <p:spPr>
          <a:xfrm>
            <a:off x="2286000" y="1367025"/>
            <a:ext cx="4572000" cy="24006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list.remove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Удаляет первое вхождение элемента x из списка: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a.remove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C06A29F-6CB3-03CC-9620-AE42ED5F4967}"/>
              </a:ext>
            </a:extLst>
          </p:cNvPr>
          <p:cNvSpPr txBox="1"/>
          <p:nvPr/>
        </p:nvSpPr>
        <p:spPr>
          <a:xfrm>
            <a:off x="2038333" y="3988336"/>
            <a:ext cx="1834308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[2, 3]</a:t>
            </a:r>
          </a:p>
        </p:txBody>
      </p:sp>
    </p:spTree>
    <p:extLst>
      <p:ext uri="{BB962C8B-B14F-4D97-AF65-F5344CB8AC3E}">
        <p14:creationId xmlns:p14="http://schemas.microsoft.com/office/powerpoint/2010/main" val="9006873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pop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4A3CDE-E3C8-D5A0-86CE-48F41049B10E}"/>
              </a:ext>
            </a:extLst>
          </p:cNvPr>
          <p:cNvSpPr txBox="1"/>
          <p:nvPr/>
        </p:nvSpPr>
        <p:spPr>
          <a:xfrm>
            <a:off x="1283677" y="1002323"/>
            <a:ext cx="557432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([i])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Удаляет элемент из позиции i и возвращает его. Если использовать метод без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аргумента, то будет удален последний элемент из списка: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a.pop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a.pop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DA522-17B1-BB3F-AA24-1ADDE271B5F2}"/>
              </a:ext>
            </a:extLst>
          </p:cNvPr>
          <p:cNvSpPr txBox="1"/>
          <p:nvPr/>
        </p:nvSpPr>
        <p:spPr>
          <a:xfrm>
            <a:off x="6004818" y="3059834"/>
            <a:ext cx="1459734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3</a:t>
            </a:r>
          </a:p>
          <a:p>
            <a:r>
              <a:rPr lang="ru-RU" sz="2800" dirty="0"/>
              <a:t>5</a:t>
            </a:r>
          </a:p>
          <a:p>
            <a:r>
              <a:rPr lang="ru-RU" sz="2800" dirty="0"/>
              <a:t>[1, 2, 4]</a:t>
            </a:r>
          </a:p>
        </p:txBody>
      </p:sp>
    </p:spTree>
    <p:extLst>
      <p:ext uri="{BB962C8B-B14F-4D97-AF65-F5344CB8AC3E}">
        <p14:creationId xmlns:p14="http://schemas.microsoft.com/office/powerpoint/2010/main" val="126604511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Массивы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62ACFD-0EF0-F377-029B-17722D954A44}"/>
              </a:ext>
            </a:extLst>
          </p:cNvPr>
          <p:cNvSpPr txBox="1"/>
          <p:nvPr/>
        </p:nvSpPr>
        <p:spPr>
          <a:xfrm>
            <a:off x="509954" y="1340643"/>
            <a:ext cx="807133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1400" b="1" dirty="0"/>
              <a:t>Массив </a:t>
            </a:r>
            <a:r>
              <a:rPr lang="ru-RU" sz="1400" dirty="0"/>
              <a:t>(в некоторых языках программирования также таблица, ряд, матрица, вектор, список) — структура данных, хранящая набор значений (элементов массива), идентифицируемых по индексу или набору индексов, принимающих целые (или приводимые к целым) значения из некоторого заданного непрерывного диапазона.</a:t>
            </a:r>
          </a:p>
          <a:p>
            <a:r>
              <a:rPr lang="ru-RU" sz="1400" dirty="0"/>
              <a:t>Каждая ячейка в массиве имеет уникальный номер</a:t>
            </a:r>
            <a:r>
              <a:rPr lang="en-US" sz="1400" dirty="0"/>
              <a:t> (</a:t>
            </a:r>
            <a:r>
              <a:rPr lang="ru-RU" sz="1400" dirty="0"/>
              <a:t>индекс).</a:t>
            </a:r>
          </a:p>
          <a:p>
            <a:endParaRPr lang="en-US" sz="1400" dirty="0"/>
          </a:p>
          <a:p>
            <a:endParaRPr lang="ru-RU" sz="1400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56E0022-EB9F-A27D-77E4-27C5A1B862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420" y="2766797"/>
            <a:ext cx="6431685" cy="2163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2425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clear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E87C98-1B73-CC8E-97CD-BA573970343D}"/>
              </a:ext>
            </a:extLst>
          </p:cNvPr>
          <p:cNvSpPr txBox="1"/>
          <p:nvPr/>
        </p:nvSpPr>
        <p:spPr>
          <a:xfrm>
            <a:off x="1072896" y="1146371"/>
            <a:ext cx="5785104" cy="32676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list.clear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Удаляет все элементы из списка. Эквивалентно </a:t>
            </a:r>
            <a:r>
              <a:rPr lang="ru-RU" dirty="0" err="1">
                <a:cs typeface="Courier New" panose="02070309020205020404" pitchFamily="49" charset="0"/>
              </a:rPr>
              <a:t>del</a:t>
            </a:r>
            <a:r>
              <a:rPr lang="ru-RU" dirty="0">
                <a:cs typeface="Courier New" panose="02070309020205020404" pitchFamily="49" charset="0"/>
              </a:rPr>
              <a:t> a[:]: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457200" lvl="1" indent="0">
              <a:buNone/>
            </a:pPr>
            <a:b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a.clear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F05154-471D-2C65-C85A-7DD21925AD3F}"/>
              </a:ext>
            </a:extLst>
          </p:cNvPr>
          <p:cNvSpPr txBox="1"/>
          <p:nvPr/>
        </p:nvSpPr>
        <p:spPr>
          <a:xfrm>
            <a:off x="5073268" y="3626142"/>
            <a:ext cx="2197865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[1, 2, 3, 4, 5]</a:t>
            </a:r>
          </a:p>
          <a:p>
            <a:r>
              <a:rPr lang="ru-RU" sz="2800" dirty="0"/>
              <a:t>[]</a:t>
            </a:r>
          </a:p>
        </p:txBody>
      </p:sp>
    </p:spTree>
    <p:extLst>
      <p:ext uri="{BB962C8B-B14F-4D97-AF65-F5344CB8AC3E}">
        <p14:creationId xmlns:p14="http://schemas.microsoft.com/office/powerpoint/2010/main" val="3912882512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 err="1">
                <a:latin typeface="Roboto Black"/>
                <a:ea typeface="Roboto Black"/>
                <a:cs typeface="Roboto Black"/>
                <a:sym typeface="Roboto Black"/>
              </a:rPr>
              <a:t>list.index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(x[, start[, end]])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B87BB5-2B8F-F3DD-5F24-C32C691BA907}"/>
              </a:ext>
            </a:extLst>
          </p:cNvPr>
          <p:cNvSpPr txBox="1"/>
          <p:nvPr/>
        </p:nvSpPr>
        <p:spPr>
          <a:xfrm>
            <a:off x="1072896" y="1146371"/>
            <a:ext cx="578510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list.index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(x[,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  <a:r>
              <a:rPr lang="en-US" dirty="0"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Возвращает индекс элемента:</a:t>
            </a:r>
            <a:endParaRPr lang="en-US" dirty="0"/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a.index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2BE977-0C69-D702-6BEB-31BE57590FC2}"/>
              </a:ext>
            </a:extLst>
          </p:cNvPr>
          <p:cNvSpPr txBox="1"/>
          <p:nvPr/>
        </p:nvSpPr>
        <p:spPr>
          <a:xfrm>
            <a:off x="3528788" y="3688561"/>
            <a:ext cx="875840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ru-RU" sz="2600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6932495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count 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8B94A4-6402-3024-919D-23591AF6CDAF}"/>
              </a:ext>
            </a:extLst>
          </p:cNvPr>
          <p:cNvSpPr txBox="1"/>
          <p:nvPr/>
        </p:nvSpPr>
        <p:spPr>
          <a:xfrm>
            <a:off x="2286000" y="1474746"/>
            <a:ext cx="4572000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list.count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Возвращает количество вхождений элемента x в список: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a=[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a.count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A6043F6-975F-465E-AD79-67B5DC2E0A23}"/>
              </a:ext>
            </a:extLst>
          </p:cNvPr>
          <p:cNvSpPr txBox="1"/>
          <p:nvPr/>
        </p:nvSpPr>
        <p:spPr>
          <a:xfrm>
            <a:off x="4134080" y="3988335"/>
            <a:ext cx="875840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2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305163559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sort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CA062D-9595-3AB1-13F7-E851886F5A5F}"/>
              </a:ext>
            </a:extLst>
          </p:cNvPr>
          <p:cNvSpPr txBox="1"/>
          <p:nvPr/>
        </p:nvSpPr>
        <p:spPr>
          <a:xfrm>
            <a:off x="756138" y="1146370"/>
            <a:ext cx="6101862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just"/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reverse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Сортирует элементы в списке по возрастанию. </a:t>
            </a: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ru-RU" dirty="0">
                <a:cs typeface="Courier New" panose="02070309020205020404" pitchFamily="49" charset="0"/>
              </a:rPr>
              <a:t>Для сортировки в обратном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порядке используйте флаг </a:t>
            </a:r>
            <a:r>
              <a:rPr lang="ru-RU" dirty="0" err="1">
                <a:cs typeface="Courier New" panose="02070309020205020404" pitchFamily="49" charset="0"/>
              </a:rPr>
              <a:t>reverse</a:t>
            </a:r>
            <a:r>
              <a:rPr lang="ru-RU" dirty="0">
                <a:cs typeface="Courier New" panose="02070309020205020404" pitchFamily="49" charset="0"/>
              </a:rPr>
              <a:t>=True. </a:t>
            </a:r>
            <a:endParaRPr lang="en-US" dirty="0">
              <a:cs typeface="Courier New" panose="02070309020205020404" pitchFamily="49" charset="0"/>
            </a:endParaRPr>
          </a:p>
          <a:p>
            <a:pPr algn="just"/>
            <a:r>
              <a:rPr lang="ru-RU" b="1" dirty="0" err="1">
                <a:cs typeface="Courier New" panose="02070309020205020404" pitchFamily="49" charset="0"/>
              </a:rPr>
              <a:t>key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ru-RU" dirty="0">
                <a:cs typeface="Courier New" panose="02070309020205020404" pitchFamily="49" charset="0"/>
              </a:rPr>
              <a:t>(необязательный параметр) если указать ключ, то сортировка будет выполнена по функции этого ключа: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a.sort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08073D-1CAF-7C20-C23B-A1E3D9CBD6DE}"/>
              </a:ext>
            </a:extLst>
          </p:cNvPr>
          <p:cNvSpPr txBox="1"/>
          <p:nvPr/>
        </p:nvSpPr>
        <p:spPr>
          <a:xfrm>
            <a:off x="4753064" y="3997130"/>
            <a:ext cx="2726674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[1, 1, 2, 4, 8]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2084695639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reverse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CFE1B9-CC2F-88CF-1A06-0419879FAA23}"/>
              </a:ext>
            </a:extLst>
          </p:cNvPr>
          <p:cNvSpPr txBox="1"/>
          <p:nvPr/>
        </p:nvSpPr>
        <p:spPr>
          <a:xfrm>
            <a:off x="1928206" y="1263699"/>
            <a:ext cx="4572000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list.reverse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- </a:t>
            </a:r>
            <a:r>
              <a:rPr lang="ru-RU" dirty="0">
                <a:cs typeface="Courier New" panose="02070309020205020404" pitchFamily="49" charset="0"/>
              </a:rPr>
              <a:t>Изменяет порядок расположения элементов в списке на обратный:</a:t>
            </a:r>
            <a:endParaRPr lang="en-US" sz="2800" dirty="0">
              <a:solidFill>
                <a:srgbClr val="000000"/>
              </a:solidFill>
              <a:effectLst/>
            </a:endParaRPr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a.reverse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9A52D3-5121-1D59-720E-C00608C6893A}"/>
              </a:ext>
            </a:extLst>
          </p:cNvPr>
          <p:cNvSpPr txBox="1"/>
          <p:nvPr/>
        </p:nvSpPr>
        <p:spPr>
          <a:xfrm>
            <a:off x="3908446" y="4181004"/>
            <a:ext cx="2726674" cy="4924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[7, 5, 3, 1]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180828706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Метод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copy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576360-B00E-4FD8-3D58-126932C97F39}"/>
              </a:ext>
            </a:extLst>
          </p:cNvPr>
          <p:cNvSpPr txBox="1"/>
          <p:nvPr/>
        </p:nvSpPr>
        <p:spPr>
          <a:xfrm>
            <a:off x="2854899" y="188297"/>
            <a:ext cx="6239196" cy="49552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list.copy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- </a:t>
            </a:r>
            <a:r>
              <a:rPr lang="ru-RU" dirty="0">
                <a:cs typeface="Courier New" panose="02070309020205020404" pitchFamily="49" charset="0"/>
              </a:rPr>
              <a:t>Возвращает копию списка. Эквивалентно a[:]:</a:t>
            </a:r>
            <a:endParaRPr lang="en-US" dirty="0">
              <a:cs typeface="Courier New" panose="02070309020205020404" pitchFamily="49" charset="0"/>
            </a:endParaRPr>
          </a:p>
          <a:p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a.copy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 marL="457200" lvl="1" indent="0">
              <a:buNone/>
            </a:pPr>
            <a:endParaRPr lang="ru-RU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b[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= </a:t>
            </a:r>
            <a:r>
              <a:rPr lang="en-US" sz="2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(b)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468BC1-7C91-F331-8479-A8878BF0458A}"/>
              </a:ext>
            </a:extLst>
          </p:cNvPr>
          <p:cNvSpPr txBox="1"/>
          <p:nvPr/>
        </p:nvSpPr>
        <p:spPr>
          <a:xfrm>
            <a:off x="6701519" y="1619457"/>
            <a:ext cx="1674565" cy="209288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2600" dirty="0"/>
              <a:t>[1, 7, 9]</a:t>
            </a:r>
          </a:p>
          <a:p>
            <a:pPr algn="ctr"/>
            <a:r>
              <a:rPr lang="en-US" sz="2600" dirty="0"/>
              <a:t>[1, 7, 9]</a:t>
            </a:r>
            <a:endParaRPr lang="ru-RU" sz="2600" dirty="0"/>
          </a:p>
          <a:p>
            <a:pPr algn="ctr"/>
            <a:endParaRPr lang="en-US" sz="2600" dirty="0"/>
          </a:p>
          <a:p>
            <a:pPr algn="ctr"/>
            <a:r>
              <a:rPr lang="en-US" sz="2600" dirty="0"/>
              <a:t>[1, 7, 9]</a:t>
            </a:r>
          </a:p>
          <a:p>
            <a:pPr algn="ctr"/>
            <a:r>
              <a:rPr lang="en-US" sz="2600" dirty="0"/>
              <a:t>[8, 7, 9]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41934753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zip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A90DC6-2D76-1D59-E268-DFC9F7920D6F}"/>
              </a:ext>
            </a:extLst>
          </p:cNvPr>
          <p:cNvSpPr txBox="1"/>
          <p:nvPr/>
        </p:nvSpPr>
        <p:spPr>
          <a:xfrm>
            <a:off x="597038" y="1120842"/>
            <a:ext cx="841256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Функция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в Python создает итератор, который объединяет элементы из нескольких источников данных.</a:t>
            </a:r>
            <a:endParaRPr lang="en-US" dirty="0"/>
          </a:p>
          <a:p>
            <a:pPr algn="just"/>
            <a:r>
              <a:rPr lang="ru-RU" dirty="0"/>
              <a:t>Функция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ru-RU" dirty="0"/>
              <a:t> принимает итерируемый объект, например, список, кортеж, множество или словарь в качестве аргумента. Затем она генерирует список кортежей, которые содержат элементы из каждого объекта, переданного в функцию.</a:t>
            </a:r>
            <a:endParaRPr lang="en-US" dirty="0"/>
          </a:p>
          <a:p>
            <a:pPr marL="457200" lvl="1" indent="0">
              <a:buNone/>
            </a:pPr>
            <a:endParaRPr lang="en-US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Дима"</a:t>
            </a: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"Марина"</a:t>
            </a: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"Андрей"</a:t>
            </a: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"Никита"</a:t>
            </a:r>
            <a:r>
              <a:rPr lang="ru-RU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zipped_values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zipped_list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list(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zipped_values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zipped_list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841741-2E32-5324-D828-AF20C0B2D3C4}"/>
              </a:ext>
            </a:extLst>
          </p:cNvPr>
          <p:cNvSpPr txBox="1"/>
          <p:nvPr/>
        </p:nvSpPr>
        <p:spPr>
          <a:xfrm>
            <a:off x="352100" y="4444829"/>
            <a:ext cx="736477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dirty="0"/>
              <a:t>[('Дима', 2), ('Марина', 9), ('Андрей', 18), ('Никита', 28)]</a:t>
            </a:r>
          </a:p>
        </p:txBody>
      </p:sp>
    </p:spTree>
    <p:extLst>
      <p:ext uri="{BB962C8B-B14F-4D97-AF65-F5344CB8AC3E}">
        <p14:creationId xmlns:p14="http://schemas.microsoft.com/office/powerpoint/2010/main" val="10232998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zip</a:t>
            </a: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 с циклом </a:t>
            </a:r>
            <a:r>
              <a:rPr lang="ru-RU" sz="3000" dirty="0" err="1">
                <a:latin typeface="Roboto Black"/>
                <a:ea typeface="Roboto Black"/>
                <a:cs typeface="Roboto Black"/>
                <a:sym typeface="Roboto Black"/>
              </a:rPr>
              <a:t>for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6DFEB2-AC08-D6F4-08AA-61286BEE8830}"/>
              </a:ext>
            </a:extLst>
          </p:cNvPr>
          <p:cNvSpPr txBox="1"/>
          <p:nvPr/>
        </p:nvSpPr>
        <p:spPr>
          <a:xfrm>
            <a:off x="1106667" y="1212077"/>
            <a:ext cx="6707296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6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Дима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Марина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Андрей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Никита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name, number </a:t>
            </a:r>
            <a:r>
              <a:rPr lang="en-US" sz="14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(name, number)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21B743-C30E-DE70-A43B-5AE0FDFA43AE}"/>
              </a:ext>
            </a:extLst>
          </p:cNvPr>
          <p:cNvSpPr txBox="1"/>
          <p:nvPr/>
        </p:nvSpPr>
        <p:spPr>
          <a:xfrm>
            <a:off x="4843819" y="3145882"/>
            <a:ext cx="1988544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Дима 2</a:t>
            </a:r>
          </a:p>
          <a:p>
            <a:r>
              <a:rPr lang="ru-RU" sz="2800" dirty="0"/>
              <a:t>Марина 9</a:t>
            </a:r>
          </a:p>
          <a:p>
            <a:r>
              <a:rPr lang="ru-RU" sz="2800" dirty="0"/>
              <a:t>Андрей 18</a:t>
            </a:r>
          </a:p>
          <a:p>
            <a:r>
              <a:rPr lang="ru-RU" sz="2800" dirty="0"/>
              <a:t>Никита 28</a:t>
            </a:r>
          </a:p>
        </p:txBody>
      </p:sp>
    </p:spTree>
    <p:extLst>
      <p:ext uri="{BB962C8B-B14F-4D97-AF65-F5344CB8AC3E}">
        <p14:creationId xmlns:p14="http://schemas.microsoft.com/office/powerpoint/2010/main" val="108265612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Функция </a:t>
            </a:r>
            <a:r>
              <a:rPr lang="en-US" sz="3000" dirty="0">
                <a:latin typeface="Roboto Black"/>
                <a:ea typeface="Roboto Black"/>
                <a:cs typeface="Roboto Black"/>
                <a:sym typeface="Roboto Black"/>
              </a:rPr>
              <a:t>unzip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980FBB-F302-9A36-3BD3-A67AE5423F59}"/>
              </a:ext>
            </a:extLst>
          </p:cNvPr>
          <p:cNvSpPr txBox="1"/>
          <p:nvPr/>
        </p:nvSpPr>
        <p:spPr>
          <a:xfrm>
            <a:off x="507046" y="1368141"/>
            <a:ext cx="8961905" cy="1661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endParaRPr lang="en-US" sz="1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employees_zipped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[(</a:t>
            </a:r>
            <a:r>
              <a:rPr lang="en-US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u-RU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Дима'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ru-RU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'Марина'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9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ru-RU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'Андрей'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18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), (</a:t>
            </a:r>
            <a:r>
              <a:rPr lang="ru-RU" sz="14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'Никита'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4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28</a:t>
            </a:r>
            <a:r>
              <a:rPr lang="ru-RU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</a:t>
            </a: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zip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(*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employees_zipped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b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employee_names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4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employee_numbers</a:t>
            </a:r>
            <a:r>
              <a:rPr lang="en-US" sz="14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7A79A8-3AEA-DC28-EC39-B6F7C0A58FD2}"/>
              </a:ext>
            </a:extLst>
          </p:cNvPr>
          <p:cNvSpPr txBox="1"/>
          <p:nvPr/>
        </p:nvSpPr>
        <p:spPr>
          <a:xfrm>
            <a:off x="955926" y="3526183"/>
            <a:ext cx="46160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1800" dirty="0"/>
              <a:t>('Дима', 'Марина', 'Андрей', 'Никита')</a:t>
            </a:r>
          </a:p>
          <a:p>
            <a:r>
              <a:rPr lang="ru-RU" sz="1800" dirty="0"/>
              <a:t>(2, 9, 18, 28)</a:t>
            </a:r>
          </a:p>
        </p:txBody>
      </p:sp>
    </p:spTree>
    <p:extLst>
      <p:ext uri="{BB962C8B-B14F-4D97-AF65-F5344CB8AC3E}">
        <p14:creationId xmlns:p14="http://schemas.microsoft.com/office/powerpoint/2010/main" val="357386427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List Comprehensions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13A409-C139-CF71-C5A8-44C9EF9BF464}"/>
              </a:ext>
            </a:extLst>
          </p:cNvPr>
          <p:cNvSpPr txBox="1"/>
          <p:nvPr/>
        </p:nvSpPr>
        <p:spPr>
          <a:xfrm>
            <a:off x="808892" y="1019907"/>
            <a:ext cx="6049108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b="1" dirty="0"/>
              <a:t>List </a:t>
            </a:r>
            <a:r>
              <a:rPr lang="ru-RU" b="1" dirty="0" err="1"/>
              <a:t>Comprehensions</a:t>
            </a:r>
            <a:r>
              <a:rPr lang="ru-RU" dirty="0"/>
              <a:t> чаще всего на русский язык переводят как “абстракция</a:t>
            </a:r>
            <a:r>
              <a:rPr lang="en-US" dirty="0"/>
              <a:t> </a:t>
            </a:r>
            <a:r>
              <a:rPr lang="ru-RU" dirty="0"/>
              <a:t>списков” или “списковое включение”, является частью синтаксиса языка, которая</a:t>
            </a:r>
            <a:r>
              <a:rPr lang="en-US" dirty="0"/>
              <a:t> </a:t>
            </a:r>
            <a:r>
              <a:rPr lang="ru-RU" dirty="0"/>
              <a:t>предоставляет простой способ построения списков. </a:t>
            </a:r>
            <a:endParaRPr lang="en-US" dirty="0"/>
          </a:p>
          <a:p>
            <a:pPr algn="just"/>
            <a:r>
              <a:rPr lang="ru-RU" dirty="0"/>
              <a:t>Проще всего работу </a:t>
            </a:r>
            <a:r>
              <a:rPr lang="ru-RU" b="1" dirty="0" err="1"/>
              <a:t>list</a:t>
            </a:r>
            <a:r>
              <a:rPr lang="en-US" b="1" dirty="0"/>
              <a:t> </a:t>
            </a:r>
            <a:r>
              <a:rPr lang="ru-RU" b="1" dirty="0" err="1"/>
              <a:t>comprehensions</a:t>
            </a:r>
            <a:r>
              <a:rPr lang="ru-RU" dirty="0"/>
              <a:t> показать на примере. Допустим вам необходимо создать список</a:t>
            </a:r>
            <a:r>
              <a:rPr lang="en-US" dirty="0"/>
              <a:t> </a:t>
            </a:r>
            <a:r>
              <a:rPr lang="ru-RU" dirty="0"/>
              <a:t>целых чисел от 0 до n, где n предварительно задается. </a:t>
            </a:r>
            <a:endParaRPr lang="en-US" dirty="0"/>
          </a:p>
          <a:p>
            <a:r>
              <a:rPr lang="ru-RU" dirty="0"/>
              <a:t>Классический способ</a:t>
            </a:r>
            <a:r>
              <a:rPr lang="en-US" dirty="0"/>
              <a:t> </a:t>
            </a:r>
            <a:r>
              <a:rPr lang="ru-RU" dirty="0"/>
              <a:t>решения данной задачи выглядел бы так:</a:t>
            </a:r>
            <a:endParaRPr lang="en-US" dirty="0"/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int(</a:t>
            </a: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a=[]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(n):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a.append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DAF8BD-F580-D52F-8C14-A2986CB85297}"/>
              </a:ext>
            </a:extLst>
          </p:cNvPr>
          <p:cNvSpPr txBox="1"/>
          <p:nvPr/>
        </p:nvSpPr>
        <p:spPr>
          <a:xfrm>
            <a:off x="7059230" y="2571750"/>
            <a:ext cx="1801257" cy="212365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200" b="1" dirty="0"/>
              <a:t>5</a:t>
            </a:r>
          </a:p>
          <a:p>
            <a:r>
              <a:rPr lang="ru-RU" sz="2200" dirty="0"/>
              <a:t>[0]</a:t>
            </a:r>
          </a:p>
          <a:p>
            <a:r>
              <a:rPr lang="ru-RU" sz="2200" dirty="0"/>
              <a:t>[0, 1]</a:t>
            </a:r>
          </a:p>
          <a:p>
            <a:r>
              <a:rPr lang="ru-RU" sz="2200" dirty="0"/>
              <a:t>[0, 1, 2]</a:t>
            </a:r>
          </a:p>
          <a:p>
            <a:r>
              <a:rPr lang="ru-RU" sz="2200" dirty="0"/>
              <a:t>[0, 1, 2, 3]</a:t>
            </a:r>
          </a:p>
          <a:p>
            <a:r>
              <a:rPr lang="ru-RU" sz="2200" b="1" dirty="0"/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2818250880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Массивы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Задача на поиск «волшебного» индекса в массиве">
            <a:extLst>
              <a:ext uri="{FF2B5EF4-FFF2-40B4-BE49-F238E27FC236}">
                <a16:creationId xmlns:a16="http://schemas.microsoft.com/office/drawing/2014/main" id="{A8140900-9B06-D19D-6ADD-A830B4AA2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0381" y="1159568"/>
            <a:ext cx="6347650" cy="22257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87339869-F69D-D171-03B3-CFF664350A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08685" y="3598241"/>
            <a:ext cx="5405092" cy="8794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381E1A-BFA2-5793-7330-CD03811C5299}"/>
              </a:ext>
            </a:extLst>
          </p:cNvPr>
          <p:cNvSpPr txBox="1"/>
          <p:nvPr/>
        </p:nvSpPr>
        <p:spPr>
          <a:xfrm>
            <a:off x="134400" y="3769755"/>
            <a:ext cx="203988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sz="2000" b="1" dirty="0">
                <a:solidFill>
                  <a:srgbClr val="000000"/>
                </a:solidFill>
                <a:cs typeface="Courier New" panose="02070309020205020404" pitchFamily="49" charset="0"/>
              </a:rPr>
              <a:t>Индекс </a:t>
            </a:r>
            <a:r>
              <a:rPr lang="en-US" sz="2000" b="1" dirty="0">
                <a:cs typeface="Courier New" panose="02070309020205020404" pitchFamily="49" charset="0"/>
              </a:rPr>
              <a:t> </a:t>
            </a:r>
            <a:endParaRPr lang="ru-RU" sz="2000" b="1" dirty="0">
              <a:cs typeface="Courier New" panose="02070309020205020404" pitchFamily="49" charset="0"/>
            </a:endParaRPr>
          </a:p>
          <a:p>
            <a:pPr algn="r"/>
            <a:r>
              <a:rPr lang="ru-RU" sz="2000" b="1" dirty="0">
                <a:cs typeface="Courier New" panose="02070309020205020404" pitchFamily="49" charset="0"/>
              </a:rPr>
              <a:t>Значение</a:t>
            </a:r>
          </a:p>
        </p:txBody>
      </p:sp>
    </p:spTree>
    <p:extLst>
      <p:ext uri="{BB962C8B-B14F-4D97-AF65-F5344CB8AC3E}">
        <p14:creationId xmlns:p14="http://schemas.microsoft.com/office/powerpoint/2010/main" val="94954205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List Comprehensions</a:t>
            </a:r>
            <a:endParaRPr lang="ru-RU"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8422D8-DD5A-7B53-FBFB-9416825E5B24}"/>
              </a:ext>
            </a:extLst>
          </p:cNvPr>
          <p:cNvSpPr txBox="1"/>
          <p:nvPr/>
        </p:nvSpPr>
        <p:spPr>
          <a:xfrm>
            <a:off x="1389185" y="1146371"/>
            <a:ext cx="5468815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Использование </a:t>
            </a:r>
            <a:r>
              <a:rPr lang="ru-RU" b="1" dirty="0" err="1"/>
              <a:t>list</a:t>
            </a:r>
            <a:r>
              <a:rPr lang="ru-RU" b="1" dirty="0"/>
              <a:t> </a:t>
            </a:r>
            <a:r>
              <a:rPr lang="ru-RU" b="1" dirty="0" err="1"/>
              <a:t>comprehensions</a:t>
            </a:r>
            <a:r>
              <a:rPr lang="ru-RU" b="1" dirty="0"/>
              <a:t> </a:t>
            </a:r>
            <a:r>
              <a:rPr lang="ru-RU" dirty="0"/>
              <a:t>позволяет сделать это значительно проще:</a:t>
            </a:r>
            <a:endParaRPr lang="en-US" dirty="0"/>
          </a:p>
          <a:p>
            <a:pPr marL="457200" lvl="1" indent="0">
              <a:buNone/>
            </a:pPr>
            <a:endParaRPr lang="en-US" sz="2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int(</a:t>
            </a: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</a:t>
            </a:r>
          </a:p>
          <a:p>
            <a:pPr marL="457200" lvl="1" indent="0">
              <a:buNone/>
            </a:pPr>
            <a:b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(n)]</a:t>
            </a:r>
          </a:p>
          <a:p>
            <a:pPr marL="457200" lvl="1" indent="0">
              <a:buNone/>
            </a:pPr>
            <a:r>
              <a:rPr lang="en-US" sz="2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53A67B-8300-A6ED-AFC4-E1D95FFB1713}"/>
              </a:ext>
            </a:extLst>
          </p:cNvPr>
          <p:cNvSpPr txBox="1"/>
          <p:nvPr/>
        </p:nvSpPr>
        <p:spPr>
          <a:xfrm>
            <a:off x="5031742" y="3967775"/>
            <a:ext cx="2241933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ru-RU" sz="2800" dirty="0"/>
              <a:t>5</a:t>
            </a:r>
          </a:p>
          <a:p>
            <a:r>
              <a:rPr lang="ru-RU" sz="2800" dirty="0"/>
              <a:t>[0, 1, 2, 3, 4]</a:t>
            </a:r>
          </a:p>
        </p:txBody>
      </p:sp>
    </p:spTree>
    <p:extLst>
      <p:ext uri="{BB962C8B-B14F-4D97-AF65-F5344CB8AC3E}">
        <p14:creationId xmlns:p14="http://schemas.microsoft.com/office/powerpoint/2010/main" val="155583501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Задача со списком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660BBF-0B6C-2203-F6C8-AEC6DB18A1FE}"/>
              </a:ext>
            </a:extLst>
          </p:cNvPr>
          <p:cNvSpPr txBox="1"/>
          <p:nvPr/>
        </p:nvSpPr>
        <p:spPr>
          <a:xfrm>
            <a:off x="1283677" y="796537"/>
            <a:ext cx="457200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Пример с заменой функции </a:t>
            </a:r>
            <a:r>
              <a:rPr lang="ru-RU" b="1" dirty="0" err="1"/>
              <a:t>map</a:t>
            </a:r>
            <a:r>
              <a:rPr lang="ru-RU" b="1" dirty="0"/>
              <a:t>.</a:t>
            </a:r>
          </a:p>
          <a:p>
            <a:pPr algn="just"/>
            <a:r>
              <a:rPr lang="ru-RU" dirty="0"/>
              <a:t>Пусть </a:t>
            </a:r>
            <a:r>
              <a:rPr lang="ru-RU" b="1" dirty="0"/>
              <a:t>у нас есть список и нужно получить на базе него новый, который</a:t>
            </a:r>
            <a:r>
              <a:rPr lang="en-US" b="1" dirty="0"/>
              <a:t> </a:t>
            </a:r>
            <a:r>
              <a:rPr lang="ru-RU" b="1" dirty="0"/>
              <a:t>содержит элементы первого, возведенные в квадрат. </a:t>
            </a:r>
            <a:endParaRPr lang="en-US" b="1" dirty="0"/>
          </a:p>
          <a:p>
            <a:r>
              <a:rPr lang="ru-RU" dirty="0"/>
              <a:t>Решим эту задачу с</a:t>
            </a:r>
            <a:r>
              <a:rPr lang="en-US" dirty="0"/>
              <a:t> </a:t>
            </a:r>
            <a:r>
              <a:rPr lang="ru-RU" dirty="0"/>
              <a:t>использованием циклов:</a:t>
            </a:r>
            <a:endParaRPr lang="en-US" dirty="0"/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 = []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a: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b.append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** </a:t>
            </a:r>
            <a:r>
              <a:rPr lang="en-US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'a = {}\</a:t>
            </a:r>
            <a:r>
              <a:rPr lang="en-US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nb</a:t>
            </a:r>
            <a:r>
              <a:rPr lang="en-US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 = {}'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format</a:t>
            </a:r>
            <a:r>
              <a:rPr lang="en-US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(a, b))</a:t>
            </a:r>
          </a:p>
          <a:p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3D0ACE-8D68-6DB3-5C2D-CCB4FBEABE54}"/>
              </a:ext>
            </a:extLst>
          </p:cNvPr>
          <p:cNvSpPr txBox="1"/>
          <p:nvPr/>
        </p:nvSpPr>
        <p:spPr>
          <a:xfrm>
            <a:off x="1041093" y="3997128"/>
            <a:ext cx="4937676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pt-BR" sz="2400" dirty="0"/>
              <a:t>a = [1, 2, 3, 4, 5, 6, 7]</a:t>
            </a:r>
          </a:p>
          <a:p>
            <a:r>
              <a:rPr lang="pt-BR" sz="2400" dirty="0"/>
              <a:t>b = [1, 4, 9, 16, 25, 36, 49]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76929194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Срезы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9521A9-0B10-CF30-6EF3-140399F80ECB}"/>
              </a:ext>
            </a:extLst>
          </p:cNvPr>
          <p:cNvSpPr txBox="1"/>
          <p:nvPr/>
        </p:nvSpPr>
        <p:spPr>
          <a:xfrm>
            <a:off x="972563" y="880795"/>
            <a:ext cx="6629399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sz="2400" b="1" dirty="0"/>
              <a:t>Слайсы (срезы) </a:t>
            </a:r>
            <a:r>
              <a:rPr lang="ru-RU" sz="2400" dirty="0"/>
              <a:t>являются очень мощной составляющей Python, которая позволяет быстро и лаконично решать задачи выборки элементов из списка.</a:t>
            </a:r>
          </a:p>
          <a:p>
            <a:pPr algn="just"/>
            <a:endParaRPr lang="ru-RU" sz="700" dirty="0"/>
          </a:p>
          <a:p>
            <a:pPr algn="just"/>
            <a:r>
              <a:rPr lang="ru-RU" sz="2400" dirty="0"/>
              <a:t>Слайс задается тройкой чисел, разделенных запятой: </a:t>
            </a:r>
            <a:r>
              <a:rPr lang="ru-RU" sz="2400" b="1" dirty="0" err="1"/>
              <a:t>start:stop:step</a:t>
            </a:r>
            <a:r>
              <a:rPr lang="ru-RU" sz="2400" dirty="0"/>
              <a:t>. </a:t>
            </a:r>
          </a:p>
          <a:p>
            <a:pPr algn="just"/>
            <a:r>
              <a:rPr lang="ru-RU" sz="2400" b="1" dirty="0"/>
              <a:t>Start</a:t>
            </a:r>
            <a:r>
              <a:rPr lang="ru-RU" sz="2400" dirty="0"/>
              <a:t> –позиция с которой нужно начать выборку, </a:t>
            </a:r>
            <a:br>
              <a:rPr lang="en-US" sz="2400" dirty="0"/>
            </a:br>
            <a:r>
              <a:rPr lang="ru-RU" sz="2400" b="1" dirty="0" err="1"/>
              <a:t>stop</a:t>
            </a:r>
            <a:r>
              <a:rPr lang="ru-RU" sz="2400" dirty="0"/>
              <a:t> – конечная позиция, </a:t>
            </a:r>
            <a:r>
              <a:rPr lang="ru-RU" sz="2400" b="1" dirty="0" err="1"/>
              <a:t>step</a:t>
            </a:r>
            <a:r>
              <a:rPr lang="ru-RU" sz="2400" dirty="0"/>
              <a:t> – шаг. </a:t>
            </a:r>
          </a:p>
          <a:p>
            <a:pPr algn="just"/>
            <a:r>
              <a:rPr lang="ru-RU" sz="2400" dirty="0"/>
              <a:t>При этом необходимо помнить, что выборка не включает элемент, определяемый </a:t>
            </a:r>
            <a:r>
              <a:rPr lang="ru-RU" sz="2400" b="1" dirty="0" err="1"/>
              <a:t>stop</a:t>
            </a:r>
            <a:r>
              <a:rPr lang="ru-RU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53306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Срезы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4230E-1B93-5A13-FA16-7A8F7CE3FC30}"/>
              </a:ext>
            </a:extLst>
          </p:cNvPr>
          <p:cNvSpPr txBox="1"/>
          <p:nvPr/>
        </p:nvSpPr>
        <p:spPr>
          <a:xfrm>
            <a:off x="993530" y="1146371"/>
            <a:ext cx="715693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[i </a:t>
            </a:r>
            <a:r>
              <a:rPr lang="ru-RU" sz="18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ru-RU" sz="18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ru-RU" sz="18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a[:]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latin typeface="Courier New" panose="02070309020205020404" pitchFamily="49" charset="0"/>
              </a:rPr>
              <a:t># [0, 1, 2, 3, 4, 5, 6, 7, 8, 9]</a:t>
            </a: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Получить первые пять элементов списка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[0, 1, 2, 3, 4]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Получить элементы с 3-го по 7-ой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[2, 3, 4, 5, 6]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a[::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Взять из списка элементы с шагом 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[0, 2, 4, 6, 8]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  <a:r>
              <a:rPr lang="ru-RU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# Взять из списка элементы со </a:t>
            </a:r>
            <a:br>
              <a:rPr lang="en-US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ru-RU" sz="18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2-го по 8-ой с шагом 2</a:t>
            </a:r>
          </a:p>
          <a:p>
            <a:pPr marL="0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ru-RU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 [1, 3, 5, 7]</a:t>
            </a:r>
            <a:endParaRPr lang="ru-RU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sz="1800" dirty="0"/>
          </a:p>
        </p:txBody>
      </p:sp>
    </p:spTree>
    <p:extLst>
      <p:ext uri="{BB962C8B-B14F-4D97-AF65-F5344CB8AC3E}">
        <p14:creationId xmlns:p14="http://schemas.microsoft.com/office/powerpoint/2010/main" val="242423552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Слайсы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FB2400C-BD34-E43A-7E74-CE65E4A27FD2}"/>
              </a:ext>
            </a:extLst>
          </p:cNvPr>
          <p:cNvSpPr txBox="1"/>
          <p:nvPr/>
        </p:nvSpPr>
        <p:spPr>
          <a:xfrm>
            <a:off x="430402" y="1019908"/>
            <a:ext cx="7713721" cy="355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ru-RU" dirty="0"/>
              <a:t>Слайсы можно сконструировать заранее, а потом уже использовать по мере</a:t>
            </a:r>
            <a:r>
              <a:rPr lang="en-US" dirty="0"/>
              <a:t> </a:t>
            </a:r>
            <a:r>
              <a:rPr lang="ru-RU" dirty="0"/>
              <a:t>необходимости. </a:t>
            </a:r>
            <a:endParaRPr lang="en-US" dirty="0"/>
          </a:p>
          <a:p>
            <a:pPr algn="just"/>
            <a:r>
              <a:rPr lang="ru-RU" dirty="0"/>
              <a:t>Это возможно сделать, в виду того, что слайс – это объект класса</a:t>
            </a:r>
            <a:r>
              <a:rPr lang="en-US" dirty="0"/>
              <a:t> </a:t>
            </a:r>
            <a:r>
              <a:rPr lang="ru-RU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slice</a:t>
            </a:r>
            <a:r>
              <a:rPr lang="ru-RU" dirty="0"/>
              <a:t>. </a:t>
            </a:r>
            <a:endParaRPr lang="en-US" dirty="0"/>
          </a:p>
          <a:p>
            <a:pPr algn="just"/>
            <a:r>
              <a:rPr lang="ru-RU" dirty="0"/>
              <a:t>Ниже приведен пример, демонстрирующий эту функциональность:</a:t>
            </a:r>
            <a:endParaRPr lang="en-US" dirty="0"/>
          </a:p>
          <a:p>
            <a:endParaRPr lang="en-US" sz="1100" dirty="0"/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 = [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18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)]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a[:]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slice(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a[s]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 [0, 1, 2, 3, 4]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s = slice(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18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a[s]</a:t>
            </a:r>
          </a:p>
          <a:p>
            <a:pPr marL="457200" lvl="1" indent="0">
              <a:buNone/>
            </a:pPr>
            <a:r>
              <a:rPr lang="en-US" sz="18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  # [1, 3, 5, 7]</a:t>
            </a:r>
            <a:endParaRPr lang="en-US" sz="18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60893641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434428" y="403050"/>
            <a:ext cx="6056100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>
                <a:latin typeface="Roboto Black"/>
                <a:ea typeface="Roboto Black"/>
                <a:cs typeface="Roboto Black"/>
                <a:sym typeface="Roboto Black"/>
              </a:rPr>
              <a:t>Итоги занятия</a:t>
            </a:r>
          </a:p>
        </p:txBody>
      </p:sp>
      <p:sp>
        <p:nvSpPr>
          <p:cNvPr id="152" name="Google Shape;152;p11"/>
          <p:cNvSpPr txBox="1">
            <a:spLocks noGrp="1"/>
          </p:cNvSpPr>
          <p:nvPr>
            <p:ph type="subTitle" idx="1"/>
          </p:nvPr>
        </p:nvSpPr>
        <p:spPr>
          <a:xfrm>
            <a:off x="953800" y="1468848"/>
            <a:ext cx="6395906" cy="33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массивами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со списками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 множествами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85F4C"/>
              </a:buClr>
              <a:buSzPts val="1800"/>
              <a:buFont typeface="Roboto Light"/>
              <a:buChar char="●"/>
            </a:pPr>
            <a:r>
              <a:rPr lang="ru-RU" sz="1800" dirty="0">
                <a:solidFill>
                  <a:schemeClr val="dk1"/>
                </a:solidFill>
              </a:rPr>
              <a:t>Познакомились со словарями </a:t>
            </a:r>
            <a:r>
              <a:rPr lang="en-US" sz="1800" dirty="0">
                <a:solidFill>
                  <a:schemeClr val="dk1"/>
                </a:solidFill>
              </a:rPr>
              <a:t>Python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Массивы = списки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9C056BA-2344-66FA-D070-D4277B2B99B4}"/>
              </a:ext>
            </a:extLst>
          </p:cNvPr>
          <p:cNvSpPr txBox="1"/>
          <p:nvPr/>
        </p:nvSpPr>
        <p:spPr>
          <a:xfrm>
            <a:off x="352100" y="896816"/>
            <a:ext cx="8370277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В языке Python нет такой структуры данных, как массив.</a:t>
            </a:r>
          </a:p>
          <a:p>
            <a:r>
              <a:rPr lang="ru-RU" sz="1600" b="1" dirty="0"/>
              <a:t>Для хранения группы однотипных объектов используют списки (тип данных </a:t>
            </a:r>
            <a:r>
              <a:rPr lang="ru-RU" sz="1600" b="1" dirty="0" err="1">
                <a:solidFill>
                  <a:srgbClr val="0000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ru-RU" sz="1600" b="1" dirty="0"/>
              <a:t> ).</a:t>
            </a:r>
          </a:p>
          <a:p>
            <a:r>
              <a:rPr lang="ru-RU" sz="1600" dirty="0"/>
              <a:t>В отличие от массивов в других языках, у списков нет никаких ограничений на тип переменных, поэтому в них могут храниться объекты разного типа.</a:t>
            </a:r>
          </a:p>
          <a:p>
            <a:pPr algn="just"/>
            <a:endParaRPr lang="ru-RU" sz="1600" b="1" dirty="0"/>
          </a:p>
          <a:p>
            <a:pPr algn="just"/>
            <a:r>
              <a:rPr lang="ru-RU" sz="1600" b="1" dirty="0"/>
              <a:t>Списки</a:t>
            </a:r>
            <a:r>
              <a:rPr lang="ru-RU" sz="1600" dirty="0"/>
              <a:t> являются упорядоченными последовательностями, которые состоят из различных объектов (значений, данных), заключающихся в квадратные скобки </a:t>
            </a:r>
            <a:r>
              <a:rPr lang="ru-RU" sz="1600" dirty="0">
                <a:solidFill>
                  <a:srgbClr val="1C3158"/>
                </a:solidFill>
              </a:rPr>
              <a:t>[ ] </a:t>
            </a:r>
            <a:r>
              <a:rPr lang="ru-RU" sz="1600" dirty="0"/>
              <a:t>и отделяющиеся друг от друга с помощью запятой.</a:t>
            </a:r>
          </a:p>
          <a:p>
            <a:endParaRPr lang="ru-RU" sz="1600" dirty="0"/>
          </a:p>
          <a:p>
            <a:r>
              <a:rPr lang="ru-RU" sz="1600" dirty="0"/>
              <a:t>Пример: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list1 = [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‘</a:t>
            </a:r>
            <a:r>
              <a:rPr lang="ru-RU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физика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’</a:t>
            </a:r>
            <a:r>
              <a:rPr lang="ru-RU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химия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1997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2000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];</a:t>
            </a: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list2 = [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];</a:t>
            </a:r>
            <a:endParaRPr lang="ru-RU" sz="20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list3 = [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"c"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"d"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endParaRPr lang="en-US" sz="2400" b="1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4245457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Операции со списками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9FF89E-F790-E7B8-4E3B-19129900CF08}"/>
              </a:ext>
            </a:extLst>
          </p:cNvPr>
          <p:cNvSpPr txBox="1"/>
          <p:nvPr/>
        </p:nvSpPr>
        <p:spPr>
          <a:xfrm>
            <a:off x="430365" y="1397841"/>
            <a:ext cx="771379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971550" lvl="1" indent="-514350">
              <a:buAutoNum type="arabicPeriod"/>
            </a:pPr>
            <a:r>
              <a:rPr lang="ru-RU" sz="2400" dirty="0"/>
              <a:t>Получение списка через присваивание конкретных значений</a:t>
            </a:r>
          </a:p>
          <a:p>
            <a:pPr marL="971550" lvl="1" indent="-514350">
              <a:buAutoNum type="arabicPeriod"/>
            </a:pPr>
            <a:endParaRPr lang="ru-RU" sz="2400" dirty="0"/>
          </a:p>
          <a:p>
            <a:pPr marL="971550" lvl="1" indent="-514350">
              <a:buAutoNum type="arabicPeriod"/>
            </a:pPr>
            <a:r>
              <a:rPr lang="ru-RU" sz="2400" dirty="0"/>
              <a:t>Списки при помощи функции List()</a:t>
            </a:r>
          </a:p>
          <a:p>
            <a:pPr marL="971550" lvl="1" indent="-514350">
              <a:buAutoNum type="arabicPeriod"/>
            </a:pPr>
            <a:endParaRPr lang="ru-RU" sz="2400" dirty="0"/>
          </a:p>
          <a:p>
            <a:pPr marL="971550" lvl="1" indent="-514350">
              <a:buAutoNum type="arabicPeriod"/>
            </a:pPr>
            <a:r>
              <a:rPr lang="ru-RU" sz="2400" dirty="0"/>
              <a:t>Создание списка при помощи функции </a:t>
            </a:r>
            <a:r>
              <a:rPr lang="ru-RU" sz="2400" dirty="0" err="1"/>
              <a:t>Split</a:t>
            </a:r>
            <a:r>
              <a:rPr lang="ru-RU" sz="2400" dirty="0"/>
              <a:t>()</a:t>
            </a:r>
          </a:p>
          <a:p>
            <a:pPr marL="971550" lvl="1" indent="-514350">
              <a:buAutoNum type="arabicPeriod"/>
            </a:pPr>
            <a:endParaRPr lang="ru-RU" sz="2400" dirty="0"/>
          </a:p>
          <a:p>
            <a:pPr marL="971550" lvl="1" indent="-514350">
              <a:buAutoNum type="arabicPeriod"/>
            </a:pPr>
            <a:r>
              <a:rPr lang="ru-RU" sz="2400" dirty="0"/>
              <a:t>Генераторы списков</a:t>
            </a:r>
          </a:p>
        </p:txBody>
      </p:sp>
    </p:spTree>
    <p:extLst>
      <p:ext uri="{BB962C8B-B14F-4D97-AF65-F5344CB8AC3E}">
        <p14:creationId xmlns:p14="http://schemas.microsoft.com/office/powerpoint/2010/main" val="3024906068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Присвоение значений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23D63C7-C267-64B8-31CA-FA20A8E92F39}"/>
              </a:ext>
            </a:extLst>
          </p:cNvPr>
          <p:cNvSpPr txBox="1"/>
          <p:nvPr/>
        </p:nvSpPr>
        <p:spPr>
          <a:xfrm>
            <a:off x="527712" y="1146371"/>
            <a:ext cx="754339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b="1" dirty="0"/>
              <a:t>Так выглядит в коде Python пустой список:</a:t>
            </a:r>
          </a:p>
          <a:p>
            <a:pPr marL="0" indent="0">
              <a:buNone/>
            </a:pP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[]  </a:t>
            </a:r>
            <a:r>
              <a:rPr lang="en-US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Пустой список</a:t>
            </a:r>
          </a:p>
          <a:p>
            <a:endParaRPr lang="ru-RU" sz="1600" b="1" dirty="0"/>
          </a:p>
          <a:p>
            <a:r>
              <a:rPr lang="ru-RU" sz="1600" b="1" dirty="0"/>
              <a:t>Примеры создания списков со значениями: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25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755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-40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57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-41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  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 целых чисел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1.13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5.34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12.63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4.6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34.0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12.8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 из дробных чисел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Sveta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Sergei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Ivan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Dasha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#список из строк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"Москва"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"Иванов"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124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смешанный список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[[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[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]] 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список, </a:t>
            </a:r>
            <a:b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</a:b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состоящий из списков</a:t>
            </a:r>
          </a:p>
          <a:p>
            <a:pPr marL="0" indent="0">
              <a:buNone/>
            </a:pP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[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's'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'p'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[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u-RU" sz="16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isok</a:t>
            </a:r>
            <a:r>
              <a:rPr lang="ru-RU" sz="16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], </a:t>
            </a:r>
            <a:r>
              <a:rPr lang="ru-RU" sz="16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ru-RU" sz="16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</a:t>
            </a:r>
            <a:r>
              <a:rPr lang="ru-RU" sz="16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список из значений и списка</a:t>
            </a:r>
          </a:p>
        </p:txBody>
      </p:sp>
    </p:spTree>
    <p:extLst>
      <p:ext uri="{BB962C8B-B14F-4D97-AF65-F5344CB8AC3E}">
        <p14:creationId xmlns:p14="http://schemas.microsoft.com/office/powerpoint/2010/main" val="77512084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Присвоение значений</a:t>
            </a:r>
            <a:endParaRPr sz="3000" dirty="0"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72EA6D1-09CC-8636-0296-8E5BA13D9FDC}"/>
              </a:ext>
            </a:extLst>
          </p:cNvPr>
          <p:cNvSpPr txBox="1"/>
          <p:nvPr/>
        </p:nvSpPr>
        <p:spPr>
          <a:xfrm>
            <a:off x="984738" y="1441938"/>
            <a:ext cx="6910754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000" dirty="0"/>
              <a:t>Ввод значений с клавиатуры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N = </a:t>
            </a:r>
            <a:r>
              <a:rPr lang="ru-RU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    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размер массива 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В = [</a:t>
            </a:r>
            <a:r>
              <a:rPr lang="ru-RU" sz="2000" b="1" dirty="0">
                <a:solidFill>
                  <a:srgbClr val="09885A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] * N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заполнение массива нулями</a:t>
            </a:r>
          </a:p>
          <a:p>
            <a:pPr marL="0" indent="0">
              <a:buNone/>
            </a:pPr>
            <a:r>
              <a:rPr lang="ru-RU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ru-RU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"Введите"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, N, </a:t>
            </a:r>
            <a:r>
              <a:rPr lang="ru-RU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"элементов массива:"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ru-RU" sz="2000" b="1" dirty="0" err="1">
                <a:solidFill>
                  <a:srgbClr val="AF00DB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i </a:t>
            </a:r>
            <a:r>
              <a:rPr lang="ru-RU" sz="2000" b="1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in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ru-RU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range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(N): 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перебор индексов</a:t>
            </a:r>
          </a:p>
          <a:p>
            <a:pPr marL="0" indent="0">
              <a:buNone/>
            </a:pP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   В[i] = </a:t>
            </a:r>
            <a:r>
              <a:rPr lang="ru-RU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ru-RU" sz="2000" b="1" dirty="0" err="1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input</a:t>
            </a: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()) </a:t>
            </a:r>
            <a:b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</a:br>
            <a:r>
              <a:rPr lang="ru-RU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ввод числа с клавиатуры</a:t>
            </a:r>
          </a:p>
        </p:txBody>
      </p:sp>
    </p:spTree>
    <p:extLst>
      <p:ext uri="{BB962C8B-B14F-4D97-AF65-F5344CB8AC3E}">
        <p14:creationId xmlns:p14="http://schemas.microsoft.com/office/powerpoint/2010/main" val="1187512215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4F0"/>
        </a:solidFill>
        <a:effectLst/>
      </p:bgPr>
    </p:bg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>
            <a:spLocks noGrp="1"/>
          </p:cNvSpPr>
          <p:nvPr>
            <p:ph type="ctrTitle"/>
          </p:nvPr>
        </p:nvSpPr>
        <p:spPr>
          <a:xfrm>
            <a:off x="357309" y="212771"/>
            <a:ext cx="7713795" cy="93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ru-RU" sz="3000" dirty="0">
                <a:latin typeface="Roboto Black"/>
                <a:ea typeface="Roboto Black"/>
                <a:cs typeface="Roboto Black"/>
                <a:sym typeface="Roboto Black"/>
              </a:rPr>
              <a:t>Списки </a:t>
            </a:r>
            <a:r>
              <a:rPr lang="az-Latn-AZ" sz="3000" dirty="0">
                <a:latin typeface="Roboto Black"/>
                <a:ea typeface="Roboto Black"/>
                <a:cs typeface="Roboto Black"/>
                <a:sym typeface="Roboto Black"/>
              </a:rPr>
              <a:t>list()</a:t>
            </a:r>
          </a:p>
        </p:txBody>
      </p:sp>
      <p:sp>
        <p:nvSpPr>
          <p:cNvPr id="154" name="Google Shape;154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5E96C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0000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1"/>
          <p:cNvSpPr/>
          <p:nvPr/>
        </p:nvSpPr>
        <p:spPr>
          <a:xfrm>
            <a:off x="0" y="-11250"/>
            <a:ext cx="134400" cy="5166000"/>
          </a:xfrm>
          <a:prstGeom prst="rect">
            <a:avLst/>
          </a:prstGeom>
          <a:solidFill>
            <a:srgbClr val="136EF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378155-98BA-C410-DB39-1AA444CC322B}"/>
              </a:ext>
            </a:extLst>
          </p:cNvPr>
          <p:cNvSpPr txBox="1"/>
          <p:nvPr/>
        </p:nvSpPr>
        <p:spPr>
          <a:xfrm>
            <a:off x="949570" y="1318682"/>
            <a:ext cx="712153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ru-RU" sz="2000" dirty="0"/>
          </a:p>
          <a:p>
            <a:r>
              <a:rPr lang="ru-RU" sz="2000" dirty="0"/>
              <a:t>Получаем список при помощи функции List()</a:t>
            </a:r>
          </a:p>
          <a:p>
            <a:endParaRPr lang="ru-RU" sz="2000" dirty="0"/>
          </a:p>
          <a:p>
            <a:pPr marL="0" indent="0">
              <a:buNone/>
            </a:pPr>
            <a:r>
              <a:rPr lang="en-US" sz="2000" b="1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empty_list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= list()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пустой список</a:t>
            </a:r>
            <a:endParaRPr lang="en-US" sz="200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endParaRPr lang="ru-RU" sz="2000" dirty="0">
              <a:solidFill>
                <a:schemeClr val="bg1">
                  <a:lumMod val="50000"/>
                </a:schemeClr>
              </a:solidFill>
              <a:effectLst/>
              <a:latin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l = </a:t>
            </a:r>
            <a:r>
              <a:rPr lang="en-US" sz="2000" b="1" dirty="0">
                <a:solidFill>
                  <a:srgbClr val="267F99"/>
                </a:solidFill>
                <a:effectLst/>
                <a:latin typeface="Courier New" panose="02070309020205020404" pitchFamily="49" charset="0"/>
              </a:rPr>
              <a:t>list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 (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 err="1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spisok</a:t>
            </a:r>
            <a:r>
              <a:rPr lang="en-US" sz="2000" b="1" dirty="0">
                <a:solidFill>
                  <a:srgbClr val="A31515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) 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# '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spisok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' -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строка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795E26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US" sz="20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(l) 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#['s', 'p', '</a:t>
            </a:r>
            <a:r>
              <a:rPr lang="en-US" sz="2000" b="1" dirty="0" err="1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2000" b="1" dirty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', 's', 'o', 'k’] 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urier New" panose="02070309020205020404" pitchFamily="49" charset="0"/>
              </a:rPr>
              <a:t>#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effectLst/>
                <a:latin typeface="Courier New" panose="02070309020205020404" pitchFamily="49" charset="0"/>
              </a:rPr>
              <a:t>результат - список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091854526"/>
      </p:ext>
    </p:extLst>
  </p:cSld>
  <p:clrMapOvr>
    <a:overrideClrMapping bg1="lt1" tx1="dk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1073</TotalTime>
  <Words>3353</Words>
  <Application>Microsoft Office PowerPoint</Application>
  <PresentationFormat>Экран (16:9)</PresentationFormat>
  <Paragraphs>478</Paragraphs>
  <Slides>45</Slides>
  <Notes>45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45</vt:i4>
      </vt:variant>
    </vt:vector>
  </HeadingPairs>
  <TitlesOfParts>
    <vt:vector size="53" baseType="lpstr">
      <vt:lpstr>Roboto Black</vt:lpstr>
      <vt:lpstr>Calibri</vt:lpstr>
      <vt:lpstr>Roboto</vt:lpstr>
      <vt:lpstr>Arial</vt:lpstr>
      <vt:lpstr>Calibri Light</vt:lpstr>
      <vt:lpstr>Roboto Light</vt:lpstr>
      <vt:lpstr>Courier New</vt:lpstr>
      <vt:lpstr>Тема Office</vt:lpstr>
      <vt:lpstr>Списки в Python</vt:lpstr>
      <vt:lpstr>План встречи</vt:lpstr>
      <vt:lpstr>Массивы</vt:lpstr>
      <vt:lpstr>Массивы</vt:lpstr>
      <vt:lpstr>Массивы = списки</vt:lpstr>
      <vt:lpstr>Операции со списками</vt:lpstr>
      <vt:lpstr>Присвоение значений</vt:lpstr>
      <vt:lpstr>Присвоение значений</vt:lpstr>
      <vt:lpstr>Списки list()</vt:lpstr>
      <vt:lpstr>Списки list()</vt:lpstr>
      <vt:lpstr>Списки split()</vt:lpstr>
      <vt:lpstr>Генератор списка</vt:lpstr>
      <vt:lpstr>Доступ к значениям в списках</vt:lpstr>
      <vt:lpstr>Доступ к значениям в списках</vt:lpstr>
      <vt:lpstr>Доступ к значениям в списках</vt:lpstr>
      <vt:lpstr>Обновление значений в списке</vt:lpstr>
      <vt:lpstr>Удаление элементов списка - del</vt:lpstr>
      <vt:lpstr>Сложение списков</vt:lpstr>
      <vt:lpstr>Использование элемента списка в выражении</vt:lpstr>
      <vt:lpstr>Основные операции со списком</vt:lpstr>
      <vt:lpstr>Функции и методы списка</vt:lpstr>
      <vt:lpstr>Функции и методы списка</vt:lpstr>
      <vt:lpstr>Длина списка</vt:lpstr>
      <vt:lpstr>Доступ к значениям в списках</vt:lpstr>
      <vt:lpstr>Метод append</vt:lpstr>
      <vt:lpstr>Метод extand</vt:lpstr>
      <vt:lpstr>Метод insert</vt:lpstr>
      <vt:lpstr>Метод remove</vt:lpstr>
      <vt:lpstr>Метод pop</vt:lpstr>
      <vt:lpstr>Метод clear</vt:lpstr>
      <vt:lpstr>Метод list.index(x[, start[, end]])</vt:lpstr>
      <vt:lpstr>Метод count </vt:lpstr>
      <vt:lpstr>Метод sort</vt:lpstr>
      <vt:lpstr>Метод reverse</vt:lpstr>
      <vt:lpstr>Метод copy</vt:lpstr>
      <vt:lpstr>Функция zip</vt:lpstr>
      <vt:lpstr>Функция zip с циклом for</vt:lpstr>
      <vt:lpstr>Функция unzip</vt:lpstr>
      <vt:lpstr>List Comprehensions</vt:lpstr>
      <vt:lpstr>List Comprehensions</vt:lpstr>
      <vt:lpstr>Задача со списком</vt:lpstr>
      <vt:lpstr>Срезы</vt:lpstr>
      <vt:lpstr>Срезы</vt:lpstr>
      <vt:lpstr>Слайсы</vt:lpstr>
      <vt:lpstr>Итоги занятия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Полный цикл AB-тестирования. Постановка задачи, выбор метрики, расчет статистики и интерпретация результатов</dc:title>
  <dc:creator>Вугар Дамиров</dc:creator>
  <cp:lastModifiedBy>Вугар Дамиров</cp:lastModifiedBy>
  <cp:revision>58</cp:revision>
  <dcterms:modified xsi:type="dcterms:W3CDTF">2025-09-21T09:53:10Z</dcterms:modified>
</cp:coreProperties>
</file>