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29"/>
  </p:notesMasterIdLst>
  <p:sldIdLst>
    <p:sldId id="256" r:id="rId2"/>
    <p:sldId id="257" r:id="rId3"/>
    <p:sldId id="307" r:id="rId4"/>
    <p:sldId id="310" r:id="rId5"/>
    <p:sldId id="308" r:id="rId6"/>
    <p:sldId id="319" r:id="rId7"/>
    <p:sldId id="320" r:id="rId8"/>
    <p:sldId id="321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272" r:id="rId28"/>
  </p:sldIdLst>
  <p:sldSz cx="9144000" cy="5143500" type="screen16x9"/>
  <p:notesSz cx="6858000" cy="9144000"/>
  <p:embeddedFontLst>
    <p:embeddedFont>
      <p:font typeface="Roboto" panose="02000000000000000000" pitchFamily="2" charset="0"/>
      <p:regular r:id="rId30"/>
      <p:bold r:id="rId31"/>
      <p:italic r:id="rId32"/>
      <p:boldItalic r:id="rId33"/>
    </p:embeddedFont>
    <p:embeddedFont>
      <p:font typeface="Roboto Black" panose="02000000000000000000" pitchFamily="2" charset="0"/>
      <p:bold r:id="rId34"/>
      <p:boldItalic r:id="rId35"/>
    </p:embeddedFont>
    <p:embeddedFont>
      <p:font typeface="Roboto Light" panose="02000000000000000000" pitchFamily="2" charset="0"/>
      <p:regular r:id="rId36"/>
      <p:bold r:id="rId37"/>
      <p:italic r:id="rId38"/>
      <p:boldItalic r:id="rId39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7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10" autoAdjust="0"/>
    <p:restoredTop sz="88593" autoAdjust="0"/>
  </p:normalViewPr>
  <p:slideViewPr>
    <p:cSldViewPr snapToGrid="0">
      <p:cViewPr varScale="1">
        <p:scale>
          <a:sx n="100" d="100"/>
          <a:sy n="100" d="100"/>
        </p:scale>
        <p:origin x="90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57" Type="http://customschemas.google.com/relationships/presentationmetadata" Target="metadata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4748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854153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07773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43300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5371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8557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35228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30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40165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06913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29523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49131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330395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23586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22958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92975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28817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96217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8906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784948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250388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53858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59574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50907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F4B17-1950-5534-D334-01DAEE023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67114C0-19FB-0578-0B8C-EA7A841F75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66F71F-7305-5F12-70A9-16EF1C1592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F8688F-49A5-791E-4EF5-BC575BD15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17FF4D2-1D9E-A600-D2BA-AD098A888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387049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8DC6CD4-6265-B236-498B-76C5A1E9F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03B9BE0-4DDA-962B-F390-D37F53AC7E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AEA990D-FCBA-431F-0C2F-B3308598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3F622-71E1-0234-2B05-7BFCD708C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95760C-2A14-7300-1960-D9D4712B8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22458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2A70044-9E68-243B-1AFC-06B43B796B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99BAFF-87CA-909B-BF19-32F2A9EBB5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A8BD469-BEF5-FE8D-AC0F-3C38B051C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C56CF-CA72-B4DF-5C69-EF6DDB759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AFC1B06-A0A9-5750-457B-0F0EF833C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6821928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AC81E2-C52A-1C19-E3B3-69CA46D66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25A398-54C9-06D8-C2D0-04F9F215D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7822929-7E97-BA3B-E437-7F124680E4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462F18-E2EB-D3EE-B321-30087061D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77CA562-EFB6-F472-75C4-D4BA67252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376740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E45A1-344A-D835-B565-BB66E3545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9F87A1-2319-D629-6FA7-69289287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91FE654-1F61-B89A-E753-1C78D79182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488ABFD-3A84-C994-FBC5-3FE6F7524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29246B3-E21F-30D6-00D5-E7651F75DA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95601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2EE7930-9CE7-BA87-3A90-C60AC5A2B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F5FE06C-DCEB-1B0C-F3FD-A6910F347D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445295D-BFFC-1442-1A0F-23EB9E8D3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D4EDDEC-F302-6A63-66DC-30CF549DE1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E8145C3-F3DC-2C65-144F-2A21BA5C2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A36A9CB-38AB-0C3C-80DB-B83EA4E5E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6317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ADD24B-C265-68E7-6439-B170B2839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D1A74E-20B7-6643-7D19-F48766FF96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A91F7D8-86EF-D587-9AC8-32C75FF54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B17A74B-4985-9409-FCC6-3B4C9B2ED1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A97C8A4-B773-F165-533C-03DFD80727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02475B4-8341-DC91-6B56-5ED4F67FB4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0FA1A17-9969-44CC-15B4-10D4DA5AA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E2BB71-54A1-A3B9-536C-4A14075A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021584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669014-FB26-1D94-E3D8-134DBEE1C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BE889AA-CFC6-C4F8-29FC-0F7361C7B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2729246-9885-4256-87C2-2EFB018E0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FFF621-1343-1FAE-7A91-0EA64EF15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5282391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CCD41BD-4610-60D2-74CD-5248BE751A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9A0197E-BD89-805F-1617-C4230B67D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8131EB-FEAC-4635-55F1-4D91C10365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391556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1229F8B-EFA0-641E-4B8B-A182A577C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89FD69-1A75-5B38-F17D-A2405B77C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3F9A3F-CB87-EC49-4F3E-CE06416C0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4A6FD8E-F630-DD75-86D3-ABF99587D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8E3FBE-BEC0-D8D6-993F-19AE77FC3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F09553-E1F1-FAC3-31B4-500FB4467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353870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966E826-5914-41E5-CEFF-5783806E1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A764351-165C-3CED-00E0-FEF62CD6B7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6866936-B64F-17E9-86B7-72709EAF3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636EE20-E5FE-108C-99D3-F89342422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699CB29-CAA6-ED46-2E58-85894B2C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65FE4E1-74BE-8F14-6AD5-3DAF2F44A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13960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CFB6F-BC2C-8247-6F3C-931C6D7B3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5683F58-45BA-73F8-2723-5EE8DDDC5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46A8CE-F3D5-BB2C-530D-C84970544B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395D2F-FF97-6A02-EE2E-3199C58E11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C34BD0-C45F-2FA6-43C9-6A8C117835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52756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211125" y="1763595"/>
            <a:ext cx="7391136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Основы 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Python. </a:t>
            </a: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Введение в функции и циклы</a:t>
            </a:r>
            <a:endParaRPr dirty="0"/>
          </a:p>
        </p:txBody>
      </p:sp>
      <p:pic>
        <p:nvPicPr>
          <p:cNvPr id="2" name="Google Shape;35;p1">
            <a:extLst>
              <a:ext uri="{FF2B5EF4-FFF2-40B4-BE49-F238E27FC236}">
                <a16:creationId xmlns:a16="http://schemas.microsoft.com/office/drawing/2014/main" id="{03975975-1FAA-E80C-5856-DA8852760A7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713232" y="176547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Функции с параметрами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969D8E-6BD6-17A4-4018-14395C67B1CD}"/>
              </a:ext>
            </a:extLst>
          </p:cNvPr>
          <p:cNvSpPr txBox="1"/>
          <p:nvPr/>
        </p:nvSpPr>
        <p:spPr>
          <a:xfrm>
            <a:off x="713232" y="1146371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print_hello</a:t>
            </a:r>
            <a:r>
              <a:rPr lang="en-US" b="0" i="0" dirty="0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(n)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'Hello'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* n)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4DC6D4-50C8-69A0-A69F-10CA3C9A5F1A}"/>
              </a:ext>
            </a:extLst>
          </p:cNvPr>
          <p:cNvSpPr txBox="1"/>
          <p:nvPr/>
        </p:nvSpPr>
        <p:spPr>
          <a:xfrm>
            <a:off x="810421" y="2007676"/>
            <a:ext cx="45720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print_hello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print_hello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times =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print_hello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(times)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141C6D-D9E0-F541-8639-7E30DD4913F9}"/>
              </a:ext>
            </a:extLst>
          </p:cNvPr>
          <p:cNvSpPr txBox="1"/>
          <p:nvPr/>
        </p:nvSpPr>
        <p:spPr>
          <a:xfrm>
            <a:off x="4214691" y="1129318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print_text</a:t>
            </a:r>
            <a:r>
              <a:rPr lang="en-US" b="0" i="0" dirty="0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(txt, n)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print(txt * n)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4D56B7-9601-FB57-DE88-FDCFCAE72A82}"/>
              </a:ext>
            </a:extLst>
          </p:cNvPr>
          <p:cNvSpPr txBox="1"/>
          <p:nvPr/>
        </p:nvSpPr>
        <p:spPr>
          <a:xfrm>
            <a:off x="4214691" y="1887384"/>
            <a:ext cx="457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print_text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('Hello', 5)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print_text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('A', 10)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708529B7-5B35-6D35-F623-1CEB07FB48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819" y="3539451"/>
            <a:ext cx="2415749" cy="67061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52121221-F32A-9414-9112-6FBEC95034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5310" y="2658770"/>
            <a:ext cx="2827265" cy="632515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00341843-E3DE-A7A1-6820-BED83140D5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4691" y="3568516"/>
            <a:ext cx="4412352" cy="1283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65141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Внесение изменений в параметры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1725168" y="1628876"/>
            <a:ext cx="4572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draw_box</a:t>
            </a:r>
            <a:r>
              <a:rPr lang="en-US" b="0" i="0" dirty="0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(height, width)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height =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width =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br>
              <a:rPr lang="ru-RU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range(height):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'*'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* width)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 =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 =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draw_box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(n, m)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print(n, m)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4924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852609" y="1746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с возвратом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941767" y="1448365"/>
            <a:ext cx="669099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88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 функция перевода градусов Фаренгейта в градусы Цельсия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convert_to_celsius</a:t>
            </a:r>
            <a:r>
              <a:rPr lang="en-US" b="0" i="0" dirty="0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(temp)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result = (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/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* (temp - 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32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result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 </a:t>
            </a:r>
            <a:r>
              <a:rPr lang="ru-RU" b="0" i="0" dirty="0">
                <a:solidFill>
                  <a:srgbClr val="88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программа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temp = float(input(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'B</a:t>
            </a:r>
            <a:r>
              <a:rPr lang="ru-RU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</a:t>
            </a:r>
            <a:r>
              <a:rPr lang="ru-RU" b="0" i="0" dirty="0" err="1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дит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 </a:t>
            </a:r>
            <a:r>
              <a:rPr lang="ru-RU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количество градусов по Фаренгейту: ‘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))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celsius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convert_to_celsius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(temp)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celsius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 </a:t>
            </a:r>
            <a:r>
              <a:rPr lang="ru-RU" b="0" i="0" dirty="0">
                <a:solidFill>
                  <a:srgbClr val="88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градусы Цельсия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407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00665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с несколькими возвратами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885848" y="960411"/>
            <a:ext cx="7549491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convert_grade</a:t>
            </a:r>
            <a:r>
              <a:rPr lang="en-US" b="0" i="0" dirty="0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(grade)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grade &gt;=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90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 err="1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grade &gt;=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80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 err="1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grade &gt;=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70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r>
              <a:rPr lang="en-US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 err="1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elif</a:t>
            </a:r>
            <a:r>
              <a:rPr lang="en-US" dirty="0">
                <a:solidFill>
                  <a:srgbClr val="000088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grade &gt;=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60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else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	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return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88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 </a:t>
            </a:r>
            <a:r>
              <a:rPr lang="ru-RU" b="0" i="0" dirty="0">
                <a:solidFill>
                  <a:srgbClr val="88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основная программа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grade = int(input(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</a:t>
            </a:r>
            <a:r>
              <a:rPr lang="ru-RU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Введите вашу отметку по 100-балльной системе: ‘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)) </a:t>
            </a:r>
            <a:b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convert_grade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(grade))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767619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144774" y="296591"/>
            <a:ext cx="700665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FOR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1144774" y="1332660"/>
            <a:ext cx="648004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Python существует две основных разновидности циклов:</a:t>
            </a:r>
          </a:p>
          <a:p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циклы, повторяющиеся определенное количество раз (</a:t>
            </a:r>
            <a:r>
              <a:rPr lang="ru-RU" dirty="0" err="1"/>
              <a:t>for</a:t>
            </a:r>
            <a:r>
              <a:rPr lang="ru-RU" dirty="0"/>
              <a:t>, счетные циклы, </a:t>
            </a:r>
            <a:r>
              <a:rPr lang="ru-RU" dirty="0" err="1"/>
              <a:t>counting</a:t>
            </a:r>
            <a:r>
              <a:rPr lang="ru-RU" dirty="0"/>
              <a:t> </a:t>
            </a:r>
            <a:r>
              <a:rPr lang="ru-RU" dirty="0" err="1"/>
              <a:t>loops</a:t>
            </a:r>
            <a:r>
              <a:rPr lang="ru-RU" dirty="0"/>
              <a:t>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циклы, повторяющиеся до наступления определенного события (</a:t>
            </a:r>
            <a:r>
              <a:rPr lang="ru-RU" dirty="0" err="1"/>
              <a:t>while</a:t>
            </a:r>
            <a:r>
              <a:rPr lang="ru-RU" dirty="0"/>
              <a:t>, условные циклы, </a:t>
            </a:r>
            <a:r>
              <a:rPr lang="ru-RU" dirty="0" err="1"/>
              <a:t>conditional</a:t>
            </a:r>
            <a:r>
              <a:rPr lang="ru-RU" dirty="0"/>
              <a:t> </a:t>
            </a:r>
            <a:r>
              <a:rPr lang="ru-RU" dirty="0" err="1"/>
              <a:t>loops</a:t>
            </a:r>
            <a:r>
              <a:rPr lang="ru-RU" dirty="0"/>
              <a:t>).</a:t>
            </a:r>
            <a:endParaRPr lang="en-US" dirty="0"/>
          </a:p>
          <a:p>
            <a:r>
              <a:rPr lang="ru-RU" dirty="0"/>
              <a:t>Цикл </a:t>
            </a:r>
            <a:r>
              <a:rPr lang="ru-RU" dirty="0" err="1"/>
              <a:t>for</a:t>
            </a:r>
            <a:r>
              <a:rPr lang="ru-RU" dirty="0"/>
              <a:t> замечательно работает, если мы заранее знаем, сколько повторений (итераций) нам требуется сделать.</a:t>
            </a:r>
            <a:br>
              <a:rPr lang="en-US" dirty="0"/>
            </a:br>
            <a:b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i 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range(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</a:t>
            </a:r>
            <a:r>
              <a:rPr lang="en-US" b="0" i="0" dirty="0" err="1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Привет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8012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961940" y="231871"/>
            <a:ext cx="700665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FOR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2CB464B1-A87E-B27F-D4C7-AF952C38DD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5401" y="2995378"/>
            <a:ext cx="6793198" cy="1449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E9650EC-6F74-6889-4511-4695B389B2A0}"/>
              </a:ext>
            </a:extLst>
          </p:cNvPr>
          <p:cNvSpPr txBox="1"/>
          <p:nvPr/>
        </p:nvSpPr>
        <p:spPr>
          <a:xfrm>
            <a:off x="822959" y="1262390"/>
            <a:ext cx="599205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range(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num = int(input()) 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</a:t>
            </a:r>
            <a:r>
              <a:rPr lang="ru-RU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Квадрат вашего числа равен:'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num * num) 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</a:t>
            </a:r>
            <a:r>
              <a:rPr lang="ru-RU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Цикл завершен'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457061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006659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RANGE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1144774" y="1332660"/>
            <a:ext cx="6731258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for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range(</a:t>
            </a:r>
            <a:r>
              <a:rPr lang="en-US" b="0" i="0" dirty="0">
                <a:solidFill>
                  <a:srgbClr val="0066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10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):</a:t>
            </a:r>
            <a:b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</a:t>
            </a:r>
            <a:r>
              <a:rPr lang="ru-RU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Привет'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,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br>
              <a:rPr lang="en-US" dirty="0"/>
            </a:br>
            <a:br>
              <a:rPr lang="en-US" dirty="0"/>
            </a:br>
            <a:r>
              <a:rPr lang="ru-RU" dirty="0"/>
              <a:t>Значение, которое мы указываем в скобках у функции </a:t>
            </a:r>
            <a:r>
              <a:rPr lang="ru-RU" dirty="0" err="1"/>
              <a:t>range</a:t>
            </a:r>
            <a:r>
              <a:rPr lang="ru-RU" dirty="0"/>
              <a:t>() обозначает количество итераций цикла, при этом переменная i принимает последовательно значения: 0, 1, 2, 3, 4, 5, 6, 7, 8, 9.</a:t>
            </a:r>
          </a:p>
          <a:p>
            <a:endParaRPr lang="ru-RU" dirty="0"/>
          </a:p>
          <a:p>
            <a:r>
              <a:rPr lang="ru-RU" dirty="0"/>
              <a:t>Если быть более точным, то мы говорим, что функция </a:t>
            </a:r>
            <a:r>
              <a:rPr lang="ru-RU" dirty="0" err="1"/>
              <a:t>range</a:t>
            </a:r>
            <a:r>
              <a:rPr lang="ru-RU" dirty="0"/>
              <a:t>(n) генерирует последовательность чисел от 0 до n-1, а цикл </a:t>
            </a:r>
            <a:r>
              <a:rPr lang="ru-RU" dirty="0" err="1"/>
              <a:t>for</a:t>
            </a:r>
            <a:r>
              <a:rPr lang="ru-RU" dirty="0"/>
              <a:t> последовательно перебирает эту последовательность.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194682089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08027" y="208663"/>
            <a:ext cx="7516773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RANGE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 двумя параметрами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698397" y="936550"/>
            <a:ext cx="7595616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Если мы хотим начинать последовательность не с 0, а с какого-то другого числа, то мы можем использовать перегрузку функции </a:t>
            </a:r>
            <a:r>
              <a:rPr lang="ru-RU" dirty="0" err="1"/>
              <a:t>range</a:t>
            </a:r>
            <a:r>
              <a:rPr lang="ru-RU" dirty="0"/>
              <a:t>() принимающую два параметра. Например, вызов функции </a:t>
            </a:r>
            <a:r>
              <a:rPr lang="ru-RU" dirty="0" err="1"/>
              <a:t>range</a:t>
            </a:r>
            <a:r>
              <a:rPr lang="ru-RU" dirty="0"/>
              <a:t>(1, 5) сгенерирует последовательность чисел 1, 2, 3, 4  (будьте внимательны, правая граница не </a:t>
            </a:r>
            <a:r>
              <a:rPr lang="ru-RU" dirty="0" err="1"/>
              <a:t>включительна</a:t>
            </a:r>
            <a:r>
              <a:rPr lang="ru-RU" dirty="0"/>
              <a:t>). Если нам нужны числа от 1 до 5 включительно, то мы используем </a:t>
            </a:r>
            <a:r>
              <a:rPr lang="ru-RU" dirty="0" err="1"/>
              <a:t>range</a:t>
            </a:r>
            <a:r>
              <a:rPr lang="ru-RU" dirty="0"/>
              <a:t>(1, 6).</a:t>
            </a:r>
          </a:p>
          <a:p>
            <a:endParaRPr lang="ru-RU" dirty="0"/>
          </a:p>
          <a:p>
            <a:r>
              <a:rPr lang="ru-RU" dirty="0"/>
              <a:t>Таким образом:</a:t>
            </a:r>
          </a:p>
          <a:p>
            <a:r>
              <a:rPr lang="ru-RU" dirty="0" err="1"/>
              <a:t>range</a:t>
            </a:r>
            <a:r>
              <a:rPr lang="ru-RU" dirty="0"/>
              <a:t>(n): создает последовательность чисел 0, 1, 2, 3, ..., n - 1;</a:t>
            </a:r>
          </a:p>
          <a:p>
            <a:r>
              <a:rPr lang="ru-RU" dirty="0" err="1"/>
              <a:t>range</a:t>
            </a:r>
            <a:r>
              <a:rPr lang="ru-RU" dirty="0"/>
              <a:t>(n, m): создает последовательность чисел n, n + 1, n + 2, ..., m - 2, m - 1.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Если первый параметр больше второго, то функция </a:t>
            </a:r>
            <a:r>
              <a:rPr lang="ru-RU" dirty="0" err="1"/>
              <a:t>range</a:t>
            </a:r>
            <a:r>
              <a:rPr lang="ru-RU" dirty="0"/>
              <a:t>() генерирует пустую последовательность. Например, вызов функции </a:t>
            </a:r>
            <a:r>
              <a:rPr lang="ru-RU" dirty="0" err="1"/>
              <a:t>range</a:t>
            </a:r>
            <a:r>
              <a:rPr lang="ru-RU" dirty="0"/>
              <a:t>(10, 1) приводит к генерации пустой последовательности.</a:t>
            </a:r>
          </a:p>
        </p:txBody>
      </p:sp>
    </p:spTree>
    <p:extLst>
      <p:ext uri="{BB962C8B-B14F-4D97-AF65-F5344CB8AC3E}">
        <p14:creationId xmlns:p14="http://schemas.microsoft.com/office/powerpoint/2010/main" val="26437414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RANGE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 тремя параметрами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357309" y="899248"/>
            <a:ext cx="859044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Первый параметр задает </a:t>
            </a: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старт последовательности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, второй параметр задает </a:t>
            </a: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стоп последовательности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и третий – </a:t>
            </a:r>
            <a:r>
              <a:rPr lang="ru-RU" b="1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шаг генерации</a:t>
            </a:r>
            <a:r>
              <a:rPr lang="ru-RU" b="0" i="0" dirty="0">
                <a:solidFill>
                  <a:srgbClr val="222222"/>
                </a:solidFill>
                <a:effectLst/>
                <a:latin typeface="Roboto" panose="02000000000000000000" pitchFamily="2" charset="0"/>
              </a:rPr>
              <a:t> чисел.</a:t>
            </a:r>
          </a:p>
          <a:p>
            <a:endParaRPr lang="ru-RU" dirty="0"/>
          </a:p>
          <a:p>
            <a:r>
              <a:rPr lang="ru-RU" dirty="0"/>
              <a:t>Например, вызов функции </a:t>
            </a:r>
            <a:r>
              <a:rPr lang="ru-RU" dirty="0" err="1"/>
              <a:t>range</a:t>
            </a:r>
            <a:r>
              <a:rPr lang="ru-RU" dirty="0"/>
              <a:t>(1, 10, 2) создаст последовательность чисел 1, 3, 5, 7, 9, а вызов функции </a:t>
            </a:r>
            <a:r>
              <a:rPr lang="ru-RU" dirty="0" err="1"/>
              <a:t>range</a:t>
            </a:r>
            <a:r>
              <a:rPr lang="ru-RU" dirty="0"/>
              <a:t>(5, 30, 5) сгенерирует последовательность 5, 10, 15, 20, 25.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C73B98-F88E-8A0A-EBEA-33ACD23205C2}"/>
              </a:ext>
            </a:extLst>
          </p:cNvPr>
          <p:cNvSpPr txBox="1"/>
          <p:nvPr/>
        </p:nvSpPr>
        <p:spPr>
          <a:xfrm>
            <a:off x="357309" y="2548026"/>
            <a:ext cx="878669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Например, вызов функции </a:t>
            </a:r>
            <a:r>
              <a:rPr lang="ru-RU" dirty="0" err="1"/>
              <a:t>range</a:t>
            </a:r>
            <a:r>
              <a:rPr lang="ru-RU" dirty="0"/>
              <a:t>(20, 16, -1) создаст последовательность чисел 20, 19, 18, 17, а вызов функции </a:t>
            </a:r>
            <a:r>
              <a:rPr lang="ru-RU" dirty="0" err="1"/>
              <a:t>range</a:t>
            </a:r>
            <a:r>
              <a:rPr lang="ru-RU" dirty="0"/>
              <a:t>(20, 10, -3) сгенерирует последовательность 20, 17, 14, 11.</a:t>
            </a:r>
          </a:p>
          <a:p>
            <a:endParaRPr lang="ru-RU" dirty="0"/>
          </a:p>
          <a:p>
            <a:r>
              <a:rPr lang="ru-RU" dirty="0"/>
              <a:t>Напишем программу, которая отсчитывает от 5 до 1, а затем выводит текст Взлетаем!!!:</a:t>
            </a:r>
          </a:p>
          <a:p>
            <a:endParaRPr lang="ru-RU" dirty="0"/>
          </a:p>
          <a:p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(5, 0, -1):</a:t>
            </a:r>
          </a:p>
          <a:p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(i, </a:t>
            </a:r>
            <a:r>
              <a:rPr lang="ru-RU" dirty="0" err="1"/>
              <a:t>end</a:t>
            </a:r>
            <a:r>
              <a:rPr lang="ru-RU" dirty="0"/>
              <a:t>=' ')</a:t>
            </a:r>
          </a:p>
          <a:p>
            <a:r>
              <a:rPr lang="ru-RU" dirty="0" err="1"/>
              <a:t>print</a:t>
            </a:r>
            <a:r>
              <a:rPr lang="ru-RU" dirty="0"/>
              <a:t>('Взлетаем!!!')</a:t>
            </a:r>
          </a:p>
        </p:txBody>
      </p:sp>
    </p:spTree>
    <p:extLst>
      <p:ext uri="{BB962C8B-B14F-4D97-AF65-F5344CB8AC3E}">
        <p14:creationId xmlns:p14="http://schemas.microsoft.com/office/powerpoint/2010/main" val="196916127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989769" y="23563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Примечания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RANGE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774192" y="1402199"/>
            <a:ext cx="7595616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range</a:t>
            </a:r>
            <a:r>
              <a:rPr lang="ru-RU" dirty="0"/>
              <a:t>() может принимать от одного до трех параметров: </a:t>
            </a:r>
            <a:r>
              <a:rPr lang="ru-RU" dirty="0" err="1"/>
              <a:t>range</a:t>
            </a:r>
            <a:r>
              <a:rPr lang="ru-RU" dirty="0"/>
              <a:t>(n), </a:t>
            </a:r>
            <a:r>
              <a:rPr lang="ru-RU" dirty="0" err="1"/>
              <a:t>range</a:t>
            </a:r>
            <a:r>
              <a:rPr lang="ru-RU" dirty="0"/>
              <a:t>(n, m), </a:t>
            </a:r>
            <a:r>
              <a:rPr lang="ru-RU" dirty="0" err="1"/>
              <a:t>range</a:t>
            </a:r>
            <a:r>
              <a:rPr lang="ru-RU" dirty="0"/>
              <a:t>(n, m, k)</a:t>
            </a:r>
          </a:p>
          <a:p>
            <a:pPr>
              <a:buClr>
                <a:srgbClr val="C00000"/>
              </a:buClr>
            </a:pPr>
            <a:r>
              <a:rPr lang="ru-RU" dirty="0"/>
              <a:t>первый параметр – это старт последовательности (включительно);</a:t>
            </a:r>
          </a:p>
          <a:p>
            <a:pPr>
              <a:buClr>
                <a:srgbClr val="C00000"/>
              </a:buClr>
            </a:pPr>
            <a:r>
              <a:rPr lang="ru-RU" dirty="0"/>
              <a:t>второй параметр – это стоп последовательности (не включительно);</a:t>
            </a:r>
          </a:p>
          <a:p>
            <a:pPr>
              <a:buClr>
                <a:srgbClr val="C00000"/>
              </a:buClr>
            </a:pPr>
            <a:r>
              <a:rPr lang="ru-RU" dirty="0"/>
              <a:t>третий параметр – это величина шага.</a:t>
            </a:r>
            <a:endParaRPr lang="en-US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/>
              <a:t>Функция </a:t>
            </a:r>
            <a:r>
              <a:rPr lang="ru-RU" dirty="0" err="1"/>
              <a:t>range</a:t>
            </a:r>
            <a:r>
              <a:rPr lang="ru-RU" dirty="0"/>
              <a:t>() может генерировать только целые числа, включая отрицательные.</a:t>
            </a:r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Clr>
                <a:srgbClr val="C00000"/>
              </a:buClr>
              <a:buFont typeface="Arial" panose="020B0604020202020204" pitchFamily="34" charset="0"/>
              <a:buChar char="•"/>
            </a:pPr>
            <a:r>
              <a:rPr lang="ru-RU" dirty="0"/>
              <a:t>Величина шага не может равняться нулю. Следующий код:</a:t>
            </a:r>
          </a:p>
          <a:p>
            <a:pPr>
              <a:buClr>
                <a:srgbClr val="C00000"/>
              </a:buClr>
            </a:pPr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(1, 10, 0):</a:t>
            </a: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	</a:t>
            </a:r>
            <a:r>
              <a:rPr lang="ru-RU" dirty="0" err="1"/>
              <a:t>print</a:t>
            </a:r>
            <a:r>
              <a:rPr lang="ru-RU" dirty="0"/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181485661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1035638" y="384967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922345" y="1318567"/>
            <a:ext cx="4274688" cy="28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Функции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Пользовательские функции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Циклы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for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Циклы </a:t>
            </a: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while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950145" y="6799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while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656014" y="768239"/>
            <a:ext cx="8007926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dirty="0"/>
              <a:t>Структура цикла </a:t>
            </a:r>
            <a:r>
              <a:rPr lang="ru-RU" dirty="0" err="1"/>
              <a:t>while</a:t>
            </a:r>
            <a:r>
              <a:rPr lang="ru-RU" dirty="0"/>
              <a:t> в Python выглядит так:</a:t>
            </a:r>
          </a:p>
          <a:p>
            <a:pPr>
              <a:buClr>
                <a:srgbClr val="C00000"/>
              </a:buClr>
            </a:pPr>
            <a:endParaRPr lang="ru-RU" dirty="0"/>
          </a:p>
          <a:p>
            <a:pPr>
              <a:buClr>
                <a:srgbClr val="C00000"/>
              </a:buClr>
            </a:pPr>
            <a:r>
              <a:rPr lang="ru-RU" dirty="0" err="1"/>
              <a:t>while</a:t>
            </a:r>
            <a:r>
              <a:rPr lang="ru-RU" dirty="0"/>
              <a:t> условие:</a:t>
            </a:r>
          </a:p>
          <a:p>
            <a:pPr>
              <a:buClr>
                <a:srgbClr val="C00000"/>
              </a:buClr>
            </a:pPr>
            <a:r>
              <a:rPr lang="ru-RU" dirty="0"/>
              <a:t>    блок кода</a:t>
            </a:r>
            <a:endParaRPr lang="en-US" dirty="0"/>
          </a:p>
          <a:p>
            <a:pPr>
              <a:buClr>
                <a:srgbClr val="C00000"/>
              </a:buClr>
            </a:pPr>
            <a:endParaRPr lang="ru-RU" dirty="0"/>
          </a:p>
          <a:p>
            <a:pPr>
              <a:buClr>
                <a:srgbClr val="C00000"/>
              </a:buClr>
            </a:pPr>
            <a:r>
              <a:rPr lang="ru-RU" dirty="0"/>
              <a:t>Двоеточие (:) в конце строки с инструкцией </a:t>
            </a:r>
            <a:r>
              <a:rPr lang="ru-RU" dirty="0" err="1"/>
              <a:t>while</a:t>
            </a:r>
            <a:r>
              <a:rPr lang="ru-RU" dirty="0"/>
              <a:t> сообщает Python, что дальше находится блок команд. В блок входят все строки, расположенные с отступом от строки с инструкцией </a:t>
            </a:r>
            <a:r>
              <a:rPr lang="ru-RU" dirty="0" err="1"/>
              <a:t>while</a:t>
            </a:r>
            <a:r>
              <a:rPr lang="ru-RU" dirty="0"/>
              <a:t>, вплоть до следующей строки без отступа.</a:t>
            </a:r>
          </a:p>
          <a:p>
            <a:pPr>
              <a:buClr>
                <a:srgbClr val="C00000"/>
              </a:buClr>
            </a:pPr>
            <a:endParaRPr lang="ru-RU" dirty="0"/>
          </a:p>
          <a:p>
            <a:pPr>
              <a:buClr>
                <a:srgbClr val="C00000"/>
              </a:buClr>
            </a:pPr>
            <a:r>
              <a:rPr lang="ru-RU" dirty="0"/>
              <a:t>Блок команд, который выполняется в цикле </a:t>
            </a:r>
            <a:r>
              <a:rPr lang="ru-RU" dirty="0" err="1"/>
              <a:t>while</a:t>
            </a:r>
            <a:r>
              <a:rPr lang="ru-RU" dirty="0"/>
              <a:t>, называется телом цикла.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ru-RU" dirty="0"/>
              <a:t>i = 0</a:t>
            </a:r>
          </a:p>
          <a:p>
            <a:pPr>
              <a:buClr>
                <a:srgbClr val="C00000"/>
              </a:buClr>
            </a:pPr>
            <a:r>
              <a:rPr lang="ru-RU" dirty="0" err="1"/>
              <a:t>while</a:t>
            </a:r>
            <a:r>
              <a:rPr lang="ru-RU" dirty="0"/>
              <a:t> i &lt; 10:</a:t>
            </a:r>
          </a:p>
          <a:p>
            <a:pPr>
              <a:buClr>
                <a:srgbClr val="C00000"/>
              </a:buClr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('Привет')</a:t>
            </a:r>
          </a:p>
          <a:p>
            <a:pPr>
              <a:buClr>
                <a:srgbClr val="C00000"/>
              </a:buClr>
            </a:pPr>
            <a:r>
              <a:rPr lang="ru-RU" dirty="0"/>
              <a:t>    i += 1</a:t>
            </a:r>
          </a:p>
        </p:txBody>
      </p:sp>
    </p:spTree>
    <p:extLst>
      <p:ext uri="{BB962C8B-B14F-4D97-AF65-F5344CB8AC3E}">
        <p14:creationId xmlns:p14="http://schemas.microsoft.com/office/powerpoint/2010/main" val="75023608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715102" y="311404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while vs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циклы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for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833281" y="1556087"/>
            <a:ext cx="759561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dirty="0"/>
              <a:t># используем </a:t>
            </a:r>
            <a:r>
              <a:rPr lang="en-US" dirty="0"/>
              <a:t>for</a:t>
            </a:r>
          </a:p>
          <a:p>
            <a:pPr>
              <a:buClr>
                <a:srgbClr val="C00000"/>
              </a:buClr>
            </a:pP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range(101):</a:t>
            </a:r>
          </a:p>
          <a:p>
            <a:pPr>
              <a:buClr>
                <a:srgbClr val="C00000"/>
              </a:buClr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Clr>
                <a:srgbClr val="C00000"/>
              </a:buClr>
            </a:pPr>
            <a:endParaRPr lang="en-US" dirty="0"/>
          </a:p>
          <a:p>
            <a:pPr>
              <a:buClr>
                <a:srgbClr val="C00000"/>
              </a:buClr>
            </a:pPr>
            <a:r>
              <a:rPr lang="en-US" dirty="0"/>
              <a:t># </a:t>
            </a:r>
            <a:r>
              <a:rPr lang="ru-RU" dirty="0"/>
              <a:t>используем </a:t>
            </a:r>
            <a:r>
              <a:rPr lang="en-US" dirty="0"/>
              <a:t>while</a:t>
            </a:r>
          </a:p>
          <a:p>
            <a:pPr>
              <a:buClr>
                <a:srgbClr val="C00000"/>
              </a:buClr>
            </a:pPr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pPr>
              <a:buClr>
                <a:srgbClr val="C00000"/>
              </a:buClr>
            </a:pPr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101:</a:t>
            </a:r>
          </a:p>
          <a:p>
            <a:pPr>
              <a:buClr>
                <a:srgbClr val="C00000"/>
              </a:buClr>
            </a:pPr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pPr>
              <a:buClr>
                <a:srgbClr val="C00000"/>
              </a:buClr>
            </a:pPr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1</a:t>
            </a:r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A9659-E4CC-CFDB-5827-32E6E020680C}"/>
              </a:ext>
            </a:extLst>
          </p:cNvPr>
          <p:cNvSpPr txBox="1"/>
          <p:nvPr/>
        </p:nvSpPr>
        <p:spPr>
          <a:xfrm>
            <a:off x="4291584" y="1556087"/>
            <a:ext cx="4572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# используем </a:t>
            </a:r>
            <a:r>
              <a:rPr lang="en-US" dirty="0"/>
              <a:t>for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range(0, 100, 3):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# </a:t>
            </a:r>
            <a:r>
              <a:rPr lang="ru-RU" dirty="0"/>
              <a:t>используем </a:t>
            </a:r>
            <a:r>
              <a:rPr lang="en-US" dirty="0"/>
              <a:t>while</a:t>
            </a:r>
          </a:p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100:</a:t>
            </a:r>
          </a:p>
          <a:p>
            <a:r>
              <a:rPr lang="en-US" dirty="0"/>
              <a:t>    print(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+=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65167097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877535" y="187684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Бесконечные циклы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617509" y="1171536"/>
            <a:ext cx="7345391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dirty="0"/>
              <a:t>Всегда, кроме редких случаев, цикл </a:t>
            </a:r>
            <a:r>
              <a:rPr lang="ru-RU" dirty="0" err="1"/>
              <a:t>while</a:t>
            </a:r>
            <a:r>
              <a:rPr lang="ru-RU" dirty="0"/>
              <a:t> должен содержать возможность завершиться. То есть в цикле что-то должно сделать проверяемое условие ложным.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Если цикл не имеет возможности завершиться, то он называется бесконечным циклом. Бесконечный цикл продолжает повторяться до тех пор, пока программа не будет прервана.</a:t>
            </a:r>
            <a:br>
              <a:rPr lang="ru-RU" dirty="0"/>
            </a:br>
            <a:br>
              <a:rPr lang="ru-RU" dirty="0"/>
            </a:br>
            <a:r>
              <a:rPr lang="ru-RU" dirty="0"/>
              <a:t>Бесконечные циклы обычно появляются, когда программист забывает написать программный код внутри цикла, который делает проверяемое условие ложным. В большинстве случаев следует избегать применения бесконечных циклов.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A9659-E4CC-CFDB-5827-32E6E020680C}"/>
              </a:ext>
            </a:extLst>
          </p:cNvPr>
          <p:cNvSpPr txBox="1"/>
          <p:nvPr/>
        </p:nvSpPr>
        <p:spPr>
          <a:xfrm>
            <a:off x="7122279" y="217429"/>
            <a:ext cx="193790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i</a:t>
            </a:r>
            <a:r>
              <a:rPr lang="en-US" dirty="0"/>
              <a:t> = 0</a:t>
            </a:r>
          </a:p>
          <a:p>
            <a:r>
              <a:rPr lang="en-US" dirty="0"/>
              <a:t>total = 0</a:t>
            </a:r>
          </a:p>
          <a:p>
            <a:r>
              <a:rPr lang="en-US" dirty="0"/>
              <a:t>while </a:t>
            </a:r>
            <a:r>
              <a:rPr lang="en-US" dirty="0" err="1"/>
              <a:t>i</a:t>
            </a:r>
            <a:r>
              <a:rPr lang="en-US" dirty="0"/>
              <a:t> &lt; 10:</a:t>
            </a:r>
          </a:p>
          <a:p>
            <a:r>
              <a:rPr lang="en-US" dirty="0"/>
              <a:t>    total += </a:t>
            </a:r>
            <a:r>
              <a:rPr lang="en-US" dirty="0" err="1"/>
              <a:t>i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80342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715102" y="88052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прерывания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break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715102" y="808292"/>
            <a:ext cx="2316191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dirty="0"/>
              <a:t>Иногда бывает нужно прервать выполнение цикла преждевременно. Оператор </a:t>
            </a:r>
            <a:r>
              <a:rPr lang="ru-RU" dirty="0" err="1"/>
              <a:t>break</a:t>
            </a:r>
            <a:r>
              <a:rPr lang="ru-RU" dirty="0"/>
              <a:t> прерывает ближайший цикл </a:t>
            </a:r>
            <a:r>
              <a:rPr lang="ru-RU" dirty="0" err="1"/>
              <a:t>for</a:t>
            </a:r>
            <a:r>
              <a:rPr lang="ru-RU" dirty="0"/>
              <a:t> или </a:t>
            </a:r>
            <a:r>
              <a:rPr lang="ru-RU" dirty="0" err="1"/>
              <a:t>while</a:t>
            </a:r>
            <a:r>
              <a:rPr lang="ru-RU" dirty="0"/>
              <a:t>.</a:t>
            </a:r>
          </a:p>
          <a:p>
            <a:pPr>
              <a:buClr>
                <a:srgbClr val="C00000"/>
              </a:buClr>
            </a:pPr>
            <a:endParaRPr lang="ru-RU" dirty="0"/>
          </a:p>
          <a:p>
            <a:pPr>
              <a:buClr>
                <a:srgbClr val="C00000"/>
              </a:buClr>
            </a:pPr>
            <a:r>
              <a:rPr lang="ru-RU" dirty="0"/>
              <a:t>Усовершенствуем с помощью оператора </a:t>
            </a:r>
            <a:r>
              <a:rPr lang="ru-RU" dirty="0" err="1"/>
              <a:t>break</a:t>
            </a:r>
            <a:r>
              <a:rPr lang="ru-RU" dirty="0"/>
              <a:t> программу, проверяющую число на простоту: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14A9659-E4CC-CFDB-5827-32E6E020680C}"/>
              </a:ext>
            </a:extLst>
          </p:cNvPr>
          <p:cNvSpPr txBox="1"/>
          <p:nvPr/>
        </p:nvSpPr>
        <p:spPr>
          <a:xfrm>
            <a:off x="3373241" y="712031"/>
            <a:ext cx="5504059" cy="40352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num = int(input())</a:t>
            </a:r>
          </a:p>
          <a:p>
            <a:r>
              <a:rPr lang="en-US" dirty="0"/>
              <a:t>flag = True</a:t>
            </a:r>
          </a:p>
          <a:p>
            <a:endParaRPr lang="en-US" dirty="0"/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range(2, num):</a:t>
            </a:r>
          </a:p>
          <a:p>
            <a:r>
              <a:rPr lang="en-US" dirty="0"/>
              <a:t>    if num % </a:t>
            </a:r>
            <a:r>
              <a:rPr lang="en-US" dirty="0" err="1"/>
              <a:t>i</a:t>
            </a:r>
            <a:r>
              <a:rPr lang="en-US" dirty="0"/>
              <a:t> == 0:        #  </a:t>
            </a:r>
            <a:r>
              <a:rPr lang="ru-RU" dirty="0"/>
              <a:t>если исходное число делится на какое-либо отличное от 1 и самого себя</a:t>
            </a:r>
          </a:p>
          <a:p>
            <a:r>
              <a:rPr lang="ru-RU" dirty="0"/>
              <a:t>        </a:t>
            </a:r>
            <a:r>
              <a:rPr lang="en-US" dirty="0"/>
              <a:t>flag = False</a:t>
            </a:r>
          </a:p>
          <a:p>
            <a:r>
              <a:rPr lang="en-US" dirty="0"/>
              <a:t>        break               # </a:t>
            </a:r>
            <a:r>
              <a:rPr lang="ru-RU" dirty="0"/>
              <a:t>останавливаем цикл если встретили делитель числа        </a:t>
            </a:r>
          </a:p>
          <a:p>
            <a:endParaRPr lang="ru-RU" dirty="0"/>
          </a:p>
          <a:p>
            <a:r>
              <a:rPr lang="en-US" dirty="0"/>
              <a:t>if flag:  # </a:t>
            </a:r>
            <a:r>
              <a:rPr lang="ru-RU" dirty="0"/>
              <a:t>эквивалентно </a:t>
            </a:r>
            <a:r>
              <a:rPr lang="en-US" dirty="0"/>
              <a:t>if flag == True:</a:t>
            </a:r>
          </a:p>
          <a:p>
            <a:r>
              <a:rPr lang="en-US" dirty="0"/>
              <a:t>    print('</a:t>
            </a:r>
            <a:r>
              <a:rPr lang="ru-RU" dirty="0"/>
              <a:t>Число простое')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print('</a:t>
            </a:r>
            <a:r>
              <a:rPr lang="ru-RU" dirty="0"/>
              <a:t>Число составное')</a:t>
            </a:r>
          </a:p>
        </p:txBody>
      </p:sp>
    </p:spTree>
    <p:extLst>
      <p:ext uri="{BB962C8B-B14F-4D97-AF65-F5344CB8AC3E}">
        <p14:creationId xmlns:p14="http://schemas.microsoft.com/office/powerpoint/2010/main" val="215487400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959289" y="19753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continue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FA1B2E-B535-7BB3-B611-B8DADAD2A0E0}"/>
              </a:ext>
            </a:extLst>
          </p:cNvPr>
          <p:cNvSpPr txBox="1"/>
          <p:nvPr/>
        </p:nvSpPr>
        <p:spPr>
          <a:xfrm>
            <a:off x="1023094" y="1131131"/>
            <a:ext cx="6290783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C00000"/>
              </a:buClr>
            </a:pPr>
            <a:r>
              <a:rPr lang="ru-RU" dirty="0"/>
              <a:t>Другая стандартная идиома циклов — пропуск отдельных элементов при переборе. Оператор </a:t>
            </a:r>
            <a:r>
              <a:rPr lang="ru-RU" dirty="0" err="1"/>
              <a:t>continue</a:t>
            </a:r>
            <a:r>
              <a:rPr lang="ru-RU" dirty="0"/>
              <a:t> позволяет перейти к следующей итерации цикла </a:t>
            </a:r>
            <a:r>
              <a:rPr lang="ru-RU" dirty="0" err="1"/>
              <a:t>for</a:t>
            </a:r>
            <a:r>
              <a:rPr lang="ru-RU" dirty="0"/>
              <a:t> или </a:t>
            </a:r>
            <a:r>
              <a:rPr lang="ru-RU" dirty="0" err="1"/>
              <a:t>while</a:t>
            </a:r>
            <a:r>
              <a:rPr lang="ru-RU" dirty="0"/>
              <a:t> до завершения всех команд в теле цикла.</a:t>
            </a:r>
          </a:p>
          <a:p>
            <a:pPr>
              <a:buClr>
                <a:srgbClr val="C00000"/>
              </a:buClr>
            </a:pPr>
            <a:endParaRPr lang="ru-RU" dirty="0"/>
          </a:p>
          <a:p>
            <a:pPr>
              <a:buClr>
                <a:srgbClr val="C00000"/>
              </a:buClr>
            </a:pPr>
            <a:r>
              <a:rPr lang="ru-RU" dirty="0"/>
              <a:t>Напишем программу, которая выводит все числа от 1 до 100, кроме чисел 7, 17, 29 и 78.</a:t>
            </a:r>
          </a:p>
          <a:p>
            <a:pPr>
              <a:buClr>
                <a:srgbClr val="C00000"/>
              </a:buClr>
            </a:pPr>
            <a:endParaRPr lang="ru-RU" dirty="0"/>
          </a:p>
          <a:p>
            <a:pPr>
              <a:buClr>
                <a:srgbClr val="C00000"/>
              </a:buClr>
            </a:pPr>
            <a:r>
              <a:rPr lang="ru-RU" dirty="0" err="1"/>
              <a:t>for</a:t>
            </a:r>
            <a:r>
              <a:rPr lang="ru-RU" dirty="0"/>
              <a:t> i </a:t>
            </a:r>
            <a:r>
              <a:rPr lang="ru-RU" dirty="0" err="1"/>
              <a:t>in</a:t>
            </a:r>
            <a:r>
              <a:rPr lang="ru-RU" dirty="0"/>
              <a:t> </a:t>
            </a:r>
            <a:r>
              <a:rPr lang="ru-RU" dirty="0" err="1"/>
              <a:t>range</a:t>
            </a:r>
            <a:r>
              <a:rPr lang="ru-RU" dirty="0"/>
              <a:t>(1, 101):</a:t>
            </a:r>
          </a:p>
          <a:p>
            <a:pPr>
              <a:buClr>
                <a:srgbClr val="C00000"/>
              </a:buClr>
            </a:pPr>
            <a:r>
              <a:rPr lang="ru-RU" dirty="0"/>
              <a:t>    </a:t>
            </a:r>
            <a:r>
              <a:rPr lang="ru-RU" dirty="0" err="1"/>
              <a:t>if</a:t>
            </a:r>
            <a:r>
              <a:rPr lang="ru-RU" dirty="0"/>
              <a:t> i == 7 </a:t>
            </a:r>
            <a:r>
              <a:rPr lang="ru-RU" dirty="0" err="1"/>
              <a:t>or</a:t>
            </a:r>
            <a:r>
              <a:rPr lang="ru-RU" dirty="0"/>
              <a:t> i == 17 </a:t>
            </a:r>
            <a:r>
              <a:rPr lang="ru-RU" dirty="0" err="1"/>
              <a:t>or</a:t>
            </a:r>
            <a:r>
              <a:rPr lang="ru-RU" dirty="0"/>
              <a:t> i == 29 </a:t>
            </a:r>
            <a:r>
              <a:rPr lang="ru-RU" dirty="0" err="1"/>
              <a:t>or</a:t>
            </a:r>
            <a:r>
              <a:rPr lang="ru-RU" dirty="0"/>
              <a:t> i == 78:</a:t>
            </a:r>
          </a:p>
          <a:p>
            <a:pPr>
              <a:buClr>
                <a:srgbClr val="C00000"/>
              </a:buClr>
            </a:pPr>
            <a:r>
              <a:rPr lang="ru-RU" dirty="0"/>
              <a:t>        </a:t>
            </a:r>
            <a:r>
              <a:rPr lang="ru-RU" dirty="0" err="1"/>
              <a:t>continue</a:t>
            </a:r>
            <a:r>
              <a:rPr lang="ru-RU" dirty="0"/>
              <a:t>  # переходим на следующую итерацию</a:t>
            </a:r>
          </a:p>
          <a:p>
            <a:pPr>
              <a:buClr>
                <a:srgbClr val="C00000"/>
              </a:buClr>
            </a:pPr>
            <a:r>
              <a:rPr lang="ru-RU" dirty="0"/>
              <a:t>    </a:t>
            </a:r>
            <a:r>
              <a:rPr lang="ru-RU" dirty="0" err="1"/>
              <a:t>print</a:t>
            </a:r>
            <a:r>
              <a:rPr lang="ru-RU" dirty="0"/>
              <a:t>(i)</a:t>
            </a:r>
          </a:p>
        </p:txBody>
      </p:sp>
    </p:spTree>
    <p:extLst>
      <p:ext uri="{BB962C8B-B14F-4D97-AF65-F5344CB8AC3E}">
        <p14:creationId xmlns:p14="http://schemas.microsoft.com/office/powerpoint/2010/main" val="244113718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55542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continue vs 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оператор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break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506" name="Picture 2">
            <a:extLst>
              <a:ext uri="{FF2B5EF4-FFF2-40B4-BE49-F238E27FC236}">
                <a16:creationId xmlns:a16="http://schemas.microsoft.com/office/drawing/2014/main" id="{C2CC0EA4-D24A-CAAF-18DA-37CC38F13D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100" y="1146371"/>
            <a:ext cx="8545663" cy="3063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374263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036320" y="29659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Вложенные циклы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26255-42E1-9FEF-6BC7-D9BB3435BD20}"/>
              </a:ext>
            </a:extLst>
          </p:cNvPr>
          <p:cNvSpPr txBox="1"/>
          <p:nvPr/>
        </p:nvSpPr>
        <p:spPr>
          <a:xfrm>
            <a:off x="1036320" y="2195442"/>
            <a:ext cx="409651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hours in range(24):</a:t>
            </a:r>
          </a:p>
          <a:p>
            <a:r>
              <a:rPr lang="en-US" dirty="0"/>
              <a:t>    for minutes in range(60):</a:t>
            </a:r>
          </a:p>
          <a:p>
            <a:r>
              <a:rPr lang="en-US" dirty="0"/>
              <a:t>        for seconds in range(60):</a:t>
            </a:r>
          </a:p>
          <a:p>
            <a:r>
              <a:rPr lang="en-US" dirty="0"/>
              <a:t>            print(hours, ':', minutes, ':', seconds)</a:t>
            </a:r>
            <a:endParaRPr lang="ru-RU" dirty="0"/>
          </a:p>
        </p:txBody>
      </p:sp>
      <p:pic>
        <p:nvPicPr>
          <p:cNvPr id="23554" name="Picture 2" descr="Картинки по запросу clock animation gif">
            <a:extLst>
              <a:ext uri="{FF2B5EF4-FFF2-40B4-BE49-F238E27FC236}">
                <a16:creationId xmlns:a16="http://schemas.microsoft.com/office/drawing/2014/main" id="{822297CC-D47D-FC94-F72B-D8F9C83403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832" y="1045625"/>
            <a:ext cx="3253740" cy="3253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06340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функциями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циклами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Практиковались писать пользовательские функции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Практиковались писать циклы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87546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Встроенные функции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50" name="Picture 2" descr="10 практик кода, ускоряющих выполнение программ на Python">
            <a:extLst>
              <a:ext uri="{FF2B5EF4-FFF2-40B4-BE49-F238E27FC236}">
                <a16:creationId xmlns:a16="http://schemas.microsoft.com/office/drawing/2014/main" id="{95DFBC47-994A-FA50-5502-6116B8178F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043" y="951258"/>
            <a:ext cx="6266439" cy="3979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0526901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72306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Пользовательские функции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8" name="Picture 4" descr="Параметры и аргументы функции. Урок 14 курса &quot;Python. Введение в  программирование&quot;">
            <a:extLst>
              <a:ext uri="{FF2B5EF4-FFF2-40B4-BE49-F238E27FC236}">
                <a16:creationId xmlns:a16="http://schemas.microsoft.com/office/drawing/2014/main" id="{1CED18A0-E1AD-DE54-644C-660591A54D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5336" y="949279"/>
            <a:ext cx="5715000" cy="3981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0137172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945163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Назначение функций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711859" y="1146371"/>
            <a:ext cx="5277450" cy="933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r>
              <a:rPr lang="ru-RU" sz="1800" dirty="0">
                <a:solidFill>
                  <a:schemeClr val="dk1"/>
                </a:solidFill>
              </a:rPr>
              <a:t>Выполнять повторяющееся действие или пошагово выполнить сложный расчет при заданных входных параметрах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None/>
            </a:pPr>
            <a:endParaRPr lang="ru-RU" sz="1800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EAA2E46-28DF-49C4-7541-FB47E22CDA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6811" y="324285"/>
            <a:ext cx="1757077" cy="449493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54B0E50-0D37-1AE8-56C7-4EABE1AA4063}"/>
              </a:ext>
            </a:extLst>
          </p:cNvPr>
          <p:cNvSpPr txBox="1"/>
          <p:nvPr/>
        </p:nvSpPr>
        <p:spPr>
          <a:xfrm>
            <a:off x="945163" y="3006245"/>
            <a:ext cx="45720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draw_box</a:t>
            </a:r>
            <a:r>
              <a:rPr lang="en-US" b="0" i="0" dirty="0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'*******’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'*******’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'*******’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'*******’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</a:t>
            </a:r>
            <a:r>
              <a:rPr lang="en-US" b="0" i="0" dirty="0">
                <a:solidFill>
                  <a:srgbClr val="0088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'*******'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A1DE4D-A0C1-77CC-47A1-A2E310B6C5E2}"/>
              </a:ext>
            </a:extLst>
          </p:cNvPr>
          <p:cNvSpPr txBox="1"/>
          <p:nvPr/>
        </p:nvSpPr>
        <p:spPr>
          <a:xfrm>
            <a:off x="3930788" y="3146829"/>
            <a:ext cx="1757077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draw_box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print() 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draw_box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 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print() 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draw_box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26250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1087958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Именование функций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0831" y="1146371"/>
            <a:ext cx="7045247" cy="31688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Python и тут требует соблюдения тех же правил, что при именовании переменных:</a:t>
            </a:r>
          </a:p>
          <a:p>
            <a:pPr algn="l">
              <a:lnSpc>
                <a:spcPct val="150000"/>
              </a:lnSpc>
              <a:buClr>
                <a:srgbClr val="F85F4C"/>
              </a:buClr>
              <a:buSzPts val="1800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в имени функции используются только латинские буквы a-z, A-Z, цифры и символ нижнего подчеркивания (_);</a:t>
            </a:r>
          </a:p>
          <a:p>
            <a:pPr marL="285750" indent="-285750" algn="l">
              <a:lnSpc>
                <a:spcPct val="150000"/>
              </a:lnSpc>
              <a:buClr>
                <a:srgbClr val="F85F4C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имя функции не может начинаться с цифры;</a:t>
            </a:r>
          </a:p>
          <a:p>
            <a:pPr marL="285750" indent="-285750" algn="l">
              <a:lnSpc>
                <a:spcPct val="150000"/>
              </a:lnSpc>
              <a:buClr>
                <a:srgbClr val="F85F4C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имя функции по возможности должно отражать ее назначение</a:t>
            </a:r>
            <a:endParaRPr lang="en-US" dirty="0">
              <a:solidFill>
                <a:srgbClr val="000000"/>
              </a:solidFill>
              <a:latin typeface="Roboto" panose="02000000000000000000" pitchFamily="2" charset="0"/>
            </a:endParaRPr>
          </a:p>
          <a:p>
            <a:pPr marL="285750" indent="-285750" algn="l">
              <a:lnSpc>
                <a:spcPct val="150000"/>
              </a:lnSpc>
              <a:buClr>
                <a:srgbClr val="F85F4C"/>
              </a:buClr>
              <a:buSzPts val="1800"/>
              <a:buFont typeface="Arial" panose="020B0604020202020204" pitchFamily="34" charset="0"/>
              <a:buChar char="•"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символы верхнего и нижнего регистра различаются.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717129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775900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Объявление функций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910831" y="1146371"/>
            <a:ext cx="7045247" cy="10565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Функция – отдельная, функционально независимая часть программы, выполняющая определенную задачу.</a:t>
            </a:r>
            <a:endParaRPr lang="ru-RU" dirty="0">
              <a:solidFill>
                <a:schemeClr val="dk1"/>
              </a:solidFill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0363924D-6102-C4F1-5711-5AD066A844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7109" y="2375586"/>
            <a:ext cx="5789782" cy="2555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9693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Вызов функций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54787" y="1037309"/>
            <a:ext cx="3705465" cy="3893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</a:rPr>
              <a:t>Для вызова функции пишут ее название и круглые скобки.</a:t>
            </a:r>
          </a:p>
          <a:p>
            <a:pPr marL="114300" lvl="0" indent="0" algn="l">
              <a:lnSpc>
                <a:spcPct val="150000"/>
              </a:lnSpc>
              <a:buClr>
                <a:srgbClr val="F85F4C"/>
              </a:buClr>
              <a:buSzPts val="1800"/>
              <a:buNone/>
            </a:pPr>
            <a:r>
              <a:rPr lang="ru-RU" dirty="0">
                <a:solidFill>
                  <a:schemeClr val="dk1"/>
                </a:solidFill>
              </a:rPr>
              <a:t>Важно: очень часто начинающие программисты забывают вызывать функцию. Помните, что объявление функции не вызывает ее.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7A8223-D6BE-851D-00F8-C5411DE79C15}"/>
              </a:ext>
            </a:extLst>
          </p:cNvPr>
          <p:cNvSpPr txBox="1"/>
          <p:nvPr/>
        </p:nvSpPr>
        <p:spPr>
          <a:xfrm>
            <a:off x="6578600" y="1847850"/>
            <a:ext cx="2489200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i="0" dirty="0">
                <a:solidFill>
                  <a:srgbClr val="88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 объявление функции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  <a:p>
            <a:r>
              <a:rPr lang="en-US" b="0" i="0" dirty="0">
                <a:solidFill>
                  <a:srgbClr val="00008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b="0" i="0" dirty="0" err="1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print_message</a:t>
            </a:r>
            <a:r>
              <a:rPr lang="en-US" b="0" i="0" dirty="0">
                <a:solidFill>
                  <a:srgbClr val="660066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: 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= input(int())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b = input(int())</a:t>
            </a:r>
            <a:endParaRPr lang="ru-RU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print(</a:t>
            </a:r>
            <a:r>
              <a:rPr lang="en-US" dirty="0" err="1">
                <a:solidFill>
                  <a:srgbClr val="0088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a+b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)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ru-RU" b="0" i="0" dirty="0">
                <a:solidFill>
                  <a:srgbClr val="88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# вызов функции</a:t>
            </a:r>
            <a:r>
              <a:rPr lang="ru-RU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b="0" i="0" dirty="0">
              <a:solidFill>
                <a:srgbClr val="000000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r>
              <a:rPr lang="en-US" b="0" i="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print_message</a:t>
            </a:r>
            <a:r>
              <a:rPr 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()</a:t>
            </a:r>
            <a:endParaRPr lang="ru-RU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F792664-8390-8A08-5BB4-68849CB55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738" y="401259"/>
            <a:ext cx="1987407" cy="2040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27487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66909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Примечания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2" name="Google Shape;152;p11">
            <a:extLst>
              <a:ext uri="{FF2B5EF4-FFF2-40B4-BE49-F238E27FC236}">
                <a16:creationId xmlns:a16="http://schemas.microsoft.com/office/drawing/2014/main" id="{63F1154F-F49E-A950-B900-C560B677B9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40140" y="899161"/>
            <a:ext cx="8410272" cy="380949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 algn="l">
              <a:lnSpc>
                <a:spcPct val="150000"/>
              </a:lnSpc>
              <a:buClr>
                <a:srgbClr val="F85F4C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Объявление пользовательской функции напоминает использование условного оператора </a:t>
            </a:r>
            <a:r>
              <a:rPr lang="ru-RU" dirty="0" err="1">
                <a:solidFill>
                  <a:schemeClr val="dk1"/>
                </a:solidFill>
              </a:rPr>
              <a:t>if</a:t>
            </a:r>
            <a:r>
              <a:rPr lang="ru-RU" dirty="0">
                <a:solidFill>
                  <a:schemeClr val="dk1"/>
                </a:solidFill>
              </a:rPr>
              <a:t> и циклов </a:t>
            </a:r>
            <a:r>
              <a:rPr lang="ru-RU" dirty="0" err="1">
                <a:solidFill>
                  <a:schemeClr val="dk1"/>
                </a:solidFill>
              </a:rPr>
              <a:t>for</a:t>
            </a:r>
            <a:r>
              <a:rPr lang="ru-RU" dirty="0">
                <a:solidFill>
                  <a:schemeClr val="dk1"/>
                </a:solidFill>
              </a:rPr>
              <a:t>, </a:t>
            </a:r>
            <a:r>
              <a:rPr lang="ru-RU" dirty="0" err="1">
                <a:solidFill>
                  <a:schemeClr val="dk1"/>
                </a:solidFill>
              </a:rPr>
              <a:t>while</a:t>
            </a:r>
            <a:endParaRPr lang="ru-RU" dirty="0">
              <a:solidFill>
                <a:schemeClr val="dk1"/>
              </a:solidFill>
            </a:endParaRPr>
          </a:p>
          <a:p>
            <a:pPr marL="285750" indent="-285750" algn="l">
              <a:lnSpc>
                <a:spcPct val="150000"/>
              </a:lnSpc>
              <a:buClr>
                <a:srgbClr val="F85F4C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Объявление функции должно предшествовать ее вызову</a:t>
            </a:r>
          </a:p>
          <a:p>
            <a:pPr marL="285750" indent="-285750" algn="l">
              <a:lnSpc>
                <a:spcPct val="150000"/>
              </a:lnSpc>
              <a:buClr>
                <a:srgbClr val="F85F4C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При объявлении функции следует убедиться, что каждая строка тела функции начинается с одинакового количества пробелов</a:t>
            </a:r>
          </a:p>
          <a:p>
            <a:pPr marL="285750" indent="-285750" algn="l">
              <a:lnSpc>
                <a:spcPct val="150000"/>
              </a:lnSpc>
              <a:buClr>
                <a:srgbClr val="F85F4C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Иногда, при объявлении функции требуется сделать своего рода заглушку, чтобы функция ничего не выполняла. Тогда мы используем ключевое слово </a:t>
            </a:r>
            <a:r>
              <a:rPr lang="ru-RU" dirty="0" err="1">
                <a:solidFill>
                  <a:schemeClr val="dk1"/>
                </a:solidFill>
              </a:rPr>
              <a:t>pass</a:t>
            </a:r>
            <a:endParaRPr lang="ru-RU" dirty="0">
              <a:solidFill>
                <a:schemeClr val="dk1"/>
              </a:solidFill>
            </a:endParaRPr>
          </a:p>
          <a:p>
            <a:pPr marL="285750" indent="-285750" algn="l">
              <a:lnSpc>
                <a:spcPct val="150000"/>
              </a:lnSpc>
              <a:buClr>
                <a:srgbClr val="F85F4C"/>
              </a:buClr>
              <a:buSzPts val="1800"/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dk1"/>
                </a:solidFill>
              </a:rPr>
              <a:t>Функции часто называют подпрограммами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203685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1538</TotalTime>
  <Words>1744</Words>
  <Application>Microsoft Office PowerPoint</Application>
  <PresentationFormat>Экран (16:9)</PresentationFormat>
  <Paragraphs>173</Paragraphs>
  <Slides>27</Slides>
  <Notes>27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4" baseType="lpstr">
      <vt:lpstr>Roboto Black</vt:lpstr>
      <vt:lpstr>Calibri</vt:lpstr>
      <vt:lpstr>Roboto</vt:lpstr>
      <vt:lpstr>Arial</vt:lpstr>
      <vt:lpstr>Roboto Light</vt:lpstr>
      <vt:lpstr>Calibri Light</vt:lpstr>
      <vt:lpstr>Тема Office</vt:lpstr>
      <vt:lpstr>Основы Python. Введение в функции и циклы</vt:lpstr>
      <vt:lpstr>План встречи</vt:lpstr>
      <vt:lpstr>Встроенные функции</vt:lpstr>
      <vt:lpstr>Пользовательские функции</vt:lpstr>
      <vt:lpstr>Назначение функций</vt:lpstr>
      <vt:lpstr>Именование функций</vt:lpstr>
      <vt:lpstr>Объявление функций</vt:lpstr>
      <vt:lpstr>Вызов функций</vt:lpstr>
      <vt:lpstr>Примечания</vt:lpstr>
      <vt:lpstr>Функции с параметрами</vt:lpstr>
      <vt:lpstr>Внесение изменений в параметры</vt:lpstr>
      <vt:lpstr>Функция с возвратом</vt:lpstr>
      <vt:lpstr>Функция с несколькими возвратами</vt:lpstr>
      <vt:lpstr>Цикл FOR</vt:lpstr>
      <vt:lpstr>Цикл FOR</vt:lpstr>
      <vt:lpstr>Функция RANGE</vt:lpstr>
      <vt:lpstr>Функция RANGE с двумя параметрами</vt:lpstr>
      <vt:lpstr>Функция RANGE с тремя параметрами</vt:lpstr>
      <vt:lpstr>Примечания RANGE</vt:lpstr>
      <vt:lpstr>Циклы while</vt:lpstr>
      <vt:lpstr>Циклы while vs циклы for</vt:lpstr>
      <vt:lpstr>Бесконечные циклы</vt:lpstr>
      <vt:lpstr>Оператор прерывания break</vt:lpstr>
      <vt:lpstr>Оператор continue</vt:lpstr>
      <vt:lpstr>Оператор continue vs оператор break</vt:lpstr>
      <vt:lpstr>Вложенные циклы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40</cp:revision>
  <dcterms:modified xsi:type="dcterms:W3CDTF">2025-09-21T08:40:15Z</dcterms:modified>
</cp:coreProperties>
</file>