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308" r:id="rId4"/>
    <p:sldId id="429" r:id="rId5"/>
    <p:sldId id="430" r:id="rId6"/>
    <p:sldId id="432" r:id="rId7"/>
    <p:sldId id="433" r:id="rId8"/>
    <p:sldId id="435" r:id="rId9"/>
    <p:sldId id="434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305" r:id="rId26"/>
    <p:sldId id="306" r:id="rId27"/>
    <p:sldId id="307" r:id="rId28"/>
    <p:sldId id="272" r:id="rId2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1"/>
      <p:bold r:id="rId32"/>
      <p:italic r:id="rId33"/>
      <p:boldItalic r:id="rId34"/>
    </p:embeddedFont>
    <p:embeddedFont>
      <p:font typeface="Roboto Black" panose="02000000000000000000" pitchFamily="2" charset="0"/>
      <p:bold r:id="rId35"/>
      <p:boldItalic r:id="rId36"/>
    </p:embeddedFont>
    <p:embeddedFont>
      <p:font typeface="Roboto Light" panose="02000000000000000000" pitchFamily="2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3" autoAdjust="0"/>
    <p:restoredTop sz="90038" autoAdjust="0"/>
  </p:normalViewPr>
  <p:slideViewPr>
    <p:cSldViewPr snapToGrid="0">
      <p:cViewPr varScale="1">
        <p:scale>
          <a:sx n="101" d="100"/>
          <a:sy n="101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379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995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30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266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75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468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19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35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7899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1091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1214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24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645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9482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5266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245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011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21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525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705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018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45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682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907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80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E1059B-D8D2-1F90-F8C6-F61DF086B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8CD6E6-723C-0384-1640-0B2B6665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D8C9B-D2AF-1551-FFB4-6863BFB5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526048-F466-4E19-81EC-58D71519B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7DF36-5E9A-64E9-7891-C3D8FBF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1777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FBC8A0-8F3D-5FE6-CC9A-3D6D15E9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A7C863-5E32-3EF8-2630-D263A700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00B1FC-B127-D49D-99F4-CE65310F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48750B-4295-FDE9-5957-0FBF5B2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99D70A-F33D-4B9E-6ECE-EED613833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8037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BAEA3E-3493-3568-A785-A24A7F0EA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00A719-95D9-7A44-F9C4-16A1CB6DE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0E951E-16A7-1108-421B-7AF2DB49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968EC9-0800-FA31-8DA1-7F2ED3D4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246E3E-AC15-6795-E920-21495AC4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2886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DEB64-1B0D-6403-9A4E-01BEB58C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E573A-BAE4-367D-A5B9-266826F6E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27B45-A5C5-2C0B-B806-E624AB75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1C2EDA-9C0B-6EB7-6B75-CC469BB0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03F98-D77C-4DDC-2CB9-21DD6174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529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02168-7BB4-FFFD-FC90-4FCF79812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F1817F-0397-CFFD-8D6A-34AADF8C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842AA-12B3-E767-00C1-5BE645F2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0A8769-80A2-6E64-AE96-B63B030DF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D5DC7C-BCF8-113A-B919-975BEEEB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3046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E5E9C-CA58-EC7A-5C8C-4A483E01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0E00C1-AB59-60C8-CAFF-A49820356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D578A9-FC60-32B8-01FE-A5B14A743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B2893D-4C62-E703-85D9-6201EA44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B0359-58A3-4494-43B3-87F3EE12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528E1-5BB0-A807-AA00-5AABC928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9019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28AA3-8561-E960-18FB-29FE37A64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FA038-F4A9-5424-C44A-8BC9206A0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5029C1-5C00-634C-C707-953B3062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6E1A49-8068-098A-027C-C6DE2878B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CA689F-EB57-5B99-6EED-D314F6714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0D8E45-B890-8860-7D21-CCDF1D49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8F9FA19-266A-DBD8-9363-66E3627F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B18469-4A6E-045C-322D-2117F577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30031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0C3A6-C33D-C90B-000C-5C70B0BF9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ED0A7C1-51C6-56EC-4BDE-C17C385D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8AB5FC-1E38-4031-0A12-98DC4C5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A731CD-6CE5-D224-24E0-232007D8A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3579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6E3E55-9F68-192B-87B6-05E2DA81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AFB57BE-2967-9B3E-2836-C4BF6F4E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73C239-65A4-A4A5-1000-29B11158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3196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316E0-7627-8A94-1630-CD98D030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90953-E92B-0637-362F-A9ABD4AE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61A4E4-94D9-6967-D0CA-60EF1F3F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A6A0A7-F236-746A-9E10-4DD9963A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988676-81C6-30EB-20AD-161D933A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7FD820-90E5-6470-3D65-FF4E0ED7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305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D2042-1711-530C-B5DA-A19CFE6C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5AF819E-347E-29C8-2186-090DE5317D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430093-CCF4-DDC3-E604-B5B6A6593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875ED9-CB26-91BC-30E4-9A14B1D0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BBAE6-9001-3B99-EDE4-44328072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4354CD-232E-B756-06B0-E0DF503D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4470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F89C2-ECF0-DEBF-AD1D-06182E979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0EB03E-6982-E9F8-7B72-659A2B8FA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433E74-AD7C-21F0-B350-B15CD6980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4FFF42-D290-D606-C323-6E6008531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56A50-AE18-1939-B955-5A8D51228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53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Python </a:t>
            </a: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в работе аналитика. Плюсы, минусы, альтернативы</a:t>
            </a:r>
            <a:endParaRPr dirty="0"/>
          </a:p>
        </p:txBody>
      </p:sp>
      <p:pic>
        <p:nvPicPr>
          <p:cNvPr id="2" name="Google Shape;81;p1">
            <a:extLst>
              <a:ext uri="{FF2B5EF4-FFF2-40B4-BE49-F238E27FC236}">
                <a16:creationId xmlns:a16="http://schemas.microsoft.com/office/drawing/2014/main" id="{793547CF-6BC1-0EB0-FC0A-96D2CC40B25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Словари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17630" y="1142031"/>
            <a:ext cx="8074270" cy="37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8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dict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{}</a:t>
            </a:r>
          </a:p>
          <a:p>
            <a:pPr marL="0" indent="0" algn="l">
              <a:buNone/>
            </a:pPr>
            <a:r>
              <a:rPr lang="en-US" sz="18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dict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 = 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Это один"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dict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     = 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Это два"</a:t>
            </a:r>
            <a:endParaRPr lang="ru-RU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tinydict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{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'name'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'Andreyex'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'code'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3451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'dept'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: 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ru-RU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продажи'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6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dict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'one'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Печатает число ключ '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one'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600" b="1" dirty="0" err="1">
                <a:solidFill>
                  <a:srgbClr val="267F99"/>
                </a:solidFill>
                <a:latin typeface="Courier New" panose="02070309020205020404" pitchFamily="49" charset="0"/>
              </a:rPr>
              <a:t>dict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Печатает число ключ 2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tinydict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    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Печатает весь словарь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tinydict.keys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 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Печатает все ключи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tinydict.values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</a:rPr>
              <a:t># </a:t>
            </a:r>
            <a:r>
              <a:rPr lang="ru-RU" sz="1600" dirty="0">
                <a:solidFill>
                  <a:srgbClr val="008000"/>
                </a:solidFill>
                <a:latin typeface="Courier New" panose="02070309020205020404" pitchFamily="49" charset="0"/>
              </a:rPr>
              <a:t>Печатает все значения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53438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Множества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17630" y="1142031"/>
            <a:ext cx="8074270" cy="37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algn="l">
              <a:buClr>
                <a:srgbClr val="1C3158"/>
              </a:buClr>
              <a:buSzPts val="1800"/>
              <a:defRPr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Множество - это изменяемый неупорядоченный тип данных. </a:t>
            </a:r>
          </a:p>
          <a:p>
            <a:pPr marL="114300" algn="l">
              <a:buClr>
                <a:srgbClr val="1C3158"/>
              </a:buClr>
              <a:buSzPts val="1800"/>
              <a:defRPr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В множестве всегда содержатся только уникальные элементы.</a:t>
            </a:r>
          </a:p>
          <a:p>
            <a:pPr marL="114300" algn="l">
              <a:buClr>
                <a:srgbClr val="1C3158"/>
              </a:buClr>
              <a:buSzPts val="1800"/>
              <a:defRPr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Множество в Python - это последовательность элементов, которые разделены между собой запятой и заключены в фигурные скобки.</a:t>
            </a:r>
          </a:p>
          <a:p>
            <a:pPr marL="114300" algn="l">
              <a:buClr>
                <a:srgbClr val="1C3158"/>
              </a:buClr>
              <a:buSzPts val="1800"/>
              <a:defRPr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С помощью множества можно легко убрать повторяющиеся элементы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49349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Множества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17630" y="1142031"/>
            <a:ext cx="8074270" cy="37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]: 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vlans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40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marL="0" indent="0" algn="l">
              <a:buNone/>
            </a:pP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]: 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vlans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Out[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]: {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]: 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set1 = set(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vlans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 algn="l">
              <a:buNone/>
            </a:pPr>
            <a:b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In [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]: </a:t>
            </a:r>
            <a:r>
              <a:rPr lang="en-US" sz="1800" b="1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(set1)</a:t>
            </a:r>
          </a:p>
          <a:p>
            <a:pPr marL="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40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20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800" dirty="0">
                <a:solidFill>
                  <a:srgbClr val="09885A"/>
                </a:solidFill>
                <a:latin typeface="Courier New" panose="02070309020205020404" pitchFamily="49" charset="0"/>
              </a:rPr>
              <a:t>30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27409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Преобразование типов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9EEC3A-97D1-EC95-358D-3E5F7C48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446" y="904957"/>
            <a:ext cx="4279106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38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list() (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список)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E1E4-29E5-CDD2-F3A9-240069972C73}"/>
              </a:ext>
            </a:extLst>
          </p:cNvPr>
          <p:cNvSpPr txBox="1"/>
          <p:nvPr/>
        </p:nvSpPr>
        <p:spPr>
          <a:xfrm>
            <a:off x="1209554" y="1556087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list(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"string"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list({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list((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[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0089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set()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 (множество)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E1E4-29E5-CDD2-F3A9-240069972C73}"/>
              </a:ext>
            </a:extLst>
          </p:cNvPr>
          <p:cNvSpPr txBox="1"/>
          <p:nvPr/>
        </p:nvSpPr>
        <p:spPr>
          <a:xfrm>
            <a:off x="956714" y="1486639"/>
            <a:ext cx="72305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 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 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set([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 {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 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 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set((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b="1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 {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In 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 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set(</a:t>
            </a:r>
            <a:r>
              <a:rPr lang="en-US" sz="1600" b="1" dirty="0">
                <a:solidFill>
                  <a:srgbClr val="A31515"/>
                </a:solidFill>
                <a:latin typeface="Courier New" panose="02070309020205020404" pitchFamily="49" charset="0"/>
              </a:rPr>
              <a:t>"string string"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Out[</a:t>
            </a:r>
            <a:r>
              <a:rPr lang="en-US" sz="1600" dirty="0">
                <a:solidFill>
                  <a:srgbClr val="09885A"/>
                </a:solidFill>
                <a:latin typeface="Courier New" panose="02070309020205020404" pitchFamily="49" charset="0"/>
              </a:rPr>
              <a:t>12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]: {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'g'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i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'n'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'r'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's'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't’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404040"/>
                </a:solidFill>
              </a:rPr>
              <a:t>Эта функция очень полезна, когда нужно получить уникальные элементы в последовательности.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729915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tuple()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 (кортеж)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E1E4-29E5-CDD2-F3A9-240069972C73}"/>
              </a:ext>
            </a:extLst>
          </p:cNvPr>
          <p:cNvSpPr txBox="1"/>
          <p:nvPr/>
        </p:nvSpPr>
        <p:spPr>
          <a:xfrm>
            <a:off x="956714" y="1486639"/>
            <a:ext cx="723057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tuple([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tuple({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 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tuple(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"string"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Out[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'r'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'g’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1600" dirty="0"/>
              <a:t>Эта функция может пригодиться в том случае, если нужно получить неизменяемый объект.</a:t>
            </a:r>
          </a:p>
        </p:txBody>
      </p:sp>
    </p:spTree>
    <p:extLst>
      <p:ext uri="{BB962C8B-B14F-4D97-AF65-F5344CB8AC3E}">
        <p14:creationId xmlns:p14="http://schemas.microsoft.com/office/powerpoint/2010/main" val="233647088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Перевод систем исчисления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5BE1E4-29E5-CDD2-F3A9-240069972C73}"/>
              </a:ext>
            </a:extLst>
          </p:cNvPr>
          <p:cNvSpPr txBox="1"/>
          <p:nvPr/>
        </p:nvSpPr>
        <p:spPr>
          <a:xfrm>
            <a:off x="956714" y="1486639"/>
            <a:ext cx="72305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 err="1"/>
              <a:t>bin</a:t>
            </a:r>
            <a:r>
              <a:rPr lang="ru-RU" sz="1600" b="1" dirty="0"/>
              <a:t>(y) </a:t>
            </a:r>
            <a:r>
              <a:rPr lang="ru-RU" sz="1600" dirty="0"/>
              <a:t>— целое число преобразовывается в двоичную строку.</a:t>
            </a:r>
          </a:p>
          <a:p>
            <a:r>
              <a:rPr lang="ru-RU" sz="1600" b="1" dirty="0" err="1"/>
              <a:t>hex</a:t>
            </a:r>
            <a:r>
              <a:rPr lang="ru-RU" sz="1600" b="1" dirty="0"/>
              <a:t>(y) </a:t>
            </a:r>
            <a:r>
              <a:rPr lang="ru-RU" sz="1600" dirty="0"/>
              <a:t>— целое число преобразовывается в шестнадцатеричную строку.</a:t>
            </a:r>
          </a:p>
          <a:p>
            <a:r>
              <a:rPr lang="ru-RU" sz="1600" b="1" dirty="0" err="1"/>
              <a:t>oct</a:t>
            </a:r>
            <a:r>
              <a:rPr lang="ru-RU" sz="1600" b="1" dirty="0"/>
              <a:t>(y) </a:t>
            </a:r>
            <a:r>
              <a:rPr lang="ru-RU" sz="1600" dirty="0"/>
              <a:t>— целое число преобразовывается в восьмеричную строку.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453EB0-1C4F-2C01-B45B-8054267AD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62" y="2825865"/>
            <a:ext cx="6454276" cy="149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222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Объект 4">
            <a:extLst>
              <a:ext uri="{FF2B5EF4-FFF2-40B4-BE49-F238E27FC236}">
                <a16:creationId xmlns:a16="http://schemas.microsoft.com/office/drawing/2014/main" id="{5E799D98-340C-5932-FDE3-BD19BC7699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661588"/>
              </p:ext>
            </p:extLst>
          </p:nvPr>
        </p:nvGraphicFramePr>
        <p:xfrm>
          <a:off x="763929" y="949125"/>
          <a:ext cx="7338349" cy="404658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1400039">
                  <a:extLst>
                    <a:ext uri="{9D8B030D-6E8A-4147-A177-3AD203B41FA5}">
                      <a16:colId xmlns:a16="http://schemas.microsoft.com/office/drawing/2014/main" val="3243988789"/>
                    </a:ext>
                  </a:extLst>
                </a:gridCol>
                <a:gridCol w="4071602">
                  <a:extLst>
                    <a:ext uri="{9D8B030D-6E8A-4147-A177-3AD203B41FA5}">
                      <a16:colId xmlns:a16="http://schemas.microsoft.com/office/drawing/2014/main" val="3346335276"/>
                    </a:ext>
                  </a:extLst>
                </a:gridCol>
                <a:gridCol w="1866708">
                  <a:extLst>
                    <a:ext uri="{9D8B030D-6E8A-4147-A177-3AD203B41FA5}">
                      <a16:colId xmlns:a16="http://schemas.microsoft.com/office/drawing/2014/main" val="2278321596"/>
                    </a:ext>
                  </a:extLst>
                </a:gridCol>
              </a:tblGrid>
              <a:tr h="18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Оператор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Описание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Пример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64469524"/>
                  </a:ext>
                </a:extLst>
              </a:tr>
              <a:tr h="3815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solidFill>
                            <a:srgbClr val="DD1144"/>
                          </a:solidFill>
                          <a:effectLst/>
                        </a:rPr>
                        <a:t>+</a:t>
                      </a:r>
                      <a:r>
                        <a:rPr lang="ru-RU" sz="1300" dirty="0">
                          <a:effectLst/>
                        </a:rPr>
                        <a:t> Сложение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Добавление значений по обе стороны от оператора.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а + b = 31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58388553"/>
                  </a:ext>
                </a:extLst>
              </a:tr>
              <a:tr h="359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solidFill>
                            <a:srgbClr val="DD1144"/>
                          </a:solidFill>
                          <a:effectLst/>
                        </a:rPr>
                        <a:t>–</a:t>
                      </a:r>
                      <a:r>
                        <a:rPr lang="ru-RU" sz="1300" dirty="0">
                          <a:effectLst/>
                        </a:rPr>
                        <a:t> Вычитание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Вычитание правого операнда из левого операнда.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а – b = -11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7122271"/>
                  </a:ext>
                </a:extLst>
              </a:tr>
              <a:tr h="3596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solidFill>
                            <a:srgbClr val="DD1144"/>
                          </a:solidFill>
                          <a:effectLst/>
                        </a:rPr>
                        <a:t>*</a:t>
                      </a:r>
                      <a:r>
                        <a:rPr lang="ru-RU" sz="1300" dirty="0">
                          <a:effectLst/>
                        </a:rPr>
                        <a:t> Умножение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Умножение значения по обе стороны от оператора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a * b = 210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3836003"/>
                  </a:ext>
                </a:extLst>
              </a:tr>
              <a:tr h="18404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solidFill>
                            <a:srgbClr val="DD1144"/>
                          </a:solidFill>
                          <a:effectLst/>
                        </a:rPr>
                        <a:t>/</a:t>
                      </a:r>
                      <a:r>
                        <a:rPr lang="ru-RU" sz="1300" dirty="0">
                          <a:effectLst/>
                        </a:rPr>
                        <a:t> Деление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Делит левый операнд на правый операнд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б / а = 2,1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6926982"/>
                  </a:ext>
                </a:extLst>
              </a:tr>
              <a:tr h="5791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solidFill>
                            <a:srgbClr val="DD1144"/>
                          </a:solidFill>
                          <a:effectLst/>
                        </a:rPr>
                        <a:t>%</a:t>
                      </a:r>
                      <a:r>
                        <a:rPr lang="ru-RU" sz="1300" dirty="0">
                          <a:effectLst/>
                        </a:rPr>
                        <a:t> Модуль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(остаток от деления)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Делит левый операнд на правый операнд и возвращает остаток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б % а = 1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6828291"/>
                  </a:ext>
                </a:extLst>
              </a:tr>
              <a:tr h="578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solidFill>
                            <a:srgbClr val="DD1144"/>
                          </a:solidFill>
                          <a:effectLst/>
                          <a:latin typeface="+mn-lt"/>
                        </a:rPr>
                        <a:t>**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Экспонента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(возведение в степень)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  <a:latin typeface="+mn-lt"/>
                        </a:rPr>
                        <a:t>Возведение числа в степень</a:t>
                      </a:r>
                      <a:endParaRPr lang="ru-RU" sz="13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а ** b = 10 в степени 21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27341106"/>
                  </a:ext>
                </a:extLst>
              </a:tr>
              <a:tr h="12907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solidFill>
                            <a:srgbClr val="DD1144"/>
                          </a:solidFill>
                          <a:effectLst/>
                        </a:rPr>
                        <a:t>//</a:t>
                      </a:r>
                      <a:r>
                        <a:rPr lang="ru-RU" sz="1300" dirty="0">
                          <a:effectLst/>
                        </a:rPr>
                        <a:t> деление с округлением</a:t>
                      </a:r>
                      <a:r>
                        <a:rPr lang="en-US" sz="1300" dirty="0">
                          <a:effectLst/>
                        </a:rPr>
                        <a:t>  (</a:t>
                      </a:r>
                      <a:r>
                        <a:rPr lang="ru-RU" sz="1300" dirty="0">
                          <a:effectLst/>
                        </a:rPr>
                        <a:t>целочисленное деление)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Отдел пола – Разделение операндов, где результат является фактором, в котором цифра после десятичной запятой удаляется. Но если один из операндов отрицателен, то результат округляется, т.е. округляется от нуля (по отношению к отрицательной бесконечности):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9 // 2 = 4 и</a:t>
                      </a:r>
                      <a:endParaRPr lang="en-US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9,0 // 2,0 = 4,0, </a:t>
                      </a:r>
                      <a:endParaRPr lang="en-US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-11 // 3 = -4, </a:t>
                      </a:r>
                      <a:endParaRPr lang="en-US" sz="13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-11,0 // 3 = -4,0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0848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6933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Операторы сравнения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Объект 4">
            <a:extLst>
              <a:ext uri="{FF2B5EF4-FFF2-40B4-BE49-F238E27FC236}">
                <a16:creationId xmlns:a16="http://schemas.microsoft.com/office/drawing/2014/main" id="{863F490C-B98C-F5D6-1579-14B53532C9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5122563"/>
              </p:ext>
            </p:extLst>
          </p:nvPr>
        </p:nvGraphicFramePr>
        <p:xfrm>
          <a:off x="1230284" y="1145736"/>
          <a:ext cx="6683432" cy="330624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771631">
                  <a:extLst>
                    <a:ext uri="{9D8B030D-6E8A-4147-A177-3AD203B41FA5}">
                      <a16:colId xmlns:a16="http://schemas.microsoft.com/office/drawing/2014/main" val="1630394470"/>
                    </a:ext>
                  </a:extLst>
                </a:gridCol>
                <a:gridCol w="4101484">
                  <a:extLst>
                    <a:ext uri="{9D8B030D-6E8A-4147-A177-3AD203B41FA5}">
                      <a16:colId xmlns:a16="http://schemas.microsoft.com/office/drawing/2014/main" val="2544512606"/>
                    </a:ext>
                  </a:extLst>
                </a:gridCol>
                <a:gridCol w="1810317">
                  <a:extLst>
                    <a:ext uri="{9D8B030D-6E8A-4147-A177-3AD203B41FA5}">
                      <a16:colId xmlns:a16="http://schemas.microsoft.com/office/drawing/2014/main" val="1584550087"/>
                    </a:ext>
                  </a:extLst>
                </a:gridCol>
              </a:tblGrid>
              <a:tr h="401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Оператор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Описание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Пример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8930843"/>
                  </a:ext>
                </a:extLst>
              </a:tr>
              <a:tr h="401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900" dirty="0">
                          <a:effectLst/>
                        </a:rPr>
                        <a:t>==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Если значения двух операндов равны, то условие становится истинным.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(а == б) не верно.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068852"/>
                  </a:ext>
                </a:extLst>
              </a:tr>
              <a:tr h="401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900" dirty="0">
                          <a:effectLst/>
                        </a:rPr>
                        <a:t>!=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Если значения двух операндов не равны, то условие становится истинным.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(а ! = б) истинно.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18567680"/>
                  </a:ext>
                </a:extLst>
              </a:tr>
              <a:tr h="401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900" dirty="0">
                          <a:effectLst/>
                        </a:rPr>
                        <a:t>&gt;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Если значение левого операнда больше значения правого операнда, то условие становится истинным.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(а &gt; б) не верно.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3977393"/>
                  </a:ext>
                </a:extLst>
              </a:tr>
              <a:tr h="4016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900" dirty="0">
                          <a:effectLst/>
                        </a:rPr>
                        <a:t>&lt; 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Если значение левого операнда меньше значения правого операнда, то условие становится истинным.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(а &lt; б) истинно.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1128045"/>
                  </a:ext>
                </a:extLst>
              </a:tr>
              <a:tr h="609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900" dirty="0">
                          <a:effectLst/>
                        </a:rPr>
                        <a:t>&gt;=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Если значение левого операнда больше или равно значению правого операнда, то условие становится истинным.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>
                          <a:effectLst/>
                        </a:rPr>
                        <a:t>(а &gt;= б) не верно.</a:t>
                      </a:r>
                      <a:endParaRPr lang="ru-RU" sz="13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3200557"/>
                  </a:ext>
                </a:extLst>
              </a:tr>
              <a:tr h="609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900" dirty="0">
                          <a:effectLst/>
                        </a:rPr>
                        <a:t>&lt;=</a:t>
                      </a:r>
                      <a:endParaRPr lang="ru-RU" sz="1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Если значение левого операнда меньше или равно значению правого операнда, то условие становится истинным.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300" dirty="0">
                          <a:effectLst/>
                        </a:rPr>
                        <a:t>(а &lt;= б) истинно.</a:t>
                      </a:r>
                      <a:endParaRPr lang="ru-RU" sz="13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437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650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922345" y="1318567"/>
            <a:ext cx="4274688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Язык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Python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Работа с типами данных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Python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Операторы в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Python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Плюсы и минусы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Python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Альтернативы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Python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Операторы присваивания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Объект 4">
            <a:extLst>
              <a:ext uri="{FF2B5EF4-FFF2-40B4-BE49-F238E27FC236}">
                <a16:creationId xmlns:a16="http://schemas.microsoft.com/office/drawing/2014/main" id="{86A49B4F-F529-8224-D31F-9DD48E35A0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091727"/>
              </p:ext>
            </p:extLst>
          </p:nvPr>
        </p:nvGraphicFramePr>
        <p:xfrm>
          <a:off x="856527" y="952131"/>
          <a:ext cx="7465671" cy="399683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30511">
                  <a:extLst>
                    <a:ext uri="{9D8B030D-6E8A-4147-A177-3AD203B41FA5}">
                      <a16:colId xmlns:a16="http://schemas.microsoft.com/office/drawing/2014/main" val="75893876"/>
                    </a:ext>
                  </a:extLst>
                </a:gridCol>
                <a:gridCol w="3646603">
                  <a:extLst>
                    <a:ext uri="{9D8B030D-6E8A-4147-A177-3AD203B41FA5}">
                      <a16:colId xmlns:a16="http://schemas.microsoft.com/office/drawing/2014/main" val="3249073001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753362441"/>
                    </a:ext>
                  </a:extLst>
                </a:gridCol>
              </a:tblGrid>
              <a:tr h="179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Оператор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Описание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</a:rPr>
                        <a:t>Пример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7089524"/>
                  </a:ext>
                </a:extLst>
              </a:tr>
              <a:tr h="4298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=</a:t>
                      </a:r>
                      <a:endParaRPr lang="ru-RU" sz="1200" dirty="0">
                        <a:solidFill>
                          <a:srgbClr val="DD1144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Назначает значения с правой стороной операндов левой стороне операнда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 = а + b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присваивает значение a + b в c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9289452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+ = </a:t>
                      </a:r>
                      <a:r>
                        <a:rPr lang="ru-RU" sz="1200" dirty="0">
                          <a:effectLst/>
                        </a:rPr>
                        <a:t>добавить 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Добавляет правый операнд к левому операнду и присвоить результат левого операнда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 + = а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эквивалентно c = c + 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599624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– = </a:t>
                      </a:r>
                      <a:r>
                        <a:rPr lang="ru-RU" sz="1200" dirty="0">
                          <a:effectLst/>
                        </a:rPr>
                        <a:t>вычесть 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Вычитает правый операнд из левого операнда и присваивает результат левого операнда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 – = а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эквивалентно c = c – 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08017"/>
                  </a:ext>
                </a:extLst>
              </a:tr>
              <a:tr h="3730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* = </a:t>
                      </a:r>
                      <a:r>
                        <a:rPr lang="ru-RU" sz="1200" dirty="0">
                          <a:effectLst/>
                        </a:rPr>
                        <a:t>умножить 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Умножает правый операнд на левый операнд и присваивает результат левого операнда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 * = а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эквивалентно c = c * 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548804"/>
                  </a:ext>
                </a:extLst>
              </a:tr>
              <a:tr h="566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/ = </a:t>
                      </a:r>
                      <a:r>
                        <a:rPr lang="ru-RU" sz="1200" dirty="0">
                          <a:effectLst/>
                        </a:rPr>
                        <a:t>разделить 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Делит левый операнд на правый операнд и присваивает результат левого операнда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 / = а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эквивалентно c = c / </a:t>
                      </a:r>
                      <a:r>
                        <a:rPr lang="ru-RU" sz="1200" dirty="0" err="1">
                          <a:effectLst/>
                        </a:rPr>
                        <a:t>ac</a:t>
                      </a:r>
                      <a:r>
                        <a:rPr lang="ru-RU" sz="1200" dirty="0">
                          <a:effectLst/>
                        </a:rPr>
                        <a:t> /= a эквивалентно с = с / а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101568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% = </a:t>
                      </a:r>
                      <a:r>
                        <a:rPr lang="ru-RU" sz="1200" dirty="0">
                          <a:effectLst/>
                        </a:rPr>
                        <a:t>Модуль 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Принимает модуль с помощью двух операндов и присваивает результат левого операнда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c% = а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эквивалентно c = c % 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004450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** = </a:t>
                      </a:r>
                      <a:r>
                        <a:rPr lang="ru-RU" sz="1200" dirty="0">
                          <a:effectLst/>
                        </a:rPr>
                        <a:t>Экспонент 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Выполняет вычисление экспоненту от операторов и присваивает значение левого операнда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 ** = а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эквивалентно c = c ** 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808284"/>
                  </a:ext>
                </a:extLst>
              </a:tr>
              <a:tr h="4842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solidFill>
                            <a:srgbClr val="DD1144"/>
                          </a:solidFill>
                          <a:effectLst/>
                        </a:rPr>
                        <a:t>// = </a:t>
                      </a:r>
                      <a:r>
                        <a:rPr lang="ru-RU" sz="1200" dirty="0" err="1">
                          <a:effectLst/>
                        </a:rPr>
                        <a:t>Floor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ru-RU" sz="1200" dirty="0" err="1">
                          <a:effectLst/>
                        </a:rPr>
                        <a:t>Division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200">
                          <a:effectLst/>
                        </a:rPr>
                        <a:t>Выполняет деление операторов с округлением и присваивает значение левого операнда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с // = а 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200" dirty="0">
                          <a:effectLst/>
                        </a:rPr>
                        <a:t>эквивалентно c = c // a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095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9240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Приоритеты операций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Объект 5">
            <a:extLst>
              <a:ext uri="{FF2B5EF4-FFF2-40B4-BE49-F238E27FC236}">
                <a16:creationId xmlns:a16="http://schemas.microsoft.com/office/drawing/2014/main" id="{808AAF0C-ECF4-C289-E73C-110BD21B6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8997720"/>
              </p:ext>
            </p:extLst>
          </p:nvPr>
        </p:nvGraphicFramePr>
        <p:xfrm>
          <a:off x="625033" y="1168290"/>
          <a:ext cx="7641472" cy="3658224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96870">
                  <a:extLst>
                    <a:ext uri="{9D8B030D-6E8A-4147-A177-3AD203B41FA5}">
                      <a16:colId xmlns:a16="http://schemas.microsoft.com/office/drawing/2014/main" val="1986078761"/>
                    </a:ext>
                  </a:extLst>
                </a:gridCol>
                <a:gridCol w="2442302">
                  <a:extLst>
                    <a:ext uri="{9D8B030D-6E8A-4147-A177-3AD203B41FA5}">
                      <a16:colId xmlns:a16="http://schemas.microsoft.com/office/drawing/2014/main" val="3831098503"/>
                    </a:ext>
                  </a:extLst>
                </a:gridCol>
                <a:gridCol w="4902300">
                  <a:extLst>
                    <a:ext uri="{9D8B030D-6E8A-4147-A177-3AD203B41FA5}">
                      <a16:colId xmlns:a16="http://schemas.microsoft.com/office/drawing/2014/main" val="302028999"/>
                    </a:ext>
                  </a:extLst>
                </a:gridCol>
              </a:tblGrid>
              <a:tr h="4440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b="1" dirty="0">
                          <a:effectLst/>
                        </a:rPr>
                        <a:t>Оператор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ru-RU" sz="1400" b="1" dirty="0">
                          <a:effectLst/>
                        </a:rPr>
                        <a:t>Описание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45384476"/>
                  </a:ext>
                </a:extLst>
              </a:tr>
              <a:tr h="2388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**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Возведение в степень (повышение мощности)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0022379"/>
                  </a:ext>
                </a:extLst>
              </a:tr>
              <a:tr h="454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~ + –</a:t>
                      </a:r>
                    </a:p>
                    <a:p>
                      <a:pPr algn="ctr">
                        <a:lnSpc>
                          <a:spcPct val="107000"/>
                        </a:lnSpc>
                      </a:pPr>
                      <a:endParaRPr lang="ru-RU" sz="14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Дополнение, унарный плюс и минус (имена методов для двух последних являются + @ и – @)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8646124"/>
                  </a:ext>
                </a:extLst>
              </a:tr>
              <a:tr h="2282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* / % //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Умножение, деление по модулю и остаток от деления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75373648"/>
                  </a:ext>
                </a:extLst>
              </a:tr>
              <a:tr h="214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+ –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Сложение и вычитание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8535645"/>
                  </a:ext>
                </a:extLst>
              </a:tr>
              <a:tr h="214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&gt;&gt; &lt;&lt;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Правый и левый побитовый сдвиг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57551464"/>
                  </a:ext>
                </a:extLst>
              </a:tr>
              <a:tr h="214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&amp;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Побитовое «И»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79851294"/>
                  </a:ext>
                </a:extLst>
              </a:tr>
              <a:tr h="20660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^ |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Побитовое исключающее “ИЛИ и регулярное ИЛИ”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1763811"/>
                  </a:ext>
                </a:extLst>
              </a:tr>
              <a:tr h="29848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&lt;= &lt;&gt;&gt; 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Операторы сравнения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2918038"/>
                  </a:ext>
                </a:extLst>
              </a:tr>
              <a:tr h="214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&lt;&gt; ==! 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Операторы равенства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44052466"/>
                  </a:ext>
                </a:extLst>
              </a:tr>
              <a:tr h="248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>
                          <a:effectLst/>
                        </a:rPr>
                        <a:t>= %= /= //= -= += *= **=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Операторы присваивания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40573786"/>
                  </a:ext>
                </a:extLst>
              </a:tr>
              <a:tr h="214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err="1">
                          <a:effectLst/>
                        </a:rPr>
                        <a:t>is</a:t>
                      </a:r>
                      <a:r>
                        <a:rPr lang="ru-RU" sz="1400" b="1" dirty="0">
                          <a:effectLst/>
                        </a:rPr>
                        <a:t> </a:t>
                      </a:r>
                      <a:r>
                        <a:rPr lang="ru-RU" sz="1400" b="1" dirty="0" err="1">
                          <a:effectLst/>
                        </a:rPr>
                        <a:t>not</a:t>
                      </a:r>
                      <a:endParaRPr lang="ru-RU" sz="140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Операторы идентификации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9347773"/>
                  </a:ext>
                </a:extLst>
              </a:tr>
              <a:tr h="214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err="1">
                          <a:effectLst/>
                        </a:rPr>
                        <a:t>in</a:t>
                      </a:r>
                      <a:r>
                        <a:rPr lang="ru-RU" sz="1400" b="1" dirty="0">
                          <a:effectLst/>
                        </a:rPr>
                        <a:t> </a:t>
                      </a:r>
                      <a:r>
                        <a:rPr lang="en-US" sz="1400" b="1" dirty="0">
                          <a:effectLst/>
                        </a:rPr>
                        <a:t>/ </a:t>
                      </a:r>
                      <a:r>
                        <a:rPr lang="ru-RU" sz="1400" b="1" dirty="0" err="1">
                          <a:effectLst/>
                        </a:rPr>
                        <a:t>not</a:t>
                      </a:r>
                      <a:r>
                        <a:rPr lang="ru-RU" sz="1400" b="1" dirty="0">
                          <a:effectLst/>
                        </a:rPr>
                        <a:t> </a:t>
                      </a:r>
                      <a:r>
                        <a:rPr lang="ru-RU" sz="1400" b="1" dirty="0" err="1">
                          <a:effectLst/>
                        </a:rPr>
                        <a:t>in</a:t>
                      </a:r>
                      <a:endParaRPr lang="ru-RU" sz="140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Операторы членства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5691669"/>
                  </a:ext>
                </a:extLst>
              </a:tr>
              <a:tr h="2141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13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dirty="0" err="1">
                          <a:effectLst/>
                        </a:rPr>
                        <a:t>not</a:t>
                      </a:r>
                      <a:r>
                        <a:rPr lang="ru-RU" sz="1400" b="1" dirty="0">
                          <a:effectLst/>
                        </a:rPr>
                        <a:t> или </a:t>
                      </a:r>
                      <a:r>
                        <a:rPr lang="ru-RU" sz="1400" b="1" dirty="0" err="1">
                          <a:effectLst/>
                        </a:rPr>
                        <a:t>and</a:t>
                      </a:r>
                      <a:endParaRPr lang="ru-RU" sz="1400" b="1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95250" algn="l" fontAlgn="base">
                        <a:lnSpc>
                          <a:spcPct val="107000"/>
                        </a:lnSpc>
                      </a:pPr>
                      <a:r>
                        <a:rPr lang="ru-RU" sz="1400" dirty="0">
                          <a:effectLst/>
                        </a:rPr>
                        <a:t>Логические операторы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7055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4592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76414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Стандартные математические функции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Объект 4">
            <a:extLst>
              <a:ext uri="{FF2B5EF4-FFF2-40B4-BE49-F238E27FC236}">
                <a16:creationId xmlns:a16="http://schemas.microsoft.com/office/drawing/2014/main" id="{47F3BA0B-AA93-AFCF-C9D7-E46663C30A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7994821"/>
              </p:ext>
            </p:extLst>
          </p:nvPr>
        </p:nvGraphicFramePr>
        <p:xfrm>
          <a:off x="1230283" y="1293467"/>
          <a:ext cx="6683433" cy="3017520"/>
        </p:xfrm>
        <a:graphic>
          <a:graphicData uri="http://schemas.openxmlformats.org/drawingml/2006/table">
            <a:tbl>
              <a:tblPr/>
              <a:tblGrid>
                <a:gridCol w="2093942">
                  <a:extLst>
                    <a:ext uri="{9D8B030D-6E8A-4147-A177-3AD203B41FA5}">
                      <a16:colId xmlns:a16="http://schemas.microsoft.com/office/drawing/2014/main" val="3052406942"/>
                    </a:ext>
                  </a:extLst>
                </a:gridCol>
                <a:gridCol w="4589491">
                  <a:extLst>
                    <a:ext uri="{9D8B030D-6E8A-4147-A177-3AD203B41FA5}">
                      <a16:colId xmlns:a16="http://schemas.microsoft.com/office/drawing/2014/main" val="25422736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effectLst/>
                        </a:rPr>
                        <a:t>Название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</a:rPr>
                        <a:t>Описание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6827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abs(x)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вычисляет модуль числа </a:t>
                      </a:r>
                      <a:r>
                        <a:rPr lang="en-US" sz="1800">
                          <a:effectLst/>
                        </a:rPr>
                        <a:t>x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5211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round(x)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округляет x до ближайшего целого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75245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effectLst/>
                        </a:rPr>
                        <a:t>min(x1, x2,…,x_n)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находит минимальное, среди указанных чисел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2892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effectLst/>
                        </a:rPr>
                        <a:t>max(x1, x2,…,x_n)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находит максимальное, среди указанных чисел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072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pow(x, y)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возводит x в степень y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5258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>
                          <a:effectLst/>
                        </a:rPr>
                        <a:t>sqrt</a:t>
                      </a:r>
                      <a:r>
                        <a:rPr lang="ru-RU" sz="1800" b="1" dirty="0">
                          <a:effectLst/>
                        </a:rPr>
                        <a:t>(x)</a:t>
                      </a:r>
                      <a:endParaRPr lang="en-US" sz="1800" b="1" dirty="0">
                        <a:effectLst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квадратный корень числа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073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effectLst/>
                        </a:rPr>
                        <a:t>exp(x)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экспонента </a:t>
                      </a:r>
                      <a:r>
                        <a:rPr lang="en-US" sz="1800" dirty="0">
                          <a:effectLst/>
                        </a:rPr>
                        <a:t>x</a:t>
                      </a:r>
                      <a:endParaRPr lang="ru-RU" sz="1800" dirty="0">
                        <a:effectLst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0103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err="1">
                          <a:effectLst/>
                        </a:rPr>
                        <a:t>log</a:t>
                      </a:r>
                      <a:r>
                        <a:rPr lang="ru-RU" sz="1800" b="1" dirty="0">
                          <a:effectLst/>
                        </a:rPr>
                        <a:t>(x)</a:t>
                      </a:r>
                      <a:endParaRPr lang="en-US" sz="1800" b="1" dirty="0">
                        <a:effectLst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натуральный логарифм x</a:t>
                      </a: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54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17465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558879" y="216690"/>
            <a:ext cx="76414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Абсолютное значение числа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B500-B1AA-1716-F1A1-54634AA81981}"/>
              </a:ext>
            </a:extLst>
          </p:cNvPr>
          <p:cNvSpPr txBox="1"/>
          <p:nvPr/>
        </p:nvSpPr>
        <p:spPr>
          <a:xfrm>
            <a:off x="1522071" y="1210746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abs</a:t>
            </a:r>
            <a:r>
              <a:rPr lang="ru-RU" b="1" dirty="0"/>
              <a:t>(x)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ru-RU" dirty="0"/>
              <a:t>возвращает модуль числа. Аргумент x может быть целым (</a:t>
            </a:r>
            <a:r>
              <a:rPr lang="ru-RU" dirty="0" err="1"/>
              <a:t>int</a:t>
            </a:r>
            <a:r>
              <a:rPr lang="ru-RU" dirty="0"/>
              <a:t>) или вещественным (float) числом.</a:t>
            </a:r>
          </a:p>
          <a:p>
            <a:pPr marL="3429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-2.4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=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1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2.4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5</a:t>
            </a:r>
            <a:endParaRPr lang="ru-RU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Для комплексных чисел возвращает длину вектора изображающего комплексное число:</a:t>
            </a:r>
            <a:endParaRPr lang="en-US" dirty="0"/>
          </a:p>
          <a:p>
            <a:pPr marL="342900" lvl="1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= complex(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abs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(c))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## 5.0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526964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22852" y="277146"/>
            <a:ext cx="76414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Степень числа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BBB500-B1AA-1716-F1A1-54634AA81981}"/>
              </a:ext>
            </a:extLst>
          </p:cNvPr>
          <p:cNvSpPr txBox="1"/>
          <p:nvPr/>
        </p:nvSpPr>
        <p:spPr>
          <a:xfrm>
            <a:off x="752234" y="1210746"/>
            <a:ext cx="731209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pow(base, exp[, mod])</a:t>
            </a:r>
            <a:r>
              <a:rPr lang="ru-RU" dirty="0"/>
              <a:t> - Возвращает </a:t>
            </a:r>
            <a:r>
              <a:rPr lang="ru-RU" dirty="0" err="1"/>
              <a:t>base</a:t>
            </a:r>
            <a:r>
              <a:rPr lang="ru-RU" dirty="0"/>
              <a:t> в степени </a:t>
            </a:r>
            <a:r>
              <a:rPr lang="ru-RU" dirty="0" err="1"/>
              <a:t>exp</a:t>
            </a:r>
            <a:endParaRPr lang="ru-RU" dirty="0"/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1024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**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 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1024</a:t>
            </a:r>
            <a:endParaRPr lang="ru-RU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Допустима отрицательная и вещественная степень</a:t>
            </a: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0.25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0.5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8.0</a:t>
            </a:r>
            <a:endParaRPr lang="ru-RU" b="0" dirty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/>
              <a:t>Если указан третий аргумент </a:t>
            </a:r>
            <a:r>
              <a:rPr lang="ru-RU" dirty="0" err="1"/>
              <a:t>mod</a:t>
            </a:r>
            <a:r>
              <a:rPr lang="ru-RU" dirty="0"/>
              <a:t>, функция вернёт остаток по модулю</a:t>
            </a: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 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24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% 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24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9833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 анализе данных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53607" y="1101439"/>
            <a:ext cx="8181072" cy="278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2000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Python отлично работает на всех этапах. В этом помогают различные библиотеки. Поиск, обработка, моделирование (вместе с визуализацией) — 3 самых популярных сценария использования языка для анализа данных.</a:t>
            </a: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Как и зачем использовать Python для анализа данных">
            <a:extLst>
              <a:ext uri="{FF2B5EF4-FFF2-40B4-BE49-F238E27FC236}">
                <a16:creationId xmlns:a16="http://schemas.microsoft.com/office/drawing/2014/main" id="{AA5107BE-447F-B386-B431-B91CE7C5C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7" r="-872" b="56733"/>
          <a:stretch/>
        </p:blipFill>
        <p:spPr bwMode="auto">
          <a:xfrm>
            <a:off x="2192519" y="3036306"/>
            <a:ext cx="5303247" cy="193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2613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Плюсы и минусы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Как и зачем использовать Python для анализа данных">
            <a:extLst>
              <a:ext uri="{FF2B5EF4-FFF2-40B4-BE49-F238E27FC236}">
                <a16:creationId xmlns:a16="http://schemas.microsoft.com/office/drawing/2014/main" id="{D6E67CC2-E256-E87E-A96F-465D4EAC6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36" r="1175"/>
          <a:stretch/>
        </p:blipFill>
        <p:spPr bwMode="auto">
          <a:xfrm>
            <a:off x="1969539" y="1108863"/>
            <a:ext cx="4378373" cy="3821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0103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Альтернативы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19AF5-F093-D5EF-F933-7CB9DFF6CD03}"/>
              </a:ext>
            </a:extLst>
          </p:cNvPr>
          <p:cNvSpPr txBox="1"/>
          <p:nvPr/>
        </p:nvSpPr>
        <p:spPr>
          <a:xfrm>
            <a:off x="557603" y="960411"/>
            <a:ext cx="80287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R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R — второй по популярности язык для анализа данных, который часто сравнивают с Python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SQL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Широко используемый язык для запросов данных и редактирования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1" i="0" dirty="0" err="1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Julia</a:t>
            </a:r>
            <a:endParaRPr lang="ru-RU" b="1" i="0" dirty="0">
              <a:solidFill>
                <a:srgbClr val="111111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Julia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был разработан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data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science</a:t>
            </a:r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 и научных вычислений. Это относительно новый язык, который быстро приобретает популярность среди специалистов в области</a:t>
            </a:r>
            <a:endParaRPr lang="en-US" b="0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ru-RU" b="1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Scala</a:t>
            </a:r>
          </a:p>
          <a:p>
            <a:pPr algn="l"/>
            <a:r>
              <a:rPr lang="ru-RU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Scala и фреймворк Spark часто используются для работы с большими базами данных. Предлагает массу инструментов для обработки данных, которые работают быстрее, чем у Python и R.</a:t>
            </a:r>
          </a:p>
        </p:txBody>
      </p:sp>
    </p:spTree>
    <p:extLst>
      <p:ext uri="{BB962C8B-B14F-4D97-AF65-F5344CB8AC3E}">
        <p14:creationId xmlns:p14="http://schemas.microsoft.com/office/powerpoint/2010/main" val="19052690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Вспомнили основные типы данных в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некоторыми функциями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Установили порядок выполнения математических функций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Оценили плюсы и минусы языка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Искали альтернативны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присваивания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610828" y="1228760"/>
            <a:ext cx="8181072" cy="363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Выполняется оператор стандартным образом: сначала вычисляется выражения справа от знака равенства, а затем полученное значение записывается в переменную, указанную слева от знака равенства.</a:t>
            </a:r>
            <a:endParaRPr lang="en-US" sz="1400" dirty="0"/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3.14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(type(A))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float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'Hello'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(type(A))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str 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+=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a = a + 1 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 algn="l">
              <a:buNone/>
            </a:pP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с = </a:t>
            </a:r>
            <a:r>
              <a:rPr lang="ru-RU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//</a:t>
            </a:r>
            <a:r>
              <a:rPr lang="ru-RU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int 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 =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float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c**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b = c^2 (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степень) </a:t>
            </a:r>
            <a:endParaRPr lang="ru-RU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 algn="l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a, b = b, a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ru-RU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обмен значениями </a:t>
            </a:r>
            <a:r>
              <a:rPr lang="en-US" sz="14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a=b, b=a</a:t>
            </a: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152753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ввода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610828" y="1101439"/>
            <a:ext cx="8181072" cy="3639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Ввод данных осуществляется при помощи функции </a:t>
            </a: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:</a:t>
            </a:r>
          </a:p>
          <a:p>
            <a:pPr marL="114300" indent="0" algn="l">
              <a:buNone/>
            </a:pP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 = </a:t>
            </a: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114300" indent="0" algn="l">
              <a:buNone/>
            </a:pP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(a)</a:t>
            </a:r>
          </a:p>
          <a:p>
            <a:pPr marL="114300" indent="0" algn="l">
              <a:buNone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= </a:t>
            </a: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("Введите количество: ")</a:t>
            </a:r>
          </a:p>
          <a:p>
            <a:pPr marL="114300" indent="0" algn="l">
              <a:buNone/>
            </a:pP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Функция </a:t>
            </a: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воспринимает входные данные, как поток символов.</a:t>
            </a:r>
            <a:endParaRPr lang="en-US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Поэтому, чтобы принять целочисленное значение, следует воспользоваться функцией </a:t>
            </a: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():</a:t>
            </a:r>
          </a:p>
          <a:p>
            <a:pPr marL="114300" indent="0" algn="l">
              <a:buNone/>
            </a:pP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 = </a:t>
            </a: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</a:t>
            </a:r>
            <a:r>
              <a:rPr lang="ru-RU" sz="14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())</a:t>
            </a:r>
          </a:p>
          <a:p>
            <a:pPr marL="114300" indent="0">
              <a:buNone/>
            </a:pP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321685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Стандартные типы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6888552" y="514140"/>
            <a:ext cx="2129742" cy="329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az-Latn-A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Numbers (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числа)</a:t>
            </a:r>
          </a:p>
          <a:p>
            <a:pPr marL="114300" indent="0">
              <a:buNone/>
            </a:pPr>
            <a:r>
              <a:rPr lang="az-Latn-A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Strings (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строки)</a:t>
            </a:r>
          </a:p>
          <a:p>
            <a:pPr marL="114300" indent="0">
              <a:buNone/>
            </a:pPr>
            <a:r>
              <a:rPr lang="az-Latn-A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Lists (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списки)</a:t>
            </a:r>
          </a:p>
          <a:p>
            <a:pPr marL="114300" indent="0">
              <a:buNone/>
            </a:pPr>
            <a:r>
              <a:rPr lang="az-Latn-A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Dictionaries (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словари)</a:t>
            </a:r>
          </a:p>
          <a:p>
            <a:pPr marL="114300" indent="0">
              <a:buNone/>
            </a:pPr>
            <a:r>
              <a:rPr lang="az-Latn-A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Tuples (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кортежи)</a:t>
            </a:r>
          </a:p>
          <a:p>
            <a:pPr marL="114300" indent="0">
              <a:buNone/>
            </a:pPr>
            <a:r>
              <a:rPr lang="az-Latn-A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Sets (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множества)</a:t>
            </a:r>
          </a:p>
          <a:p>
            <a:pPr marL="114300" indent="0">
              <a:buNone/>
            </a:pPr>
            <a:r>
              <a:rPr lang="az-Latn-AZ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Boolean (</a:t>
            </a:r>
            <a:r>
              <a:rPr lang="ru-RU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логический тип данных)</a:t>
            </a:r>
          </a:p>
          <a:p>
            <a:pPr marL="114300" indent="0">
              <a:buNone/>
            </a:pPr>
            <a:endParaRPr lang="ru-RU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Изменяемые и неизменяемые объекты в Python | Way23">
            <a:extLst>
              <a:ext uri="{FF2B5EF4-FFF2-40B4-BE49-F238E27FC236}">
                <a16:creationId xmlns:a16="http://schemas.microsoft.com/office/drawing/2014/main" id="{E17E822D-49A9-A804-859C-6C0E29C70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5" y="1611102"/>
            <a:ext cx="6267450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4954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Логический тип (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bool)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90824C9-50C5-C134-603E-B2EBB835D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87" y="1424528"/>
            <a:ext cx="3095970" cy="322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5081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Списки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635303" y="1149587"/>
            <a:ext cx="8074270" cy="37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Списки являются наиболее универсальными типами данных Python. </a:t>
            </a: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Список содержит элементы, разделенные запятыми и заключенные в квадратные скобки ([]). </a:t>
            </a: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Одно из различий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состоит в том, что все элементы, принадлежащие к списку могут быть разного типа данных.</a:t>
            </a: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Значения, хранящиеся в списке могут быть доступны с помощью оператора среза ([] и [:]) с индексами, начиная с 0 в начале списка и работать свой путь до конца: 1. 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Знак плюс (+) является оператором список конкатенации, а звездочка (*) оператор повторения.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43919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Списки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635303" y="1208180"/>
            <a:ext cx="8074270" cy="362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Списки являются наиболее универсальными типами соединения данных Python. </a:t>
            </a: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Список содержит элементы, разделенные запятыми и заключенные в квадратные скобки ([]). </a:t>
            </a: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Одно из различий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Python </a:t>
            </a: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состоит в том, что все элементы, принадлежащие к списку могут быть разного типа данных.</a:t>
            </a: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Значения, хранящиеся в списке могут быть доступны с помощью оператора среза ([] и [:]) с индексами, начиная с 0 в начале списка и работать свой путь до конца: 1. </a:t>
            </a:r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Знак плюс (+) является оператором список конкатенации, а звездочка (*) оператор повторения.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18090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7" y="403050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Словари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717630" y="1142031"/>
            <a:ext cx="8074270" cy="3777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marR="0" lvl="0" algn="l" fontAlgn="auto">
              <a:spcAft>
                <a:spcPts val="0"/>
              </a:spcAft>
              <a:buClr>
                <a:srgbClr val="1C3158"/>
              </a:buClr>
              <a:buSzPts val="1800"/>
              <a:tabLst/>
              <a:defRPr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Словари в Python являются своего рода тип хеш-таблицы. </a:t>
            </a:r>
          </a:p>
          <a:p>
            <a:pPr marL="114300" marR="0" lvl="0" algn="l" fontAlgn="auto">
              <a:spcAft>
                <a:spcPts val="0"/>
              </a:spcAft>
              <a:buClr>
                <a:srgbClr val="1C3158"/>
              </a:buClr>
              <a:buSzPts val="1800"/>
              <a:tabLst/>
              <a:defRPr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Словарь ключ может быть практически любым типом Python, но, как правило, число или строка. Значения, с другой стороны, может быть любой произвольный объект Python.</a:t>
            </a:r>
          </a:p>
          <a:p>
            <a:pPr marL="114300" marR="0" lvl="0" algn="l" fontAlgn="auto">
              <a:spcAft>
                <a:spcPts val="0"/>
              </a:spcAft>
              <a:buClr>
                <a:srgbClr val="1C3158"/>
              </a:buClr>
              <a:buSzPts val="1800"/>
              <a:tabLst/>
              <a:defRPr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Словари заключены в фигурных скобках ({}), значения могут быть назначены и доступны к ним, используя квадратные скобки ([])</a:t>
            </a:r>
          </a:p>
          <a:p>
            <a:pPr marL="0" indent="0">
              <a:buNone/>
            </a:pPr>
            <a:endParaRPr lang="ru-RU" sz="1400" b="1" dirty="0">
              <a:solidFill>
                <a:srgbClr val="267F99"/>
              </a:solidFill>
              <a:latin typeface="Courier New" panose="02070309020205020404" pitchFamily="49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99409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</TotalTime>
  <Words>2090</Words>
  <Application>Microsoft Office PowerPoint</Application>
  <PresentationFormat>Экран (16:9)</PresentationFormat>
  <Paragraphs>298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8" baseType="lpstr">
      <vt:lpstr>Calibri Light</vt:lpstr>
      <vt:lpstr>Courier New</vt:lpstr>
      <vt:lpstr>Verdana</vt:lpstr>
      <vt:lpstr>Roboto Light</vt:lpstr>
      <vt:lpstr>Times New Roman</vt:lpstr>
      <vt:lpstr>Roboto</vt:lpstr>
      <vt:lpstr>Calibri</vt:lpstr>
      <vt:lpstr>Arial</vt:lpstr>
      <vt:lpstr>Roboto Black</vt:lpstr>
      <vt:lpstr>Тема Office</vt:lpstr>
      <vt:lpstr>Python в работе аналитика. Плюсы, минусы, альтернативы</vt:lpstr>
      <vt:lpstr>План встречи</vt:lpstr>
      <vt:lpstr>Оператор присваивания</vt:lpstr>
      <vt:lpstr>Оператор ввода</vt:lpstr>
      <vt:lpstr>Стандартные типы</vt:lpstr>
      <vt:lpstr>Логический тип (bool)</vt:lpstr>
      <vt:lpstr>Списки</vt:lpstr>
      <vt:lpstr>Списки</vt:lpstr>
      <vt:lpstr>Словари</vt:lpstr>
      <vt:lpstr>Словари</vt:lpstr>
      <vt:lpstr>Множества</vt:lpstr>
      <vt:lpstr>Множества</vt:lpstr>
      <vt:lpstr>Преобразование типов</vt:lpstr>
      <vt:lpstr>Функция list() (список)</vt:lpstr>
      <vt:lpstr>Функция set() (множество)</vt:lpstr>
      <vt:lpstr>Функция tuple() (кортеж)</vt:lpstr>
      <vt:lpstr>Перевод систем исчисления</vt:lpstr>
      <vt:lpstr>Операторы Python</vt:lpstr>
      <vt:lpstr>Операторы сравнения</vt:lpstr>
      <vt:lpstr>Операторы присваивания</vt:lpstr>
      <vt:lpstr>Приоритеты операций</vt:lpstr>
      <vt:lpstr>Стандартные математические функции</vt:lpstr>
      <vt:lpstr>Абсолютное значение числа</vt:lpstr>
      <vt:lpstr>Степень числа</vt:lpstr>
      <vt:lpstr>Python в анализе данных</vt:lpstr>
      <vt:lpstr>Плюсы и минусы Python</vt:lpstr>
      <vt:lpstr>Альтернативы Python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31</cp:revision>
  <dcterms:modified xsi:type="dcterms:W3CDTF">2025-09-20T09:46:55Z</dcterms:modified>
</cp:coreProperties>
</file>