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Black" panose="02000000000000000000" pitchFamily="2" charset="0"/>
      <p:bold r:id="rId14"/>
      <p:boldItalic r:id="rId15"/>
    </p:embeddedFont>
    <p:embeddedFont>
      <p:font typeface="Roboto Light" panose="02000000000000000000" pitchFamily="2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Wingdings 3" panose="050401020108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1660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3684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27580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7937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0639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049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552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4387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445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471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1755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45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2933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066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6347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600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587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383258" y="164406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Две грани аналитики - поиск и обоснование гипотез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subTitle" idx="1"/>
          </p:nvPr>
        </p:nvSpPr>
        <p:spPr>
          <a:xfrm>
            <a:off x="359998" y="1113600"/>
            <a:ext cx="52011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Визуализация и выводы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Слабые стороны графиков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Формулировка гипотезы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Стадии проверки гипотез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Результаты проверки гипотез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Визуализация и выводы</a:t>
            </a:r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154173" y="1378860"/>
            <a:ext cx="4003156" cy="2859397"/>
            <a:chOff x="0" y="238049"/>
            <a:chExt cx="4003156" cy="2859397"/>
          </a:xfrm>
        </p:grpSpPr>
        <p:sp>
          <p:nvSpPr>
            <p:cNvPr id="98" name="Google Shape;98;p5"/>
            <p:cNvSpPr/>
            <p:nvPr/>
          </p:nvSpPr>
          <p:spPr>
            <a:xfrm>
              <a:off x="1501183" y="1052977"/>
              <a:ext cx="1000789" cy="1000789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421120" y="238049"/>
              <a:ext cx="1160915" cy="67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 txBox="1"/>
            <p:nvPr/>
          </p:nvSpPr>
          <p:spPr>
            <a:xfrm>
              <a:off x="1421120" y="238049"/>
              <a:ext cx="1160915" cy="6719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Линейные графики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881884" y="1329481"/>
              <a:ext cx="1000789" cy="1000789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962336" y="1124462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2962336" y="1124462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Столбчатые диаграммы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736569" y="1777262"/>
              <a:ext cx="1000789" cy="1000789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802209" y="2368300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2802209" y="2368300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Круговые диаграммы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65798" y="1777262"/>
              <a:ext cx="1000789" cy="1000789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60126" y="2368300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160126" y="2368300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Точечные графики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120483" y="1329481"/>
              <a:ext cx="1000789" cy="1000789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0" y="1124462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 txBox="1"/>
            <p:nvPr/>
          </p:nvSpPr>
          <p:spPr>
            <a:xfrm>
              <a:off x="0" y="1124462"/>
              <a:ext cx="1040820" cy="7291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Воронки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" name="Google Shape;113;p5" descr="Как наглядно показать Data Science: визуализация больших данных - Алексей  Чернобровов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336" y="969082"/>
            <a:ext cx="3912782" cy="3563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Слабые стороны графиков</a:t>
            </a:r>
            <a:endParaRPr/>
          </a:p>
        </p:txBody>
      </p:sp>
      <p:grpSp>
        <p:nvGrpSpPr>
          <p:cNvPr id="120" name="Google Shape;120;p9"/>
          <p:cNvGrpSpPr/>
          <p:nvPr/>
        </p:nvGrpSpPr>
        <p:grpSpPr>
          <a:xfrm>
            <a:off x="2536624" y="1072749"/>
            <a:ext cx="4070751" cy="4070751"/>
            <a:chOff x="2536624" y="0"/>
            <a:chExt cx="4070751" cy="4070751"/>
          </a:xfrm>
        </p:grpSpPr>
        <p:sp>
          <p:nvSpPr>
            <p:cNvPr id="121" name="Google Shape;121;p9"/>
            <p:cNvSpPr/>
            <p:nvPr/>
          </p:nvSpPr>
          <p:spPr>
            <a:xfrm>
              <a:off x="2536624" y="0"/>
              <a:ext cx="4070751" cy="4070751"/>
            </a:xfrm>
            <a:prstGeom prst="diamond">
              <a:avLst/>
            </a:pr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2923345" y="386721"/>
              <a:ext cx="1587592" cy="1587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9"/>
            <p:cNvSpPr txBox="1"/>
            <p:nvPr/>
          </p:nvSpPr>
          <p:spPr>
            <a:xfrm>
              <a:off x="3000845" y="464221"/>
              <a:ext cx="1432592" cy="143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Высокая степень агрегации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633061" y="386721"/>
              <a:ext cx="1587592" cy="1587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9"/>
            <p:cNvSpPr txBox="1"/>
            <p:nvPr/>
          </p:nvSpPr>
          <p:spPr>
            <a:xfrm>
              <a:off x="4710561" y="464221"/>
              <a:ext cx="1432592" cy="143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Игнорирование критических значений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23345" y="2096436"/>
              <a:ext cx="1587592" cy="1587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9"/>
            <p:cNvSpPr txBox="1"/>
            <p:nvPr/>
          </p:nvSpPr>
          <p:spPr>
            <a:xfrm>
              <a:off x="3000845" y="2173936"/>
              <a:ext cx="1432592" cy="143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 видны "битые" данные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4633061" y="2096436"/>
              <a:ext cx="1587592" cy="158759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9"/>
            <p:cNvSpPr txBox="1"/>
            <p:nvPr/>
          </p:nvSpPr>
          <p:spPr>
            <a:xfrm>
              <a:off x="4710561" y="2173936"/>
              <a:ext cx="1432592" cy="14325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Нет математического обоснования выводам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Формулировка гипотезы</a:t>
            </a:r>
            <a:endParaRPr/>
          </a:p>
        </p:txBody>
      </p:sp>
      <p:sp>
        <p:nvSpPr>
          <p:cNvPr id="146" name="Google Shape;146;p2"/>
          <p:cNvSpPr txBox="1"/>
          <p:nvPr/>
        </p:nvSpPr>
        <p:spPr>
          <a:xfrm>
            <a:off x="311694" y="1179273"/>
            <a:ext cx="807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Гипотеза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— предположение о виде распределения и свойствах случайной величины, которое можно подтвердить или опровергнуть применением статистических методов к данным выборки</a:t>
            </a:r>
            <a:endParaRPr sz="1500"/>
          </a:p>
        </p:txBody>
      </p:sp>
      <p:sp>
        <p:nvSpPr>
          <p:cNvPr id="147" name="Google Shape;147;p2"/>
          <p:cNvSpPr txBox="1"/>
          <p:nvPr/>
        </p:nvSpPr>
        <p:spPr>
          <a:xfrm>
            <a:off x="4979150" y="2146350"/>
            <a:ext cx="34527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Продажи растут/падают?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Реклама X — самый выгодный канал привлечения клиентов?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Наша юнит-экономика прибыльна?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429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Клиенты лучше покупают при каком цвете кнопки «корзины»?</a:t>
            </a:r>
            <a:endParaRPr sz="15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" descr="Тото учит сотрудников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00" y="1628850"/>
            <a:ext cx="3514650" cy="35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Стадии проверки гипотез</a:t>
            </a:r>
            <a:endParaRPr/>
          </a:p>
        </p:txBody>
      </p:sp>
      <p:grpSp>
        <p:nvGrpSpPr>
          <p:cNvPr id="155" name="Google Shape;155;p4"/>
          <p:cNvGrpSpPr/>
          <p:nvPr/>
        </p:nvGrpSpPr>
        <p:grpSpPr>
          <a:xfrm>
            <a:off x="696432" y="1222759"/>
            <a:ext cx="7320514" cy="3583154"/>
            <a:chOff x="0" y="0"/>
            <a:chExt cx="7320514" cy="3583154"/>
          </a:xfrm>
        </p:grpSpPr>
        <p:sp>
          <p:nvSpPr>
            <p:cNvPr id="156" name="Google Shape;156;p4"/>
            <p:cNvSpPr/>
            <p:nvPr/>
          </p:nvSpPr>
          <p:spPr>
            <a:xfrm>
              <a:off x="0" y="0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18890" y="18890"/>
              <a:ext cx="4865365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Определение нулевой (H0) и альтернативной гипотезы (H1) при исследовании. Определение уровня значимости критерия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420929" y="734546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439819" y="753436"/>
              <a:ext cx="4758857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Отбор необходимых данных из выборки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841859" y="1469093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860749" y="1487983"/>
              <a:ext cx="4758857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Вычисление значения статистики критерия, отвечающей H</a:t>
              </a:r>
              <a:r>
                <a:rPr lang="ru-RU" sz="1200">
                  <a:solidFill>
                    <a:schemeClr val="dk1"/>
                  </a:solidFill>
                </a:rPr>
                <a:t>0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262788" y="2203640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1281678" y="2222530"/>
              <a:ext cx="4758857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Вычисление критической области, проверка статистики критерия на предмет попадания в критическую област</a:t>
              </a:r>
              <a:r>
                <a:rPr lang="ru-RU" sz="1200">
                  <a:solidFill>
                    <a:schemeClr val="dk1"/>
                  </a:solidFill>
                </a:rPr>
                <a:t>ь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1683718" y="2938187"/>
              <a:ext cx="5636796" cy="644967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1702608" y="2957077"/>
              <a:ext cx="4758857" cy="6071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Интерпретация достигнутого уровня значимости P и результатов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217567" y="471184"/>
              <a:ext cx="419229" cy="41922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dk1">
                  <a:alpha val="8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5311894" y="471184"/>
              <a:ext cx="230575" cy="315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638497" y="1205731"/>
              <a:ext cx="419229" cy="41922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dk1">
                  <a:alpha val="8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5732824" y="1205731"/>
              <a:ext cx="230575" cy="315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59426" y="1929528"/>
              <a:ext cx="419229" cy="41922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dk1">
                  <a:alpha val="8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6153753" y="1929528"/>
              <a:ext cx="230575" cy="315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480356" y="2671242"/>
              <a:ext cx="419229" cy="419229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dk1">
                  <a:alpha val="8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6574683" y="2671242"/>
              <a:ext cx="230575" cy="315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9" name="Google Shape;179;p11"/>
          <p:cNvSpPr txBox="1">
            <a:spLocks noGrp="1"/>
          </p:cNvSpPr>
          <p:nvPr>
            <p:ph type="subTitle" idx="1"/>
          </p:nvPr>
        </p:nvSpPr>
        <p:spPr>
          <a:xfrm>
            <a:off x="434414" y="1378121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Вспомнили про виды визуализации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Формулировали выводы на основе графиков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Оценили слабые стороны визуальных инструментов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Обсудили гипотезы и постановку гипотез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Установили шаги проверки гипотез математическими методами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187</Words>
  <Application>Microsoft Office PowerPoint</Application>
  <PresentationFormat>Экран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Roboto Black</vt:lpstr>
      <vt:lpstr>Roboto</vt:lpstr>
      <vt:lpstr>Trebuchet MS</vt:lpstr>
      <vt:lpstr>Wingdings 3</vt:lpstr>
      <vt:lpstr>Roboto Light</vt:lpstr>
      <vt:lpstr>Аспект</vt:lpstr>
      <vt:lpstr>Две грани аналитики - поиск и обоснование гипотез</vt:lpstr>
      <vt:lpstr>План встречи</vt:lpstr>
      <vt:lpstr>Визуализация и выводы</vt:lpstr>
      <vt:lpstr>Слабые стороны графиков</vt:lpstr>
      <vt:lpstr>Формулировка гипотезы</vt:lpstr>
      <vt:lpstr>Стадии проверки гипотез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2025-06-22T07:30:42Z</dcterms:modified>
</cp:coreProperties>
</file>