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boto Black" panose="02000000000000000000" pitchFamily="2" charset="0"/>
      <p:bold r:id="rId16"/>
      <p:boldItalic r:id="rId17"/>
    </p:embeddedFont>
    <p:embeddedFont>
      <p:font typeface="Roboto Light" panose="02000000000000000000" pitchFamily="2" charset="0"/>
      <p:regular r:id="rId18"/>
      <p:bold r:id="rId19"/>
      <p:italic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  <p:embeddedFont>
      <p:font typeface="Wingdings 3" panose="05040102010807070707" pitchFamily="18" charset="2"/>
      <p:regular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EuUKY1AUoV4a0YbUy87qSpkhT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B3BE9D-5069-4B7B-A355-FADDFE7BBA06}">
  <a:tblStyle styleId="{61B3BE9D-5069-4B7B-A355-FADDFE7BBA0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9" name="Google Shape;1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73225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6959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29116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7832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97343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3761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26335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4548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2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403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2370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20655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7867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54246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60646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9147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2052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66891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22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>
          <a:xfrm>
            <a:off x="126083" y="1701217"/>
            <a:ext cx="7391136" cy="20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600" b="1">
                <a:latin typeface="Roboto Black"/>
                <a:ea typeface="Roboto Black"/>
                <a:cs typeface="Roboto Black"/>
                <a:sym typeface="Roboto Black"/>
              </a:rPr>
              <a:t>Сравнение двух дизайнов интерфейса. Постановка задачи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План встречи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359998" y="1113600"/>
            <a:ext cx="5201100" cy="3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AB-тестирование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Постановка задачи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Решение задачи</a:t>
            </a:r>
            <a:endParaRPr sz="18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Нормальное распределение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Математическое ожидание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Дисперсия</a:t>
            </a:r>
            <a:endParaRPr/>
          </a:p>
          <a:p>
            <a:pPr marL="4572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6169" y="987581"/>
            <a:ext cx="3088077" cy="295387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4400">
                <a:latin typeface="Roboto Black"/>
                <a:ea typeface="Roboto Black"/>
                <a:cs typeface="Roboto Black"/>
                <a:sym typeface="Roboto Black"/>
              </a:rPr>
              <a:t>AB-тестирование</a:t>
            </a:r>
            <a:endParaRPr/>
          </a:p>
        </p:txBody>
      </p:sp>
      <p:grpSp>
        <p:nvGrpSpPr>
          <p:cNvPr id="96" name="Google Shape;96;p5"/>
          <p:cNvGrpSpPr/>
          <p:nvPr/>
        </p:nvGrpSpPr>
        <p:grpSpPr>
          <a:xfrm>
            <a:off x="421542" y="1391377"/>
            <a:ext cx="3444128" cy="3110338"/>
            <a:chOff x="244577" y="34954"/>
            <a:chExt cx="2888642" cy="2726453"/>
          </a:xfrm>
        </p:grpSpPr>
        <p:sp>
          <p:nvSpPr>
            <p:cNvPr id="97" name="Google Shape;97;p5"/>
            <p:cNvSpPr/>
            <p:nvPr/>
          </p:nvSpPr>
          <p:spPr>
            <a:xfrm>
              <a:off x="849990" y="34954"/>
              <a:ext cx="1677817" cy="1677817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 txBox="1"/>
            <p:nvPr/>
          </p:nvSpPr>
          <p:spPr>
            <a:xfrm>
              <a:off x="1073699" y="328572"/>
              <a:ext cx="1230399" cy="755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ru-RU" sz="11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Продакт-менеджеры</a:t>
              </a: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1455402" y="1083590"/>
              <a:ext cx="1677817" cy="1677817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 txBox="1"/>
            <p:nvPr/>
          </p:nvSpPr>
          <p:spPr>
            <a:xfrm>
              <a:off x="1968535" y="1517026"/>
              <a:ext cx="1006690" cy="9227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ru-RU" sz="11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Маркетологи </a:t>
              </a: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244577" y="1083590"/>
              <a:ext cx="1677817" cy="1677817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 txBox="1"/>
            <p:nvPr/>
          </p:nvSpPr>
          <p:spPr>
            <a:xfrm>
              <a:off x="402572" y="1517026"/>
              <a:ext cx="1006690" cy="9227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ru-RU" sz="11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Продуктовые дизайнеры</a:t>
              </a: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103;p5"/>
          <p:cNvGrpSpPr/>
          <p:nvPr/>
        </p:nvGrpSpPr>
        <p:grpSpPr>
          <a:xfrm>
            <a:off x="4294438" y="1063088"/>
            <a:ext cx="3716913" cy="3766917"/>
            <a:chOff x="820947" y="2490"/>
            <a:chExt cx="3716913" cy="3766917"/>
          </a:xfrm>
        </p:grpSpPr>
        <p:sp>
          <p:nvSpPr>
            <p:cNvPr id="104" name="Google Shape;104;p5"/>
            <p:cNvSpPr/>
            <p:nvPr/>
          </p:nvSpPr>
          <p:spPr>
            <a:xfrm>
              <a:off x="2485925" y="456803"/>
              <a:ext cx="352758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" name="Google Shape;105;p5"/>
            <p:cNvSpPr txBox="1"/>
            <p:nvPr/>
          </p:nvSpPr>
          <p:spPr>
            <a:xfrm>
              <a:off x="2652720" y="500606"/>
              <a:ext cx="19167" cy="3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820947" y="2490"/>
              <a:ext cx="1666777" cy="1000066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" name="Google Shape;107;p5"/>
            <p:cNvSpPr txBox="1"/>
            <p:nvPr/>
          </p:nvSpPr>
          <p:spPr>
            <a:xfrm>
              <a:off x="820947" y="2490"/>
              <a:ext cx="1666777" cy="10000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Определите цели 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654336" y="1000757"/>
              <a:ext cx="2050136" cy="35275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5817"/>
                  </a:lnTo>
                  <a:lnTo>
                    <a:pt x="0" y="65817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" name="Google Shape;109;p5"/>
            <p:cNvSpPr txBox="1"/>
            <p:nvPr/>
          </p:nvSpPr>
          <p:spPr>
            <a:xfrm>
              <a:off x="2627262" y="1175219"/>
              <a:ext cx="104283" cy="3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2871083" y="2490"/>
              <a:ext cx="1666777" cy="1000066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" name="Google Shape;111;p5"/>
            <p:cNvSpPr txBox="1"/>
            <p:nvPr/>
          </p:nvSpPr>
          <p:spPr>
            <a:xfrm>
              <a:off x="2871083" y="2490"/>
              <a:ext cx="1666777" cy="10000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Определите метрику 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2485925" y="1840229"/>
              <a:ext cx="352758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3" name="Google Shape;113;p5"/>
            <p:cNvSpPr txBox="1"/>
            <p:nvPr/>
          </p:nvSpPr>
          <p:spPr>
            <a:xfrm>
              <a:off x="2652720" y="1884032"/>
              <a:ext cx="19167" cy="3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20947" y="1385916"/>
              <a:ext cx="1666777" cy="1000066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" name="Google Shape;115;p5"/>
            <p:cNvSpPr txBox="1"/>
            <p:nvPr/>
          </p:nvSpPr>
          <p:spPr>
            <a:xfrm>
              <a:off x="820947" y="1385916"/>
              <a:ext cx="1666777" cy="10000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Разработайте гипотезу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1654336" y="2384182"/>
              <a:ext cx="2050136" cy="35275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5817"/>
                  </a:lnTo>
                  <a:lnTo>
                    <a:pt x="0" y="65817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" name="Google Shape;117;p5"/>
            <p:cNvSpPr txBox="1"/>
            <p:nvPr/>
          </p:nvSpPr>
          <p:spPr>
            <a:xfrm>
              <a:off x="2627262" y="2558645"/>
              <a:ext cx="104283" cy="3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2871083" y="1385916"/>
              <a:ext cx="1666777" cy="1000066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5"/>
            <p:cNvSpPr txBox="1"/>
            <p:nvPr/>
          </p:nvSpPr>
          <p:spPr>
            <a:xfrm>
              <a:off x="2871083" y="1385916"/>
              <a:ext cx="1666777" cy="10000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Подготовьте эксперимент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2485925" y="3223655"/>
              <a:ext cx="352758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1" name="Google Shape;121;p5"/>
            <p:cNvSpPr txBox="1"/>
            <p:nvPr/>
          </p:nvSpPr>
          <p:spPr>
            <a:xfrm>
              <a:off x="2652720" y="3267458"/>
              <a:ext cx="19167" cy="3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820947" y="2769341"/>
              <a:ext cx="1666777" cy="1000066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3" name="Google Shape;123;p5"/>
            <p:cNvSpPr txBox="1"/>
            <p:nvPr/>
          </p:nvSpPr>
          <p:spPr>
            <a:xfrm>
              <a:off x="820947" y="2769341"/>
              <a:ext cx="1666777" cy="10000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Проведите эксперимент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2871083" y="2769341"/>
              <a:ext cx="1666777" cy="1000066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5" name="Google Shape;125;p5"/>
            <p:cNvSpPr txBox="1"/>
            <p:nvPr/>
          </p:nvSpPr>
          <p:spPr>
            <a:xfrm>
              <a:off x="2871083" y="2769341"/>
              <a:ext cx="1666777" cy="10000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Проанализируйте результаты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Постановка задачи</a:t>
            </a:r>
            <a:endParaRPr/>
          </a:p>
        </p:txBody>
      </p:sp>
      <p:sp>
        <p:nvSpPr>
          <p:cNvPr id="132" name="Google Shape;132;p2"/>
          <p:cNvSpPr txBox="1"/>
          <p:nvPr/>
        </p:nvSpPr>
        <p:spPr>
          <a:xfrm>
            <a:off x="311700" y="1305950"/>
            <a:ext cx="4503000" cy="28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Дано:</a:t>
            </a: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Есть два типа интерфейса, A и B. 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6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Вопрос:</a:t>
            </a: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Как определить, какой нравится людям больше?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Предположим, что пользователи одинаковые, и мы показали A для 50% пользователей, и B </a:t>
            </a:r>
            <a:r>
              <a:rPr lang="ru-RU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—</a:t>
            </a: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для оставшихся 50%. 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Задача:</a:t>
            </a: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выбрать и обосновать выбор интерфейса для работы.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3" name="Google Shape;133;p2" descr="Индивидуальное обучение программированию | Хекслет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124" y="561857"/>
            <a:ext cx="4019781" cy="4019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Подход к решению задачи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311700" y="1097425"/>
            <a:ext cx="75195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Char char="•"/>
            </a:pP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Собрать данные по выручке от каждого пользователя, работавших с интерфейсом А и B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Char char="•"/>
            </a:pP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Посчитать сумму выручки от пользователей интерфейса А и B и сравнить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Char char="•"/>
            </a:pP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Построить для каждого интерфейса (A и B) гистограммы распределения выручки (по децилям) и сравнить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Char char="•"/>
            </a:pP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Посчитать Ma, Mb, Da, Db – математическое ожидание и дисперсию и сравнить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Можно ли сказать, что пользователи A и B одинаковые или они статистически значимо отличаются?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Гипотеза H0 - нет различий, гипотеза H1 - есть различия.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Нормальное распределение</a:t>
            </a:r>
            <a:endParaRPr/>
          </a:p>
        </p:txBody>
      </p:sp>
      <p:pic>
        <p:nvPicPr>
          <p:cNvPr id="148" name="Google Shape;148;p4" descr="Нормальное распределение - Блог о трейдинге и инвестициях на NYSE и NASDA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5937" y="997381"/>
            <a:ext cx="5572125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Математическое ожидание</a:t>
            </a:r>
            <a:endParaRPr/>
          </a:p>
        </p:txBody>
      </p:sp>
      <p:sp>
        <p:nvSpPr>
          <p:cNvPr id="155" name="Google Shape;155;p6"/>
          <p:cNvSpPr txBox="1"/>
          <p:nvPr/>
        </p:nvSpPr>
        <p:spPr>
          <a:xfrm>
            <a:off x="311703" y="1389388"/>
            <a:ext cx="7612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Математическое ожидание</a:t>
            </a: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— понятие в теории вероятностей, означающее средневзвешенное по вероятностям возможных значений значение случайной величины.</a:t>
            </a:r>
            <a:endParaRPr/>
          </a:p>
        </p:txBody>
      </p:sp>
      <p:pic>
        <p:nvPicPr>
          <p:cNvPr id="156" name="Google Shape;156;p6" descr="Математическое ожидание — что это, формулы, как его найти, примеры и  свойства - Узнай Что Тако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8975" y="2565000"/>
            <a:ext cx="6326050" cy="19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Дисперсия</a:t>
            </a:r>
            <a:endParaRPr/>
          </a:p>
        </p:txBody>
      </p:sp>
      <p:sp>
        <p:nvSpPr>
          <p:cNvPr id="163" name="Google Shape;163;p7"/>
          <p:cNvSpPr txBox="1"/>
          <p:nvPr/>
        </p:nvSpPr>
        <p:spPr>
          <a:xfrm>
            <a:off x="311698" y="1344450"/>
            <a:ext cx="7596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Дисперсия случайной величины</a:t>
            </a: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— мера разброса значений случайной величины относительно её математического ожидания.</a:t>
            </a:r>
            <a:endParaRPr/>
          </a:p>
        </p:txBody>
      </p:sp>
      <p:pic>
        <p:nvPicPr>
          <p:cNvPr id="164" name="Google Shape;164;p7" descr="Виды дисперсии и формула – межгрупповая, общая, фаткорная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3607" y="2304825"/>
            <a:ext cx="3916794" cy="19958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Итоги занятия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81" name="Google Shape;181;p11"/>
          <p:cNvSpPr txBox="1">
            <a:spLocks noGrp="1"/>
          </p:cNvSpPr>
          <p:nvPr>
            <p:ph type="subTitle" idx="1"/>
          </p:nvPr>
        </p:nvSpPr>
        <p:spPr>
          <a:xfrm>
            <a:off x="686550" y="1368450"/>
            <a:ext cx="7348200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Узнали про AB-тестирование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Поставили первую задачу на тестирование гипотезы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Определили подход (шаги) к решению задачи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Узнали про нормальное распределение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Практиковались считать математическое ожидание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Практиковались считать дисперсию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Сделали выводы по первой задаче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3" name="Google Shape;183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254</Words>
  <Application>Microsoft Office PowerPoint</Application>
  <PresentationFormat>Экран (16:9)</PresentationFormat>
  <Paragraphs>47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Roboto Black</vt:lpstr>
      <vt:lpstr>Roboto</vt:lpstr>
      <vt:lpstr>Trebuchet MS</vt:lpstr>
      <vt:lpstr>Wingdings 3</vt:lpstr>
      <vt:lpstr>Roboto Light</vt:lpstr>
      <vt:lpstr>Аспект</vt:lpstr>
      <vt:lpstr>Сравнение двух дизайнов интерфейса. Постановка задачи</vt:lpstr>
      <vt:lpstr>План встречи</vt:lpstr>
      <vt:lpstr>AB-тестирование</vt:lpstr>
      <vt:lpstr>Постановка задачи</vt:lpstr>
      <vt:lpstr>Подход к решению задачи</vt:lpstr>
      <vt:lpstr>Нормальное распределение</vt:lpstr>
      <vt:lpstr>Математическое ожидание</vt:lpstr>
      <vt:lpstr>Дисперсия</vt:lpstr>
      <vt:lpstr>Итоги занятия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Вугар Дамиров</dc:creator>
  <cp:lastModifiedBy>Вугар Дамиров</cp:lastModifiedBy>
  <cp:revision>1</cp:revision>
  <dcterms:modified xsi:type="dcterms:W3CDTF">2025-06-22T07:31:19Z</dcterms:modified>
</cp:coreProperties>
</file>