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Black" panose="02000000000000000000" pitchFamily="2" charset="0"/>
      <p:bold r:id="rId14"/>
      <p:boldItalic r:id="rId15"/>
    </p:embeddedFont>
    <p:embeddedFont>
      <p:font typeface="Roboto Light" panose="02000000000000000000" pitchFamily="2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/XRd3zz/k52ZjojO1AvqR2ugN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A0A9FC-0435-40D7-81F5-4FCB663DF260}">
  <a:tblStyle styleId="{65A0A9FC-0435-40D7-81F5-4FCB663DF26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2351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9710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22944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9180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6144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274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0901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4724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7010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6839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0064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4707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5871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2280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2248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8849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58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ctrTitle"/>
          </p:nvPr>
        </p:nvSpPr>
        <p:spPr>
          <a:xfrm>
            <a:off x="126083" y="1701217"/>
            <a:ext cx="7391136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AA-тестирование.</a:t>
            </a:r>
            <a:endParaRPr sz="3600" b="1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Этапы и результаты.</a:t>
            </a:r>
            <a:endParaRPr sz="3600" b="1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Плюсы и минусы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0" name="Google Shape;80;p3"/>
          <p:cNvSpPr txBox="1">
            <a:spLocks noGrp="1"/>
          </p:cNvSpPr>
          <p:nvPr>
            <p:ph type="subTitle" idx="1"/>
          </p:nvPr>
        </p:nvSpPr>
        <p:spPr>
          <a:xfrm>
            <a:off x="359998" y="1113600"/>
            <a:ext cx="5201100" cy="3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АА-тестирование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Проведение АА-тестирования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Применение АА-тестирования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Плюсы и минусы АА-тестирования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Результаты АА-тестирования</a:t>
            </a:r>
            <a:endParaRPr/>
          </a:p>
          <a:p>
            <a:pPr marL="4572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4800" y="437513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8357472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АА-тестирование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subTitle" idx="1"/>
          </p:nvPr>
        </p:nvSpPr>
        <p:spPr>
          <a:xfrm>
            <a:off x="434414" y="1336646"/>
            <a:ext cx="7564200" cy="20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Вариация AB-тестирования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Суть теста – статическая оценка данных против самих себя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Дополняет, но не заменяет проведение AB-тестирования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575926" y="3724650"/>
            <a:ext cx="562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lang="ru-RU" sz="1800" b="1" i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 80% всех AB-тестов завершаются неуспешно</a:t>
            </a:r>
            <a:endParaRPr b="1" i="1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Проведение АА-тестирования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103" name="Google Shape;103;p4"/>
          <p:cNvGrpSpPr/>
          <p:nvPr/>
        </p:nvGrpSpPr>
        <p:grpSpPr>
          <a:xfrm>
            <a:off x="2717397" y="1336650"/>
            <a:ext cx="3709205" cy="3372003"/>
            <a:chOff x="2717397" y="0"/>
            <a:chExt cx="3709205" cy="3372003"/>
          </a:xfrm>
        </p:grpSpPr>
        <p:sp>
          <p:nvSpPr>
            <p:cNvPr id="104" name="Google Shape;104;p4"/>
            <p:cNvSpPr/>
            <p:nvPr/>
          </p:nvSpPr>
          <p:spPr>
            <a:xfrm rot="4396374">
              <a:off x="2912536" y="671002"/>
              <a:ext cx="2910913" cy="20299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quadBezTo>
                    <a:pt x="20000" y="40000"/>
                    <a:pt x="93748" y="15000"/>
                  </a:quadBezTo>
                  <a:lnTo>
                    <a:pt x="92569" y="0"/>
                  </a:lnTo>
                  <a:lnTo>
                    <a:pt x="120000" y="18786"/>
                  </a:lnTo>
                  <a:lnTo>
                    <a:pt x="96465" y="49572"/>
                  </a:lnTo>
                  <a:lnTo>
                    <a:pt x="95286" y="34572"/>
                  </a:lnTo>
                  <a:quadBezTo>
                    <a:pt x="30000" y="44572"/>
                    <a:pt x="0" y="120000"/>
                  </a:quadBezTo>
                  <a:close/>
                </a:path>
              </a:pathLst>
            </a:custGeom>
            <a:solidFill>
              <a:srgbClr val="FFAA3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4002974" y="936068"/>
              <a:ext cx="73509" cy="73509"/>
            </a:xfrm>
            <a:prstGeom prst="ellipse">
              <a:avLst/>
            </a:prstGeom>
            <a:solidFill>
              <a:srgbClr val="FFD2A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4506313" y="1342057"/>
              <a:ext cx="73509" cy="73509"/>
            </a:xfrm>
            <a:prstGeom prst="ellipse">
              <a:avLst/>
            </a:prstGeom>
            <a:solidFill>
              <a:srgbClr val="FFD2A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883539" y="1816835"/>
              <a:ext cx="73509" cy="73509"/>
            </a:xfrm>
            <a:prstGeom prst="ellipse">
              <a:avLst/>
            </a:prstGeom>
            <a:solidFill>
              <a:srgbClr val="FFD2A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2717397" y="0"/>
              <a:ext cx="1372405" cy="539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 txBox="1"/>
            <p:nvPr/>
          </p:nvSpPr>
          <p:spPr>
            <a:xfrm>
              <a:off x="2717397" y="0"/>
              <a:ext cx="1372405" cy="539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Выбор </a:t>
              </a:r>
              <a:r>
                <a:rPr lang="ru-RU" sz="1200"/>
                <a:t>данных для </a:t>
              </a:r>
              <a:r>
                <a:rPr lang="ru-R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АА-тестирования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423631" y="703062"/>
              <a:ext cx="2002970" cy="539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 txBox="1"/>
            <p:nvPr/>
          </p:nvSpPr>
          <p:spPr>
            <a:xfrm>
              <a:off x="4423631" y="703062"/>
              <a:ext cx="2002970" cy="539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Настройка теста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2717397" y="1109052"/>
              <a:ext cx="1594957" cy="539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 txBox="1"/>
            <p:nvPr/>
          </p:nvSpPr>
          <p:spPr>
            <a:xfrm>
              <a:off x="2717397" y="1109052"/>
              <a:ext cx="1594957" cy="539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Отслеживание результатов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202564" y="1583830"/>
              <a:ext cx="1224037" cy="539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 txBox="1"/>
            <p:nvPr/>
          </p:nvSpPr>
          <p:spPr>
            <a:xfrm>
              <a:off x="5202564" y="1583830"/>
              <a:ext cx="1224037" cy="539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Ожидание результатов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4572000" y="2832483"/>
              <a:ext cx="1854602" cy="539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4572000" y="2832483"/>
              <a:ext cx="1854602" cy="539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Подведение итогов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Преимущества и недостатки АА-тестирования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9" name="Google Shape;139;p7"/>
          <p:cNvSpPr txBox="1">
            <a:spLocks noGrp="1"/>
          </p:cNvSpPr>
          <p:nvPr>
            <p:ph type="subTitle" idx="1"/>
          </p:nvPr>
        </p:nvSpPr>
        <p:spPr>
          <a:xfrm>
            <a:off x="434425" y="1890696"/>
            <a:ext cx="4352400" cy="15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</a:rPr>
              <a:t>Преимущества: </a:t>
            </a:r>
            <a:endParaRPr sz="1400">
              <a:solidFill>
                <a:schemeClr val="dk1"/>
              </a:solidFill>
            </a:endParaRPr>
          </a:p>
          <a:p>
            <a:pPr marL="450000" lvl="0" indent="-2508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400"/>
              <a:buChar char="●"/>
            </a:pPr>
            <a:r>
              <a:rPr lang="ru-RU" sz="1400">
                <a:solidFill>
                  <a:schemeClr val="dk1"/>
                </a:solidFill>
              </a:rPr>
              <a:t>Корректность проведения тестирования</a:t>
            </a:r>
            <a:endParaRPr/>
          </a:p>
          <a:p>
            <a:pPr marL="450000" lvl="0" indent="-2635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Char char="●"/>
            </a:pPr>
            <a:r>
              <a:rPr lang="ru-RU" sz="1400">
                <a:solidFill>
                  <a:schemeClr val="dk1"/>
                </a:solidFill>
              </a:rPr>
              <a:t>Вычисление базовых параметров</a:t>
            </a:r>
            <a:endParaRPr/>
          </a:p>
          <a:p>
            <a:pPr marL="450000" lvl="0" indent="-2635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Char char="●"/>
            </a:pPr>
            <a:r>
              <a:rPr lang="ru-RU" sz="1400">
                <a:solidFill>
                  <a:schemeClr val="dk1"/>
                </a:solidFill>
              </a:rPr>
              <a:t>Возможность оценить данные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4984975" y="1890700"/>
            <a:ext cx="35520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Недостатки: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Arial"/>
              <a:buChar char="●"/>
            </a:pPr>
            <a:r>
              <a:rPr lang="ru-RU"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Большие временные затраты</a:t>
            </a:r>
            <a:endParaRPr/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Arial"/>
              <a:buChar char="●"/>
            </a:pPr>
            <a:r>
              <a:rPr lang="ru-RU"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Минимальная польза на старте</a:t>
            </a:r>
            <a:endParaRPr/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Arial"/>
              <a:buChar char="●"/>
            </a:pPr>
            <a:r>
              <a:rPr lang="ru-RU" sz="14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Отсутствие гарантии результата</a:t>
            </a:r>
            <a:endParaRPr/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Результаты АА-тестирования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434424" y="3110575"/>
            <a:ext cx="7280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АА-тест </a:t>
            </a:r>
            <a:r>
              <a:rPr lang="ru-RU" sz="1600" i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показал 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значимые статистические различия =&gt; проводим разбор данных.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434425" y="1643725"/>
            <a:ext cx="7445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АА-тест </a:t>
            </a:r>
            <a:r>
              <a:rPr lang="ru-RU" sz="1600" i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не показал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значимых статистических различий =&gt; АА-тестирование успешно, AB-тестирование надежно.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0" name="Google Shape;160;p11"/>
          <p:cNvSpPr txBox="1">
            <a:spLocks noGrp="1"/>
          </p:cNvSpPr>
          <p:nvPr>
            <p:ph type="subTitle" idx="1"/>
          </p:nvPr>
        </p:nvSpPr>
        <p:spPr>
          <a:xfrm>
            <a:off x="434414" y="1336646"/>
            <a:ext cx="75642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Выяснили, что такое АА-тестирование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Установили шаги проведения АА-тестирования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Практиковались применять АА-тестирование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Выявили плюсы и минусы АА-тестирования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Сделали выводы по результатам АА-тестирования</a:t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138</Words>
  <Application>Microsoft Office PowerPoint</Application>
  <PresentationFormat>Экран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Roboto Black</vt:lpstr>
      <vt:lpstr>Roboto</vt:lpstr>
      <vt:lpstr>Trebuchet MS</vt:lpstr>
      <vt:lpstr>Wingdings 3</vt:lpstr>
      <vt:lpstr>Roboto Light</vt:lpstr>
      <vt:lpstr>Аспект</vt:lpstr>
      <vt:lpstr>AA-тестирование. Этапы и результаты. Плюсы и минусы</vt:lpstr>
      <vt:lpstr>План встречи</vt:lpstr>
      <vt:lpstr>АА-тестирование</vt:lpstr>
      <vt:lpstr>Проведение АА-тестирования</vt:lpstr>
      <vt:lpstr>Преимущества и недостатки АА-тестирования</vt:lpstr>
      <vt:lpstr>Результаты АА-тестирования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  <cp:lastModifiedBy>Вугар Дамиров</cp:lastModifiedBy>
  <cp:revision>1</cp:revision>
  <dcterms:modified xsi:type="dcterms:W3CDTF">2025-06-22T07:31:48Z</dcterms:modified>
</cp:coreProperties>
</file>