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Black" panose="02000000000000000000" pitchFamily="2" charset="0"/>
      <p:bold r:id="rId15"/>
      <p:boldItalic r:id="rId16"/>
    </p:embeddedFont>
    <p:embeddedFont>
      <p:font typeface="Roboto Light" panose="02000000000000000000" pitchFamily="2" charset="0"/>
      <p:regular r:id="rId17"/>
      <p:bold r:id="rId18"/>
      <p:italic r:id="rId19"/>
      <p:boldItalic r:id="rId20"/>
    </p:embeddedFont>
    <p:embeddedFont>
      <p:font typeface="Trebuchet MS" panose="020B0603020202020204" pitchFamily="34" charset="0"/>
      <p:regular r:id="rId21"/>
      <p:bold r:id="rId22"/>
      <p:italic r:id="rId23"/>
      <p:boldItalic r:id="rId24"/>
    </p:embeddedFont>
    <p:embeddedFont>
      <p:font typeface="Wingdings 3" panose="05040102010807070707" pitchFamily="18" charset="2"/>
      <p:regular r:id="rId2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CX1ZSBeaFPkKkGpdTG0bK9G6e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C77DF1-4E04-4D5D-AEA2-E99BA9991F4F}">
  <a:tblStyle styleId="{51C77DF1-4E04-4D5D-AEA2-E99BA9991F4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/>
              <a:t>https://habr.com/ru/companies/uchi_ru/articles/500918/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5e85af15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1" name="Google Shape;91;g255e85af15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37076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4631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96635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0484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336641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95659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5938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405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Big number 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55e85af150_0_6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" name="Google Shape;30;g255e85af150_0_6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255e85af150_0_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840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16420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3871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94807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808647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85918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0596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275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8343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843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AB-тестирование. Статистическая значимость. Оценка p-value</a:t>
            </a:r>
            <a:endParaRPr sz="3600" b="1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2" name="Google Shape;82;p3"/>
          <p:cNvSpPr txBox="1">
            <a:spLocks noGrp="1"/>
          </p:cNvSpPr>
          <p:nvPr>
            <p:ph type="subTitle" idx="1"/>
          </p:nvPr>
        </p:nvSpPr>
        <p:spPr>
          <a:xfrm>
            <a:off x="359998" y="1113600"/>
            <a:ext cx="5201100" cy="3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AB-тестирование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Статистическая значимость</a:t>
            </a:r>
            <a:endParaRPr sz="18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Расчет p-value</a:t>
            </a:r>
            <a:endParaRPr/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Оценка p-value</a:t>
            </a:r>
            <a:endParaRPr/>
          </a:p>
        </p:txBody>
      </p:sp>
      <p:sp>
        <p:nvSpPr>
          <p:cNvPr id="84" name="Google Shape;8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5e85af150_0_34"/>
          <p:cNvSpPr txBox="1">
            <a:spLocks noGrp="1"/>
          </p:cNvSpPr>
          <p:nvPr>
            <p:ph type="title"/>
          </p:nvPr>
        </p:nvSpPr>
        <p:spPr>
          <a:xfrm>
            <a:off x="311700" y="193244"/>
            <a:ext cx="8520600" cy="7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Постановка задачи</a:t>
            </a:r>
            <a:endParaRPr/>
          </a:p>
        </p:txBody>
      </p:sp>
      <p:sp>
        <p:nvSpPr>
          <p:cNvPr id="94" name="Google Shape;94;g255e85af150_0_34"/>
          <p:cNvSpPr txBox="1"/>
          <p:nvPr/>
        </p:nvSpPr>
        <p:spPr>
          <a:xfrm>
            <a:off x="311700" y="1305950"/>
            <a:ext cx="45030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Дано: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Есть два типа интерфейса, A и B.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Вопрос: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Как определить, какой нравится людям больше?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Предположим, что пользователи одинаковые, и мы показали A для 50% пользователей, и B </a:t>
            </a:r>
            <a:r>
              <a:rPr lang="ru-RU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для оставшихся 50%. 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Задача: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выбрать и обосновать выбор интерфейса для работы.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95" name="Google Shape;95;g255e85af150_0_34" descr="Индивидуальное обучение программированию | Хекслет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72124" y="561857"/>
            <a:ext cx="4019781" cy="4019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Статистическая значимость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4204925" y="1286775"/>
            <a:ext cx="4138800" cy="28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Это уровень риска, который вы принимаете при ошибках первого рода (отклонение нулевой гипотезы, если она верна).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Ошибка второго рода </a:t>
            </a:r>
            <a:r>
              <a:rPr lang="ru-RU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принятие нулевой гипотезы, когда она неверна.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Уровень надежности: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100% - 0,01= 99%,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где 0,01 </a:t>
            </a:r>
            <a:r>
              <a:rPr lang="ru-RU" sz="1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—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уровень значимости</a:t>
            </a:r>
            <a:endParaRPr/>
          </a:p>
        </p:txBody>
      </p:sp>
      <p:pic>
        <p:nvPicPr>
          <p:cNvPr id="107" name="Google Shape;107;p4" descr="A/B тест: как рассчитать статистическую значимость результатов?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000" y="1246501"/>
            <a:ext cx="3437876" cy="288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Статистическая значимость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13" name="Google Shape;113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6" descr="Statistical Significance P Valu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2767" y="809248"/>
            <a:ext cx="5648990" cy="4133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Расчет p-value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7" descr="p-valu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5427" y="409751"/>
            <a:ext cx="3068253" cy="432398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/>
        </p:nvSpPr>
        <p:spPr>
          <a:xfrm>
            <a:off x="360004" y="1908703"/>
            <a:ext cx="45720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P-value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— это вероятность ошибки при отклонении нулевой гипотезы (ошибки первого рода). </a:t>
            </a:r>
            <a:endParaRPr sz="1400" b="0" i="0" u="none" strike="noStrike" cap="none">
              <a:solidFill>
                <a:srgbClr val="414B5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414B5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Обычно p-значение сравнивают с общепринятыми стандартными уровнями значимости 0,005 или 0,01.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Оценка p-value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0"/>
          <p:cNvSpPr txBox="1"/>
          <p:nvPr/>
        </p:nvSpPr>
        <p:spPr>
          <a:xfrm>
            <a:off x="360000" y="1017850"/>
            <a:ext cx="80802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Проблема: 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Выяснить, была ли разница в результатах связана с изменениями или это результат случайности.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Решение: 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Сравнить p-value с заданным уровнем значимости.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9" name="Google Shape;149;p10"/>
          <p:cNvSpPr txBox="1"/>
          <p:nvPr/>
        </p:nvSpPr>
        <p:spPr>
          <a:xfrm>
            <a:off x="359988" y="3087550"/>
            <a:ext cx="7612800" cy="1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Интерпретация: </a:t>
            </a:r>
            <a:endParaRPr sz="16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p-value меньше уровня значимости =&gt; отвергнуть нулевую гипотезу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p-value </a:t>
            </a:r>
            <a:r>
              <a:rPr lang="ru-RU" sz="1600" i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больше </a:t>
            </a:r>
            <a:r>
              <a:rPr lang="ru-RU" sz="16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или равно уровню значимости =&gt; не можем отвергнуть нулевую гипотезу о том, что A и B не отличаются друг от друга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 txBox="1">
            <a:spLocks noGrp="1"/>
          </p:cNvSpPr>
          <p:nvPr>
            <p:ph type="subTitle" idx="1"/>
          </p:nvPr>
        </p:nvSpPr>
        <p:spPr>
          <a:xfrm>
            <a:off x="434414" y="1336646"/>
            <a:ext cx="75642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Оценивали статистическую значимость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Рассмотрели методы расчета статистической значимости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Интерпретировали значение p-value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Оценили результат статистической значимости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Сделали выводы по заявленным гипотезам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252</Words>
  <Application>Microsoft Office PowerPoint</Application>
  <PresentationFormat>Экран (16:9)</PresentationFormat>
  <Paragraphs>42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Roboto Black</vt:lpstr>
      <vt:lpstr>Roboto</vt:lpstr>
      <vt:lpstr>Trebuchet MS</vt:lpstr>
      <vt:lpstr>Wingdings 3</vt:lpstr>
      <vt:lpstr>Roboto Light</vt:lpstr>
      <vt:lpstr>Аспект</vt:lpstr>
      <vt:lpstr>AB-тестирование. Статистическая значимость. Оценка p-value</vt:lpstr>
      <vt:lpstr>План встречи</vt:lpstr>
      <vt:lpstr>Постановка задачи</vt:lpstr>
      <vt:lpstr>Статистическая значимость</vt:lpstr>
      <vt:lpstr>Статистическая значимость</vt:lpstr>
      <vt:lpstr>Расчет p-value</vt:lpstr>
      <vt:lpstr>Оценка p-value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  <cp:lastModifiedBy>Вугар Дамиров</cp:lastModifiedBy>
  <cp:revision>1</cp:revision>
  <dcterms:modified xsi:type="dcterms:W3CDTF">2025-06-22T07:33:15Z</dcterms:modified>
</cp:coreProperties>
</file>