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Black" panose="02000000000000000000" pitchFamily="2" charset="0"/>
      <p:bold r:id="rId15"/>
      <p:boldItalic r:id="rId16"/>
    </p:embeddedFont>
    <p:embeddedFont>
      <p:font typeface="Roboto Light" panose="02000000000000000000" pitchFamily="2" charset="0"/>
      <p:regular r:id="rId17"/>
      <p:bold r:id="rId18"/>
      <p:italic r:id="rId19"/>
      <p:boldItalic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2iVg5qOsFviMR20M9zd1t6XzL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8EAB6C-808B-4AEF-ACCC-E10B501A943A}">
  <a:tblStyle styleId="{A48EAB6C-808B-4AEF-ACCC-E10B501A943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5e7c456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g255e7c456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8fe56fd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258fe56fd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9511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0067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54393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0480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9330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3797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1777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71140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55e7c456d8_0_3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" name="Google Shape;30;g255e7c456d8_0_3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255e7c456d8_0_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651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5014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8633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7937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26120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2006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5121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5303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9115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01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ctrTitle"/>
          </p:nvPr>
        </p:nvSpPr>
        <p:spPr>
          <a:xfrm>
            <a:off x="126083" y="1701217"/>
            <a:ext cx="7391136" cy="20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>
                <a:latin typeface="Roboto Black"/>
                <a:ea typeface="Roboto Black"/>
                <a:cs typeface="Roboto Black"/>
                <a:sym typeface="Roboto Black"/>
              </a:rPr>
              <a:t>AB-тестирование.</a:t>
            </a:r>
            <a:endParaRPr sz="3600" b="1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>
                <a:latin typeface="Roboto Black"/>
                <a:ea typeface="Roboto Black"/>
                <a:cs typeface="Roboto Black"/>
                <a:sym typeface="Roboto Black"/>
              </a:rPr>
              <a:t>Ошибки AB-теста.</a:t>
            </a:r>
            <a:endParaRPr sz="3600" b="1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>
                <a:latin typeface="Roboto Black"/>
                <a:ea typeface="Roboto Black"/>
                <a:cs typeface="Roboto Black"/>
                <a:sym typeface="Roboto Black"/>
              </a:rPr>
              <a:t>Ошибка подглядывания.</a:t>
            </a:r>
            <a:endParaRPr sz="3600" b="1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subTitle" idx="1"/>
          </p:nvPr>
        </p:nvSpPr>
        <p:spPr>
          <a:xfrm>
            <a:off x="359998" y="1113600"/>
            <a:ext cx="5201100" cy="3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AB-тестирование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Ошибки AB-тестирования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Ошибка подглядывания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Влияние подглядываний на результат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Варианты решения проблемы подглядывания</a:t>
            </a:r>
            <a:endParaRPr/>
          </a:p>
          <a:p>
            <a:pPr marL="4572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5e7c456d8_0_0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Постановка задачи</a:t>
            </a:r>
            <a:endParaRPr/>
          </a:p>
        </p:txBody>
      </p:sp>
      <p:sp>
        <p:nvSpPr>
          <p:cNvPr id="94" name="Google Shape;94;g255e7c456d8_0_0"/>
          <p:cNvSpPr txBox="1"/>
          <p:nvPr/>
        </p:nvSpPr>
        <p:spPr>
          <a:xfrm>
            <a:off x="311700" y="1305950"/>
            <a:ext cx="4503000" cy="28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Дано: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Есть два типа интерфейса, A и B. 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Вопрос: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Как определить, какой нравится людям больше?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Предположим, что пользователи одинаковые, и мы показали A для 50% пользователей, и B </a:t>
            </a:r>
            <a:r>
              <a:rPr lang="ru-RU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—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для оставшихся 50%. 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Задача: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выбрать и обосновать выбор интерфейса для работы.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5" name="Google Shape;95;g255e7c456d8_0_0" descr="Индивидуальное обучение программированию | Хекслет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124" y="561857"/>
            <a:ext cx="4019781" cy="4019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AB-тестирование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4"/>
          <p:cNvGrpSpPr/>
          <p:nvPr/>
        </p:nvGrpSpPr>
        <p:grpSpPr>
          <a:xfrm>
            <a:off x="360000" y="1080112"/>
            <a:ext cx="3717194" cy="3767202"/>
            <a:chOff x="441819" y="2348"/>
            <a:chExt cx="3717194" cy="3767202"/>
          </a:xfrm>
        </p:grpSpPr>
        <p:sp>
          <p:nvSpPr>
            <p:cNvPr id="107" name="Google Shape;107;p4"/>
            <p:cNvSpPr/>
            <p:nvPr/>
          </p:nvSpPr>
          <p:spPr>
            <a:xfrm>
              <a:off x="2106923" y="456699"/>
              <a:ext cx="352787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" name="Google Shape;108;p4"/>
            <p:cNvSpPr txBox="1"/>
            <p:nvPr/>
          </p:nvSpPr>
          <p:spPr>
            <a:xfrm>
              <a:off x="2273732" y="500502"/>
              <a:ext cx="19169" cy="3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441819" y="2348"/>
              <a:ext cx="1666903" cy="100014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p4"/>
            <p:cNvSpPr txBox="1"/>
            <p:nvPr/>
          </p:nvSpPr>
          <p:spPr>
            <a:xfrm>
              <a:off x="441819" y="2348"/>
              <a:ext cx="1666903" cy="1000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Определите цели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275271" y="1000690"/>
              <a:ext cx="2050291" cy="3527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5816"/>
                  </a:lnTo>
                  <a:lnTo>
                    <a:pt x="0" y="65816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4"/>
            <p:cNvSpPr txBox="1"/>
            <p:nvPr/>
          </p:nvSpPr>
          <p:spPr>
            <a:xfrm>
              <a:off x="2248271" y="1175167"/>
              <a:ext cx="104291" cy="3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2492110" y="2348"/>
              <a:ext cx="1666903" cy="100014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p4"/>
            <p:cNvSpPr txBox="1"/>
            <p:nvPr/>
          </p:nvSpPr>
          <p:spPr>
            <a:xfrm>
              <a:off x="2492110" y="2348"/>
              <a:ext cx="1666903" cy="1000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Определите метрику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2106923" y="1840229"/>
              <a:ext cx="352787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" name="Google Shape;116;p4"/>
            <p:cNvSpPr txBox="1"/>
            <p:nvPr/>
          </p:nvSpPr>
          <p:spPr>
            <a:xfrm>
              <a:off x="2273732" y="1884032"/>
              <a:ext cx="19169" cy="3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441819" y="1385878"/>
              <a:ext cx="1666903" cy="100014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4"/>
            <p:cNvSpPr txBox="1"/>
            <p:nvPr/>
          </p:nvSpPr>
          <p:spPr>
            <a:xfrm>
              <a:off x="441819" y="1385878"/>
              <a:ext cx="1666903" cy="1000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Разработайте гипотезу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275271" y="2384220"/>
              <a:ext cx="2050291" cy="3527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5816"/>
                  </a:lnTo>
                  <a:lnTo>
                    <a:pt x="0" y="65816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4"/>
            <p:cNvSpPr txBox="1"/>
            <p:nvPr/>
          </p:nvSpPr>
          <p:spPr>
            <a:xfrm>
              <a:off x="2248271" y="2558697"/>
              <a:ext cx="104291" cy="3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492110" y="1385878"/>
              <a:ext cx="1666903" cy="100014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2492110" y="1385878"/>
              <a:ext cx="1666903" cy="1000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Подготовьте эксперимент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106923" y="3223759"/>
              <a:ext cx="352787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2273732" y="3267562"/>
              <a:ext cx="19169" cy="3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41819" y="2769408"/>
              <a:ext cx="1666903" cy="100014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441819" y="2769408"/>
              <a:ext cx="1666903" cy="1000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Проведите эксперимент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492110" y="2769408"/>
              <a:ext cx="1666903" cy="100014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2492110" y="2769408"/>
              <a:ext cx="1666903" cy="1000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Проанализируйте результаты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4"/>
          <p:cNvSpPr txBox="1"/>
          <p:nvPr/>
        </p:nvSpPr>
        <p:spPr>
          <a:xfrm>
            <a:off x="4690574" y="1080100"/>
            <a:ext cx="39141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Результат:</a:t>
            </a:r>
            <a:endParaRPr sz="1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•"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Гипотеза H0 принимается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•"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Новая версия В лучше старой А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•"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Принимается </a:t>
            </a:r>
            <a:r>
              <a:rPr lang="ru-RU" sz="1600" u="sng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досрочное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решение о выборе интерфейса В, как более лучшего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7508093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Влияние подглядывания на результат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5" name="Google Shape;135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456220" y="920918"/>
            <a:ext cx="36720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Чем чаще вы смотрите на промежуточные результаты AB-теста с готовностью принять на их основе решение, тем выше становится вероятность, что критерий покажет значимую разницу, когда ее нет: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Char char="•"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 подглядывания с готовностью принять решение о завершении теста увеличивают p-value в 2 раза;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Char char="•"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5 подглядываний </a:t>
            </a:r>
            <a:r>
              <a:rPr lang="ru-RU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— 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в 3.2 раза;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Char char="•"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10 000 подглядываний </a:t>
            </a:r>
            <a:r>
              <a:rPr lang="ru-RU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— 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более чем в 12 раз.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9" name="Google Shape;139;p8" descr="зависимость p-value от количества подглядываний "/>
          <p:cNvPicPr preferRelativeResize="0"/>
          <p:nvPr/>
        </p:nvPicPr>
        <p:blipFill rotWithShape="1">
          <a:blip r:embed="rId3">
            <a:alphaModFix/>
          </a:blip>
          <a:srcRect l="9657" r="14653" b="27028"/>
          <a:stretch/>
        </p:blipFill>
        <p:spPr>
          <a:xfrm>
            <a:off x="4556378" y="1169164"/>
            <a:ext cx="4071855" cy="3289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Частые ошибки тестирования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6"/>
          <p:cNvGrpSpPr/>
          <p:nvPr/>
        </p:nvGrpSpPr>
        <p:grpSpPr>
          <a:xfrm>
            <a:off x="-2888280" y="552726"/>
            <a:ext cx="11205648" cy="4165363"/>
            <a:chOff x="-3493719" y="-537085"/>
            <a:chExt cx="11205648" cy="4165363"/>
          </a:xfrm>
        </p:grpSpPr>
        <p:sp>
          <p:nvSpPr>
            <p:cNvPr id="151" name="Google Shape;151;p6"/>
            <p:cNvSpPr/>
            <p:nvPr/>
          </p:nvSpPr>
          <p:spPr>
            <a:xfrm>
              <a:off x="-3493719" y="-537085"/>
              <a:ext cx="4165363" cy="4165363"/>
            </a:xfrm>
            <a:prstGeom prst="blockArc">
              <a:avLst>
                <a:gd name="adj1" fmla="val 18900000"/>
                <a:gd name="adj2" fmla="val 2700000"/>
                <a:gd name="adj3" fmla="val 519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294644" y="193137"/>
              <a:ext cx="7417284" cy="38652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6"/>
            <p:cNvSpPr txBox="1"/>
            <p:nvPr/>
          </p:nvSpPr>
          <p:spPr>
            <a:xfrm>
              <a:off x="294644" y="193137"/>
              <a:ext cx="7417284" cy="386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68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Досрочное завершение теста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53068" y="144822"/>
              <a:ext cx="483153" cy="48315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571615" y="772736"/>
              <a:ext cx="7140314" cy="38652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6" name="Google Shape;156;p6"/>
            <p:cNvSpPr txBox="1"/>
            <p:nvPr/>
          </p:nvSpPr>
          <p:spPr>
            <a:xfrm>
              <a:off x="571615" y="772736"/>
              <a:ext cx="7140314" cy="386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68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Смена настроек до завершения тестирования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30039" y="724421"/>
              <a:ext cx="483153" cy="48315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656623" y="1352335"/>
              <a:ext cx="7055306" cy="38652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9" name="Google Shape;159;p6"/>
            <p:cNvSpPr txBox="1"/>
            <p:nvPr/>
          </p:nvSpPr>
          <p:spPr>
            <a:xfrm>
              <a:off x="656623" y="1352335"/>
              <a:ext cx="7055306" cy="386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68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Частое тестирование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415046" y="1304019"/>
              <a:ext cx="483153" cy="48315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571615" y="1931933"/>
              <a:ext cx="7140314" cy="38652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2" name="Google Shape;162;p6"/>
            <p:cNvSpPr txBox="1"/>
            <p:nvPr/>
          </p:nvSpPr>
          <p:spPr>
            <a:xfrm>
              <a:off x="571615" y="1931933"/>
              <a:ext cx="7140314" cy="386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68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Ненормальное распределение входных данных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330039" y="1883618"/>
              <a:ext cx="483153" cy="48315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294644" y="2511532"/>
              <a:ext cx="7417284" cy="38652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6"/>
            <p:cNvSpPr txBox="1"/>
            <p:nvPr/>
          </p:nvSpPr>
          <p:spPr>
            <a:xfrm>
              <a:off x="294644" y="2511532"/>
              <a:ext cx="7417284" cy="386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68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Изменение размера выборки в момент проведения тестирования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53068" y="2463217"/>
              <a:ext cx="483153" cy="483153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>
            <a:spLocks noGrp="1"/>
          </p:cNvSpPr>
          <p:nvPr>
            <p:ph type="ctrTitle"/>
          </p:nvPr>
        </p:nvSpPr>
        <p:spPr>
          <a:xfrm>
            <a:off x="434428" y="258025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1" name="Google Shape;171;p11"/>
          <p:cNvSpPr txBox="1">
            <a:spLocks noGrp="1"/>
          </p:cNvSpPr>
          <p:nvPr>
            <p:ph type="subTitle" idx="1"/>
          </p:nvPr>
        </p:nvSpPr>
        <p:spPr>
          <a:xfrm>
            <a:off x="434414" y="1336646"/>
            <a:ext cx="75642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Устанавливали ошибки тестирования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Рассмотрели ошибки процесса AB-тестирования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Познакомились с ошибкой подглядывания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Обсудили варианты избежания ошибок AB-тестирования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73" name="Google Shape;173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8fe56fd15_0_0"/>
          <p:cNvSpPr txBox="1">
            <a:spLocks noGrp="1"/>
          </p:cNvSpPr>
          <p:nvPr>
            <p:ph type="ctrTitle"/>
          </p:nvPr>
        </p:nvSpPr>
        <p:spPr>
          <a:xfrm>
            <a:off x="434428" y="258025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Дополнительные сведения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81" name="Google Shape;181;g258fe56fd15_0_0"/>
          <p:cNvSpPr txBox="1">
            <a:spLocks noGrp="1"/>
          </p:cNvSpPr>
          <p:nvPr>
            <p:ph type="subTitle" idx="1"/>
          </p:nvPr>
        </p:nvSpPr>
        <p:spPr>
          <a:xfrm>
            <a:off x="789889" y="1423646"/>
            <a:ext cx="75642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АВ - тестирование - сложная исследовательская задача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Многие функции и расчеты можно произвести на Python и / или с помощью различных онлайн-калькуляторов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При работе с АВ-тестами стоит учитывать, что часть работы будет не иметь результата, а другая часть - не найдет быстрого отражения на результате деятельности компании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3" name="Google Shape;183;g258fe56fd15_0_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58fe56fd15_0_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58fe56fd15_0_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274</Words>
  <Application>Microsoft Office PowerPoint</Application>
  <PresentationFormat>Экран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Roboto Black</vt:lpstr>
      <vt:lpstr>Roboto</vt:lpstr>
      <vt:lpstr>Trebuchet MS</vt:lpstr>
      <vt:lpstr>Wingdings 3</vt:lpstr>
      <vt:lpstr>Roboto Light</vt:lpstr>
      <vt:lpstr>Аспект</vt:lpstr>
      <vt:lpstr>AB-тестирование. Ошибки AB-теста. Ошибка подглядывания.</vt:lpstr>
      <vt:lpstr>План встречи</vt:lpstr>
      <vt:lpstr>Постановка задачи</vt:lpstr>
      <vt:lpstr>AB-тестирование</vt:lpstr>
      <vt:lpstr>Влияние подглядывания на результат</vt:lpstr>
      <vt:lpstr>Частые ошибки тестирования</vt:lpstr>
      <vt:lpstr>Итоги занятия</vt:lpstr>
      <vt:lpstr>Дополнительные сведения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Вугар Дамиров</dc:creator>
  <cp:lastModifiedBy>Вугар Дамиров</cp:lastModifiedBy>
  <cp:revision>1</cp:revision>
  <dcterms:modified xsi:type="dcterms:W3CDTF">2025-06-22T07:34:15Z</dcterms:modified>
</cp:coreProperties>
</file>