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  <p:sldId id="261" r:id="rId9"/>
    <p:sldId id="262" r:id="rId10"/>
    <p:sldId id="291" r:id="rId11"/>
  </p:sldIdLst>
  <p:sldSz cx="9144000" cy="5143500" type="screen16x9"/>
  <p:notesSz cx="6858000" cy="9144000"/>
  <p:embeddedFontLst>
    <p:embeddedFont>
      <p:font typeface="Roboto Black" panose="02000000000000000000" pitchFamily="2" charset="0"/>
      <p:bold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99+KJFj+PNeeUCIpM7KbnEE2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09A063-08B8-4019-B1F7-228A00A5B1C2}">
  <a:tblStyle styleId="{1009A063-08B8-4019-B1F7-228A00A5B1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0023BF-0FC1-4BA8-B651-D23E2C7BFE6B}" type="doc">
      <dgm:prSet loTypeId="urn:microsoft.com/office/officeart/2005/8/layout/matrix2" loCatId="matrix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ru-RU"/>
        </a:p>
      </dgm:t>
    </dgm:pt>
    <dgm:pt modelId="{64EAEAB1-E135-4C76-A3D5-13C646DFB77C}">
      <dgm:prSet/>
      <dgm:spPr/>
      <dgm:t>
        <a:bodyPr/>
        <a:lstStyle/>
        <a:p>
          <a:r>
            <a:rPr lang="ru-RU" b="0" i="0"/>
            <a:t>Библиотеки</a:t>
          </a:r>
          <a:endParaRPr lang="ru-RU"/>
        </a:p>
      </dgm:t>
    </dgm:pt>
    <dgm:pt modelId="{09B32743-F8A1-4CA3-930F-D306DB135D97}" type="parTrans" cxnId="{5A7EF3D9-3BB8-436C-A50F-EFC476B90DBC}">
      <dgm:prSet/>
      <dgm:spPr/>
      <dgm:t>
        <a:bodyPr/>
        <a:lstStyle/>
        <a:p>
          <a:endParaRPr lang="ru-RU"/>
        </a:p>
      </dgm:t>
    </dgm:pt>
    <dgm:pt modelId="{D81F0BC0-4C82-45D1-A156-9AC2B47A65EE}" type="sibTrans" cxnId="{5A7EF3D9-3BB8-436C-A50F-EFC476B90DBC}">
      <dgm:prSet/>
      <dgm:spPr/>
      <dgm:t>
        <a:bodyPr/>
        <a:lstStyle/>
        <a:p>
          <a:endParaRPr lang="ru-RU"/>
        </a:p>
      </dgm:t>
    </dgm:pt>
    <dgm:pt modelId="{2D311A3C-D4E0-4C9A-9398-A47A6EA1E412}">
      <dgm:prSet/>
      <dgm:spPr/>
      <dgm:t>
        <a:bodyPr/>
        <a:lstStyle/>
        <a:p>
          <a:r>
            <a:rPr lang="ru-RU" b="0" i="0"/>
            <a:t>Менеджер пакетов </a:t>
          </a:r>
          <a:r>
            <a:rPr lang="en-US" b="0" i="0"/>
            <a:t>Conda</a:t>
          </a:r>
          <a:endParaRPr lang="ru-RU"/>
        </a:p>
      </dgm:t>
    </dgm:pt>
    <dgm:pt modelId="{36BE909D-8042-457C-A578-BCB0C2688CEE}" type="parTrans" cxnId="{F8911F6D-C49B-4625-A91E-183F8407DB64}">
      <dgm:prSet/>
      <dgm:spPr/>
      <dgm:t>
        <a:bodyPr/>
        <a:lstStyle/>
        <a:p>
          <a:endParaRPr lang="ru-RU"/>
        </a:p>
      </dgm:t>
    </dgm:pt>
    <dgm:pt modelId="{7E50BCC2-DEEE-4A50-B901-9C62AAFE0D83}" type="sibTrans" cxnId="{F8911F6D-C49B-4625-A91E-183F8407DB64}">
      <dgm:prSet/>
      <dgm:spPr/>
      <dgm:t>
        <a:bodyPr/>
        <a:lstStyle/>
        <a:p>
          <a:endParaRPr lang="ru-RU"/>
        </a:p>
      </dgm:t>
    </dgm:pt>
    <dgm:pt modelId="{31A9FDFD-0732-44AC-9867-F74F650A6A27}">
      <dgm:prSet/>
      <dgm:spPr/>
      <dgm:t>
        <a:bodyPr/>
        <a:lstStyle/>
        <a:p>
          <a:r>
            <a:rPr lang="ru-RU" b="0" i="0"/>
            <a:t>Менеджер виртуальной среды</a:t>
          </a:r>
          <a:endParaRPr lang="ru-RU"/>
        </a:p>
      </dgm:t>
    </dgm:pt>
    <dgm:pt modelId="{61A46910-8148-47FE-8ACC-0EEE63FC1599}" type="parTrans" cxnId="{4B5E54C3-7466-4BA7-B9EB-1E7021A2353C}">
      <dgm:prSet/>
      <dgm:spPr/>
      <dgm:t>
        <a:bodyPr/>
        <a:lstStyle/>
        <a:p>
          <a:endParaRPr lang="ru-RU"/>
        </a:p>
      </dgm:t>
    </dgm:pt>
    <dgm:pt modelId="{668F7B46-6113-4FB9-8678-275509C0472A}" type="sibTrans" cxnId="{4B5E54C3-7466-4BA7-B9EB-1E7021A2353C}">
      <dgm:prSet/>
      <dgm:spPr/>
      <dgm:t>
        <a:bodyPr/>
        <a:lstStyle/>
        <a:p>
          <a:endParaRPr lang="ru-RU"/>
        </a:p>
      </dgm:t>
    </dgm:pt>
    <dgm:pt modelId="{3399CBE7-F77F-49C3-9D71-F25E762CB2FD}">
      <dgm:prSet/>
      <dgm:spPr/>
      <dgm:t>
        <a:bodyPr/>
        <a:lstStyle/>
        <a:p>
          <a:r>
            <a:rPr lang="en-US" b="0" i="0"/>
            <a:t>GUI Anaconda Navigator</a:t>
          </a:r>
          <a:endParaRPr lang="ru-RU"/>
        </a:p>
      </dgm:t>
    </dgm:pt>
    <dgm:pt modelId="{8C78172D-6849-405C-859A-51C7F40EA617}" type="parTrans" cxnId="{FFE96EF6-C9D0-49F9-A7E3-ABE995638B42}">
      <dgm:prSet/>
      <dgm:spPr/>
      <dgm:t>
        <a:bodyPr/>
        <a:lstStyle/>
        <a:p>
          <a:endParaRPr lang="ru-RU"/>
        </a:p>
      </dgm:t>
    </dgm:pt>
    <dgm:pt modelId="{25979629-15AC-45DB-A2B5-3EA1FAE7682E}" type="sibTrans" cxnId="{FFE96EF6-C9D0-49F9-A7E3-ABE995638B42}">
      <dgm:prSet/>
      <dgm:spPr/>
      <dgm:t>
        <a:bodyPr/>
        <a:lstStyle/>
        <a:p>
          <a:endParaRPr lang="ru-RU"/>
        </a:p>
      </dgm:t>
    </dgm:pt>
    <dgm:pt modelId="{A861728D-963C-4B30-B9E1-A3B480BF90B5}" type="pres">
      <dgm:prSet presAssocID="{810023BF-0FC1-4BA8-B651-D23E2C7BFE6B}" presName="matrix" presStyleCnt="0">
        <dgm:presLayoutVars>
          <dgm:chMax val="1"/>
          <dgm:dir/>
          <dgm:resizeHandles val="exact"/>
        </dgm:presLayoutVars>
      </dgm:prSet>
      <dgm:spPr/>
    </dgm:pt>
    <dgm:pt modelId="{B38E243F-F82C-46F6-BA90-E362B4B33903}" type="pres">
      <dgm:prSet presAssocID="{810023BF-0FC1-4BA8-B651-D23E2C7BFE6B}" presName="axisShape" presStyleLbl="bgShp" presStyleIdx="0" presStyleCnt="1"/>
      <dgm:spPr/>
    </dgm:pt>
    <dgm:pt modelId="{97BBF9DE-0079-474D-A23D-CCE2D948BFF0}" type="pres">
      <dgm:prSet presAssocID="{810023BF-0FC1-4BA8-B651-D23E2C7BFE6B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D95447-8543-4054-AB9C-A84E8125AB93}" type="pres">
      <dgm:prSet presAssocID="{810023BF-0FC1-4BA8-B651-D23E2C7BFE6B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34187F-DC96-4870-8929-A144315ACF1E}" type="pres">
      <dgm:prSet presAssocID="{810023BF-0FC1-4BA8-B651-D23E2C7BFE6B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D5EDDB4-AA7B-4D4A-BAC3-6B7F92D236A4}" type="pres">
      <dgm:prSet presAssocID="{810023BF-0FC1-4BA8-B651-D23E2C7BFE6B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D1973F03-859E-4EC0-B603-4797DEDCF371}" type="presOf" srcId="{64EAEAB1-E135-4C76-A3D5-13C646DFB77C}" destId="{97BBF9DE-0079-474D-A23D-CCE2D948BFF0}" srcOrd="0" destOrd="0" presId="urn:microsoft.com/office/officeart/2005/8/layout/matrix2"/>
    <dgm:cxn modelId="{1966C011-D9EA-499C-96C1-79F03C742E1A}" type="presOf" srcId="{3399CBE7-F77F-49C3-9D71-F25E762CB2FD}" destId="{1D5EDDB4-AA7B-4D4A-BAC3-6B7F92D236A4}" srcOrd="0" destOrd="0" presId="urn:microsoft.com/office/officeart/2005/8/layout/matrix2"/>
    <dgm:cxn modelId="{F092044B-E3D0-41B9-AE1B-4CAA82C4D2F3}" type="presOf" srcId="{2D311A3C-D4E0-4C9A-9398-A47A6EA1E412}" destId="{4BD95447-8543-4054-AB9C-A84E8125AB93}" srcOrd="0" destOrd="0" presId="urn:microsoft.com/office/officeart/2005/8/layout/matrix2"/>
    <dgm:cxn modelId="{F8911F6D-C49B-4625-A91E-183F8407DB64}" srcId="{810023BF-0FC1-4BA8-B651-D23E2C7BFE6B}" destId="{2D311A3C-D4E0-4C9A-9398-A47A6EA1E412}" srcOrd="1" destOrd="0" parTransId="{36BE909D-8042-457C-A578-BCB0C2688CEE}" sibTransId="{7E50BCC2-DEEE-4A50-B901-9C62AAFE0D83}"/>
    <dgm:cxn modelId="{C56128A7-692C-4478-8EF2-B3638452E09F}" type="presOf" srcId="{810023BF-0FC1-4BA8-B651-D23E2C7BFE6B}" destId="{A861728D-963C-4B30-B9E1-A3B480BF90B5}" srcOrd="0" destOrd="0" presId="urn:microsoft.com/office/officeart/2005/8/layout/matrix2"/>
    <dgm:cxn modelId="{4B5E54C3-7466-4BA7-B9EB-1E7021A2353C}" srcId="{810023BF-0FC1-4BA8-B651-D23E2C7BFE6B}" destId="{31A9FDFD-0732-44AC-9867-F74F650A6A27}" srcOrd="2" destOrd="0" parTransId="{61A46910-8148-47FE-8ACC-0EEE63FC1599}" sibTransId="{668F7B46-6113-4FB9-8678-275509C0472A}"/>
    <dgm:cxn modelId="{27CD8ED9-9F48-4C44-B30D-576070CDFD2B}" type="presOf" srcId="{31A9FDFD-0732-44AC-9867-F74F650A6A27}" destId="{6D34187F-DC96-4870-8929-A144315ACF1E}" srcOrd="0" destOrd="0" presId="urn:microsoft.com/office/officeart/2005/8/layout/matrix2"/>
    <dgm:cxn modelId="{5A7EF3D9-3BB8-436C-A50F-EFC476B90DBC}" srcId="{810023BF-0FC1-4BA8-B651-D23E2C7BFE6B}" destId="{64EAEAB1-E135-4C76-A3D5-13C646DFB77C}" srcOrd="0" destOrd="0" parTransId="{09B32743-F8A1-4CA3-930F-D306DB135D97}" sibTransId="{D81F0BC0-4C82-45D1-A156-9AC2B47A65EE}"/>
    <dgm:cxn modelId="{FFE96EF6-C9D0-49F9-A7E3-ABE995638B42}" srcId="{810023BF-0FC1-4BA8-B651-D23E2C7BFE6B}" destId="{3399CBE7-F77F-49C3-9D71-F25E762CB2FD}" srcOrd="3" destOrd="0" parTransId="{8C78172D-6849-405C-859A-51C7F40EA617}" sibTransId="{25979629-15AC-45DB-A2B5-3EA1FAE7682E}"/>
    <dgm:cxn modelId="{103ADA77-FA9F-4C2C-A8EC-80C42326B6BB}" type="presParOf" srcId="{A861728D-963C-4B30-B9E1-A3B480BF90B5}" destId="{B38E243F-F82C-46F6-BA90-E362B4B33903}" srcOrd="0" destOrd="0" presId="urn:microsoft.com/office/officeart/2005/8/layout/matrix2"/>
    <dgm:cxn modelId="{98B4CBC7-0D67-4BDD-92A5-9206F0DB12BA}" type="presParOf" srcId="{A861728D-963C-4B30-B9E1-A3B480BF90B5}" destId="{97BBF9DE-0079-474D-A23D-CCE2D948BFF0}" srcOrd="1" destOrd="0" presId="urn:microsoft.com/office/officeart/2005/8/layout/matrix2"/>
    <dgm:cxn modelId="{B4E8720C-E587-4E1A-86A7-4F386E060907}" type="presParOf" srcId="{A861728D-963C-4B30-B9E1-A3B480BF90B5}" destId="{4BD95447-8543-4054-AB9C-A84E8125AB93}" srcOrd="2" destOrd="0" presId="urn:microsoft.com/office/officeart/2005/8/layout/matrix2"/>
    <dgm:cxn modelId="{77248B84-C6A7-4C4C-869E-58E014993BF3}" type="presParOf" srcId="{A861728D-963C-4B30-B9E1-A3B480BF90B5}" destId="{6D34187F-DC96-4870-8929-A144315ACF1E}" srcOrd="3" destOrd="0" presId="urn:microsoft.com/office/officeart/2005/8/layout/matrix2"/>
    <dgm:cxn modelId="{CF0E16F4-5F9C-4A04-B53F-EEDA019E8245}" type="presParOf" srcId="{A861728D-963C-4B30-B9E1-A3B480BF90B5}" destId="{1D5EDDB4-AA7B-4D4A-BAC3-6B7F92D236A4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E243F-F82C-46F6-BA90-E362B4B33903}">
      <dsp:nvSpPr>
        <dsp:cNvPr id="0" name=""/>
        <dsp:cNvSpPr/>
      </dsp:nvSpPr>
      <dsp:spPr>
        <a:xfrm>
          <a:off x="2101379" y="0"/>
          <a:ext cx="3742660" cy="374266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BBF9DE-0079-474D-A23D-CCE2D948BFF0}">
      <dsp:nvSpPr>
        <dsp:cNvPr id="0" name=""/>
        <dsp:cNvSpPr/>
      </dsp:nvSpPr>
      <dsp:spPr>
        <a:xfrm>
          <a:off x="2344652" y="243272"/>
          <a:ext cx="1497064" cy="14970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Библиотеки</a:t>
          </a:r>
          <a:endParaRPr lang="ru-RU" sz="1600" kern="1200"/>
        </a:p>
      </dsp:txBody>
      <dsp:txXfrm>
        <a:off x="2417733" y="316353"/>
        <a:ext cx="1350902" cy="1350902"/>
      </dsp:txXfrm>
    </dsp:sp>
    <dsp:sp modelId="{4BD95447-8543-4054-AB9C-A84E8125AB93}">
      <dsp:nvSpPr>
        <dsp:cNvPr id="0" name=""/>
        <dsp:cNvSpPr/>
      </dsp:nvSpPr>
      <dsp:spPr>
        <a:xfrm>
          <a:off x="4103702" y="243272"/>
          <a:ext cx="1497064" cy="14970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Менеджер пакетов </a:t>
          </a:r>
          <a:r>
            <a:rPr lang="en-US" sz="1600" b="0" i="0" kern="1200"/>
            <a:t>Conda</a:t>
          </a:r>
          <a:endParaRPr lang="ru-RU" sz="1600" kern="1200"/>
        </a:p>
      </dsp:txBody>
      <dsp:txXfrm>
        <a:off x="4176783" y="316353"/>
        <a:ext cx="1350902" cy="1350902"/>
      </dsp:txXfrm>
    </dsp:sp>
    <dsp:sp modelId="{6D34187F-DC96-4870-8929-A144315ACF1E}">
      <dsp:nvSpPr>
        <dsp:cNvPr id="0" name=""/>
        <dsp:cNvSpPr/>
      </dsp:nvSpPr>
      <dsp:spPr>
        <a:xfrm>
          <a:off x="2344652" y="2002323"/>
          <a:ext cx="1497064" cy="14970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0" i="0" kern="1200"/>
            <a:t>Менеджер виртуальной среды</a:t>
          </a:r>
          <a:endParaRPr lang="ru-RU" sz="1600" kern="1200"/>
        </a:p>
      </dsp:txBody>
      <dsp:txXfrm>
        <a:off x="2417733" y="2075404"/>
        <a:ext cx="1350902" cy="1350902"/>
      </dsp:txXfrm>
    </dsp:sp>
    <dsp:sp modelId="{1D5EDDB4-AA7B-4D4A-BAC3-6B7F92D236A4}">
      <dsp:nvSpPr>
        <dsp:cNvPr id="0" name=""/>
        <dsp:cNvSpPr/>
      </dsp:nvSpPr>
      <dsp:spPr>
        <a:xfrm>
          <a:off x="4103702" y="2002323"/>
          <a:ext cx="1497064" cy="149706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GUI Anaconda Navigator</a:t>
          </a:r>
          <a:endParaRPr lang="ru-RU" sz="1600" kern="1200"/>
        </a:p>
      </dsp:txBody>
      <dsp:txXfrm>
        <a:off x="4176783" y="2075404"/>
        <a:ext cx="1350902" cy="13509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f23b0aeb9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" name="Google Shape;189;g21f23b0aeb9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78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2899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73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8325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1734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122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notesSlide" Target="../notesSlides/notesSlide6.xml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Введение в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Anaconda</a:t>
            </a:r>
            <a:endParaRPr sz="3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1f23b0aeb9_0_54"/>
          <p:cNvSpPr txBox="1">
            <a:spLocks noGrp="1"/>
          </p:cNvSpPr>
          <p:nvPr>
            <p:ph type="subTitle" idx="4294967295"/>
          </p:nvPr>
        </p:nvSpPr>
        <p:spPr>
          <a:xfrm>
            <a:off x="0" y="1203325"/>
            <a:ext cx="8423275" cy="2898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обратной связи!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ru-RU" sz="1600" b="0" i="0" u="none" strike="noStrike" cap="none" dirty="0" err="1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</a:t>
            </a:r>
            <a:r>
              <a:rPr lang="ru-RU" sz="1600" b="0" i="0" u="none" strike="noStrike" cap="none" dirty="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- полезно.</a:t>
            </a:r>
            <a:endParaRPr sz="1600" b="0" i="0" u="none" strike="noStrike" cap="none" dirty="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g21f23b0aeb9_0_54"/>
          <p:cNvSpPr txBox="1">
            <a:spLocks noGrp="1"/>
          </p:cNvSpPr>
          <p:nvPr>
            <p:ph type="ctrTitle" idx="4294967295"/>
          </p:nvPr>
        </p:nvSpPr>
        <p:spPr>
          <a:xfrm>
            <a:off x="0" y="179388"/>
            <a:ext cx="6056313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ru-RU" sz="3600" b="0" i="0" u="none" strike="noStrike" cap="non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sz="3600" b="0" i="0" u="none" strike="noStrike" cap="non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93" name="Google Shape;193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g21f23b0aeb9_0_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Задачи курса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Цели курса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Инструментарий </a:t>
            </a:r>
            <a:r>
              <a:rPr lang="en-US" sz="1800" dirty="0">
                <a:solidFill>
                  <a:schemeClr val="dk1"/>
                </a:solidFill>
              </a:rPr>
              <a:t>Anaconda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Фреймворки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30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Особенности </a:t>
            </a:r>
            <a:r>
              <a:rPr lang="en-US" sz="1800" dirty="0">
                <a:solidFill>
                  <a:schemeClr val="dk1"/>
                </a:solidFill>
              </a:rPr>
              <a:t>Anaconda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Цель курса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193" y="1220840"/>
            <a:ext cx="6684138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lnSpc>
                <a:spcPct val="200000"/>
              </a:lnSpc>
              <a:buClr>
                <a:schemeClr val="dk1"/>
              </a:buClr>
              <a:buSzPts val="1600"/>
              <a:buNone/>
            </a:pPr>
            <a:r>
              <a:rPr lang="ru-RU" sz="1800" dirty="0">
                <a:solidFill>
                  <a:schemeClr val="dk1"/>
                </a:solidFill>
              </a:rPr>
              <a:t>Научиться самостоятельно использовать возможности фреймворка </a:t>
            </a:r>
            <a:r>
              <a:rPr lang="en-US" sz="1800" dirty="0">
                <a:solidFill>
                  <a:schemeClr val="dk1"/>
                </a:solidFill>
              </a:rPr>
              <a:t>Anaconda </a:t>
            </a:r>
            <a:r>
              <a:rPr lang="ru-RU" sz="1800" dirty="0">
                <a:solidFill>
                  <a:schemeClr val="dk1"/>
                </a:solidFill>
              </a:rPr>
              <a:t>для решения задач в аналитике данных, начиная от установки дистрибутива </a:t>
            </a:r>
            <a:r>
              <a:rPr lang="en-US" sz="1800" dirty="0">
                <a:solidFill>
                  <a:schemeClr val="dk1"/>
                </a:solidFill>
              </a:rPr>
              <a:t>Anaconda</a:t>
            </a:r>
            <a:r>
              <a:rPr lang="ru-RU" sz="1800" dirty="0">
                <a:solidFill>
                  <a:schemeClr val="dk1"/>
                </a:solidFill>
              </a:rPr>
              <a:t> до реализации проектов с нуля</a:t>
            </a:r>
            <a:endParaRPr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2403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Задачи курса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45193" y="1113600"/>
            <a:ext cx="6684138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Установить дистрибутив на рабочую станцию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Управлять настройками и кастомизацией </a:t>
            </a:r>
            <a:r>
              <a:rPr lang="en-US" sz="1800" dirty="0">
                <a:solidFill>
                  <a:schemeClr val="dk1"/>
                </a:solidFill>
              </a:rPr>
              <a:t>Anaconda</a:t>
            </a:r>
            <a:endParaRPr lang="ru-RU" sz="1800" dirty="0">
              <a:solidFill>
                <a:schemeClr val="dk1"/>
              </a:solidFill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Установить пакеты для работы с дистрибутивом</a:t>
            </a: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800" dirty="0">
                <a:solidFill>
                  <a:schemeClr val="dk1"/>
                </a:solidFill>
              </a:rPr>
              <a:t>Реализовать с нуля практическую задачу с использованием возможностей дистрибутива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30132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Anaconda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84;p3">
            <a:extLst>
              <a:ext uri="{FF2B5EF4-FFF2-40B4-BE49-F238E27FC236}">
                <a16:creationId xmlns:a16="http://schemas.microsoft.com/office/drawing/2014/main" id="{65FE241C-685F-E1CC-E4D8-98C6B325E2E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6615" y="829799"/>
            <a:ext cx="7945419" cy="3742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 err="1">
                <a:solidFill>
                  <a:schemeClr val="dk1"/>
                </a:solidFill>
              </a:rPr>
              <a:t>Anaconda</a:t>
            </a:r>
            <a:r>
              <a:rPr lang="ru-RU" sz="1400" dirty="0">
                <a:solidFill>
                  <a:schemeClr val="dk1"/>
                </a:solidFill>
              </a:rPr>
              <a:t> - это программа для работы с данными, которая включает в себя управление базами данных, машинное обучение, анализ данных и визуализацию.</a:t>
            </a:r>
            <a:endParaRPr lang="en-US" sz="1400" dirty="0">
              <a:solidFill>
                <a:schemeClr val="dk1"/>
              </a:solidFill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 err="1">
                <a:solidFill>
                  <a:schemeClr val="dk1"/>
                </a:solidFill>
              </a:rPr>
              <a:t>Anaconda</a:t>
            </a:r>
            <a:r>
              <a:rPr lang="ru-RU" sz="1400" dirty="0">
                <a:solidFill>
                  <a:schemeClr val="dk1"/>
                </a:solidFill>
              </a:rPr>
              <a:t> позволяет пользователям устанавливать и управлять пакетами Python, а также создавать и развертывать модели машинного обучения.</a:t>
            </a:r>
            <a:endParaRPr lang="en-US" sz="1400" dirty="0">
              <a:solidFill>
                <a:schemeClr val="dk1"/>
              </a:solidFill>
            </a:endParaRPr>
          </a:p>
          <a:p>
            <a:pPr marL="412750" indent="-285750">
              <a:lnSpc>
                <a:spcPct val="200000"/>
              </a:lnSpc>
              <a:buClr>
                <a:schemeClr val="dk1"/>
              </a:buClr>
              <a:buSzPts val="1600"/>
            </a:pPr>
            <a:r>
              <a:rPr lang="ru-RU" sz="1400" dirty="0">
                <a:solidFill>
                  <a:schemeClr val="dk1"/>
                </a:solidFill>
              </a:rPr>
              <a:t>Дистрибутив подходит под любую операционную систему (</a:t>
            </a:r>
            <a:r>
              <a:rPr lang="en-US" sz="1400" dirty="0">
                <a:solidFill>
                  <a:schemeClr val="dk1"/>
                </a:solidFill>
              </a:rPr>
              <a:t>Windows, Linux, MacOS)</a:t>
            </a:r>
            <a:endParaRPr lang="ru-RU" sz="1400" dirty="0">
              <a:solidFill>
                <a:schemeClr val="dk1"/>
              </a:solidFill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Install both Anaconda &amp; Python | Windows - DEV Community">
            <a:extLst>
              <a:ext uri="{FF2B5EF4-FFF2-40B4-BE49-F238E27FC236}">
                <a16:creationId xmlns:a16="http://schemas.microsoft.com/office/drawing/2014/main" id="{196EDE8A-8533-062D-7B4A-07C9DABBE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43" y="2777329"/>
            <a:ext cx="4353714" cy="2366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8528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Инструментарий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Anaconda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960E5C6C-31DB-3301-B91F-69A5485059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842120"/>
              </p:ext>
            </p:extLst>
          </p:nvPr>
        </p:nvGraphicFramePr>
        <p:xfrm>
          <a:off x="916615" y="829799"/>
          <a:ext cx="7945419" cy="37426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01168973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Особенности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Anaconda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" name="Google Shape;163;p11">
            <a:extLst>
              <a:ext uri="{FF2B5EF4-FFF2-40B4-BE49-F238E27FC236}">
                <a16:creationId xmlns:a16="http://schemas.microsoft.com/office/drawing/2014/main" id="{219A72F1-CCC1-0BD5-C361-F8324D112A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51574" y="1072979"/>
            <a:ext cx="7564438" cy="337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Универсальность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Открытый исходный код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Доступные библиотеки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Богатая документация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Кроссплатформенность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Интеграция с </a:t>
            </a:r>
            <a:r>
              <a:rPr lang="ru-RU" sz="1800" dirty="0" err="1">
                <a:solidFill>
                  <a:schemeClr val="dk1"/>
                </a:solidFill>
              </a:rPr>
              <a:t>Jupyter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Notebook</a:t>
            </a:r>
            <a:endParaRPr lang="en-US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Поддержка сообщества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8347378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Фреймворки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Лучшие 19 фреймворков Python">
            <a:extLst>
              <a:ext uri="{FF2B5EF4-FFF2-40B4-BE49-F238E27FC236}">
                <a16:creationId xmlns:a16="http://schemas.microsoft.com/office/drawing/2014/main" id="{93979267-FD94-823F-0D10-0FF6F002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00" y="911168"/>
            <a:ext cx="6329143" cy="379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839264" y="1606571"/>
            <a:ext cx="7952636" cy="33720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Установили цели и задачи курса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Познакомились с дистрибутивом </a:t>
            </a:r>
            <a:r>
              <a:rPr lang="en-US" sz="1800" dirty="0">
                <a:solidFill>
                  <a:srgbClr val="000000"/>
                </a:solidFill>
              </a:rPr>
              <a:t>Anaconda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Узнали про отличие </a:t>
            </a:r>
            <a:r>
              <a:rPr lang="en-US" sz="1800" dirty="0">
                <a:solidFill>
                  <a:srgbClr val="000000"/>
                </a:solidFill>
              </a:rPr>
              <a:t>Anaconda </a:t>
            </a:r>
            <a:r>
              <a:rPr lang="ru-RU" sz="1800" dirty="0">
                <a:solidFill>
                  <a:srgbClr val="000000"/>
                </a:solidFill>
              </a:rPr>
              <a:t>от других сред разработки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rgbClr val="000000"/>
                </a:solidFill>
              </a:rPr>
              <a:t>Установили особенности фреймворка для работы аналитика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64" name="Google Shape;164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195</Words>
  <Application>Microsoft Office PowerPoint</Application>
  <PresentationFormat>Экран (16:9)</PresentationFormat>
  <Paragraphs>41</Paragraphs>
  <Slides>10</Slides>
  <Notes>10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Roboto Black</vt:lpstr>
      <vt:lpstr>Arial</vt:lpstr>
      <vt:lpstr>Roboto Light</vt:lpstr>
      <vt:lpstr>Simple Light</vt:lpstr>
      <vt:lpstr>Введение в Anaconda</vt:lpstr>
      <vt:lpstr>План встречи</vt:lpstr>
      <vt:lpstr>Цель курса</vt:lpstr>
      <vt:lpstr>Задачи курса</vt:lpstr>
      <vt:lpstr>Anaconda</vt:lpstr>
      <vt:lpstr>Инструментарий Anaconda</vt:lpstr>
      <vt:lpstr>Особенности Anaconda</vt:lpstr>
      <vt:lpstr>Фреймворки Python</vt:lpstr>
      <vt:lpstr>Итоги занятия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BI-инструменты. Apache Superset. Введение</dc:title>
  <dc:creator>Вугар Дамиров</dc:creator>
  <cp:lastModifiedBy>O365</cp:lastModifiedBy>
  <cp:revision>4</cp:revision>
  <dcterms:modified xsi:type="dcterms:W3CDTF">2023-10-15T14:42:03Z</dcterms:modified>
</cp:coreProperties>
</file>