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 Black"/>
      <p:bold r:id="rId15"/>
      <p:boldItalic r:id="rId16"/>
    </p:embeddedFont>
    <p:embeddedFont>
      <p:font typeface="Roboto"/>
      <p:regular r:id="rId17"/>
      <p:bold r:id="rId18"/>
      <p:italic r:id="rId19"/>
      <p:boldItalic r:id="rId20"/>
    </p:embeddedFont>
    <p:embeddedFont>
      <p:font typeface="Roboto Light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j99+KJFj+PNeeUCIpM7KbnEE2X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09A063-08B8-4019-B1F7-228A00A5B1C2}">
  <a:tblStyle styleId="{1009A063-08B8-4019-B1F7-228A00A5B1C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RobotoLight-bold.fntdata"/><Relationship Id="rId21" Type="http://schemas.openxmlformats.org/officeDocument/2006/relationships/font" Target="fonts/RobotoLight-regular.fntdata"/><Relationship Id="rId24" Type="http://schemas.openxmlformats.org/officeDocument/2006/relationships/font" Target="fonts/RobotoLight-boldItalic.fntdata"/><Relationship Id="rId23" Type="http://schemas.openxmlformats.org/officeDocument/2006/relationships/font" Target="fonts/RobotoLight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RobotoBlack-bold.fntdata"/><Relationship Id="rId14" Type="http://schemas.openxmlformats.org/officeDocument/2006/relationships/slide" Target="slides/slide8.xml"/><Relationship Id="rId17" Type="http://schemas.openxmlformats.org/officeDocument/2006/relationships/font" Target="fonts/Roboto-regular.fntdata"/><Relationship Id="rId16" Type="http://schemas.openxmlformats.org/officeDocument/2006/relationships/font" Target="fonts/RobotoBlack-boldItalic.fntdata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1f23b0aeb9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21f23b0aeb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3"/>
          <p:cNvSpPr txBox="1"/>
          <p:nvPr>
            <p:ph idx="1" type="subTitle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heme">
  <p:cSld name="CUSTOM_2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1f23b0aeb9_0_86"/>
          <p:cNvSpPr txBox="1"/>
          <p:nvPr/>
        </p:nvSpPr>
        <p:spPr>
          <a:xfrm>
            <a:off x="360000" y="1117550"/>
            <a:ext cx="4212000" cy="38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Чтобы показать хронологию, иерархию, как из одного мы получаем другое, можно использовать схемы. Рисовать их можно прямо в презентации или, например, в miro.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4" name="Google Shape;5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21f23b0aeb9_0_86"/>
          <p:cNvSpPr/>
          <p:nvPr/>
        </p:nvSpPr>
        <p:spPr>
          <a:xfrm>
            <a:off x="5392263" y="8099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Инструмент 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21f23b0aeb9_0_86"/>
          <p:cNvSpPr/>
          <p:nvPr/>
        </p:nvSpPr>
        <p:spPr>
          <a:xfrm>
            <a:off x="5392263" y="17935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Какую проблему решает?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g21f23b0aeb9_0_86"/>
          <p:cNvCxnSpPr>
            <a:stCxn id="55" idx="2"/>
            <a:endCxn id="56" idx="0"/>
          </p:cNvCxnSpPr>
          <p:nvPr/>
        </p:nvCxnSpPr>
        <p:spPr>
          <a:xfrm>
            <a:off x="6416163" y="13826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" name="Google Shape;58;g21f23b0aeb9_0_86"/>
          <p:cNvSpPr/>
          <p:nvPr/>
        </p:nvSpPr>
        <p:spPr>
          <a:xfrm>
            <a:off x="5392263" y="277722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Где применяется?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21f23b0aeb9_0_86"/>
          <p:cNvSpPr/>
          <p:nvPr/>
        </p:nvSpPr>
        <p:spPr>
          <a:xfrm>
            <a:off x="5392263" y="3760875"/>
            <a:ext cx="2047800" cy="572700"/>
          </a:xfrm>
          <a:prstGeom prst="roundRect">
            <a:avLst>
              <a:gd fmla="val 16667" name="adj"/>
            </a:avLst>
          </a:prstGeom>
          <a:solidFill>
            <a:srgbClr val="FFC257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Риски и сложности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60;g21f23b0aeb9_0_86"/>
          <p:cNvCxnSpPr>
            <a:stCxn id="56" idx="2"/>
            <a:endCxn id="58" idx="0"/>
          </p:cNvCxnSpPr>
          <p:nvPr/>
        </p:nvCxnSpPr>
        <p:spPr>
          <a:xfrm>
            <a:off x="6416163" y="236627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61" name="Google Shape;61;g21f23b0aeb9_0_86"/>
          <p:cNvCxnSpPr>
            <a:stCxn id="58" idx="2"/>
            <a:endCxn id="59" idx="0"/>
          </p:cNvCxnSpPr>
          <p:nvPr/>
        </p:nvCxnSpPr>
        <p:spPr>
          <a:xfrm>
            <a:off x="6416163" y="3349925"/>
            <a:ext cx="0" cy="4110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2" name="Google Shape;62;g21f23b0aeb9_0_86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21f23b0aeb9_0_86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g21f23b0aeb9_0_86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Схема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reenshot">
  <p:cSld name="CUSTOM_3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1f23b0aeb9_0_100"/>
          <p:cNvSpPr txBox="1"/>
          <p:nvPr/>
        </p:nvSpPr>
        <p:spPr>
          <a:xfrm>
            <a:off x="360000" y="0"/>
            <a:ext cx="7900200" cy="1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Скриншот чего-нибудь</a:t>
            </a:r>
            <a:b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</a:br>
            <a:r>
              <a:rPr b="0" i="0" lang="ru-RU" sz="24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(обрати внимание на размер шрифта)</a:t>
            </a:r>
            <a:endParaRPr b="0" i="0" sz="24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8" name="Google Shape;68;g21f23b0aeb9_0_100"/>
          <p:cNvSpPr/>
          <p:nvPr/>
        </p:nvSpPr>
        <p:spPr>
          <a:xfrm>
            <a:off x="360000" y="1117550"/>
            <a:ext cx="6837246" cy="384595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g21f23b0aeb9_0_10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g21f23b0aeb9_0_10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5" name="Google Shape;15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3" name="Google Shape;2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" name="Google Shape;2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TITLE_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21f23b0aeb9_0_64"/>
          <p:cNvSpPr txBox="1"/>
          <p:nvPr/>
        </p:nvSpPr>
        <p:spPr>
          <a:xfrm>
            <a:off x="360000" y="1145325"/>
            <a:ext cx="6056100" cy="3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Классно подходит для перечисления основных идей. Опорные пункты обозначаем в виде списка, подробнее о них можно рассказать голосом: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Ноль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Один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Два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Три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Четыре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-281600" lvl="0" marL="360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600"/>
              <a:buFont typeface="Roboto Light"/>
              <a:buChar char="●"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Пять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2" name="Google Shape;32;g21f23b0aeb9_0_64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Маркированный список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3" name="Google Shape;33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g21f23b0aeb9_0_64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g21f23b0aeb9_0_6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">
  <p:cSld name="CUSTOM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1f23b0aeb9_0_70"/>
          <p:cNvSpPr txBox="1"/>
          <p:nvPr/>
        </p:nvSpPr>
        <p:spPr>
          <a:xfrm>
            <a:off x="360000" y="1355475"/>
            <a:ext cx="42120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Смотреть презентацию, состоящую только из текста, скучно.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-RU" sz="1600" u="none" cap="none" strike="noStrike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Текст можно разбавлять картинками полезными или смешными. Если на вашей картинке есть текст, следите, что он был читабельным. </a:t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38" name="Google Shape;38;g21f23b0aeb9_0_70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Текст с картинкой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39" name="Google Shape;39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g21f23b0aeb9_0_70"/>
          <p:cNvSpPr/>
          <p:nvPr/>
        </p:nvSpPr>
        <p:spPr>
          <a:xfrm>
            <a:off x="5256037" y="1113600"/>
            <a:ext cx="3535862" cy="2532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21f23b0aeb9_0_70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g21f23b0aeb9_0_70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g21f23b0aeb9_0_78"/>
          <p:cNvSpPr txBox="1"/>
          <p:nvPr/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Какая-то таблица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47" name="Google Shape;47;g21f23b0aeb9_0_78"/>
          <p:cNvSpPr txBox="1"/>
          <p:nvPr/>
        </p:nvSpPr>
        <p:spPr>
          <a:xfrm>
            <a:off x="360000" y="1113600"/>
            <a:ext cx="605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При помощи таблицы можно наглядно показать сходства и различия, сделать выводы.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graphicFrame>
        <p:nvGraphicFramePr>
          <p:cNvPr id="48" name="Google Shape;48;g21f23b0aeb9_0_78"/>
          <p:cNvGraphicFramePr/>
          <p:nvPr/>
        </p:nvGraphicFramePr>
        <p:xfrm>
          <a:off x="451563" y="19574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{1009A063-08B8-4019-B1F7-228A00A5B1C2}</a:tableStyleId>
              </a:tblPr>
              <a:tblGrid>
                <a:gridCol w="1438250"/>
                <a:gridCol w="1967850"/>
                <a:gridCol w="2155825"/>
                <a:gridCol w="2288500"/>
              </a:tblGrid>
              <a:tr h="1111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Наставник проработал свой рассказ заранее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Студентам легче сохранять внимание на вебинаре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400" u="none" cap="none" strike="noStrike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У студентов остается теоретическая часть, к которой можно легко вернуться</a:t>
                      </a:r>
                      <a:endParaRPr sz="1400" u="none" cap="none" strike="noStrike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с презентацией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  <a:tr h="65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Вебинар без презентации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да, нет, наверное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ru-RU" sz="1400" u="none" cap="none" strike="noStrike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нет</a:t>
                      </a:r>
                      <a:endParaRPr sz="1400" u="none" cap="none" strike="noStrike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" name="Google Shape;49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g21f23b0aeb9_0_78"/>
          <p:cNvSpPr/>
          <p:nvPr/>
        </p:nvSpPr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g21f23b0aeb9_0_78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4F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>
            <p:ph type="ctrTitle"/>
          </p:nvPr>
        </p:nvSpPr>
        <p:spPr>
          <a:xfrm>
            <a:off x="126083" y="1701217"/>
            <a:ext cx="7391136" cy="20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BI-инструменты. </a:t>
            </a:r>
            <a:r>
              <a:rPr b="1" lang="ru-RU" sz="3600">
                <a:latin typeface="Roboto Black"/>
                <a:ea typeface="Roboto Black"/>
                <a:cs typeface="Roboto Black"/>
                <a:sym typeface="Roboto Black"/>
              </a:rPr>
              <a:t>Apache Superset. Введение</a:t>
            </a:r>
            <a:endParaRPr b="1" sz="36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350" y="423100"/>
            <a:ext cx="1962925" cy="41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"/>
          <p:cNvSpPr txBox="1"/>
          <p:nvPr>
            <p:ph idx="1" type="subTitle"/>
          </p:nvPr>
        </p:nvSpPr>
        <p:spPr>
          <a:xfrm>
            <a:off x="508223" y="1113600"/>
            <a:ext cx="5201144" cy="37426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BI-инструменты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Пользователи BI-инструментов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Применение BI-инструментов</a:t>
            </a:r>
            <a:endParaRPr/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Apache Superset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Получение доступа к Apache Superset</a:t>
            </a:r>
            <a:endParaRPr sz="18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>
                <a:solidFill>
                  <a:schemeClr val="dk1"/>
                </a:solidFill>
              </a:rPr>
              <a:t>Интерфейс Apache Superset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5" name="Google Shape;85;p3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4400">
                <a:latin typeface="Roboto Black"/>
                <a:ea typeface="Roboto Black"/>
                <a:cs typeface="Roboto Black"/>
                <a:sym typeface="Roboto Black"/>
              </a:rPr>
              <a:t>BI-инструменты</a:t>
            </a:r>
            <a:endParaRPr/>
          </a:p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54172" y="1140811"/>
            <a:ext cx="8862237" cy="3497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</a:pPr>
            <a:r>
              <a:rPr b="1" i="0" lang="ru-RU" sz="1900">
                <a:solidFill>
                  <a:srgbClr val="4D434B"/>
                </a:solidFill>
                <a:latin typeface="Arial"/>
                <a:ea typeface="Arial"/>
                <a:cs typeface="Arial"/>
                <a:sym typeface="Arial"/>
              </a:rPr>
              <a:t>BI-система </a:t>
            </a:r>
            <a:r>
              <a:rPr b="0" i="0" lang="ru-RU" sz="1900">
                <a:solidFill>
                  <a:srgbClr val="4D434B"/>
                </a:solidFill>
                <a:latin typeface="Arial"/>
                <a:ea typeface="Arial"/>
                <a:cs typeface="Arial"/>
                <a:sym typeface="Arial"/>
              </a:rPr>
              <a:t>— набор инструментов и программ для бизнеса, которые собирают данные из разных источников, анализируют их и представляют в наглядном виде. 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Business Intelligence Apps | Timbr.ai" id="97" name="Google Shape;97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4888" y="2422863"/>
            <a:ext cx="6905735" cy="26109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9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Пользователи BI-инструментов</a:t>
            </a:r>
            <a:endParaRPr/>
          </a:p>
        </p:txBody>
      </p:sp>
      <p:grpSp>
        <p:nvGrpSpPr>
          <p:cNvPr id="103" name="Google Shape;103;p9"/>
          <p:cNvGrpSpPr/>
          <p:nvPr/>
        </p:nvGrpSpPr>
        <p:grpSpPr>
          <a:xfrm>
            <a:off x="-2708417" y="530614"/>
            <a:ext cx="10325609" cy="4987500"/>
            <a:chOff x="-4185808" y="-642301"/>
            <a:chExt cx="10325609" cy="4987500"/>
          </a:xfrm>
        </p:grpSpPr>
        <p:sp>
          <p:nvSpPr>
            <p:cNvPr id="104" name="Google Shape;104;p9"/>
            <p:cNvSpPr/>
            <p:nvPr/>
          </p:nvSpPr>
          <p:spPr>
            <a:xfrm>
              <a:off x="-4185808" y="-642301"/>
              <a:ext cx="4987500" cy="4987500"/>
            </a:xfrm>
            <a:prstGeom prst="blockArc">
              <a:avLst>
                <a:gd fmla="val 18900000" name="adj1"/>
                <a:gd fmla="val 2700000" name="adj2"/>
                <a:gd fmla="val 433" name="adj3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299701" y="194995"/>
              <a:ext cx="5840100" cy="389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 txBox="1"/>
            <p:nvPr/>
          </p:nvSpPr>
          <p:spPr>
            <a:xfrm>
              <a:off x="299701" y="194995"/>
              <a:ext cx="58401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094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ru-RU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Маркетологи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56049" y="146265"/>
              <a:ext cx="487200" cy="4872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620373" y="779685"/>
              <a:ext cx="5519400" cy="389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 txBox="1"/>
            <p:nvPr/>
          </p:nvSpPr>
          <p:spPr>
            <a:xfrm>
              <a:off x="620373" y="779685"/>
              <a:ext cx="55194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094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ru-RU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Продажники</a:t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76721" y="730955"/>
              <a:ext cx="487200" cy="4872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67008" y="1948694"/>
              <a:ext cx="5372700" cy="389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9"/>
            <p:cNvSpPr txBox="1"/>
            <p:nvPr/>
          </p:nvSpPr>
          <p:spPr>
            <a:xfrm>
              <a:off x="767008" y="1948694"/>
              <a:ext cx="53727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094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ru-RU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Кадровики</a:t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523357" y="1899964"/>
              <a:ext cx="487200" cy="4872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620373" y="2533384"/>
              <a:ext cx="5519400" cy="389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9"/>
            <p:cNvSpPr txBox="1"/>
            <p:nvPr/>
          </p:nvSpPr>
          <p:spPr>
            <a:xfrm>
              <a:off x="620373" y="2533384"/>
              <a:ext cx="55194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094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ru-RU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Топ менеджмент</a:t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376721" y="2484654"/>
              <a:ext cx="487200" cy="4872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299701" y="3118074"/>
              <a:ext cx="5840100" cy="389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 txBox="1"/>
            <p:nvPr/>
          </p:nvSpPr>
          <p:spPr>
            <a:xfrm>
              <a:off x="299701" y="3118074"/>
              <a:ext cx="58401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094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ru-RU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Аудиторы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56049" y="3069344"/>
              <a:ext cx="487200" cy="4872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523357" y="1315644"/>
              <a:ext cx="487200" cy="487200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767008" y="1364375"/>
              <a:ext cx="5372700" cy="389700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9"/>
            <p:cNvSpPr txBox="1"/>
            <p:nvPr/>
          </p:nvSpPr>
          <p:spPr>
            <a:xfrm>
              <a:off x="767008" y="1364375"/>
              <a:ext cx="5372700" cy="38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3094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r>
                <a:rPr b="0" i="0" lang="ru-RU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Бухгалте</a:t>
              </a:r>
              <a:r>
                <a:rPr b="0" i="0" lang="ru-RU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р</a:t>
              </a:r>
              <a:r>
                <a:rPr b="0" i="0" lang="ru-RU" sz="2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ия</a:t>
              </a:r>
              <a:endPara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" name="Google Shape;123;p9"/>
          <p:cNvSpPr/>
          <p:nvPr/>
        </p:nvSpPr>
        <p:spPr>
          <a:xfrm>
            <a:off x="2003448" y="2491259"/>
            <a:ext cx="487200" cy="4872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311700" y="193244"/>
            <a:ext cx="8520600" cy="7758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ru-RU" sz="3600">
                <a:latin typeface="Roboto Black"/>
                <a:ea typeface="Roboto Black"/>
                <a:cs typeface="Roboto Black"/>
                <a:sym typeface="Roboto Black"/>
              </a:rPr>
              <a:t>Назначение BI-инструментов</a:t>
            </a:r>
            <a:endParaRPr/>
          </a:p>
        </p:txBody>
      </p:sp>
      <p:grpSp>
        <p:nvGrpSpPr>
          <p:cNvPr id="129" name="Google Shape;129;p14"/>
          <p:cNvGrpSpPr/>
          <p:nvPr/>
        </p:nvGrpSpPr>
        <p:grpSpPr>
          <a:xfrm>
            <a:off x="-2708417" y="530614"/>
            <a:ext cx="10325541" cy="4987515"/>
            <a:chOff x="-4185808" y="-642301"/>
            <a:chExt cx="10325541" cy="4987515"/>
          </a:xfrm>
        </p:grpSpPr>
        <p:sp>
          <p:nvSpPr>
            <p:cNvPr id="130" name="Google Shape;130;p14"/>
            <p:cNvSpPr/>
            <p:nvPr/>
          </p:nvSpPr>
          <p:spPr>
            <a:xfrm>
              <a:off x="-4185808" y="-642301"/>
              <a:ext cx="4987515" cy="4987515"/>
            </a:xfrm>
            <a:prstGeom prst="blockArc">
              <a:avLst>
                <a:gd fmla="val 18900000" name="adj1"/>
                <a:gd fmla="val 2700000" name="adj2"/>
                <a:gd fmla="val 433" name="adj3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4"/>
            <p:cNvSpPr/>
            <p:nvPr/>
          </p:nvSpPr>
          <p:spPr>
            <a:xfrm>
              <a:off x="299701" y="194995"/>
              <a:ext cx="5840032" cy="38984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4"/>
            <p:cNvSpPr txBox="1"/>
            <p:nvPr/>
          </p:nvSpPr>
          <p:spPr>
            <a:xfrm>
              <a:off x="299701" y="194995"/>
              <a:ext cx="5840032" cy="38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309425" spcFirstLastPara="1" rIns="48250" wrap="square" tIns="4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ru-RU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Красивый интерфейс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>
              <a:off x="56049" y="146265"/>
              <a:ext cx="487303" cy="4873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4"/>
            <p:cNvSpPr/>
            <p:nvPr/>
          </p:nvSpPr>
          <p:spPr>
            <a:xfrm>
              <a:off x="620373" y="779685"/>
              <a:ext cx="5519360" cy="38984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620373" y="779685"/>
              <a:ext cx="5519360" cy="38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309425" spcFirstLastPara="1" rIns="48250" wrap="square" tIns="4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ru-RU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Поиск тенденций и точек роста бизнеса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>
              <a:off x="376721" y="730955"/>
              <a:ext cx="487303" cy="4873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/>
            <p:nvPr/>
          </p:nvSpPr>
          <p:spPr>
            <a:xfrm>
              <a:off x="767008" y="1364375"/>
              <a:ext cx="5372724" cy="38984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767008" y="1364375"/>
              <a:ext cx="5372724" cy="38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309425" spcFirstLastPara="1" rIns="48250" wrap="square" tIns="4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ru-RU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Поддержка многопользовательского режима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4"/>
            <p:cNvSpPr/>
            <p:nvPr/>
          </p:nvSpPr>
          <p:spPr>
            <a:xfrm>
              <a:off x="523357" y="1315644"/>
              <a:ext cx="487303" cy="4873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4"/>
            <p:cNvSpPr/>
            <p:nvPr/>
          </p:nvSpPr>
          <p:spPr>
            <a:xfrm>
              <a:off x="767008" y="1948694"/>
              <a:ext cx="5372724" cy="38984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767008" y="1948694"/>
              <a:ext cx="5372724" cy="38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309425" spcFirstLastPara="1" rIns="48250" wrap="square" tIns="4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ru-RU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Экономия времени получения данных</a:t>
              </a:r>
              <a:endPara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4"/>
            <p:cNvSpPr/>
            <p:nvPr/>
          </p:nvSpPr>
          <p:spPr>
            <a:xfrm>
              <a:off x="523357" y="1899964"/>
              <a:ext cx="487303" cy="4873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4"/>
            <p:cNvSpPr/>
            <p:nvPr/>
          </p:nvSpPr>
          <p:spPr>
            <a:xfrm>
              <a:off x="620373" y="2533384"/>
              <a:ext cx="5519360" cy="38984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4"/>
            <p:cNvSpPr txBox="1"/>
            <p:nvPr/>
          </p:nvSpPr>
          <p:spPr>
            <a:xfrm>
              <a:off x="620373" y="2533384"/>
              <a:ext cx="5519360" cy="38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309425" spcFirstLastPara="1" rIns="48250" wrap="square" tIns="4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ru-RU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Экономия времени и сил аналитиков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" name="Google Shape;145;p14"/>
            <p:cNvSpPr/>
            <p:nvPr/>
          </p:nvSpPr>
          <p:spPr>
            <a:xfrm>
              <a:off x="376721" y="2484654"/>
              <a:ext cx="487303" cy="4873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4"/>
            <p:cNvSpPr/>
            <p:nvPr/>
          </p:nvSpPr>
          <p:spPr>
            <a:xfrm>
              <a:off x="299701" y="3118074"/>
              <a:ext cx="5840032" cy="389842"/>
            </a:xfrm>
            <a:prstGeom prst="rect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4"/>
            <p:cNvSpPr txBox="1"/>
            <p:nvPr/>
          </p:nvSpPr>
          <p:spPr>
            <a:xfrm>
              <a:off x="299701" y="3118074"/>
              <a:ext cx="5840032" cy="3898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8250" lIns="309425" spcFirstLastPara="1" rIns="48250" wrap="square" tIns="482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0" i="0" lang="ru-RU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Автоматизация поставки данных 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56049" y="3069344"/>
              <a:ext cx="487303" cy="48730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Практика Apache Superset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0687" y="1833562"/>
            <a:ext cx="5762625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idx="1" type="subTitle"/>
          </p:nvPr>
        </p:nvSpPr>
        <p:spPr>
          <a:xfrm>
            <a:off x="686539" y="1368446"/>
            <a:ext cx="7564326" cy="33720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Узнали про BI-инструменты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rgbClr val="000000"/>
                </a:solidFill>
              </a:rPr>
              <a:t>Определили п</a:t>
            </a:r>
            <a:r>
              <a:rPr lang="ru-RU" sz="1800">
                <a:solidFill>
                  <a:schemeClr val="dk1"/>
                </a:solidFill>
              </a:rPr>
              <a:t>ользователей BI-инструментов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Установили применение BI-инструментов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Познакомились с Apache Superset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Получили доступ к Apache Superset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>
                <a:solidFill>
                  <a:schemeClr val="dk1"/>
                </a:solidFill>
              </a:rPr>
              <a:t>Познакомились с интерфейсом Apache Superset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64" name="Google Shape;164;p11"/>
          <p:cNvSpPr txBox="1"/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65" name="Google Shape;16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4F0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f23b0aeb9_0_54"/>
          <p:cNvSpPr txBox="1"/>
          <p:nvPr>
            <p:ph idx="1" type="subTitle"/>
          </p:nvPr>
        </p:nvSpPr>
        <p:spPr>
          <a:xfrm>
            <a:off x="360000" y="1203475"/>
            <a:ext cx="8424000" cy="28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Заполняйте анкету после активности!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Вам несложно, 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Хекслету - полезно.</a:t>
            </a:r>
            <a:endParaRPr b="0" i="0" sz="1600" u="none" cap="none" strike="noStrik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74" name="Google Shape;174;g21f23b0aeb9_0_54"/>
          <p:cNvSpPr txBox="1"/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b="0" i="0" lang="ru-RU" sz="3600" u="none" cap="none" strike="noStrike">
                <a:solidFill>
                  <a:srgbClr val="000000"/>
                </a:solidFill>
                <a:latin typeface="Roboto Black"/>
                <a:ea typeface="Roboto Black"/>
                <a:cs typeface="Roboto Black"/>
                <a:sym typeface="Roboto Black"/>
              </a:rPr>
              <a:t>Спасибо за внимание</a:t>
            </a:r>
            <a:endParaRPr b="0" i="0" sz="3600" u="none" cap="none" strike="noStrike">
              <a:solidFill>
                <a:srgbClr val="000000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5" name="Google Shape;175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21f23b0aeb9_0_5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g21f23b0aeb9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0125" y="4181004"/>
            <a:ext cx="351775" cy="5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exle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Вугар Дамиров</dc:creator>
</cp:coreProperties>
</file>