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 Black"/>
      <p:bold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Roboto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jdVaFI/YTltFp/9A6YukzHN183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C88A96-F5B7-4DD5-A33F-3D069842C7CE}">
  <a:tblStyle styleId="{F8C88A96-F5B7-4DD5-A33F-3D069842C7C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RobotoLight-bold.fntdata"/><Relationship Id="rId21" Type="http://schemas.openxmlformats.org/officeDocument/2006/relationships/font" Target="fonts/RobotoLight-regular.fntdata"/><Relationship Id="rId24" Type="http://schemas.openxmlformats.org/officeDocument/2006/relationships/font" Target="fonts/RobotoLight-boldItalic.fntdata"/><Relationship Id="rId23" Type="http://schemas.openxmlformats.org/officeDocument/2006/relationships/font" Target="fonts/RobotoLigh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Black-bold.fntdata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font" Target="fonts/RobotoBlack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f23b0aeb9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1f23b0aeb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"/>
          <p:cNvSpPr txBox="1"/>
          <p:nvPr>
            <p:ph idx="1" type="subTitle"/>
          </p:nvPr>
        </p:nvSpPr>
        <p:spPr>
          <a:xfrm>
            <a:off x="5632009" y="1573187"/>
            <a:ext cx="3237600" cy="19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heme">
  <p:cSld name="CUSTOM_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1f23b0aeb9_0_86"/>
          <p:cNvSpPr txBox="1"/>
          <p:nvPr/>
        </p:nvSpPr>
        <p:spPr>
          <a:xfrm>
            <a:off x="360000" y="1117550"/>
            <a:ext cx="42120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Чтобы показать хронологию, иерархию, как из одного мы получаем другое, можно использовать схемы. Рисовать их можно прямо в презентации или, например, в miro.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4" name="Google Shape;54;g21f23b0aeb9_0_8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21f23b0aeb9_0_86"/>
          <p:cNvSpPr/>
          <p:nvPr/>
        </p:nvSpPr>
        <p:spPr>
          <a:xfrm>
            <a:off x="5392263" y="809925"/>
            <a:ext cx="2047800" cy="572700"/>
          </a:xfrm>
          <a:prstGeom prst="roundRect">
            <a:avLst>
              <a:gd fmla="val 16667" name="adj"/>
            </a:avLst>
          </a:prstGeom>
          <a:solidFill>
            <a:srgbClr val="FFC25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Инструмент 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21f23b0aeb9_0_86"/>
          <p:cNvSpPr/>
          <p:nvPr/>
        </p:nvSpPr>
        <p:spPr>
          <a:xfrm>
            <a:off x="5392263" y="1793575"/>
            <a:ext cx="2047800" cy="572700"/>
          </a:xfrm>
          <a:prstGeom prst="roundRect">
            <a:avLst>
              <a:gd fmla="val 16667" name="adj"/>
            </a:avLst>
          </a:prstGeom>
          <a:solidFill>
            <a:srgbClr val="FFC25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Какую проблему решает?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" name="Google Shape;57;g21f23b0aeb9_0_86"/>
          <p:cNvCxnSpPr>
            <a:stCxn id="55" idx="2"/>
            <a:endCxn id="56" idx="0"/>
          </p:cNvCxnSpPr>
          <p:nvPr/>
        </p:nvCxnSpPr>
        <p:spPr>
          <a:xfrm>
            <a:off x="6416163" y="1382625"/>
            <a:ext cx="0" cy="411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" name="Google Shape;58;g21f23b0aeb9_0_86"/>
          <p:cNvSpPr/>
          <p:nvPr/>
        </p:nvSpPr>
        <p:spPr>
          <a:xfrm>
            <a:off x="5392263" y="2777225"/>
            <a:ext cx="2047800" cy="572700"/>
          </a:xfrm>
          <a:prstGeom prst="roundRect">
            <a:avLst>
              <a:gd fmla="val 16667" name="adj"/>
            </a:avLst>
          </a:prstGeom>
          <a:solidFill>
            <a:srgbClr val="FFC25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Где применяется?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21f23b0aeb9_0_86"/>
          <p:cNvSpPr/>
          <p:nvPr/>
        </p:nvSpPr>
        <p:spPr>
          <a:xfrm>
            <a:off x="5392263" y="3760875"/>
            <a:ext cx="2047800" cy="572700"/>
          </a:xfrm>
          <a:prstGeom prst="roundRect">
            <a:avLst>
              <a:gd fmla="val 16667" name="adj"/>
            </a:avLst>
          </a:prstGeom>
          <a:solidFill>
            <a:srgbClr val="FFC25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Риски и сложности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g21f23b0aeb9_0_86"/>
          <p:cNvCxnSpPr>
            <a:stCxn id="56" idx="2"/>
            <a:endCxn id="58" idx="0"/>
          </p:cNvCxnSpPr>
          <p:nvPr/>
        </p:nvCxnSpPr>
        <p:spPr>
          <a:xfrm>
            <a:off x="6416163" y="2366275"/>
            <a:ext cx="0" cy="411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" name="Google Shape;61;g21f23b0aeb9_0_86"/>
          <p:cNvCxnSpPr>
            <a:stCxn id="58" idx="2"/>
            <a:endCxn id="59" idx="0"/>
          </p:cNvCxnSpPr>
          <p:nvPr/>
        </p:nvCxnSpPr>
        <p:spPr>
          <a:xfrm>
            <a:off x="6416163" y="3349925"/>
            <a:ext cx="0" cy="411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2" name="Google Shape;62;g21f23b0aeb9_0_86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21f23b0aeb9_0_8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21f23b0aeb9_0_8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21f23b0aeb9_0_86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Схема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reenshot">
  <p:cSld name="CUSTOM_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f23b0aeb9_0_100"/>
          <p:cNvSpPr txBox="1"/>
          <p:nvPr/>
        </p:nvSpPr>
        <p:spPr>
          <a:xfrm>
            <a:off x="360000" y="0"/>
            <a:ext cx="7900200" cy="1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Скриншот чего-нибудь</a:t>
            </a:r>
            <a:b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</a:br>
            <a:r>
              <a:rPr b="0" i="0" lang="ru-RU" sz="24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(обрати внимание на размер шрифта)</a:t>
            </a:r>
            <a:endParaRPr b="0" i="0" sz="24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8" name="Google Shape;68;g21f23b0aeb9_0_100"/>
          <p:cNvSpPr/>
          <p:nvPr/>
        </p:nvSpPr>
        <p:spPr>
          <a:xfrm>
            <a:off x="360000" y="1117550"/>
            <a:ext cx="6837246" cy="3845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21f23b0aeb9_0_10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21f23b0aeb9_0_100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21f23b0aeb9_0_10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" name="Google Shape;24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TITLE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1f23b0aeb9_0_64"/>
          <p:cNvSpPr txBox="1"/>
          <p:nvPr/>
        </p:nvSpPr>
        <p:spPr>
          <a:xfrm>
            <a:off x="360000" y="1145325"/>
            <a:ext cx="6056100" cy="3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Классно подходит для перечисления основных идей. Опорные пункты обозначаем в виде списка, подробнее о них можно рассказать голосом: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Ноль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Один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Два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Три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Четыре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Пять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" name="Google Shape;32;g21f23b0aeb9_0_64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Маркированный список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3" name="Google Shape;33;g21f23b0aeb9_0_6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g21f23b0aeb9_0_64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g21f23b0aeb9_0_6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">
  <p:cSld name="CUSTOM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1f23b0aeb9_0_70"/>
          <p:cNvSpPr txBox="1"/>
          <p:nvPr/>
        </p:nvSpPr>
        <p:spPr>
          <a:xfrm>
            <a:off x="360000" y="1355475"/>
            <a:ext cx="4212000" cy="20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Смотреть презентацию, состоящую только из текста, скучно. 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Текст можно разбавлять картинками полезными или смешными. Если на вашей картинке есть текст, следите, что он был читабельным. 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" name="Google Shape;38;g21f23b0aeb9_0_70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Текст с картинкой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9" name="Google Shape;39;g21f23b0aeb9_0_7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21f23b0aeb9_0_7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21f23b0aeb9_0_70"/>
          <p:cNvSpPr/>
          <p:nvPr/>
        </p:nvSpPr>
        <p:spPr>
          <a:xfrm>
            <a:off x="5256037" y="1113600"/>
            <a:ext cx="3535862" cy="2532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21f23b0aeb9_0_70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21f23b0aeb9_0_7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CUSTOM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1f23b0aeb9_0_7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21f23b0aeb9_0_78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Какая-то таблица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7" name="Google Shape;47;g21f23b0aeb9_0_78"/>
          <p:cNvSpPr txBox="1"/>
          <p:nvPr/>
        </p:nvSpPr>
        <p:spPr>
          <a:xfrm>
            <a:off x="360000" y="1113600"/>
            <a:ext cx="60561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При помощи таблицы можно наглядно показать сходства и различия, сделать выводы.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aphicFrame>
        <p:nvGraphicFramePr>
          <p:cNvPr id="48" name="Google Shape;48;g21f23b0aeb9_0_78"/>
          <p:cNvGraphicFramePr/>
          <p:nvPr/>
        </p:nvGraphicFramePr>
        <p:xfrm>
          <a:off x="451563" y="1957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{F8C88A96-F5B7-4DD5-A33F-3D069842C7CE}</a:tableStyleId>
              </a:tblPr>
              <a:tblGrid>
                <a:gridCol w="1438250"/>
                <a:gridCol w="1967850"/>
                <a:gridCol w="2155825"/>
                <a:gridCol w="2288500"/>
              </a:tblGrid>
              <a:tr h="1111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Наставник проработал свой рассказ заранее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Студентам легче сохранять внимание на вебинаре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 студентов остается теоретическая часть, к которой можно легко вернуться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6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Вебинар с презентацией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6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Вебинар без презентации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да, нет, наверное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нет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нет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49" name="Google Shape;49;g21f23b0aeb9_0_7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21f23b0aeb9_0_78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21f23b0aeb9_0_7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5F4F0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/>
          <p:nvPr>
            <p:ph type="ctrTitle"/>
          </p:nvPr>
        </p:nvSpPr>
        <p:spPr>
          <a:xfrm>
            <a:off x="126083" y="1701217"/>
            <a:ext cx="7391136" cy="20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-RU" sz="3600">
                <a:latin typeface="Roboto Black"/>
                <a:ea typeface="Roboto Black"/>
                <a:cs typeface="Roboto Black"/>
                <a:sym typeface="Roboto Black"/>
              </a:rPr>
              <a:t>Apache Superset. Подключение к данным</a:t>
            </a:r>
            <a:endParaRPr/>
          </a:p>
        </p:txBody>
      </p:sp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7250" y="-339212"/>
            <a:ext cx="2905625" cy="290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350" y="423100"/>
            <a:ext cx="1962925" cy="4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>
            <p:ph idx="1" type="subTitle"/>
          </p:nvPr>
        </p:nvSpPr>
        <p:spPr>
          <a:xfrm>
            <a:off x="508223" y="1280626"/>
            <a:ext cx="5201144" cy="3575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Подключение к Google Sheets</a:t>
            </a:r>
            <a:endParaRPr sz="18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Загрузка CSV-файла</a:t>
            </a:r>
            <a:endParaRPr sz="18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Загрузка MS </a:t>
            </a:r>
            <a:r>
              <a:rPr lang="ru-RU" sz="1800">
                <a:solidFill>
                  <a:schemeClr val="dk1"/>
                </a:solidFill>
              </a:rPr>
              <a:t>Excel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Подключение к СУБД Postgres</a:t>
            </a:r>
            <a:endParaRPr/>
          </a:p>
          <a:p>
            <a:pPr indent="-228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5" name="Google Shape;85;p3"/>
          <p:cNvSpPr txBox="1"/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План встречи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7700" y="909000"/>
            <a:ext cx="3088077" cy="295387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Подключение Google Sheets</a:t>
            </a:r>
            <a:endParaRPr sz="36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descr="Google Sheets: Online Spreadsheet Editor | Google Workspace" id="96" name="Google Shape;9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151" y="1408814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Hub - apache/superset: Apache Superset is a Data Visualization and Data  Exploration Platform" id="97" name="Google Shape;9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2242" y="1787598"/>
            <a:ext cx="4572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5"/>
          <p:cNvSpPr/>
          <p:nvPr/>
        </p:nvSpPr>
        <p:spPr>
          <a:xfrm>
            <a:off x="3697472" y="2112223"/>
            <a:ext cx="1749056" cy="1636750"/>
          </a:xfrm>
          <a:prstGeom prst="mathPlus">
            <a:avLst>
              <a:gd fmla="val 23520" name="adj1"/>
            </a:avLst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"/>
          <p:cNvSpPr txBox="1"/>
          <p:nvPr/>
        </p:nvSpPr>
        <p:spPr>
          <a:xfrm>
            <a:off x="1317400" y="4373250"/>
            <a:ext cx="663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Подключение активно в момент обращения</a:t>
            </a:r>
            <a:endParaRPr sz="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Загрузка CSV</a:t>
            </a:r>
            <a:endParaRPr sz="36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descr="GitHub - apache/superset: Apache Superset is a Data Visualization and Data  Exploration Platform" id="105" name="Google Shape;10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2242" y="1787598"/>
            <a:ext cx="4572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/>
          <p:nvPr/>
        </p:nvSpPr>
        <p:spPr>
          <a:xfrm>
            <a:off x="3697472" y="2112223"/>
            <a:ext cx="1749056" cy="1636750"/>
          </a:xfrm>
          <a:prstGeom prst="mathPlus">
            <a:avLst>
              <a:gd fmla="val 23520" name="adj1"/>
            </a:avLst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SV file document icon. Download CSV button icon isolated, CSV file symbol  Векторный объект Stock | Adobe Stock" id="107" name="Google Shape;107;p14"/>
          <p:cNvPicPr preferRelativeResize="0"/>
          <p:nvPr/>
        </p:nvPicPr>
        <p:blipFill rotWithShape="1">
          <a:blip r:embed="rId4">
            <a:alphaModFix/>
          </a:blip>
          <a:srcRect b="0" l="11781" r="16233" t="0"/>
          <a:stretch/>
        </p:blipFill>
        <p:spPr>
          <a:xfrm>
            <a:off x="1414130" y="1702537"/>
            <a:ext cx="2062717" cy="245612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4"/>
          <p:cNvSpPr txBox="1"/>
          <p:nvPr/>
        </p:nvSpPr>
        <p:spPr>
          <a:xfrm>
            <a:off x="1317400" y="4373250"/>
            <a:ext cx="663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Файл хранится в самом инструменте</a:t>
            </a:r>
            <a:endParaRPr sz="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Загрузка</a:t>
            </a: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 MS Excel</a:t>
            </a:r>
            <a:endParaRPr sz="36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descr="GitHub - apache/superset: Apache Superset is a Data Visualization and Data  Exploration Platform" id="114" name="Google Shape;11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2242" y="1787598"/>
            <a:ext cx="4572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9"/>
          <p:cNvSpPr/>
          <p:nvPr/>
        </p:nvSpPr>
        <p:spPr>
          <a:xfrm>
            <a:off x="3697472" y="2112223"/>
            <a:ext cx="1749056" cy="1636750"/>
          </a:xfrm>
          <a:prstGeom prst="mathPlus">
            <a:avLst>
              <a:gd fmla="val 23520" name="adj1"/>
            </a:avLst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Microsoft Excel Training Computer Software Microsoft Office, excel,  template, angle, text png | PNGWing" id="116" name="Google Shape;116;p9"/>
          <p:cNvSpPr/>
          <p:nvPr/>
        </p:nvSpPr>
        <p:spPr>
          <a:xfrm>
            <a:off x="4419600" y="241935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Динамическая диаграмма в Excel" id="117" name="Google Shape;11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6962" y="1859035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9"/>
          <p:cNvSpPr txBox="1"/>
          <p:nvPr/>
        </p:nvSpPr>
        <p:spPr>
          <a:xfrm>
            <a:off x="1317400" y="4373250"/>
            <a:ext cx="663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Файл хранится в самом инструменте</a:t>
            </a:r>
            <a:endParaRPr sz="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Подключение к СУБД</a:t>
            </a:r>
            <a:endParaRPr sz="36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descr="GitHub - apache/superset: Apache Superset is a Data Visualization and Data  Exploration Platform" id="124" name="Google Shape;12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2242" y="1787598"/>
            <a:ext cx="4572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5"/>
          <p:cNvSpPr/>
          <p:nvPr/>
        </p:nvSpPr>
        <p:spPr>
          <a:xfrm>
            <a:off x="3697472" y="2112223"/>
            <a:ext cx="1749056" cy="1636750"/>
          </a:xfrm>
          <a:prstGeom prst="mathPlus">
            <a:avLst>
              <a:gd fmla="val 23520" name="adj1"/>
            </a:avLst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Как подключить и использовать PostgreSQL в C# | Kamnetanker | Дзен" id="126" name="Google Shape;12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360" y="1512480"/>
            <a:ext cx="2983299" cy="283623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5"/>
          <p:cNvSpPr txBox="1"/>
          <p:nvPr/>
        </p:nvSpPr>
        <p:spPr>
          <a:xfrm>
            <a:off x="1317400" y="4373250"/>
            <a:ext cx="663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Подключение активно в момент обращения</a:t>
            </a:r>
            <a:endParaRPr sz="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 txBox="1"/>
          <p:nvPr>
            <p:ph idx="1" type="subTitle"/>
          </p:nvPr>
        </p:nvSpPr>
        <p:spPr>
          <a:xfrm>
            <a:off x="985964" y="1475396"/>
            <a:ext cx="75642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Подключили Google Sheets к Apache Superset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З</a:t>
            </a:r>
            <a:r>
              <a:rPr lang="ru-RU" sz="1800">
                <a:solidFill>
                  <a:srgbClr val="000000"/>
                </a:solidFill>
              </a:rPr>
              <a:t>агрузили CSV в Apache Superset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Загрузили </a:t>
            </a:r>
            <a:r>
              <a:rPr lang="ru-RU" sz="1800">
                <a:solidFill>
                  <a:srgbClr val="000000"/>
                </a:solidFill>
              </a:rPr>
              <a:t>MS Excel к Apache Superset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Подключили СУБД Postgres к Apache Superset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33" name="Google Shape;133;p11"/>
          <p:cNvSpPr txBox="1"/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Итоги занятия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4" name="Google Shape;13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f23b0aeb9_0_54"/>
          <p:cNvSpPr txBox="1"/>
          <p:nvPr>
            <p:ph idx="1" type="subTitle"/>
          </p:nvPr>
        </p:nvSpPr>
        <p:spPr>
          <a:xfrm>
            <a:off x="360000" y="1203475"/>
            <a:ext cx="8424000" cy="28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Заполняйте анкету после активности!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Вам несложно, 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Хекслету - полезно.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3" name="Google Shape;143;g21f23b0aeb9_0_54"/>
          <p:cNvSpPr txBox="1"/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Спасибо за внимание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4" name="Google Shape;144;g21f23b0aeb9_0_5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21f23b0aeb9_0_5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g21f23b0aeb9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exle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Вугар Дамиров</dc:creator>
</cp:coreProperties>
</file>