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 Black"/>
      <p:bold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Roboto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gwoVX7mEpViEvPnTOoNYI30CNR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1E3921-680E-497C-AA14-47798077DDF0}">
  <a:tblStyle styleId="{3E1E3921-680E-497C-AA14-47798077DDF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RobotoLight-bold.fntdata"/><Relationship Id="rId21" Type="http://schemas.openxmlformats.org/officeDocument/2006/relationships/font" Target="fonts/RobotoLight-regular.fntdata"/><Relationship Id="rId24" Type="http://schemas.openxmlformats.org/officeDocument/2006/relationships/font" Target="fonts/RobotoLight-boldItalic.fntdata"/><Relationship Id="rId23" Type="http://schemas.openxmlformats.org/officeDocument/2006/relationships/font" Target="fonts/RobotoLight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Black-bold.fntdata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font" Target="fonts/RobotoBlack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f23b0aeb9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1f23b0aeb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5632009" y="1573187"/>
            <a:ext cx="3237600" cy="19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heme">
  <p:cSld name="CUSTOM_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1f23b0aeb9_0_86"/>
          <p:cNvSpPr txBox="1"/>
          <p:nvPr/>
        </p:nvSpPr>
        <p:spPr>
          <a:xfrm>
            <a:off x="360000" y="1117550"/>
            <a:ext cx="42120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Чтобы показать хронологию, иерархию, как из одного мы получаем другое, можно использовать схемы. Рисовать их можно прямо в презентации или, например, в miro.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4" name="Google Shape;54;g21f23b0aeb9_0_8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21f23b0aeb9_0_86"/>
          <p:cNvSpPr/>
          <p:nvPr/>
        </p:nvSpPr>
        <p:spPr>
          <a:xfrm>
            <a:off x="5392263" y="80992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Инструмент 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21f23b0aeb9_0_86"/>
          <p:cNvSpPr/>
          <p:nvPr/>
        </p:nvSpPr>
        <p:spPr>
          <a:xfrm>
            <a:off x="5392263" y="179357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Какую проблему решает?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Google Shape;57;g21f23b0aeb9_0_86"/>
          <p:cNvCxnSpPr>
            <a:stCxn id="55" idx="2"/>
            <a:endCxn id="56" idx="0"/>
          </p:cNvCxnSpPr>
          <p:nvPr/>
        </p:nvCxnSpPr>
        <p:spPr>
          <a:xfrm>
            <a:off x="6416163" y="1382625"/>
            <a:ext cx="0" cy="411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" name="Google Shape;58;g21f23b0aeb9_0_86"/>
          <p:cNvSpPr/>
          <p:nvPr/>
        </p:nvSpPr>
        <p:spPr>
          <a:xfrm>
            <a:off x="5392263" y="277722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Где применяется?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1f23b0aeb9_0_86"/>
          <p:cNvSpPr/>
          <p:nvPr/>
        </p:nvSpPr>
        <p:spPr>
          <a:xfrm>
            <a:off x="5392263" y="376087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Риски и сложности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g21f23b0aeb9_0_86"/>
          <p:cNvCxnSpPr>
            <a:stCxn id="56" idx="2"/>
            <a:endCxn id="58" idx="0"/>
          </p:cNvCxnSpPr>
          <p:nvPr/>
        </p:nvCxnSpPr>
        <p:spPr>
          <a:xfrm>
            <a:off x="6416163" y="2366275"/>
            <a:ext cx="0" cy="411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" name="Google Shape;61;g21f23b0aeb9_0_86"/>
          <p:cNvCxnSpPr>
            <a:stCxn id="58" idx="2"/>
            <a:endCxn id="59" idx="0"/>
          </p:cNvCxnSpPr>
          <p:nvPr/>
        </p:nvCxnSpPr>
        <p:spPr>
          <a:xfrm>
            <a:off x="6416163" y="3349925"/>
            <a:ext cx="0" cy="411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2" name="Google Shape;62;g21f23b0aeb9_0_86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1f23b0aeb9_0_8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21f23b0aeb9_0_8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21f23b0aeb9_0_86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Схема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reenshot">
  <p:cSld name="CUSTOM_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f23b0aeb9_0_100"/>
          <p:cNvSpPr txBox="1"/>
          <p:nvPr/>
        </p:nvSpPr>
        <p:spPr>
          <a:xfrm>
            <a:off x="360000" y="0"/>
            <a:ext cx="79002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Скриншот чего-нибудь</a:t>
            </a:r>
            <a:b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</a:br>
            <a:r>
              <a:rPr b="0" i="0" lang="ru-RU" sz="24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(обрати внимание на размер шрифта)</a:t>
            </a:r>
            <a:endParaRPr b="0" i="0" sz="24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8" name="Google Shape;68;g21f23b0aeb9_0_100"/>
          <p:cNvSpPr/>
          <p:nvPr/>
        </p:nvSpPr>
        <p:spPr>
          <a:xfrm>
            <a:off x="360000" y="1117550"/>
            <a:ext cx="6837246" cy="3845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21f23b0aeb9_0_10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21f23b0aeb9_0_100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21f23b0aeb9_0_10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" name="Google Shape;24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TITLE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1f23b0aeb9_0_64"/>
          <p:cNvSpPr txBox="1"/>
          <p:nvPr/>
        </p:nvSpPr>
        <p:spPr>
          <a:xfrm>
            <a:off x="360000" y="1145325"/>
            <a:ext cx="6056100" cy="3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Классно подходит для перечисления основных идей. Опорные пункты обозначаем в виде списка, подробнее о них можно рассказать голосом: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Ноль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Один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Два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Три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Четыре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Пять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" name="Google Shape;32;g21f23b0aeb9_0_64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Маркированный список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3" name="Google Shape;33;g21f23b0aeb9_0_6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21f23b0aeb9_0_64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g21f23b0aeb9_0_6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">
  <p:cSld name="CUSTOM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1f23b0aeb9_0_70"/>
          <p:cNvSpPr txBox="1"/>
          <p:nvPr/>
        </p:nvSpPr>
        <p:spPr>
          <a:xfrm>
            <a:off x="360000" y="1355475"/>
            <a:ext cx="4212000" cy="20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Смотреть презентацию, состоящую только из текста, скучно. 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Текст можно разбавлять картинками полезными или смешными. Если на вашей картинке есть текст, следите, что он был читабельным. 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" name="Google Shape;38;g21f23b0aeb9_0_70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Текст с картинкой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9" name="Google Shape;39;g21f23b0aeb9_0_7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21f23b0aeb9_0_7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21f23b0aeb9_0_70"/>
          <p:cNvSpPr/>
          <p:nvPr/>
        </p:nvSpPr>
        <p:spPr>
          <a:xfrm>
            <a:off x="5256037" y="1113600"/>
            <a:ext cx="3535862" cy="2532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21f23b0aeb9_0_70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21f23b0aeb9_0_7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CUSTOM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1f23b0aeb9_0_7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21f23b0aeb9_0_78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Какая-то таблица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7" name="Google Shape;47;g21f23b0aeb9_0_78"/>
          <p:cNvSpPr txBox="1"/>
          <p:nvPr/>
        </p:nvSpPr>
        <p:spPr>
          <a:xfrm>
            <a:off x="360000" y="1113600"/>
            <a:ext cx="6056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При помощи таблицы можно наглядно показать сходства и различия, сделать выводы.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48" name="Google Shape;48;g21f23b0aeb9_0_78"/>
          <p:cNvGraphicFramePr/>
          <p:nvPr/>
        </p:nvGraphicFramePr>
        <p:xfrm>
          <a:off x="451563" y="1957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{3E1E3921-680E-497C-AA14-47798077DDF0}</a:tableStyleId>
              </a:tblPr>
              <a:tblGrid>
                <a:gridCol w="1438250"/>
                <a:gridCol w="1967850"/>
                <a:gridCol w="2155825"/>
                <a:gridCol w="2288500"/>
              </a:tblGrid>
              <a:tr h="111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Наставник проработал свой рассказ заранее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Студентам легче сохранять внимание на вебинаре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 студентов остается теоретическая часть, к которой можно легко вернуться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6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Вебинар с презентацией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6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Вебинар без презентации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да, нет, наверное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нет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нет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9" name="Google Shape;49;g21f23b0aeb9_0_7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21f23b0aeb9_0_78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21f23b0aeb9_0_7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5F4F0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/>
          <p:nvPr>
            <p:ph type="ctrTitle"/>
          </p:nvPr>
        </p:nvSpPr>
        <p:spPr>
          <a:xfrm>
            <a:off x="126083" y="1701217"/>
            <a:ext cx="7391136" cy="20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-RU" sz="3600">
                <a:latin typeface="Roboto Black"/>
                <a:ea typeface="Roboto Black"/>
                <a:cs typeface="Roboto Black"/>
                <a:sym typeface="Roboto Black"/>
              </a:rPr>
              <a:t>Apache Superset. Funnel chart</a:t>
            </a:r>
            <a:endParaRPr b="1" sz="36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350" y="423100"/>
            <a:ext cx="1962925" cy="4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idx="1" type="subTitle"/>
          </p:nvPr>
        </p:nvSpPr>
        <p:spPr>
          <a:xfrm>
            <a:off x="508223" y="1280626"/>
            <a:ext cx="5201144" cy="3575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Подключение к данным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Визуализация графиков воронки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Параметры графиков воронки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Практика построения воронок</a:t>
            </a:r>
            <a:endParaRPr/>
          </a:p>
        </p:txBody>
      </p:sp>
      <p:sp>
        <p:nvSpPr>
          <p:cNvPr id="85" name="Google Shape;85;p3"/>
          <p:cNvSpPr txBox="1"/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План встречи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7700" y="909000"/>
            <a:ext cx="3088077" cy="295387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Подключение к данным</a:t>
            </a:r>
            <a:endParaRPr/>
          </a:p>
        </p:txBody>
      </p:sp>
      <p:pic>
        <p:nvPicPr>
          <p:cNvPr descr="GitHub - apache/superset: Apache Superset is a Data Visualization and Data  Exploration Platform" id="96" name="Google Shape;9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2242" y="1787598"/>
            <a:ext cx="4572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4"/>
          <p:cNvSpPr/>
          <p:nvPr/>
        </p:nvSpPr>
        <p:spPr>
          <a:xfrm>
            <a:off x="3697472" y="2112223"/>
            <a:ext cx="1749056" cy="1636750"/>
          </a:xfrm>
          <a:prstGeom prst="mathPlus">
            <a:avLst>
              <a:gd fmla="val 23520" name="adj1"/>
            </a:avLst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hat is Google Sheets?" id="98" name="Google Shape;9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382785"/>
            <a:ext cx="333375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/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Построение графика воронки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2089" y="1255364"/>
            <a:ext cx="7399821" cy="2914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/>
          <p:nvPr>
            <p:ph idx="1" type="subTitle"/>
          </p:nvPr>
        </p:nvSpPr>
        <p:spPr>
          <a:xfrm>
            <a:off x="686539" y="1368446"/>
            <a:ext cx="7564326" cy="33720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Dimensions – выбор измерения со стадиями процесса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Metrics – вычисляемый агрегат по каждому статусу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Filter – фильтрация исходных данных</a:t>
            </a:r>
            <a:endParaRPr sz="1800"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14" name="Google Shape;114;p11"/>
          <p:cNvSpPr txBox="1"/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Параметры графика воронки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5" name="Google Shape;115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Практика в Superset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itHub - apache/superset: Apache Superset is a Data Visualization and Data  Exploration Platform" id="128" name="Google Shape;12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0" y="1428750"/>
            <a:ext cx="4572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Итоги занятия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4" name="Google Shape;134;p14"/>
          <p:cNvSpPr txBox="1"/>
          <p:nvPr>
            <p:ph idx="1" type="subTitle"/>
          </p:nvPr>
        </p:nvSpPr>
        <p:spPr>
          <a:xfrm>
            <a:off x="686539" y="1607607"/>
            <a:ext cx="7564326" cy="2837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Подключились к источнику данных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Установили параметры графиков воронки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Визуализировали воронку в Superset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Практиковались кастомизировать воронку</a:t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f23b0aeb9_0_54"/>
          <p:cNvSpPr txBox="1"/>
          <p:nvPr>
            <p:ph idx="1" type="subTitle"/>
          </p:nvPr>
        </p:nvSpPr>
        <p:spPr>
          <a:xfrm>
            <a:off x="360000" y="1203475"/>
            <a:ext cx="8424000" cy="28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Заполняйте анкету после активности!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Вам несложно, 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Хекслету - полезно.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4" name="Google Shape;144;g21f23b0aeb9_0_54"/>
          <p:cNvSpPr txBox="1"/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Спасибо за внимание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5" name="Google Shape;145;g21f23b0aeb9_0_5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1f23b0aeb9_0_5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g21f23b0aeb9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exle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Вугар Дамиров</dc:creator>
</cp:coreProperties>
</file>