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60719" y="119837"/>
            <a:ext cx="253047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67640">
              <a:lnSpc>
                <a:spcPts val="2065"/>
              </a:lnSpc>
            </a:pPr>
            <a:fld id="{81D60167-4931-47E6-BA6A-407CBD079E47}" type="slidenum">
              <a:rPr sz="3000" baseline="1388" dirty="0"/>
              <a:t>‹#›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67640">
              <a:lnSpc>
                <a:spcPts val="2065"/>
              </a:lnSpc>
            </a:pPr>
            <a:fld id="{81D60167-4931-47E6-BA6A-407CBD079E47}" type="slidenum">
              <a:rPr sz="3000" baseline="1388" dirty="0"/>
              <a:t>‹#›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67640">
              <a:lnSpc>
                <a:spcPts val="2065"/>
              </a:lnSpc>
            </a:pPr>
            <a:fld id="{81D60167-4931-47E6-BA6A-407CBD079E47}" type="slidenum">
              <a:rPr sz="3000" baseline="1388" dirty="0"/>
              <a:t>‹#›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67640">
              <a:lnSpc>
                <a:spcPts val="2065"/>
              </a:lnSpc>
            </a:pPr>
            <a:fld id="{81D60167-4931-47E6-BA6A-407CBD079E47}" type="slidenum">
              <a:rPr sz="3000" baseline="1388" dirty="0"/>
              <a:t>‹#›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67640">
              <a:lnSpc>
                <a:spcPts val="2065"/>
              </a:lnSpc>
            </a:pPr>
            <a:fld id="{81D60167-4931-47E6-BA6A-407CBD079E47}" type="slidenum">
              <a:rPr sz="3000" baseline="1388" dirty="0"/>
              <a:t>‹#›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0061" y="90373"/>
            <a:ext cx="550227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1375" y="2432049"/>
            <a:ext cx="4310380" cy="158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0818" y="6550253"/>
            <a:ext cx="71056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67640">
              <a:lnSpc>
                <a:spcPts val="2065"/>
              </a:lnSpc>
            </a:pPr>
            <a:fld id="{81D60167-4931-47E6-BA6A-407CBD079E47}" type="slidenum">
              <a:rPr sz="3000" baseline="1388" dirty="0"/>
              <a:t>‹#›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nalp/NER/tree/master/corpus/CoNLL-2003" TargetMode="External"/><Relationship Id="rId2" Type="http://schemas.openxmlformats.org/officeDocument/2006/relationships/hyperlink" Target="https://www.clips.uantwerpen.be/conll2003/n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nlp.stanford.edu/projects/glo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svectores.org/ru/model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docker-mac" TargetMode="External"/><Relationship Id="rId2" Type="http://schemas.openxmlformats.org/officeDocument/2006/relationships/hyperlink" Target="https://www.docker.com/docker-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lp.isa.ru/hse/crf-lstm/" TargetMode="External"/><Relationship Id="rId5" Type="http://schemas.openxmlformats.org/officeDocument/2006/relationships/hyperlink" Target="https://hub.docker.com/r/windj007/jupyter-keras-tools/" TargetMode="External"/><Relationship Id="rId4" Type="http://schemas.openxmlformats.org/officeDocument/2006/relationships/hyperlink" Target="https://www.docker.com/docker-debian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windj007/jupyter-keras-tool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nlp.isa.ru/hse/crf-lstm/" TargetMode="External"/><Relationship Id="rId3" Type="http://schemas.openxmlformats.org/officeDocument/2006/relationships/hyperlink" Target="http://www.machinelearning.ru/wiki/images/7/71/Voron-ML-DeepLearning-slides.pdf" TargetMode="External"/><Relationship Id="rId7" Type="http://schemas.openxmlformats.org/officeDocument/2006/relationships/hyperlink" Target="https://arxiv.org/pdf/1709.09686" TargetMode="External"/><Relationship Id="rId2" Type="http://schemas.openxmlformats.org/officeDocument/2006/relationships/hyperlink" Target="http://www.machinelearning.ru/wiki/images/6/6d/Voron-ML-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508.01991" TargetMode="External"/><Relationship Id="rId5" Type="http://schemas.openxmlformats.org/officeDocument/2006/relationships/hyperlink" Target="https://github.com/guillaumegenthial/sequence_tagging" TargetMode="External"/><Relationship Id="rId4" Type="http://schemas.openxmlformats.org/officeDocument/2006/relationships/hyperlink" Target="http://homepages.inf.ed.ac.uk/csutton/publications/crftut-fnt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72" y="1124839"/>
            <a:ext cx="6223000" cy="23304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algn="ctr">
              <a:lnSpc>
                <a:spcPts val="5830"/>
              </a:lnSpc>
              <a:spcBef>
                <a:spcPts val="835"/>
              </a:spcBef>
            </a:pPr>
            <a:r>
              <a:rPr sz="5400" spc="-30" dirty="0"/>
              <a:t>Методы</a:t>
            </a:r>
            <a:r>
              <a:rPr sz="5400" spc="-305" dirty="0"/>
              <a:t> </a:t>
            </a:r>
            <a:r>
              <a:rPr sz="5400" spc="-10" dirty="0"/>
              <a:t>машинного </a:t>
            </a:r>
            <a:r>
              <a:rPr sz="5400" spc="-20" dirty="0"/>
              <a:t>обучения</a:t>
            </a:r>
            <a:r>
              <a:rPr sz="5400" spc="-125" dirty="0"/>
              <a:t> </a:t>
            </a:r>
            <a:r>
              <a:rPr sz="5400" dirty="0"/>
              <a:t>в</a:t>
            </a:r>
            <a:r>
              <a:rPr sz="5400" spc="-125" dirty="0"/>
              <a:t> </a:t>
            </a:r>
            <a:r>
              <a:rPr sz="5400" spc="-10" dirty="0"/>
              <a:t>задачах </a:t>
            </a:r>
            <a:r>
              <a:rPr sz="5400" dirty="0"/>
              <a:t>анализа</a:t>
            </a:r>
            <a:r>
              <a:rPr sz="5400" spc="25" dirty="0"/>
              <a:t> </a:t>
            </a:r>
            <a:r>
              <a:rPr sz="5400" spc="-10" dirty="0"/>
              <a:t>текстов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3881373" y="6251244"/>
            <a:ext cx="176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Москва,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2017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382" y="7746"/>
            <a:ext cx="5735320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304"/>
              </a:lnSpc>
              <a:spcBef>
                <a:spcPts val="100"/>
              </a:spcBef>
            </a:pPr>
            <a:r>
              <a:rPr sz="2900" spc="-10" dirty="0"/>
              <a:t>Вероятностная</a:t>
            </a:r>
            <a:r>
              <a:rPr sz="2900" spc="-105" dirty="0"/>
              <a:t> </a:t>
            </a:r>
            <a:r>
              <a:rPr sz="2900" dirty="0"/>
              <a:t>постановка</a:t>
            </a:r>
            <a:r>
              <a:rPr sz="2900" spc="-120" dirty="0"/>
              <a:t> </a:t>
            </a:r>
            <a:r>
              <a:rPr sz="2900" spc="-10" dirty="0"/>
              <a:t>задачи</a:t>
            </a:r>
            <a:endParaRPr sz="2900"/>
          </a:p>
          <a:p>
            <a:pPr marR="5080" algn="r">
              <a:lnSpc>
                <a:spcPts val="3304"/>
              </a:lnSpc>
            </a:pPr>
            <a:r>
              <a:rPr sz="2900" spc="-10" dirty="0"/>
              <a:t>машинного</a:t>
            </a:r>
            <a:r>
              <a:rPr sz="2900" spc="-95" dirty="0"/>
              <a:t> </a:t>
            </a:r>
            <a:r>
              <a:rPr sz="2900" spc="-10" dirty="0"/>
              <a:t>обучения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8739" y="901700"/>
            <a:ext cx="5805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Восстановить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распределение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вероятности: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760" y="1348232"/>
            <a:ext cx="658495" cy="282575"/>
          </a:xfrm>
          <a:custGeom>
            <a:avLst/>
            <a:gdLst/>
            <a:ahLst/>
            <a:cxnLst/>
            <a:rect l="l" t="t" r="r" b="b"/>
            <a:pathLst>
              <a:path w="658494" h="282575">
                <a:moveTo>
                  <a:pt x="568083" y="0"/>
                </a:moveTo>
                <a:lnTo>
                  <a:pt x="564146" y="11429"/>
                </a:lnTo>
                <a:lnTo>
                  <a:pt x="580454" y="18504"/>
                </a:lnTo>
                <a:lnTo>
                  <a:pt x="594499" y="28305"/>
                </a:lnTo>
                <a:lnTo>
                  <a:pt x="623023" y="73852"/>
                </a:lnTo>
                <a:lnTo>
                  <a:pt x="631317" y="115623"/>
                </a:lnTo>
                <a:lnTo>
                  <a:pt x="632345" y="139700"/>
                </a:lnTo>
                <a:lnTo>
                  <a:pt x="631299" y="164580"/>
                </a:lnTo>
                <a:lnTo>
                  <a:pt x="622969" y="207529"/>
                </a:lnTo>
                <a:lnTo>
                  <a:pt x="594547" y="253730"/>
                </a:lnTo>
                <a:lnTo>
                  <a:pt x="564527" y="270763"/>
                </a:lnTo>
                <a:lnTo>
                  <a:pt x="568083" y="282320"/>
                </a:lnTo>
                <a:lnTo>
                  <a:pt x="606580" y="264191"/>
                </a:lnTo>
                <a:lnTo>
                  <a:pt x="634885" y="232917"/>
                </a:lnTo>
                <a:lnTo>
                  <a:pt x="652316" y="191023"/>
                </a:lnTo>
                <a:lnTo>
                  <a:pt x="658126" y="141223"/>
                </a:lnTo>
                <a:lnTo>
                  <a:pt x="656674" y="115339"/>
                </a:lnTo>
                <a:lnTo>
                  <a:pt x="645053" y="69429"/>
                </a:lnTo>
                <a:lnTo>
                  <a:pt x="621929" y="32093"/>
                </a:lnTo>
                <a:lnTo>
                  <a:pt x="588540" y="7379"/>
                </a:lnTo>
                <a:lnTo>
                  <a:pt x="568083" y="0"/>
                </a:lnTo>
                <a:close/>
              </a:path>
              <a:path w="658494" h="282575">
                <a:moveTo>
                  <a:pt x="90042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3"/>
                </a:lnTo>
                <a:lnTo>
                  <a:pt x="1452" y="167106"/>
                </a:lnTo>
                <a:lnTo>
                  <a:pt x="13067" y="212965"/>
                </a:lnTo>
                <a:lnTo>
                  <a:pt x="36105" y="250209"/>
                </a:lnTo>
                <a:lnTo>
                  <a:pt x="69514" y="274887"/>
                </a:lnTo>
                <a:lnTo>
                  <a:pt x="90042" y="282320"/>
                </a:lnTo>
                <a:lnTo>
                  <a:pt x="93611" y="270763"/>
                </a:lnTo>
                <a:lnTo>
                  <a:pt x="77528" y="263646"/>
                </a:lnTo>
                <a:lnTo>
                  <a:pt x="63647" y="253730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7760" y="1703323"/>
            <a:ext cx="641985" cy="282575"/>
          </a:xfrm>
          <a:custGeom>
            <a:avLst/>
            <a:gdLst/>
            <a:ahLst/>
            <a:cxnLst/>
            <a:rect l="l" t="t" r="r" b="b"/>
            <a:pathLst>
              <a:path w="641985" h="282575">
                <a:moveTo>
                  <a:pt x="334657" y="2031"/>
                </a:moveTo>
                <a:lnTo>
                  <a:pt x="311670" y="2031"/>
                </a:lnTo>
                <a:lnTo>
                  <a:pt x="311670" y="279018"/>
                </a:lnTo>
                <a:lnTo>
                  <a:pt x="334657" y="279018"/>
                </a:lnTo>
                <a:lnTo>
                  <a:pt x="334657" y="2031"/>
                </a:lnTo>
                <a:close/>
              </a:path>
              <a:path w="641985" h="282575">
                <a:moveTo>
                  <a:pt x="90042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67" y="212965"/>
                </a:lnTo>
                <a:lnTo>
                  <a:pt x="36105" y="250209"/>
                </a:lnTo>
                <a:lnTo>
                  <a:pt x="69514" y="274887"/>
                </a:lnTo>
                <a:lnTo>
                  <a:pt x="90042" y="282321"/>
                </a:lnTo>
                <a:lnTo>
                  <a:pt x="93611" y="270763"/>
                </a:lnTo>
                <a:lnTo>
                  <a:pt x="77528" y="263646"/>
                </a:lnTo>
                <a:lnTo>
                  <a:pt x="63647" y="253730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29"/>
                </a:lnTo>
                <a:lnTo>
                  <a:pt x="90042" y="0"/>
                </a:lnTo>
                <a:close/>
              </a:path>
              <a:path w="641985" h="282575">
                <a:moveTo>
                  <a:pt x="551319" y="0"/>
                </a:moveTo>
                <a:lnTo>
                  <a:pt x="547382" y="11429"/>
                </a:lnTo>
                <a:lnTo>
                  <a:pt x="563690" y="18504"/>
                </a:lnTo>
                <a:lnTo>
                  <a:pt x="577735" y="28305"/>
                </a:lnTo>
                <a:lnTo>
                  <a:pt x="606259" y="73852"/>
                </a:lnTo>
                <a:lnTo>
                  <a:pt x="614553" y="115623"/>
                </a:lnTo>
                <a:lnTo>
                  <a:pt x="615581" y="139700"/>
                </a:lnTo>
                <a:lnTo>
                  <a:pt x="614535" y="164580"/>
                </a:lnTo>
                <a:lnTo>
                  <a:pt x="606205" y="207529"/>
                </a:lnTo>
                <a:lnTo>
                  <a:pt x="577783" y="253730"/>
                </a:lnTo>
                <a:lnTo>
                  <a:pt x="547763" y="270763"/>
                </a:lnTo>
                <a:lnTo>
                  <a:pt x="551319" y="282321"/>
                </a:lnTo>
                <a:lnTo>
                  <a:pt x="589816" y="264191"/>
                </a:lnTo>
                <a:lnTo>
                  <a:pt x="618121" y="232917"/>
                </a:lnTo>
                <a:lnTo>
                  <a:pt x="635552" y="191023"/>
                </a:lnTo>
                <a:lnTo>
                  <a:pt x="641362" y="141224"/>
                </a:lnTo>
                <a:lnTo>
                  <a:pt x="639910" y="115339"/>
                </a:lnTo>
                <a:lnTo>
                  <a:pt x="628289" y="69429"/>
                </a:lnTo>
                <a:lnTo>
                  <a:pt x="605165" y="32093"/>
                </a:lnTo>
                <a:lnTo>
                  <a:pt x="571776" y="7379"/>
                </a:lnTo>
                <a:lnTo>
                  <a:pt x="551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258315"/>
            <a:ext cx="100901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ts val="284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  <a:tab pos="541655" algn="l"/>
              </a:tabLst>
            </a:pPr>
            <a:r>
              <a:rPr sz="2400" spc="-50" dirty="0">
                <a:latin typeface="Cambria Math"/>
                <a:cs typeface="Cambria Math"/>
              </a:rPr>
              <a:t>𝑝</a:t>
            </a:r>
            <a:r>
              <a:rPr sz="2400" dirty="0">
                <a:latin typeface="Cambria Math"/>
                <a:cs typeface="Cambria Math"/>
              </a:rPr>
              <a:t>	𝑥,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  <a:p>
            <a:pPr marL="240029" indent="-227329">
              <a:lnSpc>
                <a:spcPts val="2840"/>
              </a:lnSpc>
              <a:buFont typeface="Arial MT"/>
              <a:buChar char="•"/>
              <a:tabLst>
                <a:tab pos="240029" algn="l"/>
                <a:tab pos="541655" algn="l"/>
              </a:tabLst>
            </a:pPr>
            <a:r>
              <a:rPr sz="2400" spc="-50" dirty="0">
                <a:latin typeface="Cambria Math"/>
                <a:cs typeface="Cambria Math"/>
              </a:rPr>
              <a:t>𝑝</a:t>
            </a:r>
            <a:r>
              <a:rPr sz="2400" dirty="0">
                <a:latin typeface="Cambria Math"/>
                <a:cs typeface="Cambria Math"/>
              </a:rPr>
              <a:t>	𝑦</a:t>
            </a:r>
            <a:r>
              <a:rPr sz="2400" spc="26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9673" y="1258315"/>
            <a:ext cx="3732529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 indent="-177165">
              <a:lnSpc>
                <a:spcPts val="2840"/>
              </a:lnSpc>
              <a:spcBef>
                <a:spcPts val="100"/>
              </a:spcBef>
              <a:buChar char="-"/>
              <a:tabLst>
                <a:tab pos="206375" algn="l"/>
              </a:tabLst>
            </a:pPr>
            <a:r>
              <a:rPr sz="2400" spc="-10" dirty="0">
                <a:latin typeface="Times New Roman"/>
                <a:cs typeface="Times New Roman"/>
              </a:rPr>
              <a:t>генеративные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модели</a:t>
            </a:r>
            <a:endParaRPr sz="2400">
              <a:latin typeface="Times New Roman"/>
              <a:cs typeface="Times New Roman"/>
            </a:endParaRPr>
          </a:p>
          <a:p>
            <a:pPr marL="189865" indent="-177165">
              <a:lnSpc>
                <a:spcPts val="2840"/>
              </a:lnSpc>
              <a:buChar char="-"/>
              <a:tabLst>
                <a:tab pos="189865" algn="l"/>
              </a:tabLst>
            </a:pPr>
            <a:r>
              <a:rPr sz="2400" spc="-10" dirty="0">
                <a:latin typeface="Times New Roman"/>
                <a:cs typeface="Times New Roman"/>
              </a:rPr>
              <a:t>дискриминативные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модели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0560" y="2416555"/>
            <a:ext cx="658495" cy="282575"/>
          </a:xfrm>
          <a:custGeom>
            <a:avLst/>
            <a:gdLst/>
            <a:ahLst/>
            <a:cxnLst/>
            <a:rect l="l" t="t" r="r" b="b"/>
            <a:pathLst>
              <a:path w="658494" h="282575">
                <a:moveTo>
                  <a:pt x="568109" y="0"/>
                </a:moveTo>
                <a:lnTo>
                  <a:pt x="564083" y="11430"/>
                </a:lnTo>
                <a:lnTo>
                  <a:pt x="580427" y="18504"/>
                </a:lnTo>
                <a:lnTo>
                  <a:pt x="594485" y="28305"/>
                </a:lnTo>
                <a:lnTo>
                  <a:pt x="623025" y="73852"/>
                </a:lnTo>
                <a:lnTo>
                  <a:pt x="631355" y="115623"/>
                </a:lnTo>
                <a:lnTo>
                  <a:pt x="632396" y="139700"/>
                </a:lnTo>
                <a:lnTo>
                  <a:pt x="631350" y="164580"/>
                </a:lnTo>
                <a:lnTo>
                  <a:pt x="622982" y="207529"/>
                </a:lnTo>
                <a:lnTo>
                  <a:pt x="594502" y="253730"/>
                </a:lnTo>
                <a:lnTo>
                  <a:pt x="564527" y="270764"/>
                </a:lnTo>
                <a:lnTo>
                  <a:pt x="568109" y="282321"/>
                </a:lnTo>
                <a:lnTo>
                  <a:pt x="606617" y="264191"/>
                </a:lnTo>
                <a:lnTo>
                  <a:pt x="634923" y="232918"/>
                </a:lnTo>
                <a:lnTo>
                  <a:pt x="652343" y="191023"/>
                </a:lnTo>
                <a:lnTo>
                  <a:pt x="658152" y="141224"/>
                </a:lnTo>
                <a:lnTo>
                  <a:pt x="656695" y="115339"/>
                </a:lnTo>
                <a:lnTo>
                  <a:pt x="645046" y="69429"/>
                </a:lnTo>
                <a:lnTo>
                  <a:pt x="621951" y="32093"/>
                </a:lnTo>
                <a:lnTo>
                  <a:pt x="588575" y="7379"/>
                </a:lnTo>
                <a:lnTo>
                  <a:pt x="568109" y="0"/>
                </a:lnTo>
                <a:close/>
              </a:path>
              <a:path w="658494" h="282575">
                <a:moveTo>
                  <a:pt x="90043" y="0"/>
                </a:moveTo>
                <a:lnTo>
                  <a:pt x="51628" y="18081"/>
                </a:lnTo>
                <a:lnTo>
                  <a:pt x="23291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67" y="212965"/>
                </a:lnTo>
                <a:lnTo>
                  <a:pt x="3610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611" y="270764"/>
                </a:lnTo>
                <a:lnTo>
                  <a:pt x="77528" y="263646"/>
                </a:lnTo>
                <a:lnTo>
                  <a:pt x="63647" y="253730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8936" y="2416555"/>
            <a:ext cx="1005840" cy="282575"/>
          </a:xfrm>
          <a:custGeom>
            <a:avLst/>
            <a:gdLst/>
            <a:ahLst/>
            <a:cxnLst/>
            <a:rect l="l" t="t" r="r" b="b"/>
            <a:pathLst>
              <a:path w="1005839" h="282575">
                <a:moveTo>
                  <a:pt x="915543" y="0"/>
                </a:moveTo>
                <a:lnTo>
                  <a:pt x="911606" y="11430"/>
                </a:lnTo>
                <a:lnTo>
                  <a:pt x="927913" y="18504"/>
                </a:lnTo>
                <a:lnTo>
                  <a:pt x="941958" y="28305"/>
                </a:lnTo>
                <a:lnTo>
                  <a:pt x="970482" y="73852"/>
                </a:lnTo>
                <a:lnTo>
                  <a:pt x="978777" y="115623"/>
                </a:lnTo>
                <a:lnTo>
                  <a:pt x="979805" y="139700"/>
                </a:lnTo>
                <a:lnTo>
                  <a:pt x="978759" y="164580"/>
                </a:lnTo>
                <a:lnTo>
                  <a:pt x="970428" y="207529"/>
                </a:lnTo>
                <a:lnTo>
                  <a:pt x="942006" y="253730"/>
                </a:lnTo>
                <a:lnTo>
                  <a:pt x="911987" y="270764"/>
                </a:lnTo>
                <a:lnTo>
                  <a:pt x="915543" y="282321"/>
                </a:lnTo>
                <a:lnTo>
                  <a:pt x="954039" y="264191"/>
                </a:lnTo>
                <a:lnTo>
                  <a:pt x="982344" y="232918"/>
                </a:lnTo>
                <a:lnTo>
                  <a:pt x="999775" y="191023"/>
                </a:lnTo>
                <a:lnTo>
                  <a:pt x="1005586" y="141224"/>
                </a:lnTo>
                <a:lnTo>
                  <a:pt x="1004133" y="115339"/>
                </a:lnTo>
                <a:lnTo>
                  <a:pt x="992512" y="69429"/>
                </a:lnTo>
                <a:lnTo>
                  <a:pt x="969389" y="32093"/>
                </a:lnTo>
                <a:lnTo>
                  <a:pt x="935999" y="7379"/>
                </a:lnTo>
                <a:lnTo>
                  <a:pt x="915543" y="0"/>
                </a:lnTo>
                <a:close/>
              </a:path>
              <a:path w="1005839" h="282575">
                <a:moveTo>
                  <a:pt x="90043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31" y="263646"/>
                </a:lnTo>
                <a:lnTo>
                  <a:pt x="63642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339" y="2033727"/>
            <a:ext cx="8625840" cy="2050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indent="-227329">
              <a:lnSpc>
                <a:spcPts val="2595"/>
              </a:lnSpc>
              <a:spcBef>
                <a:spcPts val="100"/>
              </a:spcBef>
              <a:buFont typeface="Arial MT"/>
              <a:buChar char="•"/>
              <a:tabLst>
                <a:tab pos="265430" algn="l"/>
              </a:tabLst>
            </a:pPr>
            <a:r>
              <a:rPr sz="2400" dirty="0">
                <a:latin typeface="Times New Roman"/>
                <a:cs typeface="Times New Roman"/>
              </a:rPr>
              <a:t>Ищем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распределение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из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параметрического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семейства</a:t>
            </a:r>
            <a:endParaRPr sz="2400">
              <a:latin typeface="Times New Roman"/>
              <a:cs typeface="Times New Roman"/>
            </a:endParaRPr>
          </a:p>
          <a:p>
            <a:pPr marL="266700" marR="30480">
              <a:lnSpc>
                <a:spcPts val="2350"/>
              </a:lnSpc>
              <a:spcBef>
                <a:spcPts val="235"/>
              </a:spcBef>
              <a:tabLst>
                <a:tab pos="566420" algn="l"/>
                <a:tab pos="1237615" algn="l"/>
                <a:tab pos="1615440" algn="l"/>
                <a:tab pos="1955164" algn="l"/>
                <a:tab pos="2886710" algn="l"/>
              </a:tabLst>
            </a:pPr>
            <a:r>
              <a:rPr sz="2400" spc="-50" dirty="0">
                <a:latin typeface="Cambria Math"/>
                <a:cs typeface="Cambria Math"/>
              </a:rPr>
              <a:t>𝑝</a:t>
            </a:r>
            <a:r>
              <a:rPr sz="2400" dirty="0">
                <a:latin typeface="Cambria Math"/>
                <a:cs typeface="Cambria Math"/>
              </a:rPr>
              <a:t>	𝑥,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𝑦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𝜑</a:t>
            </a:r>
            <a:r>
              <a:rPr sz="2400" dirty="0">
                <a:latin typeface="Cambria Math"/>
                <a:cs typeface="Cambria Math"/>
              </a:rPr>
              <a:t>	𝑥,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𝑦,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𝑤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параметры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𝑤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необходимо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восстановить</a:t>
            </a:r>
            <a:r>
              <a:rPr sz="2400" spc="-25" dirty="0">
                <a:latin typeface="Times New Roman"/>
                <a:cs typeface="Times New Roman"/>
              </a:rPr>
              <a:t> по </a:t>
            </a:r>
            <a:r>
              <a:rPr sz="2400" dirty="0">
                <a:latin typeface="Times New Roman"/>
                <a:cs typeface="Times New Roman"/>
              </a:rPr>
              <a:t>обучающей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выборке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Cambria Math"/>
                <a:cs typeface="Cambria Math"/>
              </a:rPr>
              <a:t>𝑋</a:t>
            </a:r>
            <a:r>
              <a:rPr sz="2625" spc="89" baseline="28571" dirty="0">
                <a:latin typeface="Cambria Math"/>
                <a:cs typeface="Cambria Math"/>
              </a:rPr>
              <a:t>𝑙</a:t>
            </a:r>
            <a:endParaRPr sz="2625" baseline="28571">
              <a:latin typeface="Cambria Math"/>
              <a:cs typeface="Cambria Math"/>
            </a:endParaRPr>
          </a:p>
          <a:p>
            <a:pPr marL="265430" indent="-227329">
              <a:lnSpc>
                <a:spcPts val="2840"/>
              </a:lnSpc>
              <a:spcBef>
                <a:spcPts val="430"/>
              </a:spcBef>
              <a:buFont typeface="Arial MT"/>
              <a:buChar char="•"/>
              <a:tabLst>
                <a:tab pos="265430" algn="l"/>
              </a:tabLst>
            </a:pPr>
            <a:r>
              <a:rPr sz="2400" dirty="0">
                <a:latin typeface="Times New Roman"/>
                <a:cs typeface="Times New Roman"/>
              </a:rPr>
              <a:t>Применяем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принцип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максимума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правдоподобия</a:t>
            </a:r>
            <a:endParaRPr sz="2400">
              <a:latin typeface="Times New Roman"/>
              <a:cs typeface="Times New Roman"/>
            </a:endParaRPr>
          </a:p>
          <a:p>
            <a:pPr marL="722630" lvl="1" indent="-227329">
              <a:lnSpc>
                <a:spcPts val="2550"/>
              </a:lnSpc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Times New Roman"/>
                <a:cs typeface="Times New Roman"/>
              </a:rPr>
              <a:t>Ищем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такие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параметры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𝑤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при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которых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вероятность</a:t>
            </a:r>
            <a:r>
              <a:rPr sz="2400" spc="-20" dirty="0">
                <a:latin typeface="Times New Roman"/>
                <a:cs typeface="Times New Roman"/>
              </a:rPr>
              <a:t> всей</a:t>
            </a:r>
            <a:endParaRPr sz="2400">
              <a:latin typeface="Times New Roman"/>
              <a:cs typeface="Times New Roman"/>
            </a:endParaRPr>
          </a:p>
          <a:p>
            <a:pPr marL="723900">
              <a:lnSpc>
                <a:spcPts val="2595"/>
              </a:lnSpc>
            </a:pPr>
            <a:r>
              <a:rPr sz="2400" dirty="0">
                <a:latin typeface="Times New Roman"/>
                <a:cs typeface="Times New Roman"/>
              </a:rPr>
              <a:t>выборки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максимальна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7760" y="4215129"/>
            <a:ext cx="530225" cy="368300"/>
          </a:xfrm>
          <a:custGeom>
            <a:avLst/>
            <a:gdLst/>
            <a:ahLst/>
            <a:cxnLst/>
            <a:rect l="l" t="t" r="r" b="b"/>
            <a:pathLst>
              <a:path w="530225" h="368300">
                <a:moveTo>
                  <a:pt x="433082" y="0"/>
                </a:moveTo>
                <a:lnTo>
                  <a:pt x="429399" y="12192"/>
                </a:lnTo>
                <a:lnTo>
                  <a:pt x="446308" y="20955"/>
                </a:lnTo>
                <a:lnTo>
                  <a:pt x="461038" y="33718"/>
                </a:lnTo>
                <a:lnTo>
                  <a:pt x="484009" y="71247"/>
                </a:lnTo>
                <a:lnTo>
                  <a:pt x="497900" y="122285"/>
                </a:lnTo>
                <a:lnTo>
                  <a:pt x="502551" y="184277"/>
                </a:lnTo>
                <a:lnTo>
                  <a:pt x="501386" y="216540"/>
                </a:lnTo>
                <a:lnTo>
                  <a:pt x="492103" y="272877"/>
                </a:lnTo>
                <a:lnTo>
                  <a:pt x="473601" y="317690"/>
                </a:lnTo>
                <a:lnTo>
                  <a:pt x="446308" y="347218"/>
                </a:lnTo>
                <a:lnTo>
                  <a:pt x="429399" y="355981"/>
                </a:lnTo>
                <a:lnTo>
                  <a:pt x="433082" y="368173"/>
                </a:lnTo>
                <a:lnTo>
                  <a:pt x="474230" y="346265"/>
                </a:lnTo>
                <a:lnTo>
                  <a:pt x="504710" y="304927"/>
                </a:lnTo>
                <a:lnTo>
                  <a:pt x="523570" y="249189"/>
                </a:lnTo>
                <a:lnTo>
                  <a:pt x="529856" y="184023"/>
                </a:lnTo>
                <a:lnTo>
                  <a:pt x="528285" y="150328"/>
                </a:lnTo>
                <a:lnTo>
                  <a:pt x="515712" y="89939"/>
                </a:lnTo>
                <a:lnTo>
                  <a:pt x="490804" y="40147"/>
                </a:lnTo>
                <a:lnTo>
                  <a:pt x="454990" y="8524"/>
                </a:lnTo>
                <a:lnTo>
                  <a:pt x="433082" y="0"/>
                </a:lnTo>
                <a:close/>
              </a:path>
              <a:path w="530225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8"/>
                </a:lnTo>
                <a:lnTo>
                  <a:pt x="68819" y="334454"/>
                </a:lnTo>
                <a:lnTo>
                  <a:pt x="45923" y="296926"/>
                </a:lnTo>
                <a:lnTo>
                  <a:pt x="32024" y="246078"/>
                </a:lnTo>
                <a:lnTo>
                  <a:pt x="27393" y="184277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7840" y="4169791"/>
            <a:ext cx="1641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8130" algn="l"/>
                <a:tab pos="589915" algn="l"/>
                <a:tab pos="1120775" algn="l"/>
              </a:tabLst>
            </a:pPr>
            <a:r>
              <a:rPr sz="2400" spc="-50" dirty="0">
                <a:latin typeface="Cambria Math"/>
                <a:cs typeface="Cambria Math"/>
              </a:rPr>
              <a:t>𝑝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55" dirty="0">
                <a:latin typeface="Cambria Math"/>
                <a:cs typeface="Cambria Math"/>
              </a:rPr>
              <a:t>𝑋</a:t>
            </a:r>
            <a:r>
              <a:rPr sz="2625" spc="82" baseline="28571" dirty="0">
                <a:latin typeface="Cambria Math"/>
                <a:cs typeface="Cambria Math"/>
              </a:rPr>
              <a:t>𝑙</a:t>
            </a:r>
            <a:r>
              <a:rPr sz="2625" baseline="28571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𝑝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81098" y="4147692"/>
            <a:ext cx="3820160" cy="502920"/>
          </a:xfrm>
          <a:custGeom>
            <a:avLst/>
            <a:gdLst/>
            <a:ahLst/>
            <a:cxnLst/>
            <a:rect l="l" t="t" r="r" b="b"/>
            <a:pathLst>
              <a:path w="3820160" h="502920">
                <a:moveTo>
                  <a:pt x="113411" y="11938"/>
                </a:moveTo>
                <a:lnTo>
                  <a:pt x="63919" y="35852"/>
                </a:lnTo>
                <a:lnTo>
                  <a:pt x="29464" y="92837"/>
                </a:lnTo>
                <a:lnTo>
                  <a:pt x="7340" y="166217"/>
                </a:lnTo>
                <a:lnTo>
                  <a:pt x="1828" y="207251"/>
                </a:lnTo>
                <a:lnTo>
                  <a:pt x="0" y="251206"/>
                </a:lnTo>
                <a:lnTo>
                  <a:pt x="1828" y="294906"/>
                </a:lnTo>
                <a:lnTo>
                  <a:pt x="7340" y="335876"/>
                </a:lnTo>
                <a:lnTo>
                  <a:pt x="16548" y="374103"/>
                </a:lnTo>
                <a:lnTo>
                  <a:pt x="45415" y="440969"/>
                </a:lnTo>
                <a:lnTo>
                  <a:pt x="84988" y="487502"/>
                </a:lnTo>
                <a:lnTo>
                  <a:pt x="108585" y="502666"/>
                </a:lnTo>
                <a:lnTo>
                  <a:pt x="113411" y="490855"/>
                </a:lnTo>
                <a:lnTo>
                  <a:pt x="94500" y="475576"/>
                </a:lnTo>
                <a:lnTo>
                  <a:pt x="77774" y="455637"/>
                </a:lnTo>
                <a:lnTo>
                  <a:pt x="50927" y="401828"/>
                </a:lnTo>
                <a:lnTo>
                  <a:pt x="34061" y="332701"/>
                </a:lnTo>
                <a:lnTo>
                  <a:pt x="29845" y="293585"/>
                </a:lnTo>
                <a:lnTo>
                  <a:pt x="28448" y="251460"/>
                </a:lnTo>
                <a:lnTo>
                  <a:pt x="29870" y="208724"/>
                </a:lnTo>
                <a:lnTo>
                  <a:pt x="34137" y="169265"/>
                </a:lnTo>
                <a:lnTo>
                  <a:pt x="51181" y="100203"/>
                </a:lnTo>
                <a:lnTo>
                  <a:pt x="78054" y="46926"/>
                </a:lnTo>
                <a:lnTo>
                  <a:pt x="94665" y="27165"/>
                </a:lnTo>
                <a:lnTo>
                  <a:pt x="113411" y="11938"/>
                </a:lnTo>
                <a:close/>
              </a:path>
              <a:path w="3820160" h="502920">
                <a:moveTo>
                  <a:pt x="244094" y="122809"/>
                </a:moveTo>
                <a:lnTo>
                  <a:pt x="240030" y="111379"/>
                </a:lnTo>
                <a:lnTo>
                  <a:pt x="219570" y="118770"/>
                </a:lnTo>
                <a:lnTo>
                  <a:pt x="201625" y="129463"/>
                </a:lnTo>
                <a:lnTo>
                  <a:pt x="173228" y="160782"/>
                </a:lnTo>
                <a:lnTo>
                  <a:pt x="155790" y="202793"/>
                </a:lnTo>
                <a:lnTo>
                  <a:pt x="149987" y="252603"/>
                </a:lnTo>
                <a:lnTo>
                  <a:pt x="151434" y="278485"/>
                </a:lnTo>
                <a:lnTo>
                  <a:pt x="163055" y="324345"/>
                </a:lnTo>
                <a:lnTo>
                  <a:pt x="186105" y="361594"/>
                </a:lnTo>
                <a:lnTo>
                  <a:pt x="219494" y="386270"/>
                </a:lnTo>
                <a:lnTo>
                  <a:pt x="240030" y="393700"/>
                </a:lnTo>
                <a:lnTo>
                  <a:pt x="243586" y="382143"/>
                </a:lnTo>
                <a:lnTo>
                  <a:pt x="227507" y="375031"/>
                </a:lnTo>
                <a:lnTo>
                  <a:pt x="213626" y="365112"/>
                </a:lnTo>
                <a:lnTo>
                  <a:pt x="185191" y="318909"/>
                </a:lnTo>
                <a:lnTo>
                  <a:pt x="176809" y="275971"/>
                </a:lnTo>
                <a:lnTo>
                  <a:pt x="175768" y="251079"/>
                </a:lnTo>
                <a:lnTo>
                  <a:pt x="176809" y="227012"/>
                </a:lnTo>
                <a:lnTo>
                  <a:pt x="185191" y="185242"/>
                </a:lnTo>
                <a:lnTo>
                  <a:pt x="213741" y="139687"/>
                </a:lnTo>
                <a:lnTo>
                  <a:pt x="227774" y="129895"/>
                </a:lnTo>
                <a:lnTo>
                  <a:pt x="244094" y="122809"/>
                </a:lnTo>
                <a:close/>
              </a:path>
              <a:path w="3820160" h="502920">
                <a:moveTo>
                  <a:pt x="1094613" y="252603"/>
                </a:moveTo>
                <a:lnTo>
                  <a:pt x="1088796" y="202793"/>
                </a:lnTo>
                <a:lnTo>
                  <a:pt x="1071372" y="160782"/>
                </a:lnTo>
                <a:lnTo>
                  <a:pt x="1042962" y="129463"/>
                </a:lnTo>
                <a:lnTo>
                  <a:pt x="1004570" y="111379"/>
                </a:lnTo>
                <a:lnTo>
                  <a:pt x="1000633" y="122809"/>
                </a:lnTo>
                <a:lnTo>
                  <a:pt x="1016939" y="129895"/>
                </a:lnTo>
                <a:lnTo>
                  <a:pt x="1030986" y="139687"/>
                </a:lnTo>
                <a:lnTo>
                  <a:pt x="1059497" y="185242"/>
                </a:lnTo>
                <a:lnTo>
                  <a:pt x="1067803" y="227012"/>
                </a:lnTo>
                <a:lnTo>
                  <a:pt x="1068832" y="251079"/>
                </a:lnTo>
                <a:lnTo>
                  <a:pt x="1067777" y="275971"/>
                </a:lnTo>
                <a:lnTo>
                  <a:pt x="1059446" y="318909"/>
                </a:lnTo>
                <a:lnTo>
                  <a:pt x="1031024" y="365112"/>
                </a:lnTo>
                <a:lnTo>
                  <a:pt x="1001014" y="382143"/>
                </a:lnTo>
                <a:lnTo>
                  <a:pt x="1004570" y="393700"/>
                </a:lnTo>
                <a:lnTo>
                  <a:pt x="1043063" y="375577"/>
                </a:lnTo>
                <a:lnTo>
                  <a:pt x="1071372" y="344297"/>
                </a:lnTo>
                <a:lnTo>
                  <a:pt x="1088796" y="302412"/>
                </a:lnTo>
                <a:lnTo>
                  <a:pt x="1093152" y="278485"/>
                </a:lnTo>
                <a:lnTo>
                  <a:pt x="1094613" y="252603"/>
                </a:lnTo>
                <a:close/>
              </a:path>
              <a:path w="3820160" h="502920">
                <a:moveTo>
                  <a:pt x="1355090" y="122809"/>
                </a:moveTo>
                <a:lnTo>
                  <a:pt x="1351026" y="111379"/>
                </a:lnTo>
                <a:lnTo>
                  <a:pt x="1330566" y="118770"/>
                </a:lnTo>
                <a:lnTo>
                  <a:pt x="1312621" y="129463"/>
                </a:lnTo>
                <a:lnTo>
                  <a:pt x="1284224" y="160782"/>
                </a:lnTo>
                <a:lnTo>
                  <a:pt x="1266786" y="202793"/>
                </a:lnTo>
                <a:lnTo>
                  <a:pt x="1260983" y="252603"/>
                </a:lnTo>
                <a:lnTo>
                  <a:pt x="1262430" y="278485"/>
                </a:lnTo>
                <a:lnTo>
                  <a:pt x="1274051" y="324345"/>
                </a:lnTo>
                <a:lnTo>
                  <a:pt x="1297101" y="361594"/>
                </a:lnTo>
                <a:lnTo>
                  <a:pt x="1330490" y="386270"/>
                </a:lnTo>
                <a:lnTo>
                  <a:pt x="1351026" y="393700"/>
                </a:lnTo>
                <a:lnTo>
                  <a:pt x="1354582" y="382143"/>
                </a:lnTo>
                <a:lnTo>
                  <a:pt x="1338503" y="375031"/>
                </a:lnTo>
                <a:lnTo>
                  <a:pt x="1324622" y="365112"/>
                </a:lnTo>
                <a:lnTo>
                  <a:pt x="1296187" y="318909"/>
                </a:lnTo>
                <a:lnTo>
                  <a:pt x="1287805" y="275971"/>
                </a:lnTo>
                <a:lnTo>
                  <a:pt x="1286764" y="251079"/>
                </a:lnTo>
                <a:lnTo>
                  <a:pt x="1287805" y="227012"/>
                </a:lnTo>
                <a:lnTo>
                  <a:pt x="1296187" y="185242"/>
                </a:lnTo>
                <a:lnTo>
                  <a:pt x="1324737" y="139687"/>
                </a:lnTo>
                <a:lnTo>
                  <a:pt x="1338770" y="129895"/>
                </a:lnTo>
                <a:lnTo>
                  <a:pt x="1355090" y="122809"/>
                </a:lnTo>
                <a:close/>
              </a:path>
              <a:path w="3820160" h="502920">
                <a:moveTo>
                  <a:pt x="2219325" y="252603"/>
                </a:moveTo>
                <a:lnTo>
                  <a:pt x="2213508" y="202793"/>
                </a:lnTo>
                <a:lnTo>
                  <a:pt x="2196084" y="160782"/>
                </a:lnTo>
                <a:lnTo>
                  <a:pt x="2167674" y="129463"/>
                </a:lnTo>
                <a:lnTo>
                  <a:pt x="2129282" y="111379"/>
                </a:lnTo>
                <a:lnTo>
                  <a:pt x="2125345" y="122809"/>
                </a:lnTo>
                <a:lnTo>
                  <a:pt x="2141651" y="129895"/>
                </a:lnTo>
                <a:lnTo>
                  <a:pt x="2155698" y="139687"/>
                </a:lnTo>
                <a:lnTo>
                  <a:pt x="2184209" y="185242"/>
                </a:lnTo>
                <a:lnTo>
                  <a:pt x="2192515" y="227012"/>
                </a:lnTo>
                <a:lnTo>
                  <a:pt x="2193544" y="251079"/>
                </a:lnTo>
                <a:lnTo>
                  <a:pt x="2192490" y="275971"/>
                </a:lnTo>
                <a:lnTo>
                  <a:pt x="2184158" y="318909"/>
                </a:lnTo>
                <a:lnTo>
                  <a:pt x="2155736" y="365112"/>
                </a:lnTo>
                <a:lnTo>
                  <a:pt x="2125726" y="382143"/>
                </a:lnTo>
                <a:lnTo>
                  <a:pt x="2129282" y="393700"/>
                </a:lnTo>
                <a:lnTo>
                  <a:pt x="2167775" y="375577"/>
                </a:lnTo>
                <a:lnTo>
                  <a:pt x="2196084" y="344297"/>
                </a:lnTo>
                <a:lnTo>
                  <a:pt x="2213508" y="302412"/>
                </a:lnTo>
                <a:lnTo>
                  <a:pt x="2217864" y="278485"/>
                </a:lnTo>
                <a:lnTo>
                  <a:pt x="2219325" y="252603"/>
                </a:lnTo>
                <a:close/>
              </a:path>
              <a:path w="3820160" h="502920">
                <a:moveTo>
                  <a:pt x="2877820" y="79629"/>
                </a:moveTo>
                <a:lnTo>
                  <a:pt x="2874137" y="67437"/>
                </a:lnTo>
                <a:lnTo>
                  <a:pt x="2852229" y="75971"/>
                </a:lnTo>
                <a:lnTo>
                  <a:pt x="2832989" y="89344"/>
                </a:lnTo>
                <a:lnTo>
                  <a:pt x="2802509" y="130683"/>
                </a:lnTo>
                <a:lnTo>
                  <a:pt x="2783636" y="186410"/>
                </a:lnTo>
                <a:lnTo>
                  <a:pt x="2777363" y="251460"/>
                </a:lnTo>
                <a:lnTo>
                  <a:pt x="2778925" y="285229"/>
                </a:lnTo>
                <a:lnTo>
                  <a:pt x="2791498" y="345668"/>
                </a:lnTo>
                <a:lnTo>
                  <a:pt x="2816415" y="395465"/>
                </a:lnTo>
                <a:lnTo>
                  <a:pt x="2852229" y="427088"/>
                </a:lnTo>
                <a:lnTo>
                  <a:pt x="2874137" y="435610"/>
                </a:lnTo>
                <a:lnTo>
                  <a:pt x="2877820" y="423418"/>
                </a:lnTo>
                <a:lnTo>
                  <a:pt x="2860903" y="414655"/>
                </a:lnTo>
                <a:lnTo>
                  <a:pt x="2846171" y="401891"/>
                </a:lnTo>
                <a:lnTo>
                  <a:pt x="2823210" y="364363"/>
                </a:lnTo>
                <a:lnTo>
                  <a:pt x="2809379" y="313524"/>
                </a:lnTo>
                <a:lnTo>
                  <a:pt x="2804795" y="251714"/>
                </a:lnTo>
                <a:lnTo>
                  <a:pt x="2805938" y="219367"/>
                </a:lnTo>
                <a:lnTo>
                  <a:pt x="2815132" y="162839"/>
                </a:lnTo>
                <a:lnTo>
                  <a:pt x="2833611" y="117919"/>
                </a:lnTo>
                <a:lnTo>
                  <a:pt x="2860903" y="88392"/>
                </a:lnTo>
                <a:lnTo>
                  <a:pt x="2877820" y="79629"/>
                </a:lnTo>
                <a:close/>
              </a:path>
              <a:path w="3820160" h="502920">
                <a:moveTo>
                  <a:pt x="3669919" y="251460"/>
                </a:moveTo>
                <a:lnTo>
                  <a:pt x="3663632" y="186410"/>
                </a:lnTo>
                <a:lnTo>
                  <a:pt x="3644773" y="130683"/>
                </a:lnTo>
                <a:lnTo>
                  <a:pt x="3614293" y="89344"/>
                </a:lnTo>
                <a:lnTo>
                  <a:pt x="3573145" y="67437"/>
                </a:lnTo>
                <a:lnTo>
                  <a:pt x="3569462" y="79629"/>
                </a:lnTo>
                <a:lnTo>
                  <a:pt x="3586365" y="88392"/>
                </a:lnTo>
                <a:lnTo>
                  <a:pt x="3601097" y="101155"/>
                </a:lnTo>
                <a:lnTo>
                  <a:pt x="3624072" y="138684"/>
                </a:lnTo>
                <a:lnTo>
                  <a:pt x="3637953" y="189725"/>
                </a:lnTo>
                <a:lnTo>
                  <a:pt x="3642614" y="251714"/>
                </a:lnTo>
                <a:lnTo>
                  <a:pt x="3641445" y="283984"/>
                </a:lnTo>
                <a:lnTo>
                  <a:pt x="3632162" y="340321"/>
                </a:lnTo>
                <a:lnTo>
                  <a:pt x="3613658" y="385140"/>
                </a:lnTo>
                <a:lnTo>
                  <a:pt x="3586365" y="414655"/>
                </a:lnTo>
                <a:lnTo>
                  <a:pt x="3569462" y="423418"/>
                </a:lnTo>
                <a:lnTo>
                  <a:pt x="3573145" y="435610"/>
                </a:lnTo>
                <a:lnTo>
                  <a:pt x="3614293" y="413702"/>
                </a:lnTo>
                <a:lnTo>
                  <a:pt x="3644773" y="372364"/>
                </a:lnTo>
                <a:lnTo>
                  <a:pt x="3663632" y="316636"/>
                </a:lnTo>
                <a:lnTo>
                  <a:pt x="3668344" y="285229"/>
                </a:lnTo>
                <a:lnTo>
                  <a:pt x="3669919" y="251460"/>
                </a:lnTo>
                <a:close/>
              </a:path>
              <a:path w="3820160" h="502920">
                <a:moveTo>
                  <a:pt x="3820160" y="251206"/>
                </a:moveTo>
                <a:lnTo>
                  <a:pt x="3818318" y="207251"/>
                </a:lnTo>
                <a:lnTo>
                  <a:pt x="3812819" y="166217"/>
                </a:lnTo>
                <a:lnTo>
                  <a:pt x="3803650" y="128092"/>
                </a:lnTo>
                <a:lnTo>
                  <a:pt x="3774859" y="61696"/>
                </a:lnTo>
                <a:lnTo>
                  <a:pt x="3735235" y="15303"/>
                </a:lnTo>
                <a:lnTo>
                  <a:pt x="3711575" y="0"/>
                </a:lnTo>
                <a:lnTo>
                  <a:pt x="3706749" y="11938"/>
                </a:lnTo>
                <a:lnTo>
                  <a:pt x="3725507" y="27165"/>
                </a:lnTo>
                <a:lnTo>
                  <a:pt x="3742156" y="46926"/>
                </a:lnTo>
                <a:lnTo>
                  <a:pt x="3769106" y="100203"/>
                </a:lnTo>
                <a:lnTo>
                  <a:pt x="3786073" y="169265"/>
                </a:lnTo>
                <a:lnTo>
                  <a:pt x="3790302" y="208724"/>
                </a:lnTo>
                <a:lnTo>
                  <a:pt x="3791712" y="251460"/>
                </a:lnTo>
                <a:lnTo>
                  <a:pt x="3790302" y="293585"/>
                </a:lnTo>
                <a:lnTo>
                  <a:pt x="3786086" y="332701"/>
                </a:lnTo>
                <a:lnTo>
                  <a:pt x="3769233" y="401828"/>
                </a:lnTo>
                <a:lnTo>
                  <a:pt x="3742372" y="455637"/>
                </a:lnTo>
                <a:lnTo>
                  <a:pt x="3706749" y="490855"/>
                </a:lnTo>
                <a:lnTo>
                  <a:pt x="3711575" y="502666"/>
                </a:lnTo>
                <a:lnTo>
                  <a:pt x="3756342" y="466940"/>
                </a:lnTo>
                <a:lnTo>
                  <a:pt x="3790823" y="409575"/>
                </a:lnTo>
                <a:lnTo>
                  <a:pt x="3812819" y="335876"/>
                </a:lnTo>
                <a:lnTo>
                  <a:pt x="3818318" y="294906"/>
                </a:lnTo>
                <a:lnTo>
                  <a:pt x="3820160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4193" y="4259071"/>
            <a:ext cx="944880" cy="282575"/>
          </a:xfrm>
          <a:custGeom>
            <a:avLst/>
            <a:gdLst/>
            <a:ahLst/>
            <a:cxnLst/>
            <a:rect l="l" t="t" r="r" b="b"/>
            <a:pathLst>
              <a:path w="944879" h="282575">
                <a:moveTo>
                  <a:pt x="854582" y="0"/>
                </a:moveTo>
                <a:lnTo>
                  <a:pt x="850646" y="11429"/>
                </a:lnTo>
                <a:lnTo>
                  <a:pt x="866953" y="18504"/>
                </a:lnTo>
                <a:lnTo>
                  <a:pt x="880998" y="28305"/>
                </a:lnTo>
                <a:lnTo>
                  <a:pt x="909522" y="73852"/>
                </a:lnTo>
                <a:lnTo>
                  <a:pt x="917817" y="115623"/>
                </a:lnTo>
                <a:lnTo>
                  <a:pt x="918845" y="139700"/>
                </a:lnTo>
                <a:lnTo>
                  <a:pt x="917799" y="164580"/>
                </a:lnTo>
                <a:lnTo>
                  <a:pt x="909468" y="207529"/>
                </a:lnTo>
                <a:lnTo>
                  <a:pt x="881046" y="253730"/>
                </a:lnTo>
                <a:lnTo>
                  <a:pt x="851026" y="270763"/>
                </a:lnTo>
                <a:lnTo>
                  <a:pt x="854582" y="282320"/>
                </a:lnTo>
                <a:lnTo>
                  <a:pt x="893079" y="264191"/>
                </a:lnTo>
                <a:lnTo>
                  <a:pt x="921384" y="232917"/>
                </a:lnTo>
                <a:lnTo>
                  <a:pt x="938815" y="191023"/>
                </a:lnTo>
                <a:lnTo>
                  <a:pt x="944626" y="141223"/>
                </a:lnTo>
                <a:lnTo>
                  <a:pt x="943173" y="115339"/>
                </a:lnTo>
                <a:lnTo>
                  <a:pt x="931552" y="69429"/>
                </a:lnTo>
                <a:lnTo>
                  <a:pt x="908429" y="32093"/>
                </a:lnTo>
                <a:lnTo>
                  <a:pt x="875039" y="7379"/>
                </a:lnTo>
                <a:lnTo>
                  <a:pt x="854582" y="0"/>
                </a:lnTo>
                <a:close/>
              </a:path>
              <a:path w="944879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2" y="282320"/>
                </a:lnTo>
                <a:lnTo>
                  <a:pt x="93599" y="270763"/>
                </a:lnTo>
                <a:lnTo>
                  <a:pt x="77531" y="263646"/>
                </a:lnTo>
                <a:lnTo>
                  <a:pt x="63642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84669" y="4140835"/>
            <a:ext cx="5854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</a:tabLst>
            </a:pPr>
            <a:r>
              <a:rPr sz="1750" spc="-50" dirty="0">
                <a:latin typeface="Cambria Math"/>
                <a:cs typeface="Cambria Math"/>
              </a:rPr>
              <a:t>1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25332" y="4215129"/>
            <a:ext cx="892810" cy="368300"/>
          </a:xfrm>
          <a:custGeom>
            <a:avLst/>
            <a:gdLst/>
            <a:ahLst/>
            <a:cxnLst/>
            <a:rect l="l" t="t" r="r" b="b"/>
            <a:pathLst>
              <a:path w="892809" h="368300">
                <a:moveTo>
                  <a:pt x="795782" y="0"/>
                </a:moveTo>
                <a:lnTo>
                  <a:pt x="792099" y="12192"/>
                </a:lnTo>
                <a:lnTo>
                  <a:pt x="809007" y="20955"/>
                </a:lnTo>
                <a:lnTo>
                  <a:pt x="823737" y="33718"/>
                </a:lnTo>
                <a:lnTo>
                  <a:pt x="846709" y="71247"/>
                </a:lnTo>
                <a:lnTo>
                  <a:pt x="860599" y="122285"/>
                </a:lnTo>
                <a:lnTo>
                  <a:pt x="865251" y="184277"/>
                </a:lnTo>
                <a:lnTo>
                  <a:pt x="864086" y="216540"/>
                </a:lnTo>
                <a:lnTo>
                  <a:pt x="854803" y="272877"/>
                </a:lnTo>
                <a:lnTo>
                  <a:pt x="836300" y="317690"/>
                </a:lnTo>
                <a:lnTo>
                  <a:pt x="809007" y="347218"/>
                </a:lnTo>
                <a:lnTo>
                  <a:pt x="792099" y="355981"/>
                </a:lnTo>
                <a:lnTo>
                  <a:pt x="795782" y="368173"/>
                </a:lnTo>
                <a:lnTo>
                  <a:pt x="836930" y="346265"/>
                </a:lnTo>
                <a:lnTo>
                  <a:pt x="867410" y="304927"/>
                </a:lnTo>
                <a:lnTo>
                  <a:pt x="886269" y="249189"/>
                </a:lnTo>
                <a:lnTo>
                  <a:pt x="892556" y="184023"/>
                </a:lnTo>
                <a:lnTo>
                  <a:pt x="890984" y="150328"/>
                </a:lnTo>
                <a:lnTo>
                  <a:pt x="878411" y="89939"/>
                </a:lnTo>
                <a:lnTo>
                  <a:pt x="853503" y="40147"/>
                </a:lnTo>
                <a:lnTo>
                  <a:pt x="817689" y="8524"/>
                </a:lnTo>
                <a:lnTo>
                  <a:pt x="795782" y="0"/>
                </a:lnTo>
                <a:close/>
              </a:path>
              <a:path w="892809" h="368300">
                <a:moveTo>
                  <a:pt x="96774" y="0"/>
                </a:moveTo>
                <a:lnTo>
                  <a:pt x="5562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48" y="347218"/>
                </a:lnTo>
                <a:lnTo>
                  <a:pt x="68818" y="334454"/>
                </a:lnTo>
                <a:lnTo>
                  <a:pt x="45847" y="296926"/>
                </a:lnTo>
                <a:lnTo>
                  <a:pt x="32019" y="246078"/>
                </a:lnTo>
                <a:lnTo>
                  <a:pt x="27432" y="184277"/>
                </a:lnTo>
                <a:lnTo>
                  <a:pt x="28576" y="151917"/>
                </a:lnTo>
                <a:lnTo>
                  <a:pt x="3777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67533" y="4169791"/>
            <a:ext cx="6573520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810"/>
              </a:lnSpc>
              <a:spcBef>
                <a:spcPts val="100"/>
              </a:spcBef>
              <a:tabLst>
                <a:tab pos="935355" algn="l"/>
                <a:tab pos="1174750" algn="l"/>
                <a:tab pos="2059939" algn="l"/>
                <a:tab pos="2701925" algn="l"/>
                <a:tab pos="3743960" algn="l"/>
                <a:tab pos="4357370" algn="l"/>
                <a:tab pos="4669790" algn="l"/>
                <a:tab pos="5279390" algn="l"/>
                <a:tab pos="5869305" algn="l"/>
              </a:tabLst>
            </a:pPr>
            <a:r>
              <a:rPr sz="2400" spc="65" dirty="0">
                <a:latin typeface="Cambria Math"/>
                <a:cs typeface="Cambria Math"/>
              </a:rPr>
              <a:t>𝑥</a:t>
            </a:r>
            <a:r>
              <a:rPr sz="2625" spc="97" baseline="28571" dirty="0">
                <a:latin typeface="Cambria Math"/>
                <a:cs typeface="Cambria Math"/>
              </a:rPr>
              <a:t>1</a:t>
            </a:r>
            <a:r>
              <a:rPr sz="2400" spc="65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𝑦</a:t>
            </a:r>
            <a:r>
              <a:rPr sz="2625" spc="-37" baseline="28571" dirty="0">
                <a:latin typeface="Cambria Math"/>
                <a:cs typeface="Cambria Math"/>
              </a:rPr>
              <a:t>1</a:t>
            </a:r>
            <a:r>
              <a:rPr sz="2625" baseline="28571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80" dirty="0">
                <a:latin typeface="Cambria Math"/>
                <a:cs typeface="Cambria Math"/>
              </a:rPr>
              <a:t>𝑥</a:t>
            </a:r>
            <a:r>
              <a:rPr sz="2625" spc="120" baseline="28571" dirty="0">
                <a:latin typeface="Cambria Math"/>
                <a:cs typeface="Cambria Math"/>
              </a:rPr>
              <a:t>2</a:t>
            </a:r>
            <a:r>
              <a:rPr sz="2400" spc="8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40" dirty="0">
                <a:latin typeface="Cambria Math"/>
                <a:cs typeface="Cambria Math"/>
              </a:rPr>
              <a:t>𝑦</a:t>
            </a:r>
            <a:r>
              <a:rPr sz="2625" spc="60" baseline="28571" dirty="0">
                <a:latin typeface="Cambria Math"/>
                <a:cs typeface="Cambria Math"/>
              </a:rPr>
              <a:t>2</a:t>
            </a:r>
            <a:r>
              <a:rPr sz="2625" baseline="28571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110" dirty="0">
                <a:latin typeface="Cambria Math"/>
                <a:cs typeface="Cambria Math"/>
              </a:rPr>
              <a:t>𝑥</a:t>
            </a:r>
            <a:r>
              <a:rPr sz="2625" spc="165" baseline="28571" dirty="0">
                <a:latin typeface="Cambria Math"/>
                <a:cs typeface="Cambria Math"/>
              </a:rPr>
              <a:t>𝑙</a:t>
            </a:r>
            <a:r>
              <a:rPr sz="2400" spc="11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60" dirty="0">
                <a:latin typeface="Cambria Math"/>
                <a:cs typeface="Cambria Math"/>
              </a:rPr>
              <a:t>𝑦</a:t>
            </a:r>
            <a:r>
              <a:rPr sz="2625" spc="89" baseline="28571" dirty="0">
                <a:latin typeface="Cambria Math"/>
                <a:cs typeface="Cambria Math"/>
              </a:rPr>
              <a:t>𝑙</a:t>
            </a:r>
            <a:r>
              <a:rPr sz="2625" baseline="28571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𝑝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𝑦</a:t>
            </a:r>
            <a:r>
              <a:rPr sz="2400" dirty="0">
                <a:latin typeface="Cambria Math"/>
                <a:cs typeface="Cambria Math"/>
              </a:rPr>
              <a:t>	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𝑝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114" dirty="0">
                <a:latin typeface="Cambria Math"/>
                <a:cs typeface="Cambria Math"/>
              </a:rPr>
              <a:t>𝑥</a:t>
            </a:r>
            <a:r>
              <a:rPr sz="2625" spc="172" baseline="28571" dirty="0">
                <a:latin typeface="Cambria Math"/>
                <a:cs typeface="Cambria Math"/>
              </a:rPr>
              <a:t>𝑙</a:t>
            </a:r>
            <a:r>
              <a:rPr sz="2400" spc="114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𝑦</a:t>
            </a:r>
            <a:r>
              <a:rPr sz="2625" spc="75" baseline="28571" dirty="0">
                <a:latin typeface="Cambria Math"/>
                <a:cs typeface="Cambria Math"/>
              </a:rPr>
              <a:t>𝑙</a:t>
            </a:r>
            <a:endParaRPr sz="2625" baseline="28571">
              <a:latin typeface="Cambria Math"/>
              <a:cs typeface="Cambria Math"/>
            </a:endParaRPr>
          </a:p>
          <a:p>
            <a:pPr marL="1959610">
              <a:lnSpc>
                <a:spcPts val="2030"/>
              </a:lnSpc>
            </a:pPr>
            <a:r>
              <a:rPr sz="1750" spc="15" dirty="0">
                <a:latin typeface="Cambria Math"/>
                <a:cs typeface="Cambria Math"/>
              </a:rPr>
              <a:t>𝑙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8576" y="4934458"/>
            <a:ext cx="877569" cy="368300"/>
          </a:xfrm>
          <a:custGeom>
            <a:avLst/>
            <a:gdLst/>
            <a:ahLst/>
            <a:cxnLst/>
            <a:rect l="l" t="t" r="r" b="b"/>
            <a:pathLst>
              <a:path w="877570" h="368300">
                <a:moveTo>
                  <a:pt x="780542" y="0"/>
                </a:moveTo>
                <a:lnTo>
                  <a:pt x="776859" y="12192"/>
                </a:lnTo>
                <a:lnTo>
                  <a:pt x="793767" y="20955"/>
                </a:lnTo>
                <a:lnTo>
                  <a:pt x="808497" y="33718"/>
                </a:lnTo>
                <a:lnTo>
                  <a:pt x="831469" y="71247"/>
                </a:lnTo>
                <a:lnTo>
                  <a:pt x="845359" y="122285"/>
                </a:lnTo>
                <a:lnTo>
                  <a:pt x="850011" y="184277"/>
                </a:lnTo>
                <a:lnTo>
                  <a:pt x="848846" y="216540"/>
                </a:lnTo>
                <a:lnTo>
                  <a:pt x="839563" y="272877"/>
                </a:lnTo>
                <a:lnTo>
                  <a:pt x="821060" y="317690"/>
                </a:lnTo>
                <a:lnTo>
                  <a:pt x="793767" y="347218"/>
                </a:lnTo>
                <a:lnTo>
                  <a:pt x="776859" y="355981"/>
                </a:lnTo>
                <a:lnTo>
                  <a:pt x="780542" y="368173"/>
                </a:lnTo>
                <a:lnTo>
                  <a:pt x="821690" y="346265"/>
                </a:lnTo>
                <a:lnTo>
                  <a:pt x="852170" y="304927"/>
                </a:lnTo>
                <a:lnTo>
                  <a:pt x="871029" y="249189"/>
                </a:lnTo>
                <a:lnTo>
                  <a:pt x="877315" y="184023"/>
                </a:lnTo>
                <a:lnTo>
                  <a:pt x="875744" y="150328"/>
                </a:lnTo>
                <a:lnTo>
                  <a:pt x="863171" y="89939"/>
                </a:lnTo>
                <a:lnTo>
                  <a:pt x="838263" y="40147"/>
                </a:lnTo>
                <a:lnTo>
                  <a:pt x="802449" y="8524"/>
                </a:lnTo>
                <a:lnTo>
                  <a:pt x="780542" y="0"/>
                </a:lnTo>
                <a:close/>
              </a:path>
              <a:path w="877570" h="368300">
                <a:moveTo>
                  <a:pt x="96774" y="0"/>
                </a:moveTo>
                <a:lnTo>
                  <a:pt x="5562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1"/>
                </a:lnTo>
                <a:lnTo>
                  <a:pt x="83548" y="347218"/>
                </a:lnTo>
                <a:lnTo>
                  <a:pt x="68818" y="334454"/>
                </a:lnTo>
                <a:lnTo>
                  <a:pt x="45847" y="296926"/>
                </a:lnTo>
                <a:lnTo>
                  <a:pt x="32019" y="246078"/>
                </a:lnTo>
                <a:lnTo>
                  <a:pt x="27431" y="184277"/>
                </a:lnTo>
                <a:lnTo>
                  <a:pt x="28576" y="151917"/>
                </a:lnTo>
                <a:lnTo>
                  <a:pt x="3777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49933" y="4888814"/>
            <a:ext cx="2376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699260" algn="l"/>
              </a:tabLst>
            </a:pPr>
            <a:r>
              <a:rPr sz="2400" spc="-10" dirty="0">
                <a:latin typeface="Cambria Math"/>
                <a:cs typeface="Cambria Math"/>
              </a:rPr>
              <a:t>𝐿𝑖𝑘𝑒𝑙𝑦ℎ𝑜𝑜𝑑</a:t>
            </a:r>
            <a:r>
              <a:rPr sz="2400" dirty="0">
                <a:latin typeface="Cambria Math"/>
                <a:cs typeface="Cambria Math"/>
              </a:rPr>
              <a:t>	𝑤,</a:t>
            </a:r>
            <a:r>
              <a:rPr sz="2400" spc="-80" dirty="0">
                <a:latin typeface="Cambria Math"/>
                <a:cs typeface="Cambria Math"/>
              </a:rPr>
              <a:t> </a:t>
            </a:r>
            <a:r>
              <a:rPr sz="2400" spc="55" dirty="0">
                <a:latin typeface="Cambria Math"/>
                <a:cs typeface="Cambria Math"/>
              </a:rPr>
              <a:t>𝑋</a:t>
            </a:r>
            <a:r>
              <a:rPr sz="2625" spc="82" baseline="28571" dirty="0">
                <a:latin typeface="Cambria Math"/>
                <a:cs typeface="Cambria Math"/>
              </a:rPr>
              <a:t>𝑙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9298" y="4888814"/>
            <a:ext cx="33166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215" dirty="0">
                <a:latin typeface="Cambria Math"/>
                <a:cs typeface="Cambria Math"/>
              </a:rPr>
              <a:t> </a:t>
            </a:r>
            <a:r>
              <a:rPr sz="2400" spc="2185" dirty="0">
                <a:latin typeface="Cambria Math"/>
                <a:cs typeface="Cambria Math"/>
              </a:rPr>
              <a:t>𝖦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𝜑(𝑥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𝑤)</a:t>
            </a:r>
            <a:r>
              <a:rPr sz="2400" spc="2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21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max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8266" y="5360314"/>
            <a:ext cx="4025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𝑖=1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84644" y="5159121"/>
            <a:ext cx="2076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90" dirty="0">
                <a:latin typeface="Cambria Math"/>
                <a:cs typeface="Cambria Math"/>
              </a:rPr>
              <a:t>𝑤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66139" y="5798172"/>
            <a:ext cx="2701925" cy="502920"/>
          </a:xfrm>
          <a:custGeom>
            <a:avLst/>
            <a:gdLst/>
            <a:ahLst/>
            <a:cxnLst/>
            <a:rect l="l" t="t" r="r" b="b"/>
            <a:pathLst>
              <a:path w="2701925" h="502920">
                <a:moveTo>
                  <a:pt x="113385" y="11899"/>
                </a:moveTo>
                <a:lnTo>
                  <a:pt x="63868" y="35864"/>
                </a:lnTo>
                <a:lnTo>
                  <a:pt x="29400" y="92862"/>
                </a:lnTo>
                <a:lnTo>
                  <a:pt x="7340" y="166243"/>
                </a:lnTo>
                <a:lnTo>
                  <a:pt x="1828" y="207276"/>
                </a:lnTo>
                <a:lnTo>
                  <a:pt x="0" y="251218"/>
                </a:lnTo>
                <a:lnTo>
                  <a:pt x="1828" y="294944"/>
                </a:lnTo>
                <a:lnTo>
                  <a:pt x="7340" y="335902"/>
                </a:lnTo>
                <a:lnTo>
                  <a:pt x="16535" y="374116"/>
                </a:lnTo>
                <a:lnTo>
                  <a:pt x="45364" y="440969"/>
                </a:lnTo>
                <a:lnTo>
                  <a:pt x="84937" y="487540"/>
                </a:lnTo>
                <a:lnTo>
                  <a:pt x="108559" y="502742"/>
                </a:lnTo>
                <a:lnTo>
                  <a:pt x="113385" y="490829"/>
                </a:lnTo>
                <a:lnTo>
                  <a:pt x="94475" y="475564"/>
                </a:lnTo>
                <a:lnTo>
                  <a:pt x="77762" y="455637"/>
                </a:lnTo>
                <a:lnTo>
                  <a:pt x="50901" y="401828"/>
                </a:lnTo>
                <a:lnTo>
                  <a:pt x="34048" y="332714"/>
                </a:lnTo>
                <a:lnTo>
                  <a:pt x="29832" y="293624"/>
                </a:lnTo>
                <a:lnTo>
                  <a:pt x="28435" y="251510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30" y="100228"/>
                </a:lnTo>
                <a:lnTo>
                  <a:pt x="78041" y="46939"/>
                </a:lnTo>
                <a:lnTo>
                  <a:pt x="94653" y="27139"/>
                </a:lnTo>
                <a:lnTo>
                  <a:pt x="113385" y="11899"/>
                </a:lnTo>
                <a:close/>
              </a:path>
              <a:path w="2701925" h="502920">
                <a:moveTo>
                  <a:pt x="1774418" y="79616"/>
                </a:moveTo>
                <a:lnTo>
                  <a:pt x="1770735" y="67411"/>
                </a:lnTo>
                <a:lnTo>
                  <a:pt x="1748828" y="75946"/>
                </a:lnTo>
                <a:lnTo>
                  <a:pt x="1729587" y="89331"/>
                </a:lnTo>
                <a:lnTo>
                  <a:pt x="1699107" y="130670"/>
                </a:lnTo>
                <a:lnTo>
                  <a:pt x="1680248" y="186410"/>
                </a:lnTo>
                <a:lnTo>
                  <a:pt x="1673961" y="251510"/>
                </a:lnTo>
                <a:lnTo>
                  <a:pt x="1675523" y="285254"/>
                </a:lnTo>
                <a:lnTo>
                  <a:pt x="1688096" y="345668"/>
                </a:lnTo>
                <a:lnTo>
                  <a:pt x="1713014" y="395465"/>
                </a:lnTo>
                <a:lnTo>
                  <a:pt x="1748828" y="427101"/>
                </a:lnTo>
                <a:lnTo>
                  <a:pt x="1770735" y="435622"/>
                </a:lnTo>
                <a:lnTo>
                  <a:pt x="1774418" y="423418"/>
                </a:lnTo>
                <a:lnTo>
                  <a:pt x="1757502" y="414655"/>
                </a:lnTo>
                <a:lnTo>
                  <a:pt x="1742770" y="401891"/>
                </a:lnTo>
                <a:lnTo>
                  <a:pt x="1719808" y="364401"/>
                </a:lnTo>
                <a:lnTo>
                  <a:pt x="1705978" y="313486"/>
                </a:lnTo>
                <a:lnTo>
                  <a:pt x="1701393" y="251510"/>
                </a:lnTo>
                <a:lnTo>
                  <a:pt x="1702536" y="219329"/>
                </a:lnTo>
                <a:lnTo>
                  <a:pt x="1711731" y="162852"/>
                </a:lnTo>
                <a:lnTo>
                  <a:pt x="1730209" y="117944"/>
                </a:lnTo>
                <a:lnTo>
                  <a:pt x="1757502" y="88392"/>
                </a:lnTo>
                <a:lnTo>
                  <a:pt x="1774418" y="79616"/>
                </a:lnTo>
                <a:close/>
              </a:path>
              <a:path w="2701925" h="502920">
                <a:moveTo>
                  <a:pt x="2551277" y="251510"/>
                </a:moveTo>
                <a:lnTo>
                  <a:pt x="2544991" y="186410"/>
                </a:lnTo>
                <a:lnTo>
                  <a:pt x="2526131" y="130670"/>
                </a:lnTo>
                <a:lnTo>
                  <a:pt x="2495651" y="89331"/>
                </a:lnTo>
                <a:lnTo>
                  <a:pt x="2454503" y="67411"/>
                </a:lnTo>
                <a:lnTo>
                  <a:pt x="2450820" y="79616"/>
                </a:lnTo>
                <a:lnTo>
                  <a:pt x="2467724" y="88392"/>
                </a:lnTo>
                <a:lnTo>
                  <a:pt x="2482456" y="101168"/>
                </a:lnTo>
                <a:lnTo>
                  <a:pt x="2505430" y="138709"/>
                </a:lnTo>
                <a:lnTo>
                  <a:pt x="2519311" y="189725"/>
                </a:lnTo>
                <a:lnTo>
                  <a:pt x="2523972" y="251663"/>
                </a:lnTo>
                <a:lnTo>
                  <a:pt x="2522804" y="283946"/>
                </a:lnTo>
                <a:lnTo>
                  <a:pt x="2513520" y="340309"/>
                </a:lnTo>
                <a:lnTo>
                  <a:pt x="2495016" y="385152"/>
                </a:lnTo>
                <a:lnTo>
                  <a:pt x="2467724" y="414655"/>
                </a:lnTo>
                <a:lnTo>
                  <a:pt x="2450820" y="423418"/>
                </a:lnTo>
                <a:lnTo>
                  <a:pt x="2454503" y="435622"/>
                </a:lnTo>
                <a:lnTo>
                  <a:pt x="2495651" y="413715"/>
                </a:lnTo>
                <a:lnTo>
                  <a:pt x="2526131" y="372364"/>
                </a:lnTo>
                <a:lnTo>
                  <a:pt x="2544991" y="316636"/>
                </a:lnTo>
                <a:lnTo>
                  <a:pt x="2549702" y="285254"/>
                </a:lnTo>
                <a:lnTo>
                  <a:pt x="2551277" y="251510"/>
                </a:lnTo>
                <a:close/>
              </a:path>
              <a:path w="2701925" h="502920">
                <a:moveTo>
                  <a:pt x="2701518" y="251218"/>
                </a:moveTo>
                <a:lnTo>
                  <a:pt x="2699677" y="207276"/>
                </a:lnTo>
                <a:lnTo>
                  <a:pt x="2694178" y="166243"/>
                </a:lnTo>
                <a:lnTo>
                  <a:pt x="2685008" y="128104"/>
                </a:lnTo>
                <a:lnTo>
                  <a:pt x="2656217" y="61722"/>
                </a:lnTo>
                <a:lnTo>
                  <a:pt x="2616593" y="15290"/>
                </a:lnTo>
                <a:lnTo>
                  <a:pt x="2592933" y="0"/>
                </a:lnTo>
                <a:lnTo>
                  <a:pt x="2588107" y="11899"/>
                </a:lnTo>
                <a:lnTo>
                  <a:pt x="2606865" y="27139"/>
                </a:lnTo>
                <a:lnTo>
                  <a:pt x="2623515" y="46939"/>
                </a:lnTo>
                <a:lnTo>
                  <a:pt x="2650464" y="100228"/>
                </a:lnTo>
                <a:lnTo>
                  <a:pt x="2667431" y="169278"/>
                </a:lnTo>
                <a:lnTo>
                  <a:pt x="2671661" y="208749"/>
                </a:lnTo>
                <a:lnTo>
                  <a:pt x="2673070" y="251510"/>
                </a:lnTo>
                <a:lnTo>
                  <a:pt x="2671661" y="293624"/>
                </a:lnTo>
                <a:lnTo>
                  <a:pt x="2667444" y="332714"/>
                </a:lnTo>
                <a:lnTo>
                  <a:pt x="2650591" y="401828"/>
                </a:lnTo>
                <a:lnTo>
                  <a:pt x="2623731" y="455637"/>
                </a:lnTo>
                <a:lnTo>
                  <a:pt x="2588107" y="490829"/>
                </a:lnTo>
                <a:lnTo>
                  <a:pt x="2592933" y="502742"/>
                </a:lnTo>
                <a:lnTo>
                  <a:pt x="2637701" y="466953"/>
                </a:lnTo>
                <a:lnTo>
                  <a:pt x="2672181" y="409575"/>
                </a:lnTo>
                <a:lnTo>
                  <a:pt x="2694178" y="335902"/>
                </a:lnTo>
                <a:lnTo>
                  <a:pt x="2699677" y="294944"/>
                </a:lnTo>
                <a:lnTo>
                  <a:pt x="2701518" y="2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0540" y="5820562"/>
            <a:ext cx="311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78510" algn="l"/>
                <a:tab pos="2440305" algn="l"/>
              </a:tabLst>
            </a:pP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l𝑛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10" dirty="0">
                <a:latin typeface="Cambria Math"/>
                <a:cs typeface="Cambria Math"/>
              </a:rPr>
              <a:t>𝐿𝑖𝑘𝑒𝑙𝑦ℎ𝑜𝑜𝑑</a:t>
            </a:r>
            <a:r>
              <a:rPr sz="2400" dirty="0">
                <a:latin typeface="Cambria Math"/>
                <a:cs typeface="Cambria Math"/>
              </a:rPr>
              <a:t>	𝑤,</a:t>
            </a:r>
            <a:r>
              <a:rPr sz="2400" spc="-80" dirty="0">
                <a:latin typeface="Cambria Math"/>
                <a:cs typeface="Cambria Math"/>
              </a:rPr>
              <a:t> </a:t>
            </a:r>
            <a:r>
              <a:rPr sz="2400" spc="60" dirty="0">
                <a:latin typeface="Cambria Math"/>
                <a:cs typeface="Cambria Math"/>
              </a:rPr>
              <a:t>𝑋</a:t>
            </a:r>
            <a:r>
              <a:rPr sz="2625" spc="89" baseline="28571" dirty="0">
                <a:latin typeface="Cambria Math"/>
                <a:cs typeface="Cambria Math"/>
              </a:rPr>
              <a:t>𝑙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13859" y="5448706"/>
            <a:ext cx="10413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5" dirty="0">
                <a:latin typeface="Cambria Math"/>
                <a:cs typeface="Cambria Math"/>
              </a:rPr>
              <a:t>𝑙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01361" y="5865583"/>
            <a:ext cx="1662430" cy="368300"/>
          </a:xfrm>
          <a:custGeom>
            <a:avLst/>
            <a:gdLst/>
            <a:ahLst/>
            <a:cxnLst/>
            <a:rect l="l" t="t" r="r" b="b"/>
            <a:pathLst>
              <a:path w="1662429" h="368300">
                <a:moveTo>
                  <a:pt x="100457" y="12204"/>
                </a:moveTo>
                <a:lnTo>
                  <a:pt x="96774" y="0"/>
                </a:lnTo>
                <a:lnTo>
                  <a:pt x="74866" y="8534"/>
                </a:lnTo>
                <a:lnTo>
                  <a:pt x="55626" y="21920"/>
                </a:lnTo>
                <a:lnTo>
                  <a:pt x="25146" y="63258"/>
                </a:lnTo>
                <a:lnTo>
                  <a:pt x="6273" y="118999"/>
                </a:lnTo>
                <a:lnTo>
                  <a:pt x="0" y="184099"/>
                </a:lnTo>
                <a:lnTo>
                  <a:pt x="1562" y="217843"/>
                </a:lnTo>
                <a:lnTo>
                  <a:pt x="14135" y="278257"/>
                </a:lnTo>
                <a:lnTo>
                  <a:pt x="39052" y="328053"/>
                </a:lnTo>
                <a:lnTo>
                  <a:pt x="74866" y="359689"/>
                </a:lnTo>
                <a:lnTo>
                  <a:pt x="96774" y="368211"/>
                </a:lnTo>
                <a:lnTo>
                  <a:pt x="100457" y="356006"/>
                </a:lnTo>
                <a:lnTo>
                  <a:pt x="83540" y="347243"/>
                </a:lnTo>
                <a:lnTo>
                  <a:pt x="68808" y="334479"/>
                </a:lnTo>
                <a:lnTo>
                  <a:pt x="45847" y="296989"/>
                </a:lnTo>
                <a:lnTo>
                  <a:pt x="32016" y="246075"/>
                </a:lnTo>
                <a:lnTo>
                  <a:pt x="27432" y="184099"/>
                </a:lnTo>
                <a:lnTo>
                  <a:pt x="28575" y="151917"/>
                </a:lnTo>
                <a:lnTo>
                  <a:pt x="37769" y="95440"/>
                </a:lnTo>
                <a:lnTo>
                  <a:pt x="56248" y="50533"/>
                </a:lnTo>
                <a:lnTo>
                  <a:pt x="83540" y="20980"/>
                </a:lnTo>
                <a:lnTo>
                  <a:pt x="100457" y="12204"/>
                </a:lnTo>
                <a:close/>
              </a:path>
              <a:path w="1662429" h="368300">
                <a:moveTo>
                  <a:pt x="443103" y="55384"/>
                </a:moveTo>
                <a:lnTo>
                  <a:pt x="439039" y="43916"/>
                </a:lnTo>
                <a:lnTo>
                  <a:pt x="418579" y="51320"/>
                </a:lnTo>
                <a:lnTo>
                  <a:pt x="400634" y="62026"/>
                </a:lnTo>
                <a:lnTo>
                  <a:pt x="372237" y="93408"/>
                </a:lnTo>
                <a:lnTo>
                  <a:pt x="354799" y="135369"/>
                </a:lnTo>
                <a:lnTo>
                  <a:pt x="348996" y="185153"/>
                </a:lnTo>
                <a:lnTo>
                  <a:pt x="350443" y="211099"/>
                </a:lnTo>
                <a:lnTo>
                  <a:pt x="362064" y="256984"/>
                </a:lnTo>
                <a:lnTo>
                  <a:pt x="385114" y="294208"/>
                </a:lnTo>
                <a:lnTo>
                  <a:pt x="418503" y="318871"/>
                </a:lnTo>
                <a:lnTo>
                  <a:pt x="439039" y="326250"/>
                </a:lnTo>
                <a:lnTo>
                  <a:pt x="442595" y="314782"/>
                </a:lnTo>
                <a:lnTo>
                  <a:pt x="426516" y="307670"/>
                </a:lnTo>
                <a:lnTo>
                  <a:pt x="412635" y="297751"/>
                </a:lnTo>
                <a:lnTo>
                  <a:pt x="384200" y="251523"/>
                </a:lnTo>
                <a:lnTo>
                  <a:pt x="375818" y="208584"/>
                </a:lnTo>
                <a:lnTo>
                  <a:pt x="374777" y="183667"/>
                </a:lnTo>
                <a:lnTo>
                  <a:pt x="375818" y="159588"/>
                </a:lnTo>
                <a:lnTo>
                  <a:pt x="384200" y="117805"/>
                </a:lnTo>
                <a:lnTo>
                  <a:pt x="412750" y="72301"/>
                </a:lnTo>
                <a:lnTo>
                  <a:pt x="426783" y="62484"/>
                </a:lnTo>
                <a:lnTo>
                  <a:pt x="443103" y="55384"/>
                </a:lnTo>
                <a:close/>
              </a:path>
              <a:path w="1662429" h="368300">
                <a:moveTo>
                  <a:pt x="1525270" y="185153"/>
                </a:moveTo>
                <a:lnTo>
                  <a:pt x="1519453" y="135356"/>
                </a:lnTo>
                <a:lnTo>
                  <a:pt x="1502029" y="93408"/>
                </a:lnTo>
                <a:lnTo>
                  <a:pt x="1473619" y="62026"/>
                </a:lnTo>
                <a:lnTo>
                  <a:pt x="1435227" y="43916"/>
                </a:lnTo>
                <a:lnTo>
                  <a:pt x="1431290" y="55384"/>
                </a:lnTo>
                <a:lnTo>
                  <a:pt x="1447596" y="62484"/>
                </a:lnTo>
                <a:lnTo>
                  <a:pt x="1461643" y="72301"/>
                </a:lnTo>
                <a:lnTo>
                  <a:pt x="1490154" y="117805"/>
                </a:lnTo>
                <a:lnTo>
                  <a:pt x="1498460" y="159588"/>
                </a:lnTo>
                <a:lnTo>
                  <a:pt x="1499489" y="183667"/>
                </a:lnTo>
                <a:lnTo>
                  <a:pt x="1498434" y="208584"/>
                </a:lnTo>
                <a:lnTo>
                  <a:pt x="1490103" y="251523"/>
                </a:lnTo>
                <a:lnTo>
                  <a:pt x="1461681" y="297751"/>
                </a:lnTo>
                <a:lnTo>
                  <a:pt x="1431671" y="314782"/>
                </a:lnTo>
                <a:lnTo>
                  <a:pt x="1435227" y="326250"/>
                </a:lnTo>
                <a:lnTo>
                  <a:pt x="1473720" y="308190"/>
                </a:lnTo>
                <a:lnTo>
                  <a:pt x="1502029" y="276910"/>
                </a:lnTo>
                <a:lnTo>
                  <a:pt x="1519453" y="235038"/>
                </a:lnTo>
                <a:lnTo>
                  <a:pt x="1523809" y="211099"/>
                </a:lnTo>
                <a:lnTo>
                  <a:pt x="1525270" y="185153"/>
                </a:lnTo>
                <a:close/>
              </a:path>
              <a:path w="1662429" h="368300">
                <a:moveTo>
                  <a:pt x="1662176" y="184099"/>
                </a:moveTo>
                <a:lnTo>
                  <a:pt x="1655876" y="118999"/>
                </a:lnTo>
                <a:lnTo>
                  <a:pt x="1637030" y="63258"/>
                </a:lnTo>
                <a:lnTo>
                  <a:pt x="1606550" y="21920"/>
                </a:lnTo>
                <a:lnTo>
                  <a:pt x="1565402" y="0"/>
                </a:lnTo>
                <a:lnTo>
                  <a:pt x="1561719" y="12204"/>
                </a:lnTo>
                <a:lnTo>
                  <a:pt x="1578622" y="20980"/>
                </a:lnTo>
                <a:lnTo>
                  <a:pt x="1593354" y="33756"/>
                </a:lnTo>
                <a:lnTo>
                  <a:pt x="1616329" y="71297"/>
                </a:lnTo>
                <a:lnTo>
                  <a:pt x="1630210" y="122313"/>
                </a:lnTo>
                <a:lnTo>
                  <a:pt x="1634871" y="184251"/>
                </a:lnTo>
                <a:lnTo>
                  <a:pt x="1633702" y="216535"/>
                </a:lnTo>
                <a:lnTo>
                  <a:pt x="1624418" y="272897"/>
                </a:lnTo>
                <a:lnTo>
                  <a:pt x="1605915" y="317741"/>
                </a:lnTo>
                <a:lnTo>
                  <a:pt x="1578622" y="347243"/>
                </a:lnTo>
                <a:lnTo>
                  <a:pt x="1561719" y="356006"/>
                </a:lnTo>
                <a:lnTo>
                  <a:pt x="1565402" y="368211"/>
                </a:lnTo>
                <a:lnTo>
                  <a:pt x="1606550" y="346303"/>
                </a:lnTo>
                <a:lnTo>
                  <a:pt x="1637030" y="304952"/>
                </a:lnTo>
                <a:lnTo>
                  <a:pt x="1655876" y="249224"/>
                </a:lnTo>
                <a:lnTo>
                  <a:pt x="1660601" y="217843"/>
                </a:lnTo>
                <a:lnTo>
                  <a:pt x="1662176" y="184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40175" y="5677127"/>
            <a:ext cx="2816225" cy="90741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30"/>
              </a:spcBef>
              <a:tabLst>
                <a:tab pos="1471930" algn="l"/>
                <a:tab pos="1810385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1475" dirty="0">
                <a:latin typeface="Cambria Math"/>
                <a:cs typeface="Cambria Math"/>
              </a:rPr>
              <a:t>∑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ln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𝜑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65" dirty="0">
                <a:latin typeface="Cambria Math"/>
                <a:cs typeface="Cambria Math"/>
              </a:rPr>
              <a:t>𝑥</a:t>
            </a:r>
            <a:r>
              <a:rPr sz="2625" spc="97" baseline="-15873" dirty="0">
                <a:latin typeface="Cambria Math"/>
                <a:cs typeface="Cambria Math"/>
              </a:rPr>
              <a:t>𝑖</a:t>
            </a:r>
            <a:r>
              <a:rPr sz="2400" spc="65" dirty="0">
                <a:latin typeface="Cambria Math"/>
                <a:cs typeface="Cambria Math"/>
              </a:rPr>
              <a:t>,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  <a:p>
            <a:pPr marL="641350">
              <a:lnSpc>
                <a:spcPct val="100000"/>
              </a:lnSpc>
              <a:spcBef>
                <a:spcPts val="830"/>
              </a:spcBef>
            </a:pPr>
            <a:r>
              <a:rPr sz="1750" spc="-25" dirty="0">
                <a:latin typeface="Cambria Math"/>
                <a:cs typeface="Cambria Math"/>
              </a:rPr>
              <a:t>𝑖=1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10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  <p:sp>
        <p:nvSpPr>
          <p:cNvPr id="28" name="object 28"/>
          <p:cNvSpPr txBox="1"/>
          <p:nvPr/>
        </p:nvSpPr>
        <p:spPr>
          <a:xfrm>
            <a:off x="7062978" y="5820562"/>
            <a:ext cx="892810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0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𝑚𝑖𝑛</a:t>
            </a:r>
            <a:endParaRPr sz="2400">
              <a:latin typeface="Cambria Math"/>
              <a:cs typeface="Cambria Math"/>
            </a:endParaRPr>
          </a:p>
          <a:p>
            <a:pPr marL="521334">
              <a:lnSpc>
                <a:spcPts val="1725"/>
              </a:lnSpc>
            </a:pPr>
            <a:r>
              <a:rPr sz="1750" spc="90" dirty="0">
                <a:latin typeface="Cambria Math"/>
                <a:cs typeface="Cambria Math"/>
              </a:rPr>
              <a:t>𝑤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03746" y="4022852"/>
            <a:ext cx="24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11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Методы</a:t>
            </a:r>
            <a:r>
              <a:rPr spc="-170" dirty="0"/>
              <a:t> </a:t>
            </a:r>
            <a:r>
              <a:rPr dirty="0"/>
              <a:t>машинного</a:t>
            </a:r>
            <a:r>
              <a:rPr spc="-160" dirty="0"/>
              <a:t> </a:t>
            </a:r>
            <a:r>
              <a:rPr spc="-10" dirty="0"/>
              <a:t>обучения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474" y="627633"/>
            <a:ext cx="7001509" cy="5811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Times New Roman"/>
                <a:cs typeface="Times New Roman"/>
              </a:rPr>
              <a:t>«Классические»:</a:t>
            </a:r>
            <a:endParaRPr sz="26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263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Times New Roman"/>
                <a:cs typeface="Times New Roman"/>
              </a:rPr>
              <a:t>Линейные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методы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классификации:</a:t>
            </a:r>
            <a:endParaRPr sz="22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1155065" algn="l"/>
              </a:tabLst>
            </a:pPr>
            <a:r>
              <a:rPr sz="1900" dirty="0">
                <a:latin typeface="Times New Roman"/>
                <a:cs typeface="Times New Roman"/>
              </a:rPr>
              <a:t>Машина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опорных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векторов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SVM</a:t>
            </a:r>
            <a:endParaRPr sz="1900">
              <a:latin typeface="Times New Roman"/>
              <a:cs typeface="Times New Roman"/>
            </a:endParaRPr>
          </a:p>
          <a:p>
            <a:pPr marL="1155065" lvl="2" indent="-227965">
              <a:lnSpc>
                <a:spcPts val="2265"/>
              </a:lnSpc>
              <a:spcBef>
                <a:spcPts val="50"/>
              </a:spcBef>
              <a:buFont typeface="Arial MT"/>
              <a:buChar char="•"/>
              <a:tabLst>
                <a:tab pos="1155065" algn="l"/>
              </a:tabLst>
            </a:pPr>
            <a:r>
              <a:rPr sz="1900" dirty="0">
                <a:latin typeface="Times New Roman"/>
                <a:cs typeface="Times New Roman"/>
              </a:rPr>
              <a:t>Логистическая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регрессия</a:t>
            </a:r>
            <a:endParaRPr sz="19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260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Times New Roman"/>
                <a:cs typeface="Times New Roman"/>
              </a:rPr>
              <a:t>Деревья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решений</a:t>
            </a:r>
            <a:endParaRPr sz="22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262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Times New Roman"/>
                <a:cs typeface="Times New Roman"/>
              </a:rPr>
              <a:t>Ансамбли:</a:t>
            </a:r>
            <a:endParaRPr sz="22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1155065" algn="l"/>
              </a:tabLst>
            </a:pPr>
            <a:r>
              <a:rPr sz="1900" dirty="0">
                <a:latin typeface="Times New Roman"/>
                <a:cs typeface="Times New Roman"/>
              </a:rPr>
              <a:t>Случайный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лес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решающих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деревьев</a:t>
            </a:r>
            <a:endParaRPr sz="1900">
              <a:latin typeface="Times New Roman"/>
              <a:cs typeface="Times New Roman"/>
            </a:endParaRPr>
          </a:p>
          <a:p>
            <a:pPr marL="1155065" lvl="2" indent="-227965">
              <a:lnSpc>
                <a:spcPts val="2255"/>
              </a:lnSpc>
              <a:spcBef>
                <a:spcPts val="45"/>
              </a:spcBef>
              <a:buFont typeface="Arial MT"/>
              <a:buChar char="•"/>
              <a:tabLst>
                <a:tab pos="1155065" algn="l"/>
              </a:tabLst>
            </a:pPr>
            <a:r>
              <a:rPr sz="1900" spc="-10" dirty="0">
                <a:latin typeface="Times New Roman"/>
                <a:cs typeface="Times New Roman"/>
              </a:rPr>
              <a:t>Градиентный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бустинг</a:t>
            </a:r>
            <a:endParaRPr sz="19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260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Times New Roman"/>
                <a:cs typeface="Times New Roman"/>
              </a:rPr>
              <a:t>Наивный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байесовский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классификатор</a:t>
            </a:r>
            <a:endParaRPr sz="22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263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Times New Roman"/>
                <a:cs typeface="Times New Roman"/>
              </a:rPr>
              <a:t>Модели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на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основе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смеси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гауссовских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распределений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311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Times New Roman"/>
                <a:cs typeface="Times New Roman"/>
              </a:rPr>
              <a:t>Методы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обработки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последовательностей:</a:t>
            </a:r>
            <a:endParaRPr sz="26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262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Times New Roman"/>
                <a:cs typeface="Times New Roman"/>
              </a:rPr>
              <a:t>Скрытая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марковская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модель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(HMM)</a:t>
            </a:r>
            <a:endParaRPr sz="22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263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Модели</a:t>
            </a:r>
            <a:r>
              <a:rPr sz="2200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на</a:t>
            </a:r>
            <a:r>
              <a:rPr sz="22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основе</a:t>
            </a:r>
            <a:r>
              <a:rPr sz="22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условных</a:t>
            </a:r>
            <a:r>
              <a:rPr sz="22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случайных</a:t>
            </a:r>
            <a:r>
              <a:rPr sz="2200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полей</a:t>
            </a:r>
            <a:r>
              <a:rPr sz="22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(CRF)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3115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Нейронные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сети</a:t>
            </a:r>
            <a:r>
              <a:rPr sz="2600" spc="-25" dirty="0">
                <a:latin typeface="Times New Roman"/>
                <a:cs typeface="Times New Roman"/>
              </a:rPr>
              <a:t> (глубокое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обучение):</a:t>
            </a:r>
            <a:endParaRPr sz="26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262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Times New Roman"/>
                <a:cs typeface="Times New Roman"/>
              </a:rPr>
              <a:t>Многослойные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перцептроны</a:t>
            </a:r>
            <a:endParaRPr sz="22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261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20" dirty="0">
                <a:latin typeface="Times New Roman"/>
                <a:cs typeface="Times New Roman"/>
              </a:rPr>
              <a:t>Сверточные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сети</a:t>
            </a:r>
            <a:endParaRPr sz="22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263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Рекуррентные</a:t>
            </a:r>
            <a:r>
              <a:rPr sz="22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нейронные</a:t>
            </a:r>
            <a:r>
              <a:rPr sz="22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сети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7746"/>
            <a:ext cx="8030209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ts val="3304"/>
              </a:lnSpc>
              <a:spcBef>
                <a:spcPts val="100"/>
              </a:spcBef>
            </a:pPr>
            <a:r>
              <a:rPr sz="2900" spc="-10" dirty="0"/>
              <a:t>Извлечение</a:t>
            </a:r>
            <a:r>
              <a:rPr sz="2900" spc="-70" dirty="0"/>
              <a:t> </a:t>
            </a:r>
            <a:r>
              <a:rPr sz="2900" dirty="0"/>
              <a:t>именованных</a:t>
            </a:r>
            <a:r>
              <a:rPr sz="2900" spc="-65" dirty="0"/>
              <a:t> </a:t>
            </a:r>
            <a:r>
              <a:rPr sz="2900" dirty="0"/>
              <a:t>сущностей</a:t>
            </a:r>
            <a:r>
              <a:rPr sz="2900" spc="-65" dirty="0"/>
              <a:t> </a:t>
            </a:r>
            <a:r>
              <a:rPr sz="2900" dirty="0"/>
              <a:t>из</a:t>
            </a:r>
            <a:r>
              <a:rPr sz="2900" spc="-80" dirty="0"/>
              <a:t> </a:t>
            </a:r>
            <a:r>
              <a:rPr sz="2900" spc="-10" dirty="0"/>
              <a:t>текстов</a:t>
            </a:r>
            <a:endParaRPr sz="2900"/>
          </a:p>
          <a:p>
            <a:pPr marR="5080" algn="r">
              <a:lnSpc>
                <a:spcPts val="3304"/>
              </a:lnSpc>
            </a:pPr>
            <a:r>
              <a:rPr sz="2900" dirty="0"/>
              <a:t>Named</a:t>
            </a:r>
            <a:r>
              <a:rPr sz="2900" spc="-50" dirty="0"/>
              <a:t> </a:t>
            </a:r>
            <a:r>
              <a:rPr sz="2900" dirty="0"/>
              <a:t>entity</a:t>
            </a:r>
            <a:r>
              <a:rPr sz="2900" spc="-55" dirty="0"/>
              <a:t> </a:t>
            </a:r>
            <a:r>
              <a:rPr sz="2900" dirty="0"/>
              <a:t>recognition</a:t>
            </a:r>
            <a:r>
              <a:rPr sz="2900" spc="-50" dirty="0"/>
              <a:t> </a:t>
            </a:r>
            <a:r>
              <a:rPr sz="2900" spc="-10" dirty="0"/>
              <a:t>(NER)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71043" y="3408045"/>
            <a:ext cx="7259955" cy="29108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97790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Выделить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в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тексте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отрезки,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соответствующие 	объектам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с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наименованиями</a:t>
            </a:r>
            <a:endParaRPr sz="2800">
              <a:latin typeface="Times New Roman"/>
              <a:cs typeface="Times New Roman"/>
            </a:endParaRPr>
          </a:p>
          <a:p>
            <a:pPr marL="240029" marR="5080" indent="-227329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Понять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к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каким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типам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объектов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относятся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эти 	</a:t>
            </a:r>
            <a:r>
              <a:rPr sz="2800" spc="-10" dirty="0">
                <a:latin typeface="Times New Roman"/>
                <a:cs typeface="Times New Roman"/>
              </a:rPr>
              <a:t>отрезки:</a:t>
            </a:r>
            <a:endParaRPr sz="2800">
              <a:latin typeface="Times New Roman"/>
              <a:cs typeface="Times New Roman"/>
            </a:endParaRPr>
          </a:p>
          <a:p>
            <a:pPr marL="696595" lvl="1" indent="-227329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Times New Roman"/>
                <a:cs typeface="Times New Roman"/>
              </a:rPr>
              <a:t>ФИО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персоны</a:t>
            </a:r>
            <a:endParaRPr sz="2400">
              <a:latin typeface="Times New Roman"/>
              <a:cs typeface="Times New Roman"/>
            </a:endParaRPr>
          </a:p>
          <a:p>
            <a:pPr marL="696595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Times New Roman"/>
                <a:cs typeface="Times New Roman"/>
              </a:rPr>
              <a:t>Название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организации</a:t>
            </a:r>
            <a:endParaRPr sz="2400">
              <a:latin typeface="Times New Roman"/>
              <a:cs typeface="Times New Roman"/>
            </a:endParaRPr>
          </a:p>
          <a:p>
            <a:pPr marL="696595" lvl="1" indent="-227329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spc="-10" dirty="0">
                <a:latin typeface="Times New Roman"/>
                <a:cs typeface="Times New Roman"/>
              </a:rPr>
              <a:t>Географическое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название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1066800"/>
            <a:ext cx="8206740" cy="2247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12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13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960" y="1905"/>
            <a:ext cx="69507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NER</a:t>
            </a:r>
            <a:r>
              <a:rPr spc="-110" dirty="0"/>
              <a:t> </a:t>
            </a:r>
            <a:r>
              <a:rPr dirty="0"/>
              <a:t>как</a:t>
            </a:r>
            <a:r>
              <a:rPr spc="-95" dirty="0"/>
              <a:t> </a:t>
            </a:r>
            <a:r>
              <a:rPr dirty="0"/>
              <a:t>задача</a:t>
            </a:r>
            <a:r>
              <a:rPr spc="-125" dirty="0"/>
              <a:t> </a:t>
            </a:r>
            <a:r>
              <a:rPr spc="-10" dirty="0"/>
              <a:t>машинного</a:t>
            </a:r>
            <a:r>
              <a:rPr spc="-114" dirty="0"/>
              <a:t> </a:t>
            </a:r>
            <a:r>
              <a:rPr spc="-10" dirty="0"/>
              <a:t>обучения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063" y="554481"/>
            <a:ext cx="8265795" cy="284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Разметка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BIO: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Begin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(B-</a:t>
            </a:r>
            <a:r>
              <a:rPr sz="2200" dirty="0">
                <a:latin typeface="Times New Roman"/>
                <a:cs typeface="Times New Roman"/>
              </a:rPr>
              <a:t>),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Inside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(I-</a:t>
            </a:r>
            <a:r>
              <a:rPr sz="2200" dirty="0">
                <a:latin typeface="Times New Roman"/>
                <a:cs typeface="Times New Roman"/>
              </a:rPr>
              <a:t>),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Outside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(O)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spc="-10" dirty="0">
                <a:latin typeface="Times New Roman"/>
                <a:cs typeface="Times New Roman"/>
              </a:rPr>
              <a:t>Пример:</a:t>
            </a:r>
            <a:endParaRPr sz="22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812800" algn="l"/>
              </a:tabLst>
            </a:pPr>
            <a:r>
              <a:rPr sz="2000" spc="-10" dirty="0">
                <a:latin typeface="Times New Roman"/>
                <a:cs typeface="Times New Roman"/>
              </a:rPr>
              <a:t>B-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Токен </a:t>
            </a:r>
            <a:r>
              <a:rPr sz="2000" dirty="0">
                <a:latin typeface="Times New Roman"/>
                <a:cs typeface="Times New Roman"/>
              </a:rPr>
              <a:t>является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началом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именованной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сущности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типом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«персона»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I-PER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Токен </a:t>
            </a:r>
            <a:r>
              <a:rPr sz="2000" spc="-10" dirty="0">
                <a:latin typeface="Times New Roman"/>
                <a:cs typeface="Times New Roman"/>
              </a:rPr>
              <a:t>находится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середине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именованной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сущности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типом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«персона»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Токен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не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входит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именованную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сущность</a:t>
            </a:r>
            <a:endParaRPr sz="200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  <a:spcBef>
                <a:spcPts val="1535"/>
              </a:spcBef>
              <a:tabLst>
                <a:tab pos="1617980" algn="l"/>
                <a:tab pos="2602230" algn="l"/>
                <a:tab pos="3646804" algn="l"/>
                <a:tab pos="4774565" algn="l"/>
                <a:tab pos="6722109" algn="l"/>
                <a:tab pos="7439659" algn="l"/>
              </a:tabLst>
            </a:pPr>
            <a:r>
              <a:rPr sz="2800" spc="-10" dirty="0">
                <a:latin typeface="Times New Roman"/>
                <a:cs typeface="Times New Roman"/>
              </a:rPr>
              <a:t>Apple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CEO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Tim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Cook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Introduces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New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585" y="4226474"/>
            <a:ext cx="51200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43890" algn="l"/>
                <a:tab pos="2134870" algn="l"/>
                <a:tab pos="3710940" algn="l"/>
                <a:tab pos="4251960" algn="l"/>
              </a:tabLst>
            </a:pPr>
            <a:r>
              <a:rPr sz="2800" spc="-50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Larger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iPhones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Smart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4867" y="4226474"/>
            <a:ext cx="15843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82090" algn="l"/>
              </a:tabLst>
            </a:pPr>
            <a:r>
              <a:rPr sz="2800" spc="-10" dirty="0">
                <a:latin typeface="Times New Roman"/>
                <a:cs typeface="Times New Roman"/>
              </a:rPr>
              <a:t>Watch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140" y="5509394"/>
            <a:ext cx="3841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5" dirty="0">
                <a:latin typeface="Times New Roman"/>
                <a:cs typeface="Times New Roman"/>
              </a:rPr>
              <a:t>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846" y="5509394"/>
            <a:ext cx="14452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Times New Roman"/>
                <a:cs typeface="Times New Roman"/>
              </a:rPr>
              <a:t>Cupertino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0615" y="5509394"/>
            <a:ext cx="6965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Times New Roman"/>
                <a:cs typeface="Times New Roman"/>
              </a:rPr>
              <a:t>Flint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0089" y="5509394"/>
            <a:ext cx="97218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Times New Roman"/>
                <a:cs typeface="Times New Roman"/>
              </a:rPr>
              <a:t>Center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6184" y="5509394"/>
            <a:ext cx="8547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Times New Roman"/>
                <a:cs typeface="Times New Roman"/>
              </a:rPr>
              <a:t>Event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727" y="3512938"/>
            <a:ext cx="1150620" cy="550545"/>
          </a:xfrm>
          <a:prstGeom prst="rect">
            <a:avLst/>
          </a:prstGeom>
          <a:ln w="22321">
            <a:solidFill>
              <a:srgbClr val="001F5F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869"/>
              </a:spcBef>
            </a:pPr>
            <a:r>
              <a:rPr sz="1850" b="1" dirty="0">
                <a:solidFill>
                  <a:srgbClr val="001F5F"/>
                </a:solidFill>
                <a:latin typeface="Times New Roman"/>
                <a:cs typeface="Times New Roman"/>
              </a:rPr>
              <a:t>B-</a:t>
            </a:r>
            <a:r>
              <a:rPr sz="185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ORG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2407" y="3512938"/>
            <a:ext cx="701675" cy="550545"/>
          </a:xfrm>
          <a:prstGeom prst="rect">
            <a:avLst/>
          </a:prstGeom>
          <a:ln w="22325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69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3579" y="3512938"/>
            <a:ext cx="995044" cy="550545"/>
          </a:xfrm>
          <a:prstGeom prst="rect">
            <a:avLst/>
          </a:prstGeom>
          <a:ln w="22322">
            <a:solidFill>
              <a:srgbClr val="EF7033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869"/>
              </a:spcBef>
            </a:pPr>
            <a:r>
              <a:rPr sz="1850" b="1" dirty="0">
                <a:solidFill>
                  <a:srgbClr val="EF7033"/>
                </a:solidFill>
                <a:latin typeface="Times New Roman"/>
                <a:cs typeface="Times New Roman"/>
              </a:rPr>
              <a:t>B-</a:t>
            </a:r>
            <a:r>
              <a:rPr sz="1850" b="1" spc="-25" dirty="0">
                <a:solidFill>
                  <a:srgbClr val="EF7033"/>
                </a:solidFill>
                <a:latin typeface="Times New Roman"/>
                <a:cs typeface="Times New Roman"/>
              </a:rPr>
              <a:t>PER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8149" y="3512938"/>
            <a:ext cx="941069" cy="550545"/>
          </a:xfrm>
          <a:prstGeom prst="rect">
            <a:avLst/>
          </a:prstGeom>
          <a:ln w="22322">
            <a:solidFill>
              <a:srgbClr val="EF7033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869"/>
              </a:spcBef>
            </a:pPr>
            <a:r>
              <a:rPr sz="1850" b="1" dirty="0">
                <a:solidFill>
                  <a:srgbClr val="EF7033"/>
                </a:solidFill>
                <a:latin typeface="Times New Roman"/>
                <a:cs typeface="Times New Roman"/>
              </a:rPr>
              <a:t>I-</a:t>
            </a:r>
            <a:r>
              <a:rPr sz="1850" b="1" spc="-25" dirty="0">
                <a:solidFill>
                  <a:srgbClr val="EF7033"/>
                </a:solidFill>
                <a:latin typeface="Times New Roman"/>
                <a:cs typeface="Times New Roman"/>
              </a:rPr>
              <a:t>PER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9384" y="3512938"/>
            <a:ext cx="1508760" cy="550545"/>
          </a:xfrm>
          <a:prstGeom prst="rect">
            <a:avLst/>
          </a:prstGeom>
          <a:ln w="22319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8808" y="3512938"/>
            <a:ext cx="701675" cy="550545"/>
          </a:xfrm>
          <a:prstGeom prst="rect">
            <a:avLst/>
          </a:prstGeom>
          <a:ln w="22325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345" y="4776678"/>
            <a:ext cx="463550" cy="550545"/>
          </a:xfrm>
          <a:prstGeom prst="rect">
            <a:avLst/>
          </a:prstGeom>
          <a:ln w="2233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87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1212" y="3513146"/>
            <a:ext cx="701675" cy="550545"/>
          </a:xfrm>
          <a:prstGeom prst="rect">
            <a:avLst/>
          </a:prstGeom>
          <a:ln w="22117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4376" y="4776678"/>
            <a:ext cx="994410" cy="550545"/>
          </a:xfrm>
          <a:prstGeom prst="rect">
            <a:avLst/>
          </a:prstGeom>
          <a:ln w="22322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2259" y="4776678"/>
            <a:ext cx="1150620" cy="550545"/>
          </a:xfrm>
          <a:prstGeom prst="rect">
            <a:avLst/>
          </a:prstGeom>
          <a:ln w="22321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79439" y="4776678"/>
            <a:ext cx="464184" cy="550545"/>
          </a:xfrm>
          <a:prstGeom prst="rect">
            <a:avLst/>
          </a:prstGeom>
          <a:ln w="2233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87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8528" y="4776678"/>
            <a:ext cx="941069" cy="550545"/>
          </a:xfrm>
          <a:prstGeom prst="rect">
            <a:avLst/>
          </a:prstGeom>
          <a:ln w="22322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65493" y="4776678"/>
            <a:ext cx="876300" cy="550545"/>
          </a:xfrm>
          <a:prstGeom prst="rect">
            <a:avLst/>
          </a:prstGeom>
          <a:ln w="22323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7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51392" y="4776886"/>
            <a:ext cx="463550" cy="550545"/>
          </a:xfrm>
          <a:prstGeom prst="rect">
            <a:avLst/>
          </a:prstGeom>
          <a:ln w="22122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87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9860" y="6040201"/>
            <a:ext cx="463550" cy="550545"/>
          </a:xfrm>
          <a:prstGeom prst="rect">
            <a:avLst/>
          </a:prstGeom>
          <a:ln w="22330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880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18061" y="6040201"/>
            <a:ext cx="1508760" cy="550545"/>
          </a:xfrm>
          <a:prstGeom prst="rect">
            <a:avLst/>
          </a:prstGeom>
          <a:ln w="22319">
            <a:solidFill>
              <a:srgbClr val="00AF5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880"/>
              </a:spcBef>
            </a:pPr>
            <a:r>
              <a:rPr sz="1850" b="1" dirty="0">
                <a:solidFill>
                  <a:srgbClr val="00AF50"/>
                </a:solidFill>
                <a:latin typeface="Times New Roman"/>
                <a:cs typeface="Times New Roman"/>
              </a:rPr>
              <a:t>B-</a:t>
            </a:r>
            <a:r>
              <a:rPr sz="185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LOC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82317" y="6040201"/>
            <a:ext cx="1150620" cy="550545"/>
          </a:xfrm>
          <a:prstGeom prst="rect">
            <a:avLst/>
          </a:prstGeom>
          <a:ln w="22321">
            <a:solidFill>
              <a:srgbClr val="001F5F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880"/>
              </a:spcBef>
            </a:pPr>
            <a:r>
              <a:rPr sz="185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B-</a:t>
            </a:r>
            <a:r>
              <a:rPr sz="185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ORG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44492" y="6040201"/>
            <a:ext cx="995044" cy="550545"/>
          </a:xfrm>
          <a:prstGeom prst="rect">
            <a:avLst/>
          </a:prstGeom>
          <a:ln w="22322">
            <a:solidFill>
              <a:srgbClr val="001F5F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880"/>
              </a:spcBef>
            </a:pPr>
            <a:r>
              <a:rPr sz="1850" b="1" dirty="0">
                <a:solidFill>
                  <a:srgbClr val="001F5F"/>
                </a:solidFill>
                <a:latin typeface="Times New Roman"/>
                <a:cs typeface="Times New Roman"/>
              </a:rPr>
              <a:t>I-</a:t>
            </a:r>
            <a:r>
              <a:rPr sz="185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ORG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30820" y="6040201"/>
            <a:ext cx="941069" cy="550545"/>
          </a:xfrm>
          <a:prstGeom prst="rect">
            <a:avLst/>
          </a:prstGeom>
          <a:ln w="22322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4102" y="119837"/>
            <a:ext cx="3660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Обучающий</a:t>
            </a:r>
            <a:r>
              <a:rPr spc="-170" dirty="0"/>
              <a:t> </a:t>
            </a:r>
            <a:r>
              <a:rPr spc="-10" dirty="0"/>
              <a:t>корпус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043" y="773656"/>
            <a:ext cx="7976870" cy="26282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Times New Roman"/>
                <a:cs typeface="Times New Roman"/>
              </a:rPr>
              <a:t>Корпус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соревнования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CoNLL-</a:t>
            </a:r>
            <a:r>
              <a:rPr sz="2800" spc="-20" dirty="0">
                <a:latin typeface="Times New Roman"/>
                <a:cs typeface="Times New Roman"/>
              </a:rPr>
              <a:t>2003</a:t>
            </a:r>
            <a:endParaRPr sz="2800">
              <a:latin typeface="Times New Roman"/>
              <a:cs typeface="Times New Roman"/>
            </a:endParaRPr>
          </a:p>
          <a:p>
            <a:pPr marL="696595" lvl="1" indent="-227329">
              <a:lnSpc>
                <a:spcPct val="100000"/>
              </a:lnSpc>
              <a:spcBef>
                <a:spcPts val="234"/>
              </a:spcBef>
              <a:buClr>
                <a:srgbClr val="000000"/>
              </a:buClr>
              <a:buFont typeface="Arial MT"/>
              <a:buChar char="•"/>
              <a:tabLst>
                <a:tab pos="696595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https://www.clips.uantwerpen.be/conll2003/ner/</a:t>
            </a:r>
            <a:endParaRPr sz="2400">
              <a:latin typeface="Times New Roman"/>
              <a:cs typeface="Times New Roman"/>
            </a:endParaRPr>
          </a:p>
          <a:p>
            <a:pPr marL="696595" marR="5080" lvl="1" indent="-227329">
              <a:lnSpc>
                <a:spcPts val="259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•"/>
              <a:tabLst>
                <a:tab pos="697865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https://github.com/synalp/NER/tree/master/corpus/CoNLL-</a:t>
            </a:r>
            <a:r>
              <a:rPr sz="2400" spc="-1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 	</a:t>
            </a:r>
            <a:r>
              <a:rPr sz="2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2003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Разметка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BIO</a:t>
            </a:r>
            <a:endParaRPr sz="280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690"/>
              </a:spcBef>
              <a:tabLst>
                <a:tab pos="1404620" algn="l"/>
                <a:tab pos="2385060" algn="l"/>
                <a:tab pos="3425190" algn="l"/>
                <a:tab pos="4554855" algn="l"/>
                <a:tab pos="6501765" algn="l"/>
                <a:tab pos="7214234" algn="l"/>
              </a:tabLst>
            </a:pPr>
            <a:r>
              <a:rPr sz="2800" spc="-10" dirty="0">
                <a:latin typeface="Times New Roman"/>
                <a:cs typeface="Times New Roman"/>
              </a:rPr>
              <a:t>Apple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CEO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Tim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Cook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Introduces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New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811" y="4237529"/>
            <a:ext cx="510222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36905" algn="l"/>
                <a:tab pos="2122170" algn="l"/>
                <a:tab pos="3696970" algn="l"/>
                <a:tab pos="4232275" algn="l"/>
              </a:tabLst>
            </a:pPr>
            <a:r>
              <a:rPr sz="2800" spc="-50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Larger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iPhones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Smart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4352" y="4237529"/>
            <a:ext cx="158623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83360" algn="l"/>
              </a:tabLst>
            </a:pPr>
            <a:r>
              <a:rPr sz="2800" spc="-10" dirty="0">
                <a:latin typeface="Times New Roman"/>
                <a:cs typeface="Times New Roman"/>
              </a:rPr>
              <a:t>Watch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754" y="5530767"/>
            <a:ext cx="37782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-25" dirty="0">
                <a:latin typeface="Times New Roman"/>
                <a:cs typeface="Times New Roman"/>
              </a:rPr>
              <a:t>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8840" y="5530767"/>
            <a:ext cx="145351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-10" dirty="0">
                <a:latin typeface="Times New Roman"/>
                <a:cs typeface="Times New Roman"/>
              </a:rPr>
              <a:t>Cupertino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1834" y="5530767"/>
            <a:ext cx="70358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-10" dirty="0">
                <a:latin typeface="Times New Roman"/>
                <a:cs typeface="Times New Roman"/>
              </a:rPr>
              <a:t>Flint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4148" y="5530767"/>
            <a:ext cx="97663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-10" dirty="0">
                <a:latin typeface="Times New Roman"/>
                <a:cs typeface="Times New Roman"/>
              </a:rPr>
              <a:t>Center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0189" y="5530767"/>
            <a:ext cx="868044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-10" dirty="0">
                <a:latin typeface="Times New Roman"/>
                <a:cs typeface="Times New Roman"/>
              </a:rPr>
              <a:t>Event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688" y="3515103"/>
            <a:ext cx="1150620" cy="552450"/>
          </a:xfrm>
          <a:prstGeom prst="rect">
            <a:avLst/>
          </a:prstGeom>
          <a:ln w="22350">
            <a:solidFill>
              <a:srgbClr val="001F5F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19"/>
              </a:spcBef>
            </a:pPr>
            <a:r>
              <a:rPr sz="1850" b="1" dirty="0">
                <a:solidFill>
                  <a:srgbClr val="001F5F"/>
                </a:solidFill>
                <a:latin typeface="Times New Roman"/>
                <a:cs typeface="Times New Roman"/>
              </a:rPr>
              <a:t>B-</a:t>
            </a:r>
            <a:r>
              <a:rPr sz="185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ORG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2567" y="3515103"/>
            <a:ext cx="701675" cy="552450"/>
          </a:xfrm>
          <a:prstGeom prst="rect">
            <a:avLst/>
          </a:prstGeom>
          <a:ln w="22338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919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3813" y="3515103"/>
            <a:ext cx="995044" cy="552450"/>
          </a:xfrm>
          <a:prstGeom prst="rect">
            <a:avLst/>
          </a:prstGeom>
          <a:ln w="22347">
            <a:solidFill>
              <a:srgbClr val="EF70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19"/>
              </a:spcBef>
            </a:pPr>
            <a:r>
              <a:rPr sz="1850" b="1" dirty="0">
                <a:solidFill>
                  <a:srgbClr val="EF7033"/>
                </a:solidFill>
                <a:latin typeface="Times New Roman"/>
                <a:cs typeface="Times New Roman"/>
              </a:rPr>
              <a:t>B-</a:t>
            </a:r>
            <a:r>
              <a:rPr sz="1850" b="1" spc="-25" dirty="0">
                <a:solidFill>
                  <a:srgbClr val="EF7033"/>
                </a:solidFill>
                <a:latin typeface="Times New Roman"/>
                <a:cs typeface="Times New Roman"/>
              </a:rPr>
              <a:t>PER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8598" y="3515103"/>
            <a:ext cx="941069" cy="552450"/>
          </a:xfrm>
          <a:prstGeom prst="rect">
            <a:avLst/>
          </a:prstGeom>
          <a:ln w="22345">
            <a:solidFill>
              <a:srgbClr val="EF70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19"/>
              </a:spcBef>
            </a:pPr>
            <a:r>
              <a:rPr sz="1850" b="1" dirty="0">
                <a:solidFill>
                  <a:srgbClr val="EF7033"/>
                </a:solidFill>
                <a:latin typeface="Times New Roman"/>
                <a:cs typeface="Times New Roman"/>
              </a:rPr>
              <a:t>I-</a:t>
            </a:r>
            <a:r>
              <a:rPr sz="1850" b="1" spc="-25" dirty="0">
                <a:solidFill>
                  <a:srgbClr val="EF7033"/>
                </a:solidFill>
                <a:latin typeface="Times New Roman"/>
                <a:cs typeface="Times New Roman"/>
              </a:rPr>
              <a:t>PER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0199" y="3515103"/>
            <a:ext cx="1508760" cy="552450"/>
          </a:xfrm>
          <a:prstGeom prst="rect">
            <a:avLst/>
          </a:prstGeom>
          <a:ln w="22354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919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9422" y="3515103"/>
            <a:ext cx="701675" cy="552450"/>
          </a:xfrm>
          <a:prstGeom prst="rect">
            <a:avLst/>
          </a:prstGeom>
          <a:ln w="22338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919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080" y="4782819"/>
            <a:ext cx="464184" cy="552450"/>
          </a:xfrm>
          <a:prstGeom prst="rect">
            <a:avLst/>
          </a:prstGeom>
          <a:ln w="22325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1960" y="3515103"/>
            <a:ext cx="701675" cy="552450"/>
          </a:xfrm>
          <a:prstGeom prst="rect">
            <a:avLst/>
          </a:prstGeom>
          <a:ln w="22338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919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4446" y="4782819"/>
            <a:ext cx="995044" cy="552450"/>
          </a:xfrm>
          <a:prstGeom prst="rect">
            <a:avLst/>
          </a:prstGeom>
          <a:ln w="22347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95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2597" y="4782819"/>
            <a:ext cx="1150620" cy="552450"/>
          </a:xfrm>
          <a:prstGeom prst="rect">
            <a:avLst/>
          </a:prstGeom>
          <a:ln w="22350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95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80118" y="4782819"/>
            <a:ext cx="464184" cy="552450"/>
          </a:xfrm>
          <a:prstGeom prst="rect">
            <a:avLst/>
          </a:prstGeom>
          <a:ln w="22325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9198" y="4782819"/>
            <a:ext cx="941069" cy="552450"/>
          </a:xfrm>
          <a:prstGeom prst="rect">
            <a:avLst/>
          </a:prstGeom>
          <a:ln w="22345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95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66260" y="4782819"/>
            <a:ext cx="876935" cy="552450"/>
          </a:xfrm>
          <a:prstGeom prst="rect">
            <a:avLst/>
          </a:prstGeom>
          <a:ln w="22344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95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52352" y="4782819"/>
            <a:ext cx="464184" cy="552450"/>
          </a:xfrm>
          <a:prstGeom prst="rect">
            <a:avLst/>
          </a:prstGeom>
          <a:ln w="22325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955"/>
              </a:spcBef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29833" y="6050569"/>
            <a:ext cx="464184" cy="552450"/>
          </a:xfrm>
          <a:custGeom>
            <a:avLst/>
            <a:gdLst/>
            <a:ahLst/>
            <a:cxnLst/>
            <a:rect l="l" t="t" r="r" b="b"/>
            <a:pathLst>
              <a:path w="464184" h="552450">
                <a:moveTo>
                  <a:pt x="0" y="552358"/>
                </a:moveTo>
                <a:lnTo>
                  <a:pt x="463583" y="552358"/>
                </a:lnTo>
                <a:lnTo>
                  <a:pt x="463583" y="0"/>
                </a:lnTo>
                <a:lnTo>
                  <a:pt x="0" y="0"/>
                </a:lnTo>
                <a:lnTo>
                  <a:pt x="0" y="552358"/>
                </a:lnTo>
                <a:close/>
              </a:path>
            </a:pathLst>
          </a:custGeom>
          <a:ln w="22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8244" y="6050569"/>
            <a:ext cx="1508760" cy="552450"/>
          </a:xfrm>
          <a:custGeom>
            <a:avLst/>
            <a:gdLst/>
            <a:ahLst/>
            <a:cxnLst/>
            <a:rect l="l" t="t" r="r" b="b"/>
            <a:pathLst>
              <a:path w="1508760" h="552450">
                <a:moveTo>
                  <a:pt x="0" y="552358"/>
                </a:moveTo>
                <a:lnTo>
                  <a:pt x="1508706" y="552358"/>
                </a:lnTo>
                <a:lnTo>
                  <a:pt x="1508706" y="0"/>
                </a:lnTo>
                <a:lnTo>
                  <a:pt x="0" y="0"/>
                </a:lnTo>
                <a:lnTo>
                  <a:pt x="0" y="552358"/>
                </a:lnTo>
                <a:close/>
              </a:path>
            </a:pathLst>
          </a:custGeom>
          <a:ln w="2235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2965" y="6050569"/>
            <a:ext cx="1150620" cy="552450"/>
          </a:xfrm>
          <a:custGeom>
            <a:avLst/>
            <a:gdLst/>
            <a:ahLst/>
            <a:cxnLst/>
            <a:rect l="l" t="t" r="r" b="b"/>
            <a:pathLst>
              <a:path w="1150620" h="552450">
                <a:moveTo>
                  <a:pt x="0" y="552358"/>
                </a:moveTo>
                <a:lnTo>
                  <a:pt x="1150500" y="552358"/>
                </a:lnTo>
                <a:lnTo>
                  <a:pt x="1150500" y="0"/>
                </a:lnTo>
                <a:lnTo>
                  <a:pt x="0" y="0"/>
                </a:lnTo>
                <a:lnTo>
                  <a:pt x="0" y="552358"/>
                </a:lnTo>
                <a:close/>
              </a:path>
            </a:pathLst>
          </a:custGeom>
          <a:ln w="2235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45286" y="6050569"/>
            <a:ext cx="995044" cy="552450"/>
          </a:xfrm>
          <a:custGeom>
            <a:avLst/>
            <a:gdLst/>
            <a:ahLst/>
            <a:cxnLst/>
            <a:rect l="l" t="t" r="r" b="b"/>
            <a:pathLst>
              <a:path w="995045" h="552450">
                <a:moveTo>
                  <a:pt x="0" y="552358"/>
                </a:moveTo>
                <a:lnTo>
                  <a:pt x="994574" y="552358"/>
                </a:lnTo>
                <a:lnTo>
                  <a:pt x="994574" y="0"/>
                </a:lnTo>
                <a:lnTo>
                  <a:pt x="0" y="0"/>
                </a:lnTo>
                <a:lnTo>
                  <a:pt x="0" y="552358"/>
                </a:lnTo>
                <a:close/>
              </a:path>
            </a:pathLst>
          </a:custGeom>
          <a:ln w="2234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31692" y="6050569"/>
            <a:ext cx="941069" cy="552450"/>
          </a:xfrm>
          <a:custGeom>
            <a:avLst/>
            <a:gdLst/>
            <a:ahLst/>
            <a:cxnLst/>
            <a:rect l="l" t="t" r="r" b="b"/>
            <a:pathLst>
              <a:path w="941070" h="552450">
                <a:moveTo>
                  <a:pt x="0" y="552358"/>
                </a:moveTo>
                <a:lnTo>
                  <a:pt x="940845" y="552358"/>
                </a:lnTo>
                <a:lnTo>
                  <a:pt x="940845" y="0"/>
                </a:lnTo>
                <a:lnTo>
                  <a:pt x="0" y="0"/>
                </a:lnTo>
                <a:lnTo>
                  <a:pt x="0" y="552358"/>
                </a:lnTo>
                <a:close/>
              </a:path>
            </a:pathLst>
          </a:custGeom>
          <a:ln w="22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58072" y="6185258"/>
            <a:ext cx="21209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87537" y="6185258"/>
            <a:ext cx="77914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50" b="1" dirty="0">
                <a:solidFill>
                  <a:srgbClr val="00AF50"/>
                </a:solidFill>
                <a:latin typeface="Times New Roman"/>
                <a:cs typeface="Times New Roman"/>
              </a:rPr>
              <a:t>B-</a:t>
            </a:r>
            <a:r>
              <a:rPr sz="185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LOC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62347" y="6185258"/>
            <a:ext cx="80708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50" b="1" dirty="0">
                <a:solidFill>
                  <a:srgbClr val="001F5F"/>
                </a:solidFill>
                <a:latin typeface="Times New Roman"/>
                <a:cs typeface="Times New Roman"/>
              </a:rPr>
              <a:t>B-</a:t>
            </a:r>
            <a:r>
              <a:rPr sz="185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ORG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83041" y="6185258"/>
            <a:ext cx="74104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50" b="1" dirty="0">
                <a:solidFill>
                  <a:srgbClr val="001F5F"/>
                </a:solidFill>
                <a:latin typeface="Times New Roman"/>
                <a:cs typeface="Times New Roman"/>
              </a:rPr>
              <a:t>I-</a:t>
            </a:r>
            <a:r>
              <a:rPr sz="185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ORG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09698" y="6185258"/>
            <a:ext cx="21209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50" b="1" spc="-50" dirty="0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14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923" y="5333"/>
            <a:ext cx="6479540" cy="8661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449580">
              <a:lnSpc>
                <a:spcPts val="3130"/>
              </a:lnSpc>
              <a:spcBef>
                <a:spcPts val="500"/>
              </a:spcBef>
            </a:pPr>
            <a:r>
              <a:rPr sz="2900" dirty="0"/>
              <a:t>Признаки</a:t>
            </a:r>
            <a:r>
              <a:rPr sz="2900" spc="-100" dirty="0"/>
              <a:t> </a:t>
            </a:r>
            <a:r>
              <a:rPr sz="2900" dirty="0"/>
              <a:t>для</a:t>
            </a:r>
            <a:r>
              <a:rPr sz="2900" spc="-95" dirty="0"/>
              <a:t> </a:t>
            </a:r>
            <a:r>
              <a:rPr sz="2900" dirty="0"/>
              <a:t>обучения:</a:t>
            </a:r>
            <a:r>
              <a:rPr sz="2900" spc="-85" dirty="0"/>
              <a:t> </a:t>
            </a:r>
            <a:r>
              <a:rPr sz="2900" spc="-10" dirty="0"/>
              <a:t>векторные </a:t>
            </a:r>
            <a:r>
              <a:rPr sz="2900" dirty="0"/>
              <a:t>представления</a:t>
            </a:r>
            <a:r>
              <a:rPr sz="2900" spc="-85" dirty="0"/>
              <a:t> </a:t>
            </a:r>
            <a:r>
              <a:rPr sz="2900" dirty="0"/>
              <a:t>слов</a:t>
            </a:r>
            <a:r>
              <a:rPr sz="2900" spc="-80" dirty="0"/>
              <a:t> </a:t>
            </a:r>
            <a:r>
              <a:rPr sz="2900" dirty="0"/>
              <a:t>(word</a:t>
            </a:r>
            <a:r>
              <a:rPr sz="2900" spc="-70" dirty="0"/>
              <a:t> </a:t>
            </a:r>
            <a:r>
              <a:rPr sz="2900" spc="-10" dirty="0"/>
              <a:t>embeddings)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14375" y="899420"/>
            <a:ext cx="8455660" cy="11652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latin typeface="Times New Roman"/>
                <a:cs typeface="Times New Roman"/>
              </a:rPr>
              <a:t>Векторные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представления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слов:</a:t>
            </a:r>
            <a:endParaRPr sz="22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Times New Roman"/>
                <a:cs typeface="Times New Roman"/>
              </a:rPr>
              <a:t>emb(«банк»)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(0,91;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0,25;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-0,11;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0,87)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(размерность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обычно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50-</a:t>
            </a:r>
            <a:r>
              <a:rPr sz="2000" spc="-10" dirty="0">
                <a:latin typeface="Times New Roman"/>
                <a:cs typeface="Times New Roman"/>
              </a:rPr>
              <a:t>1000)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5" dirty="0">
                <a:latin typeface="Times New Roman"/>
                <a:cs typeface="Times New Roman"/>
              </a:rPr>
              <a:t>Кодируют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смысловую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375" y="1912797"/>
            <a:ext cx="4105910" cy="40525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algn="just">
              <a:lnSpc>
                <a:spcPct val="100000"/>
              </a:lnSpc>
              <a:spcBef>
                <a:spcPts val="830"/>
              </a:spcBef>
            </a:pPr>
            <a:r>
              <a:rPr sz="2200" dirty="0">
                <a:latin typeface="Times New Roman"/>
                <a:cs typeface="Times New Roman"/>
              </a:rPr>
              <a:t>близость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слов</a:t>
            </a:r>
            <a:endParaRPr sz="2200">
              <a:latin typeface="Times New Roman"/>
              <a:cs typeface="Times New Roman"/>
            </a:endParaRPr>
          </a:p>
          <a:p>
            <a:pPr marL="241300" marR="78105" indent="-228600" algn="just">
              <a:lnSpc>
                <a:spcPct val="901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Times New Roman"/>
                <a:cs typeface="Times New Roman"/>
              </a:rPr>
              <a:t>При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линейном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преобразовании </a:t>
            </a:r>
            <a:r>
              <a:rPr sz="2200" dirty="0">
                <a:latin typeface="Times New Roman"/>
                <a:cs typeface="Times New Roman"/>
              </a:rPr>
              <a:t>близкие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вектора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преобразуются </a:t>
            </a:r>
            <a:r>
              <a:rPr sz="2200" dirty="0">
                <a:latin typeface="Times New Roman"/>
                <a:cs typeface="Times New Roman"/>
              </a:rPr>
              <a:t>в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семантически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близкие</a:t>
            </a:r>
            <a:endParaRPr sz="2200">
              <a:latin typeface="Times New Roman"/>
              <a:cs typeface="Times New Roman"/>
            </a:endParaRPr>
          </a:p>
          <a:p>
            <a:pPr marL="240665" indent="-227965" algn="just">
              <a:lnSpc>
                <a:spcPts val="251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imes New Roman"/>
                <a:cs typeface="Times New Roman"/>
              </a:rPr>
              <a:t>Строятся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на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большим</a:t>
            </a:r>
            <a:endParaRPr sz="2200">
              <a:latin typeface="Times New Roman"/>
              <a:cs typeface="Times New Roman"/>
            </a:endParaRPr>
          </a:p>
          <a:p>
            <a:pPr marL="241300" algn="just">
              <a:lnSpc>
                <a:spcPts val="2375"/>
              </a:lnSpc>
            </a:pPr>
            <a:r>
              <a:rPr sz="2200" spc="-10" dirty="0">
                <a:latin typeface="Times New Roman"/>
                <a:cs typeface="Times New Roman"/>
              </a:rPr>
              <a:t>неразмеченным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корпусам:</a:t>
            </a:r>
            <a:endParaRPr sz="2200">
              <a:latin typeface="Times New Roman"/>
              <a:cs typeface="Times New Roman"/>
            </a:endParaRPr>
          </a:p>
          <a:p>
            <a:pPr marL="241300" algn="just">
              <a:lnSpc>
                <a:spcPts val="2510"/>
              </a:lnSpc>
            </a:pPr>
            <a:r>
              <a:rPr sz="2200" spc="-10" dirty="0">
                <a:latin typeface="Times New Roman"/>
                <a:cs typeface="Times New Roman"/>
              </a:rPr>
              <a:t>10-</a:t>
            </a:r>
            <a:r>
              <a:rPr sz="2200" dirty="0">
                <a:latin typeface="Times New Roman"/>
                <a:cs typeface="Times New Roman"/>
              </a:rPr>
              <a:t>100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млрд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словоупотреблений</a:t>
            </a:r>
            <a:endParaRPr sz="22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latin typeface="Times New Roman"/>
                <a:cs typeface="Times New Roman"/>
              </a:rPr>
              <a:t>Инструменты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для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построения:</a:t>
            </a:r>
            <a:endParaRPr sz="2200">
              <a:latin typeface="Times New Roman"/>
              <a:cs typeface="Times New Roman"/>
            </a:endParaRPr>
          </a:p>
          <a:p>
            <a:pPr marL="696595" lvl="1" indent="-226695" algn="just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6595" algn="l"/>
              </a:tabLst>
            </a:pPr>
            <a:r>
              <a:rPr sz="2000" spc="-10" dirty="0">
                <a:latin typeface="Times New Roman"/>
                <a:cs typeface="Times New Roman"/>
              </a:rPr>
              <a:t>Word2vec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(Mikolov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al.,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2013)</a:t>
            </a:r>
            <a:endParaRPr sz="2000">
              <a:latin typeface="Times New Roman"/>
              <a:cs typeface="Times New Roman"/>
            </a:endParaRPr>
          </a:p>
          <a:p>
            <a:pPr marL="696595" lvl="1" indent="-226695" algn="just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6595" algn="l"/>
              </a:tabLst>
            </a:pPr>
            <a:r>
              <a:rPr sz="2000" spc="-35" dirty="0">
                <a:latin typeface="Times New Roman"/>
                <a:cs typeface="Times New Roman"/>
              </a:rPr>
              <a:t>GloVe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(Pennington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al.,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2014)</a:t>
            </a:r>
            <a:endParaRPr sz="20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latin typeface="Times New Roman"/>
                <a:cs typeface="Times New Roman"/>
              </a:rPr>
              <a:t>Предобученные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модели: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576" y="5972352"/>
            <a:ext cx="6115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Для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английского: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https://nlp.stanford.edu/projects/glove/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55882" y="2045181"/>
            <a:ext cx="2028189" cy="1895475"/>
            <a:chOff x="6655882" y="2045181"/>
            <a:chExt cx="2028189" cy="1895475"/>
          </a:xfrm>
        </p:grpSpPr>
        <p:sp>
          <p:nvSpPr>
            <p:cNvPr id="7" name="object 7"/>
            <p:cNvSpPr/>
            <p:nvPr/>
          </p:nvSpPr>
          <p:spPr>
            <a:xfrm>
              <a:off x="6701774" y="3894324"/>
              <a:ext cx="1901825" cy="0"/>
            </a:xfrm>
            <a:custGeom>
              <a:avLst/>
              <a:gdLst/>
              <a:ahLst/>
              <a:cxnLst/>
              <a:rect l="l" t="t" r="r" b="b"/>
              <a:pathLst>
                <a:path w="1901825">
                  <a:moveTo>
                    <a:pt x="0" y="0"/>
                  </a:moveTo>
                  <a:lnTo>
                    <a:pt x="1901729" y="0"/>
                  </a:lnTo>
                </a:path>
              </a:pathLst>
            </a:custGeom>
            <a:ln w="1712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91974" y="3848431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0" y="91785"/>
                  </a:lnTo>
                  <a:lnTo>
                    <a:pt x="91782" y="45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1774" y="3582720"/>
              <a:ext cx="1807210" cy="311785"/>
            </a:xfrm>
            <a:custGeom>
              <a:avLst/>
              <a:gdLst/>
              <a:ahLst/>
              <a:cxnLst/>
              <a:rect l="l" t="t" r="r" b="b"/>
              <a:pathLst>
                <a:path w="1807209" h="311785">
                  <a:moveTo>
                    <a:pt x="0" y="311604"/>
                  </a:moveTo>
                  <a:lnTo>
                    <a:pt x="1807207" y="0"/>
                  </a:lnTo>
                </a:path>
              </a:pathLst>
            </a:custGeom>
            <a:ln w="1712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89917" y="3539442"/>
              <a:ext cx="98425" cy="90805"/>
            </a:xfrm>
            <a:custGeom>
              <a:avLst/>
              <a:gdLst/>
              <a:ahLst/>
              <a:cxnLst/>
              <a:rect l="l" t="t" r="r" b="b"/>
              <a:pathLst>
                <a:path w="98425" h="90804">
                  <a:moveTo>
                    <a:pt x="0" y="0"/>
                  </a:moveTo>
                  <a:lnTo>
                    <a:pt x="15639" y="90450"/>
                  </a:lnTo>
                  <a:lnTo>
                    <a:pt x="98289" y="29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1774" y="2191993"/>
              <a:ext cx="464820" cy="1702435"/>
            </a:xfrm>
            <a:custGeom>
              <a:avLst/>
              <a:gdLst/>
              <a:ahLst/>
              <a:cxnLst/>
              <a:rect l="l" t="t" r="r" b="b"/>
              <a:pathLst>
                <a:path w="464820" h="1702435">
                  <a:moveTo>
                    <a:pt x="0" y="1702331"/>
                  </a:moveTo>
                  <a:lnTo>
                    <a:pt x="464264" y="0"/>
                  </a:lnTo>
                </a:path>
              </a:pathLst>
            </a:custGeom>
            <a:ln w="17123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8743" y="2114477"/>
              <a:ext cx="88900" cy="100965"/>
            </a:xfrm>
            <a:custGeom>
              <a:avLst/>
              <a:gdLst/>
              <a:ahLst/>
              <a:cxnLst/>
              <a:rect l="l" t="t" r="r" b="b"/>
              <a:pathLst>
                <a:path w="88900" h="100964">
                  <a:moveTo>
                    <a:pt x="68425" y="0"/>
                  </a:moveTo>
                  <a:lnTo>
                    <a:pt x="0" y="76488"/>
                  </a:lnTo>
                  <a:lnTo>
                    <a:pt x="88551" y="100576"/>
                  </a:lnTo>
                  <a:lnTo>
                    <a:pt x="68425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01773" y="2125436"/>
              <a:ext cx="0" cy="1769110"/>
            </a:xfrm>
            <a:custGeom>
              <a:avLst/>
              <a:gdLst/>
              <a:ahLst/>
              <a:cxnLst/>
              <a:rect l="l" t="t" r="r" b="b"/>
              <a:pathLst>
                <a:path h="1769110">
                  <a:moveTo>
                    <a:pt x="0" y="1768887"/>
                  </a:moveTo>
                  <a:lnTo>
                    <a:pt x="0" y="0"/>
                  </a:lnTo>
                </a:path>
              </a:pathLst>
            </a:custGeom>
            <a:ln w="1712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55882" y="2045181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45891" y="0"/>
                  </a:moveTo>
                  <a:lnTo>
                    <a:pt x="0" y="91785"/>
                  </a:lnTo>
                  <a:lnTo>
                    <a:pt x="91782" y="91785"/>
                  </a:lnTo>
                  <a:lnTo>
                    <a:pt x="458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59063" y="2742851"/>
            <a:ext cx="1484630" cy="137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0"/>
              </a:lnSpc>
              <a:tabLst>
                <a:tab pos="685165" algn="l"/>
              </a:tabLst>
            </a:pPr>
            <a:r>
              <a:rPr sz="2400" b="1" spc="-37" baseline="5208" dirty="0">
                <a:solidFill>
                  <a:srgbClr val="C00000"/>
                </a:solidFill>
                <a:latin typeface="Calibri"/>
                <a:cs typeface="Calibri"/>
              </a:rPr>
              <a:t>run</a:t>
            </a:r>
            <a:r>
              <a:rPr sz="2400" b="1" baseline="5208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600" b="1" spc="-20" dirty="0">
                <a:solidFill>
                  <a:srgbClr val="EF7033"/>
                </a:solidFill>
                <a:latin typeface="Calibri"/>
                <a:cs typeface="Calibri"/>
              </a:rPr>
              <a:t>walk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600">
              <a:latin typeface="Calibri"/>
              <a:cs typeface="Calibri"/>
            </a:endParaRPr>
          </a:p>
          <a:p>
            <a:pPr marL="993140" indent="-46990" algn="r">
              <a:lnSpc>
                <a:spcPct val="168800"/>
              </a:lnSpc>
            </a:pPr>
            <a:r>
              <a:rPr sz="1600" b="1" spc="-10" dirty="0">
                <a:solidFill>
                  <a:srgbClr val="92D050"/>
                </a:solidFill>
                <a:latin typeface="Calibri"/>
                <a:cs typeface="Calibri"/>
              </a:rPr>
              <a:t>create </a:t>
            </a:r>
            <a:r>
              <a:rPr sz="1600" b="1" spc="-20" dirty="0">
                <a:solidFill>
                  <a:srgbClr val="00AF50"/>
                </a:solidFill>
                <a:latin typeface="Calibri"/>
                <a:cs typeface="Calibri"/>
              </a:rPr>
              <a:t>make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3023" y="1938527"/>
            <a:ext cx="4707635" cy="364997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58815" y="5616346"/>
            <a:ext cx="30873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Times New Roman"/>
                <a:cs typeface="Times New Roman"/>
              </a:rPr>
              <a:t>(изображение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с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сайта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проекта</a:t>
            </a:r>
            <a:r>
              <a:rPr sz="1500" spc="38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GloVe)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1576" y="6334789"/>
            <a:ext cx="512000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  <a:tabLst>
                <a:tab pos="240665" algn="l"/>
              </a:tabLst>
            </a:pPr>
            <a:r>
              <a:rPr sz="2000" spc="-50" dirty="0">
                <a:latin typeface="Arial MT"/>
                <a:cs typeface="Arial MT"/>
              </a:rPr>
              <a:t>•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Для</a:t>
            </a:r>
            <a:r>
              <a:rPr sz="2000" spc="-20" dirty="0">
                <a:latin typeface="Times New Roman"/>
                <a:cs typeface="Times New Roman"/>
              </a:rPr>
              <a:t> русского: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http://rusvectores.org/ru/models/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15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6218" y="6494170"/>
            <a:ext cx="685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aseline="1388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r>
              <a:rPr sz="3000" spc="-165" baseline="138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5988" y="-14274"/>
            <a:ext cx="5592445" cy="8667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2816860">
              <a:lnSpc>
                <a:spcPts val="3140"/>
              </a:lnSpc>
              <a:spcBef>
                <a:spcPts val="495"/>
              </a:spcBef>
            </a:pPr>
            <a:r>
              <a:rPr sz="2900" dirty="0"/>
              <a:t>Нейронные</a:t>
            </a:r>
            <a:r>
              <a:rPr sz="2900" spc="-55" dirty="0"/>
              <a:t> </a:t>
            </a:r>
            <a:r>
              <a:rPr sz="2900" spc="-20" dirty="0"/>
              <a:t>сети </a:t>
            </a:r>
            <a:r>
              <a:rPr sz="2900" dirty="0"/>
              <a:t>(граф</a:t>
            </a:r>
            <a:r>
              <a:rPr sz="2900" spc="-75" dirty="0"/>
              <a:t> </a:t>
            </a:r>
            <a:r>
              <a:rPr sz="2900" spc="-10" dirty="0"/>
              <a:t>математических</a:t>
            </a:r>
            <a:r>
              <a:rPr sz="2900" spc="-50" dirty="0"/>
              <a:t> </a:t>
            </a:r>
            <a:r>
              <a:rPr sz="2900" spc="-10" dirty="0"/>
              <a:t>операций)</a:t>
            </a:r>
            <a:endParaRPr sz="2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43" y="1170748"/>
            <a:ext cx="8142964" cy="45676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74994" y="5422798"/>
            <a:ext cx="23374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(изображение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из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материалов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К.В.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Воронцова)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7539" y="6448590"/>
            <a:ext cx="1010919" cy="20320"/>
          </a:xfrm>
          <a:custGeom>
            <a:avLst/>
            <a:gdLst/>
            <a:ahLst/>
            <a:cxnLst/>
            <a:rect l="l" t="t" r="r" b="b"/>
            <a:pathLst>
              <a:path w="1010920" h="20320">
                <a:moveTo>
                  <a:pt x="1010412" y="0"/>
                </a:moveTo>
                <a:lnTo>
                  <a:pt x="0" y="0"/>
                </a:lnTo>
                <a:lnTo>
                  <a:pt x="0" y="19812"/>
                </a:lnTo>
                <a:lnTo>
                  <a:pt x="1010412" y="19812"/>
                </a:lnTo>
                <a:lnTo>
                  <a:pt x="1010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1808" y="1028699"/>
            <a:ext cx="2768600" cy="4462780"/>
          </a:xfrm>
          <a:custGeom>
            <a:avLst/>
            <a:gdLst/>
            <a:ahLst/>
            <a:cxnLst/>
            <a:rect l="l" t="t" r="r" b="b"/>
            <a:pathLst>
              <a:path w="2768600" h="4462780">
                <a:moveTo>
                  <a:pt x="660019" y="6096"/>
                </a:moveTo>
                <a:lnTo>
                  <a:pt x="659180" y="5651"/>
                </a:lnTo>
                <a:lnTo>
                  <a:pt x="659384" y="5080"/>
                </a:lnTo>
                <a:lnTo>
                  <a:pt x="656221" y="4013"/>
                </a:lnTo>
                <a:lnTo>
                  <a:pt x="648970" y="0"/>
                </a:lnTo>
                <a:lnTo>
                  <a:pt x="648246" y="1295"/>
                </a:lnTo>
                <a:lnTo>
                  <a:pt x="647446" y="1016"/>
                </a:lnTo>
                <a:lnTo>
                  <a:pt x="645922" y="5448"/>
                </a:lnTo>
                <a:lnTo>
                  <a:pt x="31584" y="1105750"/>
                </a:lnTo>
                <a:lnTo>
                  <a:pt x="3937" y="1090295"/>
                </a:lnTo>
                <a:lnTo>
                  <a:pt x="0" y="1175385"/>
                </a:lnTo>
                <a:lnTo>
                  <a:pt x="70358" y="1127379"/>
                </a:lnTo>
                <a:lnTo>
                  <a:pt x="62623" y="1123061"/>
                </a:lnTo>
                <a:lnTo>
                  <a:pt x="42659" y="1111923"/>
                </a:lnTo>
                <a:lnTo>
                  <a:pt x="622998" y="72402"/>
                </a:lnTo>
                <a:lnTo>
                  <a:pt x="161988" y="1418844"/>
                </a:lnTo>
                <a:lnTo>
                  <a:pt x="131953" y="1408557"/>
                </a:lnTo>
                <a:lnTo>
                  <a:pt x="143256" y="1493012"/>
                </a:lnTo>
                <a:lnTo>
                  <a:pt x="202145" y="1434973"/>
                </a:lnTo>
                <a:lnTo>
                  <a:pt x="203962" y="1433195"/>
                </a:lnTo>
                <a:lnTo>
                  <a:pt x="173913" y="1422920"/>
                </a:lnTo>
                <a:lnTo>
                  <a:pt x="657466" y="10655"/>
                </a:lnTo>
                <a:lnTo>
                  <a:pt x="660019" y="6096"/>
                </a:lnTo>
                <a:close/>
              </a:path>
              <a:path w="2768600" h="4462780">
                <a:moveTo>
                  <a:pt x="2768092" y="3625596"/>
                </a:moveTo>
                <a:lnTo>
                  <a:pt x="2682875" y="3627628"/>
                </a:lnTo>
                <a:lnTo>
                  <a:pt x="2697759" y="3655707"/>
                </a:lnTo>
                <a:lnTo>
                  <a:pt x="1197991" y="4451096"/>
                </a:lnTo>
                <a:lnTo>
                  <a:pt x="1203833" y="4462272"/>
                </a:lnTo>
                <a:lnTo>
                  <a:pt x="2703690" y="3666909"/>
                </a:lnTo>
                <a:lnTo>
                  <a:pt x="2718562" y="3694938"/>
                </a:lnTo>
                <a:lnTo>
                  <a:pt x="2750845" y="3649726"/>
                </a:lnTo>
                <a:lnTo>
                  <a:pt x="2768092" y="3625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1463" y="5419750"/>
            <a:ext cx="2991485" cy="1404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Функция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активации,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275"/>
              </a:lnSpc>
            </a:pP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данном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случае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сигмоида:</a:t>
            </a:r>
            <a:endParaRPr sz="2000">
              <a:latin typeface="Times New Roman"/>
              <a:cs typeface="Times New Roman"/>
            </a:endParaRPr>
          </a:p>
          <a:p>
            <a:pPr marL="451484" algn="ctr">
              <a:lnSpc>
                <a:spcPts val="2220"/>
              </a:lnSpc>
            </a:pP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R="1642110" algn="ctr">
              <a:lnSpc>
                <a:spcPts val="1710"/>
              </a:lnSpc>
            </a:pPr>
            <a:r>
              <a:rPr sz="2400" dirty="0">
                <a:latin typeface="Cambria Math"/>
                <a:cs typeface="Cambria Math"/>
              </a:rPr>
              <a:t>𝜎(𝑥)</a:t>
            </a:r>
            <a:r>
              <a:rPr sz="2400" spc="229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433070" algn="ctr">
              <a:lnSpc>
                <a:spcPts val="2245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30" dirty="0">
                <a:latin typeface="Cambria Math"/>
                <a:cs typeface="Cambria Math"/>
              </a:rPr>
              <a:t>𝑒</a:t>
            </a:r>
            <a:r>
              <a:rPr sz="2625" spc="44" baseline="22222" dirty="0">
                <a:latin typeface="Cambria Math"/>
                <a:cs typeface="Cambria Math"/>
              </a:rPr>
              <a:t>−𝑥</a:t>
            </a:r>
            <a:endParaRPr sz="2625" baseline="22222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2572" y="72389"/>
            <a:ext cx="12001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imes New Roman"/>
                <a:cs typeface="Times New Roman"/>
              </a:rPr>
              <a:t>Веса </a:t>
            </a:r>
            <a:r>
              <a:rPr sz="2000" spc="-10" dirty="0">
                <a:latin typeface="Times New Roman"/>
                <a:cs typeface="Times New Roman"/>
              </a:rPr>
              <a:t>нейронной </a:t>
            </a:r>
            <a:r>
              <a:rPr sz="2000" spc="-20" dirty="0">
                <a:latin typeface="Times New Roman"/>
                <a:cs typeface="Times New Roman"/>
              </a:rPr>
              <a:t>сети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7639" y="3543300"/>
            <a:ext cx="1478280" cy="1946275"/>
          </a:xfrm>
          <a:custGeom>
            <a:avLst/>
            <a:gdLst/>
            <a:ahLst/>
            <a:cxnLst/>
            <a:rect l="l" t="t" r="r" b="b"/>
            <a:pathLst>
              <a:path w="1478279" h="1946275">
                <a:moveTo>
                  <a:pt x="1427142" y="56891"/>
                </a:moveTo>
                <a:lnTo>
                  <a:pt x="0" y="1938147"/>
                </a:lnTo>
                <a:lnTo>
                  <a:pt x="10160" y="1945766"/>
                </a:lnTo>
                <a:lnTo>
                  <a:pt x="1437327" y="64604"/>
                </a:lnTo>
                <a:lnTo>
                  <a:pt x="1427142" y="56891"/>
                </a:lnTo>
                <a:close/>
              </a:path>
              <a:path w="1478279" h="1946275">
                <a:moveTo>
                  <a:pt x="1469485" y="46736"/>
                </a:moveTo>
                <a:lnTo>
                  <a:pt x="1434846" y="46736"/>
                </a:lnTo>
                <a:lnTo>
                  <a:pt x="1445006" y="54483"/>
                </a:lnTo>
                <a:lnTo>
                  <a:pt x="1437327" y="64604"/>
                </a:lnTo>
                <a:lnTo>
                  <a:pt x="1462532" y="83693"/>
                </a:lnTo>
                <a:lnTo>
                  <a:pt x="1469485" y="46736"/>
                </a:lnTo>
                <a:close/>
              </a:path>
              <a:path w="1478279" h="1946275">
                <a:moveTo>
                  <a:pt x="1434846" y="46736"/>
                </a:moveTo>
                <a:lnTo>
                  <a:pt x="1427142" y="56891"/>
                </a:lnTo>
                <a:lnTo>
                  <a:pt x="1437327" y="64604"/>
                </a:lnTo>
                <a:lnTo>
                  <a:pt x="1445006" y="54483"/>
                </a:lnTo>
                <a:lnTo>
                  <a:pt x="1434846" y="46736"/>
                </a:lnTo>
                <a:close/>
              </a:path>
              <a:path w="1478279" h="1946275">
                <a:moveTo>
                  <a:pt x="1478280" y="0"/>
                </a:moveTo>
                <a:lnTo>
                  <a:pt x="1401826" y="37719"/>
                </a:lnTo>
                <a:lnTo>
                  <a:pt x="1427142" y="56891"/>
                </a:lnTo>
                <a:lnTo>
                  <a:pt x="1434846" y="46736"/>
                </a:lnTo>
                <a:lnTo>
                  <a:pt x="1469485" y="46736"/>
                </a:lnTo>
                <a:lnTo>
                  <a:pt x="1478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6218" y="6494170"/>
            <a:ext cx="685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aseline="1388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r>
              <a:rPr sz="3000" spc="-165" baseline="138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Обучение</a:t>
            </a:r>
            <a:r>
              <a:rPr spc="-110" dirty="0"/>
              <a:t> </a:t>
            </a:r>
            <a:r>
              <a:rPr dirty="0"/>
              <a:t>нейронной</a:t>
            </a:r>
            <a:r>
              <a:rPr spc="-70" dirty="0"/>
              <a:t> </a:t>
            </a:r>
            <a:r>
              <a:rPr dirty="0"/>
              <a:t>сети</a:t>
            </a:r>
            <a:r>
              <a:rPr spc="-4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343" y="819657"/>
            <a:ext cx="8364855" cy="786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 indent="-228600">
              <a:lnSpc>
                <a:spcPts val="2995"/>
              </a:lnSpc>
              <a:spcBef>
                <a:spcPts val="105"/>
              </a:spcBef>
              <a:buFont typeface="Arial MT"/>
              <a:buChar char="•"/>
              <a:tabLst>
                <a:tab pos="254000" algn="l"/>
              </a:tabLst>
            </a:pPr>
            <a:r>
              <a:rPr sz="2600" spc="-10" dirty="0">
                <a:latin typeface="Times New Roman"/>
                <a:cs typeface="Times New Roman"/>
              </a:rPr>
              <a:t>Выходные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значения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сети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Cambria Math"/>
                <a:cs typeface="Cambria Math"/>
              </a:rPr>
              <a:t>𝑎</a:t>
            </a:r>
            <a:r>
              <a:rPr sz="2850" spc="112" baseline="27777" dirty="0">
                <a:latin typeface="Cambria Math"/>
                <a:cs typeface="Cambria Math"/>
              </a:rPr>
              <a:t>𝑚</a:t>
            </a:r>
            <a:r>
              <a:rPr sz="2600" spc="75" dirty="0">
                <a:latin typeface="Cambria Math"/>
                <a:cs typeface="Cambria Math"/>
              </a:rPr>
              <a:t>(𝑥</a:t>
            </a:r>
            <a:r>
              <a:rPr sz="2850" spc="112" baseline="-16081" dirty="0">
                <a:latin typeface="Cambria Math"/>
                <a:cs typeface="Cambria Math"/>
              </a:rPr>
              <a:t>𝑖</a:t>
            </a:r>
            <a:r>
              <a:rPr sz="2600" spc="75" dirty="0">
                <a:latin typeface="Cambria Math"/>
                <a:cs typeface="Cambria Math"/>
              </a:rPr>
              <a:t>)</a:t>
            </a:r>
            <a:r>
              <a:rPr sz="2600" spc="75" dirty="0">
                <a:latin typeface="Times New Roman"/>
                <a:cs typeface="Times New Roman"/>
              </a:rPr>
              <a:t>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mbria Math"/>
                <a:cs typeface="Cambria Math"/>
              </a:rPr>
              <a:t>𝑚</a:t>
            </a:r>
            <a:r>
              <a:rPr sz="2600" spc="14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14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1.</a:t>
            </a:r>
            <a:r>
              <a:rPr sz="2600" spc="-1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.</a:t>
            </a:r>
            <a:r>
              <a:rPr sz="2600" spc="-14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𝑀</a:t>
            </a:r>
            <a:r>
              <a:rPr sz="2600" spc="105" dirty="0">
                <a:latin typeface="Cambria Math"/>
                <a:cs typeface="Cambria Math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на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объекте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𝑥</a:t>
            </a:r>
            <a:r>
              <a:rPr sz="2850" spc="-37" baseline="-16081" dirty="0">
                <a:latin typeface="Cambria Math"/>
                <a:cs typeface="Cambria Math"/>
              </a:rPr>
              <a:t>𝑖</a:t>
            </a:r>
            <a:endParaRPr sz="2850" baseline="-16081">
              <a:latin typeface="Cambria Math"/>
              <a:cs typeface="Cambria Math"/>
            </a:endParaRPr>
          </a:p>
          <a:p>
            <a:pPr marL="254000">
              <a:lnSpc>
                <a:spcPts val="2995"/>
              </a:lnSpc>
            </a:pPr>
            <a:r>
              <a:rPr sz="2600" dirty="0">
                <a:latin typeface="Times New Roman"/>
                <a:cs typeface="Times New Roman"/>
              </a:rPr>
              <a:t>и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промежуточные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значения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сети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Cambria Math"/>
                <a:cs typeface="Cambria Math"/>
              </a:rPr>
              <a:t>𝑢</a:t>
            </a:r>
            <a:r>
              <a:rPr sz="2850" spc="89" baseline="27777" dirty="0">
                <a:latin typeface="Cambria Math"/>
                <a:cs typeface="Cambria Math"/>
              </a:rPr>
              <a:t>ℎ</a:t>
            </a:r>
            <a:r>
              <a:rPr sz="2600" spc="60" dirty="0">
                <a:latin typeface="Cambria Math"/>
                <a:cs typeface="Cambria Math"/>
              </a:rPr>
              <a:t>(𝑥</a:t>
            </a:r>
            <a:r>
              <a:rPr sz="2850" spc="89" baseline="-16081" dirty="0">
                <a:latin typeface="Cambria Math"/>
                <a:cs typeface="Cambria Math"/>
              </a:rPr>
              <a:t>𝑖</a:t>
            </a:r>
            <a:r>
              <a:rPr sz="2600" spc="60" dirty="0">
                <a:latin typeface="Cambria Math"/>
                <a:cs typeface="Cambria Math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4413" y="1721992"/>
            <a:ext cx="495300" cy="306705"/>
          </a:xfrm>
          <a:custGeom>
            <a:avLst/>
            <a:gdLst/>
            <a:ahLst/>
            <a:cxnLst/>
            <a:rect l="l" t="t" r="r" b="b"/>
            <a:pathLst>
              <a:path w="495300" h="306705">
                <a:moveTo>
                  <a:pt x="397510" y="0"/>
                </a:moveTo>
                <a:lnTo>
                  <a:pt x="393065" y="12446"/>
                </a:lnTo>
                <a:lnTo>
                  <a:pt x="410854" y="20115"/>
                </a:lnTo>
                <a:lnTo>
                  <a:pt x="426132" y="30749"/>
                </a:lnTo>
                <a:lnTo>
                  <a:pt x="457053" y="80129"/>
                </a:lnTo>
                <a:lnTo>
                  <a:pt x="466093" y="125468"/>
                </a:lnTo>
                <a:lnTo>
                  <a:pt x="467233" y="151637"/>
                </a:lnTo>
                <a:lnTo>
                  <a:pt x="466091" y="178613"/>
                </a:lnTo>
                <a:lnTo>
                  <a:pt x="456999" y="225182"/>
                </a:lnTo>
                <a:lnTo>
                  <a:pt x="438810" y="261588"/>
                </a:lnTo>
                <a:lnTo>
                  <a:pt x="393573" y="293878"/>
                </a:lnTo>
                <a:lnTo>
                  <a:pt x="397510" y="306324"/>
                </a:lnTo>
                <a:lnTo>
                  <a:pt x="439245" y="286670"/>
                </a:lnTo>
                <a:lnTo>
                  <a:pt x="470027" y="252730"/>
                </a:lnTo>
                <a:lnTo>
                  <a:pt x="488886" y="207279"/>
                </a:lnTo>
                <a:lnTo>
                  <a:pt x="495173" y="153162"/>
                </a:lnTo>
                <a:lnTo>
                  <a:pt x="493599" y="125085"/>
                </a:lnTo>
                <a:lnTo>
                  <a:pt x="480974" y="75312"/>
                </a:lnTo>
                <a:lnTo>
                  <a:pt x="455874" y="34807"/>
                </a:lnTo>
                <a:lnTo>
                  <a:pt x="419679" y="7999"/>
                </a:lnTo>
                <a:lnTo>
                  <a:pt x="397510" y="0"/>
                </a:lnTo>
                <a:close/>
              </a:path>
              <a:path w="495300" h="306705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1" y="244729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1928" y="1674748"/>
            <a:ext cx="2542540" cy="400050"/>
          </a:xfrm>
          <a:custGeom>
            <a:avLst/>
            <a:gdLst/>
            <a:ahLst/>
            <a:cxnLst/>
            <a:rect l="l" t="t" r="r" b="b"/>
            <a:pathLst>
              <a:path w="2542540" h="400050">
                <a:moveTo>
                  <a:pt x="2437505" y="0"/>
                </a:moveTo>
                <a:lnTo>
                  <a:pt x="2433568" y="13335"/>
                </a:lnTo>
                <a:lnTo>
                  <a:pt x="2451905" y="22836"/>
                </a:lnTo>
                <a:lnTo>
                  <a:pt x="2467873" y="36671"/>
                </a:lnTo>
                <a:lnTo>
                  <a:pt x="2492750" y="77342"/>
                </a:lnTo>
                <a:lnTo>
                  <a:pt x="2507783" y="132714"/>
                </a:lnTo>
                <a:lnTo>
                  <a:pt x="2512816" y="199898"/>
                </a:lnTo>
                <a:lnTo>
                  <a:pt x="2511555" y="234975"/>
                </a:lnTo>
                <a:lnTo>
                  <a:pt x="2501511" y="296177"/>
                </a:lnTo>
                <a:lnTo>
                  <a:pt x="2481484" y="344828"/>
                </a:lnTo>
                <a:lnTo>
                  <a:pt x="2451905" y="376832"/>
                </a:lnTo>
                <a:lnTo>
                  <a:pt x="2433568" y="386334"/>
                </a:lnTo>
                <a:lnTo>
                  <a:pt x="2437505" y="399541"/>
                </a:lnTo>
                <a:lnTo>
                  <a:pt x="2482177" y="375729"/>
                </a:lnTo>
                <a:lnTo>
                  <a:pt x="2515229" y="330962"/>
                </a:lnTo>
                <a:lnTo>
                  <a:pt x="2535691" y="270462"/>
                </a:lnTo>
                <a:lnTo>
                  <a:pt x="2542534" y="199771"/>
                </a:lnTo>
                <a:lnTo>
                  <a:pt x="2540821" y="163200"/>
                </a:lnTo>
                <a:lnTo>
                  <a:pt x="2527157" y="97633"/>
                </a:lnTo>
                <a:lnTo>
                  <a:pt x="2500155" y="43630"/>
                </a:lnTo>
                <a:lnTo>
                  <a:pt x="2461293" y="9288"/>
                </a:lnTo>
                <a:lnTo>
                  <a:pt x="2437505" y="0"/>
                </a:lnTo>
                <a:close/>
              </a:path>
              <a:path w="2542540" h="400050">
                <a:moveTo>
                  <a:pt x="104896" y="0"/>
                </a:moveTo>
                <a:lnTo>
                  <a:pt x="60334" y="23828"/>
                </a:lnTo>
                <a:lnTo>
                  <a:pt x="27299" y="68706"/>
                </a:lnTo>
                <a:lnTo>
                  <a:pt x="6836" y="129143"/>
                </a:lnTo>
                <a:lnTo>
                  <a:pt x="0" y="199898"/>
                </a:lnTo>
                <a:lnTo>
                  <a:pt x="1706" y="236396"/>
                </a:lnTo>
                <a:lnTo>
                  <a:pt x="15370" y="301980"/>
                </a:lnTo>
                <a:lnTo>
                  <a:pt x="42370" y="355965"/>
                </a:lnTo>
                <a:lnTo>
                  <a:pt x="81180" y="390255"/>
                </a:lnTo>
                <a:lnTo>
                  <a:pt x="104896" y="399541"/>
                </a:lnTo>
                <a:lnTo>
                  <a:pt x="108960" y="386334"/>
                </a:lnTo>
                <a:lnTo>
                  <a:pt x="90622" y="376832"/>
                </a:lnTo>
                <a:lnTo>
                  <a:pt x="74654" y="362997"/>
                </a:lnTo>
                <a:lnTo>
                  <a:pt x="49778" y="322325"/>
                </a:lnTo>
                <a:lnTo>
                  <a:pt x="34744" y="267065"/>
                </a:lnTo>
                <a:lnTo>
                  <a:pt x="29716" y="199771"/>
                </a:lnTo>
                <a:lnTo>
                  <a:pt x="30972" y="164818"/>
                </a:lnTo>
                <a:lnTo>
                  <a:pt x="41017" y="103564"/>
                </a:lnTo>
                <a:lnTo>
                  <a:pt x="61043" y="54840"/>
                </a:lnTo>
                <a:lnTo>
                  <a:pt x="90622" y="22836"/>
                </a:lnTo>
                <a:lnTo>
                  <a:pt x="108960" y="13335"/>
                </a:lnTo>
                <a:lnTo>
                  <a:pt x="10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3044" y="1793189"/>
            <a:ext cx="4946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latin typeface="Cambria Math"/>
                <a:cs typeface="Cambria Math"/>
              </a:rPr>
              <a:t>ℎ=0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2948" y="1494485"/>
            <a:ext cx="4921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spc="-37" baseline="-19230" dirty="0">
                <a:latin typeface="Cambria Math"/>
                <a:cs typeface="Cambria Math"/>
              </a:rPr>
              <a:t>∑</a:t>
            </a:r>
            <a:r>
              <a:rPr sz="1900" spc="-25" dirty="0">
                <a:latin typeface="Cambria Math"/>
                <a:cs typeface="Cambria Math"/>
              </a:rPr>
              <a:t>𝐻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2350" y="1721992"/>
            <a:ext cx="494030" cy="306705"/>
          </a:xfrm>
          <a:custGeom>
            <a:avLst/>
            <a:gdLst/>
            <a:ahLst/>
            <a:cxnLst/>
            <a:rect l="l" t="t" r="r" b="b"/>
            <a:pathLst>
              <a:path w="494029" h="306705">
                <a:moveTo>
                  <a:pt x="395986" y="0"/>
                </a:moveTo>
                <a:lnTo>
                  <a:pt x="391540" y="12446"/>
                </a:lnTo>
                <a:lnTo>
                  <a:pt x="409330" y="20115"/>
                </a:lnTo>
                <a:lnTo>
                  <a:pt x="424608" y="30749"/>
                </a:lnTo>
                <a:lnTo>
                  <a:pt x="455529" y="80129"/>
                </a:lnTo>
                <a:lnTo>
                  <a:pt x="464569" y="125468"/>
                </a:lnTo>
                <a:lnTo>
                  <a:pt x="465709" y="151637"/>
                </a:lnTo>
                <a:lnTo>
                  <a:pt x="464567" y="178613"/>
                </a:lnTo>
                <a:lnTo>
                  <a:pt x="455475" y="225182"/>
                </a:lnTo>
                <a:lnTo>
                  <a:pt x="437286" y="261588"/>
                </a:lnTo>
                <a:lnTo>
                  <a:pt x="392049" y="293878"/>
                </a:lnTo>
                <a:lnTo>
                  <a:pt x="395986" y="306324"/>
                </a:lnTo>
                <a:lnTo>
                  <a:pt x="437721" y="286670"/>
                </a:lnTo>
                <a:lnTo>
                  <a:pt x="468502" y="252730"/>
                </a:lnTo>
                <a:lnTo>
                  <a:pt x="487362" y="207279"/>
                </a:lnTo>
                <a:lnTo>
                  <a:pt x="493649" y="153162"/>
                </a:lnTo>
                <a:lnTo>
                  <a:pt x="492075" y="125085"/>
                </a:lnTo>
                <a:lnTo>
                  <a:pt x="479450" y="75312"/>
                </a:lnTo>
                <a:lnTo>
                  <a:pt x="454350" y="34807"/>
                </a:lnTo>
                <a:lnTo>
                  <a:pt x="418155" y="7999"/>
                </a:lnTo>
                <a:lnTo>
                  <a:pt x="395986" y="0"/>
                </a:lnTo>
                <a:close/>
              </a:path>
              <a:path w="494029" h="306705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72153" y="1625549"/>
            <a:ext cx="1464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168400" algn="l"/>
              </a:tabLst>
            </a:pPr>
            <a:r>
              <a:rPr sz="2600" spc="95" dirty="0">
                <a:latin typeface="Cambria Math"/>
                <a:cs typeface="Cambria Math"/>
              </a:rPr>
              <a:t>𝑤</a:t>
            </a:r>
            <a:r>
              <a:rPr sz="2850" spc="142" baseline="-16081" dirty="0">
                <a:latin typeface="Cambria Math"/>
                <a:cs typeface="Cambria Math"/>
              </a:rPr>
              <a:t>ℎ𝑚</a:t>
            </a:r>
            <a:r>
              <a:rPr sz="2600" spc="95" dirty="0">
                <a:latin typeface="Cambria Math"/>
                <a:cs typeface="Cambria Math"/>
              </a:rPr>
              <a:t>𝑢</a:t>
            </a:r>
            <a:r>
              <a:rPr sz="2850" spc="142" baseline="27777" dirty="0">
                <a:latin typeface="Cambria Math"/>
                <a:cs typeface="Cambria Math"/>
              </a:rPr>
              <a:t>ℎ</a:t>
            </a:r>
            <a:r>
              <a:rPr sz="2850" baseline="27777" dirty="0">
                <a:latin typeface="Cambria Math"/>
                <a:cs typeface="Cambria Math"/>
              </a:rPr>
              <a:t>	</a:t>
            </a:r>
            <a:r>
              <a:rPr sz="2600" spc="-25" dirty="0">
                <a:latin typeface="Cambria Math"/>
                <a:cs typeface="Cambria Math"/>
              </a:rPr>
              <a:t>𝑥</a:t>
            </a:r>
            <a:r>
              <a:rPr sz="2850" spc="-37" baseline="-16081" dirty="0">
                <a:latin typeface="Cambria Math"/>
                <a:cs typeface="Cambria Math"/>
              </a:rPr>
              <a:t>𝑖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5833" y="2256917"/>
            <a:ext cx="495300" cy="306705"/>
          </a:xfrm>
          <a:custGeom>
            <a:avLst/>
            <a:gdLst/>
            <a:ahLst/>
            <a:cxnLst/>
            <a:rect l="l" t="t" r="r" b="b"/>
            <a:pathLst>
              <a:path w="495300" h="306705">
                <a:moveTo>
                  <a:pt x="397509" y="0"/>
                </a:moveTo>
                <a:lnTo>
                  <a:pt x="393065" y="12446"/>
                </a:lnTo>
                <a:lnTo>
                  <a:pt x="410854" y="20115"/>
                </a:lnTo>
                <a:lnTo>
                  <a:pt x="426132" y="30749"/>
                </a:lnTo>
                <a:lnTo>
                  <a:pt x="457053" y="80129"/>
                </a:lnTo>
                <a:lnTo>
                  <a:pt x="466093" y="125468"/>
                </a:lnTo>
                <a:lnTo>
                  <a:pt x="467233" y="151637"/>
                </a:lnTo>
                <a:lnTo>
                  <a:pt x="466091" y="178613"/>
                </a:lnTo>
                <a:lnTo>
                  <a:pt x="456999" y="225182"/>
                </a:lnTo>
                <a:lnTo>
                  <a:pt x="438810" y="261588"/>
                </a:lnTo>
                <a:lnTo>
                  <a:pt x="393572" y="293878"/>
                </a:lnTo>
                <a:lnTo>
                  <a:pt x="397509" y="306324"/>
                </a:lnTo>
                <a:lnTo>
                  <a:pt x="439245" y="286670"/>
                </a:lnTo>
                <a:lnTo>
                  <a:pt x="470027" y="252730"/>
                </a:lnTo>
                <a:lnTo>
                  <a:pt x="488886" y="207279"/>
                </a:lnTo>
                <a:lnTo>
                  <a:pt x="495172" y="153162"/>
                </a:lnTo>
                <a:lnTo>
                  <a:pt x="493599" y="125085"/>
                </a:lnTo>
                <a:lnTo>
                  <a:pt x="480974" y="75312"/>
                </a:lnTo>
                <a:lnTo>
                  <a:pt x="455874" y="34807"/>
                </a:lnTo>
                <a:lnTo>
                  <a:pt x="419679" y="7999"/>
                </a:lnTo>
                <a:lnTo>
                  <a:pt x="397509" y="0"/>
                </a:lnTo>
                <a:close/>
              </a:path>
              <a:path w="495300" h="306705">
                <a:moveTo>
                  <a:pt x="97662" y="0"/>
                </a:moveTo>
                <a:lnTo>
                  <a:pt x="56038" y="19605"/>
                </a:lnTo>
                <a:lnTo>
                  <a:pt x="25272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7443" y="1487027"/>
            <a:ext cx="1174750" cy="109664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1195"/>
              </a:spcBef>
              <a:buFont typeface="Arial MT"/>
              <a:buChar char="•"/>
              <a:tabLst>
                <a:tab pos="292100" algn="l"/>
                <a:tab pos="864869" algn="l"/>
              </a:tabLst>
            </a:pPr>
            <a:r>
              <a:rPr sz="2600" spc="85" dirty="0">
                <a:latin typeface="Cambria Math"/>
                <a:cs typeface="Cambria Math"/>
              </a:rPr>
              <a:t>𝑎</a:t>
            </a:r>
            <a:r>
              <a:rPr sz="2850" spc="127" baseline="27777" dirty="0">
                <a:latin typeface="Cambria Math"/>
                <a:cs typeface="Cambria Math"/>
              </a:rPr>
              <a:t>𝑚</a:t>
            </a:r>
            <a:r>
              <a:rPr sz="2850" baseline="27777" dirty="0">
                <a:latin typeface="Cambria Math"/>
                <a:cs typeface="Cambria Math"/>
              </a:rPr>
              <a:t>	</a:t>
            </a:r>
            <a:r>
              <a:rPr sz="2600" spc="-25" dirty="0">
                <a:latin typeface="Cambria Math"/>
                <a:cs typeface="Cambria Math"/>
              </a:rPr>
              <a:t>𝑥</a:t>
            </a:r>
            <a:r>
              <a:rPr sz="2850" spc="-37" baseline="-16081" dirty="0">
                <a:latin typeface="Cambria Math"/>
                <a:cs typeface="Cambria Math"/>
              </a:rPr>
              <a:t>𝑖</a:t>
            </a:r>
            <a:endParaRPr sz="2850" baseline="-16081">
              <a:latin typeface="Cambria Math"/>
              <a:cs typeface="Cambria Math"/>
            </a:endParaRPr>
          </a:p>
          <a:p>
            <a:pPr marL="292100" indent="-2286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292100" algn="l"/>
                <a:tab pos="796290" algn="l"/>
              </a:tabLst>
            </a:pPr>
            <a:r>
              <a:rPr sz="2600" spc="70" dirty="0">
                <a:latin typeface="Cambria Math"/>
                <a:cs typeface="Cambria Math"/>
              </a:rPr>
              <a:t>𝑢</a:t>
            </a:r>
            <a:r>
              <a:rPr sz="2850" spc="104" baseline="27777" dirty="0">
                <a:latin typeface="Cambria Math"/>
                <a:cs typeface="Cambria Math"/>
              </a:rPr>
              <a:t>ℎ</a:t>
            </a:r>
            <a:r>
              <a:rPr sz="2850" baseline="27777" dirty="0">
                <a:latin typeface="Cambria Math"/>
                <a:cs typeface="Cambria Math"/>
              </a:rPr>
              <a:t>	</a:t>
            </a:r>
            <a:r>
              <a:rPr sz="2600" spc="-25" dirty="0">
                <a:latin typeface="Cambria Math"/>
                <a:cs typeface="Cambria Math"/>
              </a:rPr>
              <a:t>𝑥</a:t>
            </a:r>
            <a:r>
              <a:rPr sz="2850" spc="-37" baseline="-16081" dirty="0">
                <a:latin typeface="Cambria Math"/>
                <a:cs typeface="Cambria Math"/>
              </a:rPr>
              <a:t>𝑖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3683" y="1487027"/>
            <a:ext cx="879475" cy="109664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195"/>
              </a:spcBef>
            </a:pP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0" dirty="0">
                <a:latin typeface="Cambria Math"/>
                <a:cs typeface="Cambria Math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𝜎</a:t>
            </a:r>
            <a:r>
              <a:rPr sz="2850" spc="-37" baseline="-16081" dirty="0">
                <a:latin typeface="Cambria Math"/>
                <a:cs typeface="Cambria Math"/>
              </a:rPr>
              <a:t>𝑚</a:t>
            </a:r>
            <a:endParaRPr sz="2850" baseline="-16081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30" dirty="0">
                <a:latin typeface="Cambria Math"/>
                <a:cs typeface="Cambria Math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𝜎</a:t>
            </a:r>
            <a:r>
              <a:rPr sz="2850" spc="-37" baseline="-16081" dirty="0">
                <a:latin typeface="Cambria Math"/>
                <a:cs typeface="Cambria Math"/>
              </a:rPr>
              <a:t>ℎ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6507" y="2136520"/>
            <a:ext cx="2334895" cy="545465"/>
          </a:xfrm>
          <a:custGeom>
            <a:avLst/>
            <a:gdLst/>
            <a:ahLst/>
            <a:cxnLst/>
            <a:rect l="l" t="t" r="r" b="b"/>
            <a:pathLst>
              <a:path w="2334895" h="545464">
                <a:moveTo>
                  <a:pt x="2217039" y="0"/>
                </a:moveTo>
                <a:lnTo>
                  <a:pt x="2211832" y="12953"/>
                </a:lnTo>
                <a:lnTo>
                  <a:pt x="2232140" y="29507"/>
                </a:lnTo>
                <a:lnTo>
                  <a:pt x="2250186" y="50990"/>
                </a:lnTo>
                <a:lnTo>
                  <a:pt x="2279396" y="108838"/>
                </a:lnTo>
                <a:lnTo>
                  <a:pt x="2297858" y="183689"/>
                </a:lnTo>
                <a:lnTo>
                  <a:pt x="2302488" y="226514"/>
                </a:lnTo>
                <a:lnTo>
                  <a:pt x="2304034" y="272923"/>
                </a:lnTo>
                <a:lnTo>
                  <a:pt x="2302508" y="318619"/>
                </a:lnTo>
                <a:lnTo>
                  <a:pt x="2297922" y="361029"/>
                </a:lnTo>
                <a:lnTo>
                  <a:pt x="2290264" y="400153"/>
                </a:lnTo>
                <a:lnTo>
                  <a:pt x="2266142" y="467737"/>
                </a:lnTo>
                <a:lnTo>
                  <a:pt x="2232284" y="516036"/>
                </a:lnTo>
                <a:lnTo>
                  <a:pt x="2211832" y="532638"/>
                </a:lnTo>
                <a:lnTo>
                  <a:pt x="2217039" y="545464"/>
                </a:lnTo>
                <a:lnTo>
                  <a:pt x="2265553" y="506682"/>
                </a:lnTo>
                <a:lnTo>
                  <a:pt x="2303018" y="444373"/>
                </a:lnTo>
                <a:lnTo>
                  <a:pt x="2316946" y="405917"/>
                </a:lnTo>
                <a:lnTo>
                  <a:pt x="2326909" y="364474"/>
                </a:lnTo>
                <a:lnTo>
                  <a:pt x="2332896" y="320053"/>
                </a:lnTo>
                <a:lnTo>
                  <a:pt x="2334895" y="272668"/>
                </a:lnTo>
                <a:lnTo>
                  <a:pt x="2332896" y="224996"/>
                </a:lnTo>
                <a:lnTo>
                  <a:pt x="2326909" y="180466"/>
                </a:lnTo>
                <a:lnTo>
                  <a:pt x="2316946" y="139080"/>
                </a:lnTo>
                <a:lnTo>
                  <a:pt x="2303018" y="100837"/>
                </a:lnTo>
                <a:lnTo>
                  <a:pt x="2265553" y="38941"/>
                </a:lnTo>
                <a:lnTo>
                  <a:pt x="2242689" y="16595"/>
                </a:lnTo>
                <a:lnTo>
                  <a:pt x="2217039" y="0"/>
                </a:lnTo>
                <a:close/>
              </a:path>
              <a:path w="2334895" h="545464">
                <a:moveTo>
                  <a:pt x="117729" y="0"/>
                </a:moveTo>
                <a:lnTo>
                  <a:pt x="69278" y="38941"/>
                </a:lnTo>
                <a:lnTo>
                  <a:pt x="31876" y="100837"/>
                </a:lnTo>
                <a:lnTo>
                  <a:pt x="17948" y="139080"/>
                </a:lnTo>
                <a:lnTo>
                  <a:pt x="7985" y="180466"/>
                </a:lnTo>
                <a:lnTo>
                  <a:pt x="1998" y="224996"/>
                </a:lnTo>
                <a:lnTo>
                  <a:pt x="0" y="272668"/>
                </a:lnTo>
                <a:lnTo>
                  <a:pt x="1998" y="320053"/>
                </a:lnTo>
                <a:lnTo>
                  <a:pt x="7985" y="364474"/>
                </a:lnTo>
                <a:lnTo>
                  <a:pt x="17948" y="405917"/>
                </a:lnTo>
                <a:lnTo>
                  <a:pt x="31876" y="444373"/>
                </a:lnTo>
                <a:lnTo>
                  <a:pt x="49184" y="478474"/>
                </a:lnTo>
                <a:lnTo>
                  <a:pt x="92134" y="529008"/>
                </a:lnTo>
                <a:lnTo>
                  <a:pt x="117729" y="545464"/>
                </a:lnTo>
                <a:lnTo>
                  <a:pt x="123062" y="532638"/>
                </a:lnTo>
                <a:lnTo>
                  <a:pt x="102536" y="516036"/>
                </a:lnTo>
                <a:lnTo>
                  <a:pt x="84391" y="494410"/>
                </a:lnTo>
                <a:lnTo>
                  <a:pt x="55244" y="435990"/>
                </a:lnTo>
                <a:lnTo>
                  <a:pt x="36956" y="361029"/>
                </a:lnTo>
                <a:lnTo>
                  <a:pt x="32385" y="318619"/>
                </a:lnTo>
                <a:lnTo>
                  <a:pt x="30861" y="272923"/>
                </a:lnTo>
                <a:lnTo>
                  <a:pt x="32388" y="226514"/>
                </a:lnTo>
                <a:lnTo>
                  <a:pt x="36988" y="183689"/>
                </a:lnTo>
                <a:lnTo>
                  <a:pt x="44684" y="144460"/>
                </a:lnTo>
                <a:lnTo>
                  <a:pt x="68931" y="77426"/>
                </a:lnTo>
                <a:lnTo>
                  <a:pt x="102701" y="29507"/>
                </a:lnTo>
                <a:lnTo>
                  <a:pt x="123062" y="12953"/>
                </a:lnTo>
                <a:lnTo>
                  <a:pt x="117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43504" y="2353182"/>
            <a:ext cx="4597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0" dirty="0">
                <a:latin typeface="Cambria Math"/>
                <a:cs typeface="Cambria Math"/>
              </a:rPr>
              <a:t>𝑗=0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3407" y="1995043"/>
            <a:ext cx="4273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spc="97" baseline="-25641" dirty="0">
                <a:latin typeface="Cambria Math"/>
                <a:cs typeface="Cambria Math"/>
              </a:rPr>
              <a:t>∑</a:t>
            </a:r>
            <a:r>
              <a:rPr sz="1900" spc="65" dirty="0">
                <a:latin typeface="Cambria Math"/>
                <a:cs typeface="Cambria Math"/>
              </a:rPr>
              <a:t>𝐽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9378" y="2228214"/>
            <a:ext cx="793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spc="-300" baseline="11752" dirty="0">
                <a:latin typeface="Cambria Math"/>
                <a:cs typeface="Cambria Math"/>
              </a:rPr>
              <a:t>𝑤</a:t>
            </a:r>
            <a:r>
              <a:rPr sz="1900" spc="120" dirty="0">
                <a:latin typeface="Cambria Math"/>
                <a:cs typeface="Cambria Math"/>
              </a:rPr>
              <a:t>𝑗</a:t>
            </a:r>
            <a:r>
              <a:rPr sz="1900" spc="275" dirty="0">
                <a:latin typeface="Cambria Math"/>
                <a:cs typeface="Cambria Math"/>
              </a:rPr>
              <a:t>ℎ</a:t>
            </a:r>
            <a:r>
              <a:rPr sz="3900" spc="-577" baseline="11752" dirty="0">
                <a:latin typeface="Cambria Math"/>
                <a:cs typeface="Cambria Math"/>
              </a:rPr>
              <a:t>𝑓</a:t>
            </a:r>
            <a:r>
              <a:rPr sz="1900" spc="125" dirty="0">
                <a:latin typeface="Cambria Math"/>
                <a:cs typeface="Cambria Math"/>
              </a:rPr>
              <a:t>𝑗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63541" y="2256917"/>
            <a:ext cx="495300" cy="306705"/>
          </a:xfrm>
          <a:custGeom>
            <a:avLst/>
            <a:gdLst/>
            <a:ahLst/>
            <a:cxnLst/>
            <a:rect l="l" t="t" r="r" b="b"/>
            <a:pathLst>
              <a:path w="495300" h="306705">
                <a:moveTo>
                  <a:pt x="397510" y="0"/>
                </a:moveTo>
                <a:lnTo>
                  <a:pt x="393065" y="12446"/>
                </a:lnTo>
                <a:lnTo>
                  <a:pt x="410854" y="20115"/>
                </a:lnTo>
                <a:lnTo>
                  <a:pt x="426132" y="30749"/>
                </a:lnTo>
                <a:lnTo>
                  <a:pt x="457053" y="80129"/>
                </a:lnTo>
                <a:lnTo>
                  <a:pt x="466093" y="125468"/>
                </a:lnTo>
                <a:lnTo>
                  <a:pt x="467233" y="151637"/>
                </a:lnTo>
                <a:lnTo>
                  <a:pt x="466091" y="178613"/>
                </a:lnTo>
                <a:lnTo>
                  <a:pt x="456999" y="225182"/>
                </a:lnTo>
                <a:lnTo>
                  <a:pt x="438810" y="261588"/>
                </a:lnTo>
                <a:lnTo>
                  <a:pt x="393573" y="293878"/>
                </a:lnTo>
                <a:lnTo>
                  <a:pt x="397510" y="306324"/>
                </a:lnTo>
                <a:lnTo>
                  <a:pt x="439245" y="286670"/>
                </a:lnTo>
                <a:lnTo>
                  <a:pt x="470027" y="252730"/>
                </a:lnTo>
                <a:lnTo>
                  <a:pt x="488886" y="207279"/>
                </a:lnTo>
                <a:lnTo>
                  <a:pt x="495173" y="153162"/>
                </a:lnTo>
                <a:lnTo>
                  <a:pt x="493599" y="125085"/>
                </a:lnTo>
                <a:lnTo>
                  <a:pt x="480974" y="75312"/>
                </a:lnTo>
                <a:lnTo>
                  <a:pt x="455874" y="34807"/>
                </a:lnTo>
                <a:lnTo>
                  <a:pt x="419679" y="7999"/>
                </a:lnTo>
                <a:lnTo>
                  <a:pt x="397510" y="0"/>
                </a:lnTo>
                <a:close/>
              </a:path>
              <a:path w="495300" h="306705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34153" y="2161158"/>
            <a:ext cx="3346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spc="-25" dirty="0">
                <a:latin typeface="Cambria Math"/>
                <a:cs typeface="Cambria Math"/>
              </a:rPr>
              <a:t>𝑥</a:t>
            </a:r>
            <a:r>
              <a:rPr sz="2850" spc="-37" baseline="-16081" dirty="0">
                <a:latin typeface="Cambria Math"/>
                <a:cs typeface="Cambria Math"/>
              </a:rPr>
              <a:t>𝑖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40838" y="3268852"/>
            <a:ext cx="1607820" cy="306705"/>
          </a:xfrm>
          <a:custGeom>
            <a:avLst/>
            <a:gdLst/>
            <a:ahLst/>
            <a:cxnLst/>
            <a:rect l="l" t="t" r="r" b="b"/>
            <a:pathLst>
              <a:path w="1607820" h="306704">
                <a:moveTo>
                  <a:pt x="101981" y="12446"/>
                </a:moveTo>
                <a:lnTo>
                  <a:pt x="97663" y="0"/>
                </a:lnTo>
                <a:lnTo>
                  <a:pt x="75488" y="8001"/>
                </a:lnTo>
                <a:lnTo>
                  <a:pt x="56032" y="19608"/>
                </a:lnTo>
                <a:lnTo>
                  <a:pt x="25273" y="53594"/>
                </a:lnTo>
                <a:lnTo>
                  <a:pt x="6299" y="99148"/>
                </a:lnTo>
                <a:lnTo>
                  <a:pt x="0" y="153162"/>
                </a:lnTo>
                <a:lnTo>
                  <a:pt x="1562" y="181317"/>
                </a:lnTo>
                <a:lnTo>
                  <a:pt x="14135" y="231089"/>
                </a:lnTo>
                <a:lnTo>
                  <a:pt x="39116" y="271500"/>
                </a:lnTo>
                <a:lnTo>
                  <a:pt x="75399" y="298272"/>
                </a:lnTo>
                <a:lnTo>
                  <a:pt x="97663" y="306324"/>
                </a:lnTo>
                <a:lnTo>
                  <a:pt x="101600" y="293878"/>
                </a:lnTo>
                <a:lnTo>
                  <a:pt x="84112" y="286169"/>
                </a:lnTo>
                <a:lnTo>
                  <a:pt x="69037" y="275399"/>
                </a:lnTo>
                <a:lnTo>
                  <a:pt x="46101" y="244729"/>
                </a:lnTo>
                <a:lnTo>
                  <a:pt x="32486" y="203149"/>
                </a:lnTo>
                <a:lnTo>
                  <a:pt x="27940" y="151638"/>
                </a:lnTo>
                <a:lnTo>
                  <a:pt x="29070" y="125476"/>
                </a:lnTo>
                <a:lnTo>
                  <a:pt x="38163" y="80137"/>
                </a:lnTo>
                <a:lnTo>
                  <a:pt x="56375" y="44361"/>
                </a:lnTo>
                <a:lnTo>
                  <a:pt x="84328" y="20116"/>
                </a:lnTo>
                <a:lnTo>
                  <a:pt x="101981" y="12446"/>
                </a:lnTo>
                <a:close/>
              </a:path>
              <a:path w="1607820" h="306704">
                <a:moveTo>
                  <a:pt x="674992" y="12446"/>
                </a:moveTo>
                <a:lnTo>
                  <a:pt x="670687" y="0"/>
                </a:lnTo>
                <a:lnTo>
                  <a:pt x="648512" y="8001"/>
                </a:lnTo>
                <a:lnTo>
                  <a:pt x="629056" y="19608"/>
                </a:lnTo>
                <a:lnTo>
                  <a:pt x="598297" y="53594"/>
                </a:lnTo>
                <a:lnTo>
                  <a:pt x="579323" y="99148"/>
                </a:lnTo>
                <a:lnTo>
                  <a:pt x="573024" y="153162"/>
                </a:lnTo>
                <a:lnTo>
                  <a:pt x="574586" y="181317"/>
                </a:lnTo>
                <a:lnTo>
                  <a:pt x="587159" y="231089"/>
                </a:lnTo>
                <a:lnTo>
                  <a:pt x="612140" y="271500"/>
                </a:lnTo>
                <a:lnTo>
                  <a:pt x="648423" y="298272"/>
                </a:lnTo>
                <a:lnTo>
                  <a:pt x="670687" y="306324"/>
                </a:lnTo>
                <a:lnTo>
                  <a:pt x="674624" y="293878"/>
                </a:lnTo>
                <a:lnTo>
                  <a:pt x="657136" y="286169"/>
                </a:lnTo>
                <a:lnTo>
                  <a:pt x="642061" y="275399"/>
                </a:lnTo>
                <a:lnTo>
                  <a:pt x="619125" y="244729"/>
                </a:lnTo>
                <a:lnTo>
                  <a:pt x="605510" y="203149"/>
                </a:lnTo>
                <a:lnTo>
                  <a:pt x="600964" y="151638"/>
                </a:lnTo>
                <a:lnTo>
                  <a:pt x="602094" y="125476"/>
                </a:lnTo>
                <a:lnTo>
                  <a:pt x="611187" y="80137"/>
                </a:lnTo>
                <a:lnTo>
                  <a:pt x="629399" y="44361"/>
                </a:lnTo>
                <a:lnTo>
                  <a:pt x="657352" y="20116"/>
                </a:lnTo>
                <a:lnTo>
                  <a:pt x="674992" y="12446"/>
                </a:lnTo>
                <a:close/>
              </a:path>
              <a:path w="1607820" h="306704">
                <a:moveTo>
                  <a:pt x="1068197" y="153162"/>
                </a:moveTo>
                <a:lnTo>
                  <a:pt x="1061885" y="99148"/>
                </a:lnTo>
                <a:lnTo>
                  <a:pt x="1042924" y="53594"/>
                </a:lnTo>
                <a:lnTo>
                  <a:pt x="1012151" y="19608"/>
                </a:lnTo>
                <a:lnTo>
                  <a:pt x="970534" y="0"/>
                </a:lnTo>
                <a:lnTo>
                  <a:pt x="966089" y="12446"/>
                </a:lnTo>
                <a:lnTo>
                  <a:pt x="983869" y="20116"/>
                </a:lnTo>
                <a:lnTo>
                  <a:pt x="999147" y="30759"/>
                </a:lnTo>
                <a:lnTo>
                  <a:pt x="1030071" y="80137"/>
                </a:lnTo>
                <a:lnTo>
                  <a:pt x="1039114" y="125476"/>
                </a:lnTo>
                <a:lnTo>
                  <a:pt x="1040257" y="151638"/>
                </a:lnTo>
                <a:lnTo>
                  <a:pt x="1039114" y="178625"/>
                </a:lnTo>
                <a:lnTo>
                  <a:pt x="1030020" y="225183"/>
                </a:lnTo>
                <a:lnTo>
                  <a:pt x="1011834" y="261594"/>
                </a:lnTo>
                <a:lnTo>
                  <a:pt x="966597" y="293878"/>
                </a:lnTo>
                <a:lnTo>
                  <a:pt x="970534" y="306324"/>
                </a:lnTo>
                <a:lnTo>
                  <a:pt x="1012266" y="286677"/>
                </a:lnTo>
                <a:lnTo>
                  <a:pt x="1043051" y="252730"/>
                </a:lnTo>
                <a:lnTo>
                  <a:pt x="1061897" y="207289"/>
                </a:lnTo>
                <a:lnTo>
                  <a:pt x="1066622" y="181317"/>
                </a:lnTo>
                <a:lnTo>
                  <a:pt x="1068197" y="153162"/>
                </a:lnTo>
                <a:close/>
              </a:path>
              <a:path w="1607820" h="306704">
                <a:moveTo>
                  <a:pt x="1607693" y="153162"/>
                </a:moveTo>
                <a:lnTo>
                  <a:pt x="1601381" y="99148"/>
                </a:lnTo>
                <a:lnTo>
                  <a:pt x="1582420" y="53594"/>
                </a:lnTo>
                <a:lnTo>
                  <a:pt x="1551647" y="19608"/>
                </a:lnTo>
                <a:lnTo>
                  <a:pt x="1510030" y="0"/>
                </a:lnTo>
                <a:lnTo>
                  <a:pt x="1505585" y="12446"/>
                </a:lnTo>
                <a:lnTo>
                  <a:pt x="1523365" y="20116"/>
                </a:lnTo>
                <a:lnTo>
                  <a:pt x="1538643" y="30759"/>
                </a:lnTo>
                <a:lnTo>
                  <a:pt x="1569567" y="80137"/>
                </a:lnTo>
                <a:lnTo>
                  <a:pt x="1578610" y="125476"/>
                </a:lnTo>
                <a:lnTo>
                  <a:pt x="1579753" y="151638"/>
                </a:lnTo>
                <a:lnTo>
                  <a:pt x="1578610" y="178625"/>
                </a:lnTo>
                <a:lnTo>
                  <a:pt x="1569516" y="225183"/>
                </a:lnTo>
                <a:lnTo>
                  <a:pt x="1551330" y="261594"/>
                </a:lnTo>
                <a:lnTo>
                  <a:pt x="1506093" y="293878"/>
                </a:lnTo>
                <a:lnTo>
                  <a:pt x="1510030" y="306324"/>
                </a:lnTo>
                <a:lnTo>
                  <a:pt x="1551762" y="286677"/>
                </a:lnTo>
                <a:lnTo>
                  <a:pt x="1582547" y="252730"/>
                </a:lnTo>
                <a:lnTo>
                  <a:pt x="1601406" y="207289"/>
                </a:lnTo>
                <a:lnTo>
                  <a:pt x="1606118" y="181317"/>
                </a:lnTo>
                <a:lnTo>
                  <a:pt x="1607693" y="153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5643" y="2682722"/>
            <a:ext cx="3298825" cy="9772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dirty="0">
                <a:latin typeface="Times New Roman"/>
                <a:cs typeface="Times New Roman"/>
              </a:rPr>
              <a:t>Эмпирический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риск:</a:t>
            </a:r>
            <a:endParaRPr sz="2600">
              <a:latin typeface="Times New Roman"/>
              <a:cs typeface="Times New Roman"/>
            </a:endParaRPr>
          </a:p>
          <a:p>
            <a:pPr marL="723265" lvl="1" indent="-228600">
              <a:lnSpc>
                <a:spcPts val="2235"/>
              </a:lnSpc>
              <a:spcBef>
                <a:spcPts val="375"/>
              </a:spcBef>
              <a:buFont typeface="Arial MT"/>
              <a:buChar char="•"/>
              <a:tabLst>
                <a:tab pos="723265" algn="l"/>
                <a:tab pos="2083435" algn="l"/>
                <a:tab pos="2403475" algn="l"/>
                <a:tab pos="2976245" algn="l"/>
              </a:tabLst>
            </a:pPr>
            <a:r>
              <a:rPr sz="2600" dirty="0">
                <a:latin typeface="Cambria Math"/>
                <a:cs typeface="Cambria Math"/>
              </a:rPr>
              <a:t>𝑄</a:t>
            </a:r>
            <a:r>
              <a:rPr sz="2600" spc="21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35" dirty="0">
                <a:latin typeface="Cambria Math"/>
                <a:cs typeface="Cambria Math"/>
              </a:rPr>
              <a:t> </a:t>
            </a:r>
            <a:r>
              <a:rPr sz="3900" spc="-52" baseline="2136" dirty="0">
                <a:latin typeface="Cambria Math"/>
                <a:cs typeface="Cambria Math"/>
              </a:rPr>
              <a:t>∑</a:t>
            </a:r>
            <a:r>
              <a:rPr sz="2850" spc="-52" baseline="30701" dirty="0">
                <a:latin typeface="Cambria Math"/>
                <a:cs typeface="Cambria Math"/>
              </a:rPr>
              <a:t>𝑙</a:t>
            </a:r>
            <a:r>
              <a:rPr sz="2850" baseline="30701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𝐿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90" dirty="0">
                <a:latin typeface="Cambria Math"/>
                <a:cs typeface="Cambria Math"/>
              </a:rPr>
              <a:t>𝑎</a:t>
            </a:r>
            <a:r>
              <a:rPr sz="2850" spc="135" baseline="27777" dirty="0">
                <a:latin typeface="Cambria Math"/>
                <a:cs typeface="Cambria Math"/>
              </a:rPr>
              <a:t>𝑚</a:t>
            </a:r>
            <a:r>
              <a:rPr sz="2850" baseline="27777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𝑥</a:t>
            </a:r>
            <a:endParaRPr sz="2600">
              <a:latin typeface="Cambria Math"/>
              <a:cs typeface="Cambria Math"/>
            </a:endParaRPr>
          </a:p>
          <a:p>
            <a:pPr marL="1621790">
              <a:lnSpc>
                <a:spcPts val="1395"/>
              </a:lnSpc>
              <a:tabLst>
                <a:tab pos="3150235" algn="l"/>
              </a:tabLst>
            </a:pPr>
            <a:r>
              <a:rPr sz="1900" spc="-25" dirty="0">
                <a:latin typeface="Cambria Math"/>
                <a:cs typeface="Cambria Math"/>
              </a:rPr>
              <a:t>𝑖=1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2850" spc="15" baseline="2923" dirty="0">
                <a:latin typeface="Cambria Math"/>
                <a:cs typeface="Cambria Math"/>
              </a:rPr>
              <a:t>𝑖</a:t>
            </a:r>
            <a:endParaRPr sz="2850" baseline="2923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00526" y="3173349"/>
            <a:ext cx="4565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mbria Math"/>
                <a:cs typeface="Cambria Math"/>
              </a:rPr>
              <a:t>,</a:t>
            </a:r>
            <a:r>
              <a:rPr sz="2600" spc="-150" dirty="0">
                <a:latin typeface="Cambria Math"/>
                <a:cs typeface="Cambria Math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𝑦</a:t>
            </a:r>
            <a:r>
              <a:rPr sz="2850" spc="-37" baseline="-16081" dirty="0">
                <a:latin typeface="Cambria Math"/>
                <a:cs typeface="Cambria Math"/>
              </a:rPr>
              <a:t>𝑖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1043" y="3662552"/>
            <a:ext cx="82562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По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правилу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вычисления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производной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сложной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функции: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46935" y="4593335"/>
            <a:ext cx="818515" cy="21590"/>
          </a:xfrm>
          <a:custGeom>
            <a:avLst/>
            <a:gdLst/>
            <a:ahLst/>
            <a:cxnLst/>
            <a:rect l="l" t="t" r="r" b="b"/>
            <a:pathLst>
              <a:path w="818514" h="21589">
                <a:moveTo>
                  <a:pt x="818388" y="0"/>
                </a:moveTo>
                <a:lnTo>
                  <a:pt x="0" y="0"/>
                </a:lnTo>
                <a:lnTo>
                  <a:pt x="0" y="21336"/>
                </a:lnTo>
                <a:lnTo>
                  <a:pt x="818388" y="21336"/>
                </a:lnTo>
                <a:lnTo>
                  <a:pt x="818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34260" y="4106036"/>
            <a:ext cx="4337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 Math"/>
                <a:cs typeface="Cambria Math"/>
              </a:rPr>
              <a:t>𝜕𝑄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09216" y="4577334"/>
            <a:ext cx="8756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35" dirty="0">
                <a:latin typeface="Cambria Math"/>
                <a:cs typeface="Cambria Math"/>
              </a:rPr>
              <a:t>𝜕𝑤</a:t>
            </a:r>
            <a:r>
              <a:rPr sz="2850" spc="52" baseline="-16081" dirty="0">
                <a:latin typeface="Cambria Math"/>
                <a:cs typeface="Cambria Math"/>
              </a:rPr>
              <a:t>ℎ𝑚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8265" y="4866894"/>
            <a:ext cx="431800" cy="563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95"/>
              </a:spcBef>
            </a:pPr>
            <a:r>
              <a:rPr sz="1900" spc="-25" dirty="0">
                <a:latin typeface="Cambria Math"/>
                <a:cs typeface="Cambria Math"/>
              </a:rPr>
              <a:t>𝑖=1</a:t>
            </a:r>
            <a:endParaRPr sz="1900">
              <a:latin typeface="Cambria Math"/>
              <a:cs typeface="Cambria Math"/>
            </a:endParaRPr>
          </a:p>
          <a:p>
            <a:pPr marL="132715">
              <a:lnSpc>
                <a:spcPts val="2120"/>
              </a:lnSpc>
            </a:pPr>
            <a:r>
              <a:rPr sz="1900" spc="15" dirty="0">
                <a:latin typeface="Cambria Math"/>
                <a:cs typeface="Cambria Math"/>
              </a:rPr>
              <a:t>𝑙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55238" y="3953636"/>
            <a:ext cx="11048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5" dirty="0">
                <a:latin typeface="Cambria Math"/>
                <a:cs typeface="Cambria Math"/>
              </a:rPr>
              <a:t>𝑙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83710" y="4201540"/>
            <a:ext cx="1607820" cy="306705"/>
          </a:xfrm>
          <a:custGeom>
            <a:avLst/>
            <a:gdLst/>
            <a:ahLst/>
            <a:cxnLst/>
            <a:rect l="l" t="t" r="r" b="b"/>
            <a:pathLst>
              <a:path w="1607820" h="306704">
                <a:moveTo>
                  <a:pt x="101981" y="12446"/>
                </a:moveTo>
                <a:lnTo>
                  <a:pt x="97663" y="0"/>
                </a:lnTo>
                <a:lnTo>
                  <a:pt x="75488" y="8001"/>
                </a:lnTo>
                <a:lnTo>
                  <a:pt x="56032" y="19608"/>
                </a:lnTo>
                <a:lnTo>
                  <a:pt x="25273" y="53594"/>
                </a:lnTo>
                <a:lnTo>
                  <a:pt x="6299" y="99148"/>
                </a:lnTo>
                <a:lnTo>
                  <a:pt x="0" y="153162"/>
                </a:lnTo>
                <a:lnTo>
                  <a:pt x="1562" y="181317"/>
                </a:lnTo>
                <a:lnTo>
                  <a:pt x="14135" y="231089"/>
                </a:lnTo>
                <a:lnTo>
                  <a:pt x="39116" y="271500"/>
                </a:lnTo>
                <a:lnTo>
                  <a:pt x="75399" y="298272"/>
                </a:lnTo>
                <a:lnTo>
                  <a:pt x="97663" y="306324"/>
                </a:lnTo>
                <a:lnTo>
                  <a:pt x="101600" y="293878"/>
                </a:lnTo>
                <a:lnTo>
                  <a:pt x="84112" y="286169"/>
                </a:lnTo>
                <a:lnTo>
                  <a:pt x="69037" y="275412"/>
                </a:lnTo>
                <a:lnTo>
                  <a:pt x="46101" y="244729"/>
                </a:lnTo>
                <a:lnTo>
                  <a:pt x="32486" y="203136"/>
                </a:lnTo>
                <a:lnTo>
                  <a:pt x="27940" y="151638"/>
                </a:lnTo>
                <a:lnTo>
                  <a:pt x="29070" y="125476"/>
                </a:lnTo>
                <a:lnTo>
                  <a:pt x="38163" y="80137"/>
                </a:lnTo>
                <a:lnTo>
                  <a:pt x="56375" y="44361"/>
                </a:lnTo>
                <a:lnTo>
                  <a:pt x="84328" y="20116"/>
                </a:lnTo>
                <a:lnTo>
                  <a:pt x="101981" y="12446"/>
                </a:lnTo>
                <a:close/>
              </a:path>
              <a:path w="1607820" h="306704">
                <a:moveTo>
                  <a:pt x="675005" y="12446"/>
                </a:moveTo>
                <a:lnTo>
                  <a:pt x="670687" y="0"/>
                </a:lnTo>
                <a:lnTo>
                  <a:pt x="648512" y="8001"/>
                </a:lnTo>
                <a:lnTo>
                  <a:pt x="629056" y="19608"/>
                </a:lnTo>
                <a:lnTo>
                  <a:pt x="598297" y="53594"/>
                </a:lnTo>
                <a:lnTo>
                  <a:pt x="579323" y="99148"/>
                </a:lnTo>
                <a:lnTo>
                  <a:pt x="573024" y="153162"/>
                </a:lnTo>
                <a:lnTo>
                  <a:pt x="574586" y="181317"/>
                </a:lnTo>
                <a:lnTo>
                  <a:pt x="587159" y="231089"/>
                </a:lnTo>
                <a:lnTo>
                  <a:pt x="612140" y="271500"/>
                </a:lnTo>
                <a:lnTo>
                  <a:pt x="648423" y="298272"/>
                </a:lnTo>
                <a:lnTo>
                  <a:pt x="670687" y="306324"/>
                </a:lnTo>
                <a:lnTo>
                  <a:pt x="674624" y="293878"/>
                </a:lnTo>
                <a:lnTo>
                  <a:pt x="657136" y="286169"/>
                </a:lnTo>
                <a:lnTo>
                  <a:pt x="642061" y="275412"/>
                </a:lnTo>
                <a:lnTo>
                  <a:pt x="619125" y="244729"/>
                </a:lnTo>
                <a:lnTo>
                  <a:pt x="605510" y="203136"/>
                </a:lnTo>
                <a:lnTo>
                  <a:pt x="600964" y="151638"/>
                </a:lnTo>
                <a:lnTo>
                  <a:pt x="602094" y="125476"/>
                </a:lnTo>
                <a:lnTo>
                  <a:pt x="611187" y="80137"/>
                </a:lnTo>
                <a:lnTo>
                  <a:pt x="629399" y="44361"/>
                </a:lnTo>
                <a:lnTo>
                  <a:pt x="657352" y="20116"/>
                </a:lnTo>
                <a:lnTo>
                  <a:pt x="675005" y="12446"/>
                </a:lnTo>
                <a:close/>
              </a:path>
              <a:path w="1607820" h="306704">
                <a:moveTo>
                  <a:pt x="1068197" y="153162"/>
                </a:moveTo>
                <a:lnTo>
                  <a:pt x="1061885" y="99148"/>
                </a:lnTo>
                <a:lnTo>
                  <a:pt x="1042924" y="53594"/>
                </a:lnTo>
                <a:lnTo>
                  <a:pt x="1012151" y="19608"/>
                </a:lnTo>
                <a:lnTo>
                  <a:pt x="970534" y="0"/>
                </a:lnTo>
                <a:lnTo>
                  <a:pt x="966089" y="12446"/>
                </a:lnTo>
                <a:lnTo>
                  <a:pt x="983869" y="20116"/>
                </a:lnTo>
                <a:lnTo>
                  <a:pt x="999147" y="30759"/>
                </a:lnTo>
                <a:lnTo>
                  <a:pt x="1030071" y="80137"/>
                </a:lnTo>
                <a:lnTo>
                  <a:pt x="1039114" y="125476"/>
                </a:lnTo>
                <a:lnTo>
                  <a:pt x="1040257" y="151638"/>
                </a:lnTo>
                <a:lnTo>
                  <a:pt x="1039114" y="178625"/>
                </a:lnTo>
                <a:lnTo>
                  <a:pt x="1030020" y="225183"/>
                </a:lnTo>
                <a:lnTo>
                  <a:pt x="1011834" y="261594"/>
                </a:lnTo>
                <a:lnTo>
                  <a:pt x="966597" y="293878"/>
                </a:lnTo>
                <a:lnTo>
                  <a:pt x="970534" y="306324"/>
                </a:lnTo>
                <a:lnTo>
                  <a:pt x="1012266" y="286677"/>
                </a:lnTo>
                <a:lnTo>
                  <a:pt x="1043051" y="252730"/>
                </a:lnTo>
                <a:lnTo>
                  <a:pt x="1061897" y="207289"/>
                </a:lnTo>
                <a:lnTo>
                  <a:pt x="1066622" y="181317"/>
                </a:lnTo>
                <a:lnTo>
                  <a:pt x="1068197" y="153162"/>
                </a:lnTo>
                <a:close/>
              </a:path>
              <a:path w="1607820" h="306704">
                <a:moveTo>
                  <a:pt x="1607693" y="153162"/>
                </a:moveTo>
                <a:lnTo>
                  <a:pt x="1601381" y="99148"/>
                </a:lnTo>
                <a:lnTo>
                  <a:pt x="1582420" y="53594"/>
                </a:lnTo>
                <a:lnTo>
                  <a:pt x="1551647" y="19608"/>
                </a:lnTo>
                <a:lnTo>
                  <a:pt x="1510030" y="0"/>
                </a:lnTo>
                <a:lnTo>
                  <a:pt x="1505585" y="12446"/>
                </a:lnTo>
                <a:lnTo>
                  <a:pt x="1523365" y="20116"/>
                </a:lnTo>
                <a:lnTo>
                  <a:pt x="1538643" y="30759"/>
                </a:lnTo>
                <a:lnTo>
                  <a:pt x="1569567" y="80137"/>
                </a:lnTo>
                <a:lnTo>
                  <a:pt x="1578610" y="125476"/>
                </a:lnTo>
                <a:lnTo>
                  <a:pt x="1579753" y="151638"/>
                </a:lnTo>
                <a:lnTo>
                  <a:pt x="1578610" y="178625"/>
                </a:lnTo>
                <a:lnTo>
                  <a:pt x="1569516" y="225183"/>
                </a:lnTo>
                <a:lnTo>
                  <a:pt x="1551330" y="261594"/>
                </a:lnTo>
                <a:lnTo>
                  <a:pt x="1506093" y="293878"/>
                </a:lnTo>
                <a:lnTo>
                  <a:pt x="1510030" y="306324"/>
                </a:lnTo>
                <a:lnTo>
                  <a:pt x="1551762" y="286677"/>
                </a:lnTo>
                <a:lnTo>
                  <a:pt x="1582547" y="252730"/>
                </a:lnTo>
                <a:lnTo>
                  <a:pt x="1601406" y="207289"/>
                </a:lnTo>
                <a:lnTo>
                  <a:pt x="1606118" y="181317"/>
                </a:lnTo>
                <a:lnTo>
                  <a:pt x="1607693" y="153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52441" y="4577334"/>
            <a:ext cx="6858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65" dirty="0">
                <a:latin typeface="Cambria Math"/>
                <a:cs typeface="Cambria Math"/>
              </a:rPr>
              <a:t>𝜕𝑎</a:t>
            </a:r>
            <a:r>
              <a:rPr sz="2850" spc="97" baseline="23391" dirty="0">
                <a:latin typeface="Cambria Math"/>
                <a:cs typeface="Cambria Math"/>
              </a:rPr>
              <a:t>𝑚</a:t>
            </a:r>
            <a:endParaRPr sz="2850" baseline="23391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33718" y="4201540"/>
            <a:ext cx="495300" cy="306705"/>
          </a:xfrm>
          <a:custGeom>
            <a:avLst/>
            <a:gdLst/>
            <a:ahLst/>
            <a:cxnLst/>
            <a:rect l="l" t="t" r="r" b="b"/>
            <a:pathLst>
              <a:path w="495300" h="306704">
                <a:moveTo>
                  <a:pt x="397509" y="0"/>
                </a:moveTo>
                <a:lnTo>
                  <a:pt x="393064" y="12445"/>
                </a:lnTo>
                <a:lnTo>
                  <a:pt x="410854" y="20115"/>
                </a:lnTo>
                <a:lnTo>
                  <a:pt x="426132" y="30749"/>
                </a:lnTo>
                <a:lnTo>
                  <a:pt x="457053" y="80129"/>
                </a:lnTo>
                <a:lnTo>
                  <a:pt x="466093" y="125468"/>
                </a:lnTo>
                <a:lnTo>
                  <a:pt x="467232" y="151637"/>
                </a:lnTo>
                <a:lnTo>
                  <a:pt x="466091" y="178613"/>
                </a:lnTo>
                <a:lnTo>
                  <a:pt x="456999" y="225182"/>
                </a:lnTo>
                <a:lnTo>
                  <a:pt x="438810" y="261588"/>
                </a:lnTo>
                <a:lnTo>
                  <a:pt x="393573" y="293877"/>
                </a:lnTo>
                <a:lnTo>
                  <a:pt x="397509" y="306323"/>
                </a:lnTo>
                <a:lnTo>
                  <a:pt x="439245" y="286670"/>
                </a:lnTo>
                <a:lnTo>
                  <a:pt x="470026" y="252729"/>
                </a:lnTo>
                <a:lnTo>
                  <a:pt x="488886" y="207279"/>
                </a:lnTo>
                <a:lnTo>
                  <a:pt x="495173" y="153161"/>
                </a:lnTo>
                <a:lnTo>
                  <a:pt x="493599" y="125085"/>
                </a:lnTo>
                <a:lnTo>
                  <a:pt x="480974" y="75312"/>
                </a:lnTo>
                <a:lnTo>
                  <a:pt x="455874" y="34807"/>
                </a:lnTo>
                <a:lnTo>
                  <a:pt x="419679" y="7999"/>
                </a:lnTo>
                <a:lnTo>
                  <a:pt x="397509" y="0"/>
                </a:lnTo>
                <a:close/>
              </a:path>
              <a:path w="495300" h="306704">
                <a:moveTo>
                  <a:pt x="97662" y="0"/>
                </a:moveTo>
                <a:lnTo>
                  <a:pt x="56038" y="19605"/>
                </a:lnTo>
                <a:lnTo>
                  <a:pt x="25273" y="53593"/>
                </a:lnTo>
                <a:lnTo>
                  <a:pt x="6302" y="99139"/>
                </a:lnTo>
                <a:lnTo>
                  <a:pt x="0" y="153161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3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49878" y="4106036"/>
            <a:ext cx="31070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2290" algn="l"/>
                <a:tab pos="1115060" algn="l"/>
                <a:tab pos="1531620" algn="l"/>
                <a:tab pos="2125980" algn="l"/>
                <a:tab pos="2892425" algn="l"/>
              </a:tabLst>
            </a:pPr>
            <a:r>
              <a:rPr sz="2600" spc="-25" dirty="0">
                <a:latin typeface="Cambria Math"/>
                <a:cs typeface="Cambria Math"/>
              </a:rPr>
              <a:t>𝜕𝐿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90" dirty="0">
                <a:latin typeface="Cambria Math"/>
                <a:cs typeface="Cambria Math"/>
              </a:rPr>
              <a:t>𝑎</a:t>
            </a:r>
            <a:r>
              <a:rPr sz="2850" spc="135" baseline="27777" dirty="0">
                <a:latin typeface="Cambria Math"/>
                <a:cs typeface="Cambria Math"/>
              </a:rPr>
              <a:t>𝑚</a:t>
            </a:r>
            <a:r>
              <a:rPr sz="2850" baseline="27777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𝑥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-10" dirty="0">
                <a:latin typeface="Cambria Math"/>
                <a:cs typeface="Cambria Math"/>
              </a:rPr>
              <a:t>,</a:t>
            </a:r>
            <a:r>
              <a:rPr sz="2600" spc="-150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𝑦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70" dirty="0">
                <a:latin typeface="Cambria Math"/>
                <a:cs typeface="Cambria Math"/>
              </a:rPr>
              <a:t>𝜕𝑎</a:t>
            </a:r>
            <a:r>
              <a:rPr sz="2850" spc="104" baseline="27777" dirty="0">
                <a:latin typeface="Cambria Math"/>
                <a:cs typeface="Cambria Math"/>
              </a:rPr>
              <a:t>𝑚</a:t>
            </a:r>
            <a:r>
              <a:rPr sz="2850" baseline="27777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𝑥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19044" y="4172788"/>
            <a:ext cx="41757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119630" algn="l"/>
                <a:tab pos="2658110" algn="l"/>
                <a:tab pos="2900680" algn="l"/>
                <a:tab pos="3896995" algn="l"/>
                <a:tab pos="4137025" algn="l"/>
              </a:tabLst>
            </a:pPr>
            <a:r>
              <a:rPr sz="3900" baseline="-30982" dirty="0">
                <a:latin typeface="Cambria Math"/>
                <a:cs typeface="Cambria Math"/>
              </a:rPr>
              <a:t>=</a:t>
            </a:r>
            <a:r>
              <a:rPr sz="3900" spc="419" baseline="-30982" dirty="0">
                <a:latin typeface="Cambria Math"/>
                <a:cs typeface="Cambria Math"/>
              </a:rPr>
              <a:t> </a:t>
            </a:r>
            <a:r>
              <a:rPr sz="3900" spc="2422" baseline="-30982" dirty="0">
                <a:latin typeface="Cambria Math"/>
                <a:cs typeface="Cambria Math"/>
              </a:rPr>
              <a:t>∑</a:t>
            </a:r>
            <a:r>
              <a:rPr sz="3900" spc="-127" baseline="-30982" dirty="0">
                <a:latin typeface="Cambria Math"/>
                <a:cs typeface="Cambria Math"/>
              </a:rPr>
              <a:t> 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u="heavy" spc="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sz="1900" u="heavy" spc="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u="heavy" spc="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19495" y="4577334"/>
            <a:ext cx="8769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40" dirty="0">
                <a:latin typeface="Cambria Math"/>
                <a:cs typeface="Cambria Math"/>
              </a:rPr>
              <a:t>𝜕𝑤</a:t>
            </a:r>
            <a:r>
              <a:rPr sz="2850" spc="60" baseline="-16081" dirty="0">
                <a:latin typeface="Cambria Math"/>
                <a:cs typeface="Cambria Math"/>
              </a:rPr>
              <a:t>ℎ𝑚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50567" y="5754623"/>
            <a:ext cx="678180" cy="21590"/>
          </a:xfrm>
          <a:custGeom>
            <a:avLst/>
            <a:gdLst/>
            <a:ahLst/>
            <a:cxnLst/>
            <a:rect l="l" t="t" r="r" b="b"/>
            <a:pathLst>
              <a:path w="678180" h="21589">
                <a:moveTo>
                  <a:pt x="678180" y="0"/>
                </a:moveTo>
                <a:lnTo>
                  <a:pt x="0" y="0"/>
                </a:lnTo>
                <a:lnTo>
                  <a:pt x="0" y="21335"/>
                </a:lnTo>
                <a:lnTo>
                  <a:pt x="678180" y="21335"/>
                </a:lnTo>
                <a:lnTo>
                  <a:pt x="678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67788" y="5267655"/>
            <a:ext cx="4337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 Math"/>
                <a:cs typeface="Cambria Math"/>
              </a:rPr>
              <a:t>𝜕𝑄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12848" y="5738266"/>
            <a:ext cx="7366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spc="-20" dirty="0">
                <a:latin typeface="Cambria Math"/>
                <a:cs typeface="Cambria Math"/>
              </a:rPr>
              <a:t>𝜕𝑤</a:t>
            </a:r>
            <a:r>
              <a:rPr sz="2850" spc="-30" baseline="-16081" dirty="0">
                <a:latin typeface="Cambria Math"/>
                <a:cs typeface="Cambria Math"/>
              </a:rPr>
              <a:t>𝑗ℎ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61690" y="6028435"/>
            <a:ext cx="4330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latin typeface="Cambria Math"/>
                <a:cs typeface="Cambria Math"/>
              </a:rPr>
              <a:t>𝑖=1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48658" y="5362828"/>
            <a:ext cx="1607820" cy="306705"/>
          </a:xfrm>
          <a:custGeom>
            <a:avLst/>
            <a:gdLst/>
            <a:ahLst/>
            <a:cxnLst/>
            <a:rect l="l" t="t" r="r" b="b"/>
            <a:pathLst>
              <a:path w="1607820" h="306704">
                <a:moveTo>
                  <a:pt x="101981" y="12446"/>
                </a:moveTo>
                <a:lnTo>
                  <a:pt x="97663" y="0"/>
                </a:lnTo>
                <a:lnTo>
                  <a:pt x="75488" y="8001"/>
                </a:lnTo>
                <a:lnTo>
                  <a:pt x="56032" y="19608"/>
                </a:lnTo>
                <a:lnTo>
                  <a:pt x="25273" y="53594"/>
                </a:lnTo>
                <a:lnTo>
                  <a:pt x="6299" y="99148"/>
                </a:lnTo>
                <a:lnTo>
                  <a:pt x="0" y="153162"/>
                </a:lnTo>
                <a:lnTo>
                  <a:pt x="1562" y="181330"/>
                </a:lnTo>
                <a:lnTo>
                  <a:pt x="14135" y="231127"/>
                </a:lnTo>
                <a:lnTo>
                  <a:pt x="39116" y="271513"/>
                </a:lnTo>
                <a:lnTo>
                  <a:pt x="75399" y="298284"/>
                </a:lnTo>
                <a:lnTo>
                  <a:pt x="97663" y="306285"/>
                </a:lnTo>
                <a:lnTo>
                  <a:pt x="101600" y="293852"/>
                </a:lnTo>
                <a:lnTo>
                  <a:pt x="84112" y="286131"/>
                </a:lnTo>
                <a:lnTo>
                  <a:pt x="69037" y="275374"/>
                </a:lnTo>
                <a:lnTo>
                  <a:pt x="46101" y="244767"/>
                </a:lnTo>
                <a:lnTo>
                  <a:pt x="32486" y="203149"/>
                </a:lnTo>
                <a:lnTo>
                  <a:pt x="27940" y="151638"/>
                </a:lnTo>
                <a:lnTo>
                  <a:pt x="29070" y="125476"/>
                </a:lnTo>
                <a:lnTo>
                  <a:pt x="38163" y="80137"/>
                </a:lnTo>
                <a:lnTo>
                  <a:pt x="56375" y="44361"/>
                </a:lnTo>
                <a:lnTo>
                  <a:pt x="84328" y="20116"/>
                </a:lnTo>
                <a:lnTo>
                  <a:pt x="101981" y="12446"/>
                </a:lnTo>
                <a:close/>
              </a:path>
              <a:path w="1607820" h="306704">
                <a:moveTo>
                  <a:pt x="675005" y="12446"/>
                </a:moveTo>
                <a:lnTo>
                  <a:pt x="670687" y="0"/>
                </a:lnTo>
                <a:lnTo>
                  <a:pt x="648512" y="8001"/>
                </a:lnTo>
                <a:lnTo>
                  <a:pt x="629056" y="19608"/>
                </a:lnTo>
                <a:lnTo>
                  <a:pt x="598297" y="53594"/>
                </a:lnTo>
                <a:lnTo>
                  <a:pt x="579323" y="99148"/>
                </a:lnTo>
                <a:lnTo>
                  <a:pt x="573024" y="153162"/>
                </a:lnTo>
                <a:lnTo>
                  <a:pt x="574586" y="181330"/>
                </a:lnTo>
                <a:lnTo>
                  <a:pt x="587159" y="231127"/>
                </a:lnTo>
                <a:lnTo>
                  <a:pt x="612140" y="271513"/>
                </a:lnTo>
                <a:lnTo>
                  <a:pt x="648423" y="298284"/>
                </a:lnTo>
                <a:lnTo>
                  <a:pt x="670687" y="306285"/>
                </a:lnTo>
                <a:lnTo>
                  <a:pt x="674624" y="293852"/>
                </a:lnTo>
                <a:lnTo>
                  <a:pt x="657136" y="286131"/>
                </a:lnTo>
                <a:lnTo>
                  <a:pt x="642061" y="275374"/>
                </a:lnTo>
                <a:lnTo>
                  <a:pt x="619125" y="244767"/>
                </a:lnTo>
                <a:lnTo>
                  <a:pt x="605510" y="203149"/>
                </a:lnTo>
                <a:lnTo>
                  <a:pt x="600964" y="151638"/>
                </a:lnTo>
                <a:lnTo>
                  <a:pt x="602094" y="125476"/>
                </a:lnTo>
                <a:lnTo>
                  <a:pt x="611187" y="80137"/>
                </a:lnTo>
                <a:lnTo>
                  <a:pt x="629399" y="44361"/>
                </a:lnTo>
                <a:lnTo>
                  <a:pt x="657352" y="20116"/>
                </a:lnTo>
                <a:lnTo>
                  <a:pt x="675005" y="12446"/>
                </a:lnTo>
                <a:close/>
              </a:path>
              <a:path w="1607820" h="306704">
                <a:moveTo>
                  <a:pt x="1068197" y="153162"/>
                </a:moveTo>
                <a:lnTo>
                  <a:pt x="1061885" y="99148"/>
                </a:lnTo>
                <a:lnTo>
                  <a:pt x="1042924" y="53594"/>
                </a:lnTo>
                <a:lnTo>
                  <a:pt x="1012151" y="19608"/>
                </a:lnTo>
                <a:lnTo>
                  <a:pt x="970534" y="0"/>
                </a:lnTo>
                <a:lnTo>
                  <a:pt x="966089" y="12446"/>
                </a:lnTo>
                <a:lnTo>
                  <a:pt x="983869" y="20116"/>
                </a:lnTo>
                <a:lnTo>
                  <a:pt x="999147" y="30759"/>
                </a:lnTo>
                <a:lnTo>
                  <a:pt x="1030071" y="80137"/>
                </a:lnTo>
                <a:lnTo>
                  <a:pt x="1039114" y="125476"/>
                </a:lnTo>
                <a:lnTo>
                  <a:pt x="1040257" y="151638"/>
                </a:lnTo>
                <a:lnTo>
                  <a:pt x="1039114" y="178625"/>
                </a:lnTo>
                <a:lnTo>
                  <a:pt x="1030020" y="225209"/>
                </a:lnTo>
                <a:lnTo>
                  <a:pt x="1011834" y="261581"/>
                </a:lnTo>
                <a:lnTo>
                  <a:pt x="966597" y="293852"/>
                </a:lnTo>
                <a:lnTo>
                  <a:pt x="970534" y="306285"/>
                </a:lnTo>
                <a:lnTo>
                  <a:pt x="1012266" y="286689"/>
                </a:lnTo>
                <a:lnTo>
                  <a:pt x="1043051" y="252755"/>
                </a:lnTo>
                <a:lnTo>
                  <a:pt x="1061910" y="207314"/>
                </a:lnTo>
                <a:lnTo>
                  <a:pt x="1066622" y="181330"/>
                </a:lnTo>
                <a:lnTo>
                  <a:pt x="1068197" y="153162"/>
                </a:lnTo>
                <a:close/>
              </a:path>
              <a:path w="1607820" h="306704">
                <a:moveTo>
                  <a:pt x="1607693" y="153162"/>
                </a:moveTo>
                <a:lnTo>
                  <a:pt x="1601381" y="99148"/>
                </a:lnTo>
                <a:lnTo>
                  <a:pt x="1582420" y="53594"/>
                </a:lnTo>
                <a:lnTo>
                  <a:pt x="1551647" y="19608"/>
                </a:lnTo>
                <a:lnTo>
                  <a:pt x="1510030" y="0"/>
                </a:lnTo>
                <a:lnTo>
                  <a:pt x="1505585" y="12446"/>
                </a:lnTo>
                <a:lnTo>
                  <a:pt x="1523365" y="20116"/>
                </a:lnTo>
                <a:lnTo>
                  <a:pt x="1538643" y="30759"/>
                </a:lnTo>
                <a:lnTo>
                  <a:pt x="1569567" y="80137"/>
                </a:lnTo>
                <a:lnTo>
                  <a:pt x="1578610" y="125476"/>
                </a:lnTo>
                <a:lnTo>
                  <a:pt x="1579753" y="151638"/>
                </a:lnTo>
                <a:lnTo>
                  <a:pt x="1578610" y="178625"/>
                </a:lnTo>
                <a:lnTo>
                  <a:pt x="1569516" y="225209"/>
                </a:lnTo>
                <a:lnTo>
                  <a:pt x="1551330" y="261581"/>
                </a:lnTo>
                <a:lnTo>
                  <a:pt x="1506093" y="293852"/>
                </a:lnTo>
                <a:lnTo>
                  <a:pt x="1510030" y="306285"/>
                </a:lnTo>
                <a:lnTo>
                  <a:pt x="1551762" y="286689"/>
                </a:lnTo>
                <a:lnTo>
                  <a:pt x="1582547" y="252755"/>
                </a:lnTo>
                <a:lnTo>
                  <a:pt x="1601406" y="207314"/>
                </a:lnTo>
                <a:lnTo>
                  <a:pt x="1606118" y="181330"/>
                </a:lnTo>
                <a:lnTo>
                  <a:pt x="1607693" y="153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50917" y="5738266"/>
            <a:ext cx="6178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spc="55" dirty="0">
                <a:latin typeface="Cambria Math"/>
                <a:cs typeface="Cambria Math"/>
              </a:rPr>
              <a:t>𝜕𝑢</a:t>
            </a:r>
            <a:r>
              <a:rPr sz="2850" spc="82" baseline="23391" dirty="0">
                <a:latin typeface="Cambria Math"/>
                <a:cs typeface="Cambria Math"/>
              </a:rPr>
              <a:t>ℎ</a:t>
            </a:r>
            <a:endParaRPr sz="2850" baseline="23391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30085" y="5362828"/>
            <a:ext cx="494030" cy="306705"/>
          </a:xfrm>
          <a:custGeom>
            <a:avLst/>
            <a:gdLst/>
            <a:ahLst/>
            <a:cxnLst/>
            <a:rect l="l" t="t" r="r" b="b"/>
            <a:pathLst>
              <a:path w="494029" h="306704">
                <a:moveTo>
                  <a:pt x="395986" y="0"/>
                </a:moveTo>
                <a:lnTo>
                  <a:pt x="391541" y="12446"/>
                </a:lnTo>
                <a:lnTo>
                  <a:pt x="409330" y="20115"/>
                </a:lnTo>
                <a:lnTo>
                  <a:pt x="424608" y="30749"/>
                </a:lnTo>
                <a:lnTo>
                  <a:pt x="455529" y="80129"/>
                </a:lnTo>
                <a:lnTo>
                  <a:pt x="464569" y="125468"/>
                </a:lnTo>
                <a:lnTo>
                  <a:pt x="465709" y="151638"/>
                </a:lnTo>
                <a:lnTo>
                  <a:pt x="464567" y="178614"/>
                </a:lnTo>
                <a:lnTo>
                  <a:pt x="455475" y="225198"/>
                </a:lnTo>
                <a:lnTo>
                  <a:pt x="437286" y="261578"/>
                </a:lnTo>
                <a:lnTo>
                  <a:pt x="392049" y="293852"/>
                </a:lnTo>
                <a:lnTo>
                  <a:pt x="395986" y="306285"/>
                </a:lnTo>
                <a:lnTo>
                  <a:pt x="437721" y="286683"/>
                </a:lnTo>
                <a:lnTo>
                  <a:pt x="468503" y="252755"/>
                </a:lnTo>
                <a:lnTo>
                  <a:pt x="487362" y="207306"/>
                </a:lnTo>
                <a:lnTo>
                  <a:pt x="493649" y="153162"/>
                </a:lnTo>
                <a:lnTo>
                  <a:pt x="492075" y="125085"/>
                </a:lnTo>
                <a:lnTo>
                  <a:pt x="479450" y="75312"/>
                </a:lnTo>
                <a:lnTo>
                  <a:pt x="454350" y="34807"/>
                </a:lnTo>
                <a:lnTo>
                  <a:pt x="418155" y="7999"/>
                </a:lnTo>
                <a:lnTo>
                  <a:pt x="395986" y="0"/>
                </a:lnTo>
                <a:close/>
              </a:path>
              <a:path w="494029" h="306704">
                <a:moveTo>
                  <a:pt x="97663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9"/>
                </a:lnTo>
                <a:lnTo>
                  <a:pt x="14144" y="231119"/>
                </a:lnTo>
                <a:lnTo>
                  <a:pt x="39119" y="271510"/>
                </a:lnTo>
                <a:lnTo>
                  <a:pt x="75402" y="298275"/>
                </a:lnTo>
                <a:lnTo>
                  <a:pt x="97663" y="306285"/>
                </a:lnTo>
                <a:lnTo>
                  <a:pt x="101600" y="293852"/>
                </a:lnTo>
                <a:lnTo>
                  <a:pt x="84123" y="286120"/>
                </a:lnTo>
                <a:lnTo>
                  <a:pt x="69040" y="275362"/>
                </a:lnTo>
                <a:lnTo>
                  <a:pt x="46100" y="244767"/>
                </a:lnTo>
                <a:lnTo>
                  <a:pt x="32496" y="203141"/>
                </a:lnTo>
                <a:lnTo>
                  <a:pt x="27940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814826" y="5267655"/>
            <a:ext cx="30384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2290" algn="l"/>
                <a:tab pos="1115060" algn="l"/>
                <a:tab pos="1531620" algn="l"/>
                <a:tab pos="2125980" algn="l"/>
                <a:tab pos="2823845" algn="l"/>
              </a:tabLst>
            </a:pPr>
            <a:r>
              <a:rPr sz="2600" spc="-25" dirty="0">
                <a:latin typeface="Cambria Math"/>
                <a:cs typeface="Cambria Math"/>
              </a:rPr>
              <a:t>𝜕𝐿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90" dirty="0">
                <a:latin typeface="Cambria Math"/>
                <a:cs typeface="Cambria Math"/>
              </a:rPr>
              <a:t>𝑎</a:t>
            </a:r>
            <a:r>
              <a:rPr sz="2850" spc="135" baseline="27777" dirty="0">
                <a:latin typeface="Cambria Math"/>
                <a:cs typeface="Cambria Math"/>
              </a:rPr>
              <a:t>𝑚</a:t>
            </a:r>
            <a:r>
              <a:rPr sz="2850" baseline="27777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𝑥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-10" dirty="0">
                <a:latin typeface="Cambria Math"/>
                <a:cs typeface="Cambria Math"/>
              </a:rPr>
              <a:t>,</a:t>
            </a:r>
            <a:r>
              <a:rPr sz="2600" spc="-150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𝑦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55" dirty="0">
                <a:latin typeface="Cambria Math"/>
                <a:cs typeface="Cambria Math"/>
              </a:rPr>
              <a:t>𝜕𝑢</a:t>
            </a:r>
            <a:r>
              <a:rPr sz="2850" spc="82" baseline="27777" dirty="0">
                <a:latin typeface="Cambria Math"/>
                <a:cs typeface="Cambria Math"/>
              </a:rPr>
              <a:t>ℎ</a:t>
            </a:r>
            <a:r>
              <a:rPr sz="2850" baseline="27777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𝑥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83992" y="5334711"/>
            <a:ext cx="410717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119630" algn="l"/>
                <a:tab pos="2658110" algn="l"/>
                <a:tab pos="2900680" algn="l"/>
                <a:tab pos="3827145" algn="l"/>
                <a:tab pos="4068445" algn="l"/>
              </a:tabLst>
            </a:pPr>
            <a:r>
              <a:rPr sz="3900" baseline="-30982" dirty="0">
                <a:latin typeface="Cambria Math"/>
                <a:cs typeface="Cambria Math"/>
              </a:rPr>
              <a:t>=</a:t>
            </a:r>
            <a:r>
              <a:rPr sz="3900" spc="412" baseline="-30982" dirty="0">
                <a:latin typeface="Cambria Math"/>
                <a:cs typeface="Cambria Math"/>
              </a:rPr>
              <a:t> </a:t>
            </a:r>
            <a:r>
              <a:rPr sz="3900" spc="2392" baseline="-30982" dirty="0">
                <a:latin typeface="Cambria Math"/>
                <a:cs typeface="Cambria Math"/>
              </a:rPr>
              <a:t>∑</a:t>
            </a:r>
            <a:r>
              <a:rPr sz="3900" spc="-89" baseline="-30982" dirty="0">
                <a:latin typeface="Cambria Math"/>
                <a:cs typeface="Cambria Math"/>
              </a:rPr>
              <a:t> 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u="heavy" spc="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sz="1900" u="heavy" spc="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u="heavy" spc="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49390" y="5738266"/>
            <a:ext cx="87756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spc="40" dirty="0">
                <a:latin typeface="Cambria Math"/>
                <a:cs typeface="Cambria Math"/>
              </a:rPr>
              <a:t>𝜕𝑤</a:t>
            </a:r>
            <a:r>
              <a:rPr sz="2850" spc="60" baseline="-16081" dirty="0">
                <a:latin typeface="Cambria Math"/>
                <a:cs typeface="Cambria Math"/>
              </a:rPr>
              <a:t>ℎ𝑚</a:t>
            </a:r>
            <a:endParaRPr sz="2850" baseline="-16081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6390" y="649447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8918" y="6562953"/>
            <a:ext cx="53022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3000" baseline="1388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sz="3000" spc="-165" baseline="138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dirty="0"/>
              <a:t>Обучение</a:t>
            </a:r>
            <a:r>
              <a:rPr spc="-110" dirty="0"/>
              <a:t> </a:t>
            </a:r>
            <a:r>
              <a:rPr dirty="0"/>
              <a:t>нейронной</a:t>
            </a:r>
            <a:r>
              <a:rPr spc="-75" dirty="0"/>
              <a:t> </a:t>
            </a:r>
            <a:r>
              <a:rPr dirty="0"/>
              <a:t>сети</a:t>
            </a:r>
            <a:r>
              <a:rPr spc="-75" dirty="0"/>
              <a:t> </a:t>
            </a:r>
            <a:r>
              <a:rPr spc="-25" dirty="0"/>
              <a:t>(2)</a:t>
            </a:r>
          </a:p>
        </p:txBody>
      </p:sp>
      <p:sp>
        <p:nvSpPr>
          <p:cNvPr id="5" name="object 5"/>
          <p:cNvSpPr/>
          <p:nvPr/>
        </p:nvSpPr>
        <p:spPr>
          <a:xfrm>
            <a:off x="1550035" y="980313"/>
            <a:ext cx="1183005" cy="306705"/>
          </a:xfrm>
          <a:custGeom>
            <a:avLst/>
            <a:gdLst/>
            <a:ahLst/>
            <a:cxnLst/>
            <a:rect l="l" t="t" r="r" b="b"/>
            <a:pathLst>
              <a:path w="1183005" h="306705">
                <a:moveTo>
                  <a:pt x="1084834" y="0"/>
                </a:moveTo>
                <a:lnTo>
                  <a:pt x="1080389" y="12446"/>
                </a:lnTo>
                <a:lnTo>
                  <a:pt x="1098178" y="20115"/>
                </a:lnTo>
                <a:lnTo>
                  <a:pt x="1113456" y="30749"/>
                </a:lnTo>
                <a:lnTo>
                  <a:pt x="1144377" y="80129"/>
                </a:lnTo>
                <a:lnTo>
                  <a:pt x="1153417" y="125468"/>
                </a:lnTo>
                <a:lnTo>
                  <a:pt x="1154557" y="151637"/>
                </a:lnTo>
                <a:lnTo>
                  <a:pt x="1153415" y="178613"/>
                </a:lnTo>
                <a:lnTo>
                  <a:pt x="1144323" y="225182"/>
                </a:lnTo>
                <a:lnTo>
                  <a:pt x="1126134" y="261570"/>
                </a:lnTo>
                <a:lnTo>
                  <a:pt x="1080897" y="293877"/>
                </a:lnTo>
                <a:lnTo>
                  <a:pt x="1084834" y="306324"/>
                </a:lnTo>
                <a:lnTo>
                  <a:pt x="1126569" y="286670"/>
                </a:lnTo>
                <a:lnTo>
                  <a:pt x="1157351" y="252729"/>
                </a:lnTo>
                <a:lnTo>
                  <a:pt x="1176210" y="207279"/>
                </a:lnTo>
                <a:lnTo>
                  <a:pt x="1182497" y="153162"/>
                </a:lnTo>
                <a:lnTo>
                  <a:pt x="1180923" y="125085"/>
                </a:lnTo>
                <a:lnTo>
                  <a:pt x="1168298" y="75312"/>
                </a:lnTo>
                <a:lnTo>
                  <a:pt x="1143198" y="34807"/>
                </a:lnTo>
                <a:lnTo>
                  <a:pt x="1107003" y="7999"/>
                </a:lnTo>
                <a:lnTo>
                  <a:pt x="1084834" y="0"/>
                </a:lnTo>
                <a:close/>
              </a:path>
              <a:path w="1183005" h="306705">
                <a:moveTo>
                  <a:pt x="97663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3" y="306324"/>
                </a:lnTo>
                <a:lnTo>
                  <a:pt x="101600" y="293877"/>
                </a:lnTo>
                <a:lnTo>
                  <a:pt x="84123" y="286109"/>
                </a:lnTo>
                <a:lnTo>
                  <a:pt x="69040" y="275351"/>
                </a:lnTo>
                <a:lnTo>
                  <a:pt x="46101" y="244728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0179" y="884301"/>
            <a:ext cx="24618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1487805" algn="l"/>
              </a:tabLst>
            </a:pPr>
            <a:r>
              <a:rPr sz="2600" dirty="0">
                <a:latin typeface="Times New Roman"/>
                <a:cs typeface="Times New Roman"/>
              </a:rPr>
              <a:t>Пусть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𝐿</a:t>
            </a:r>
            <a:r>
              <a:rPr sz="2600" dirty="0">
                <a:latin typeface="Cambria Math"/>
                <a:cs typeface="Cambria Math"/>
              </a:rPr>
              <a:t>	𝑎(𝑥),</a:t>
            </a:r>
            <a:r>
              <a:rPr sz="2600" spc="-30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𝑦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89732" y="1122172"/>
            <a:ext cx="140335" cy="21590"/>
          </a:xfrm>
          <a:custGeom>
            <a:avLst/>
            <a:gdLst/>
            <a:ahLst/>
            <a:cxnLst/>
            <a:rect l="l" t="t" r="r" b="b"/>
            <a:pathLst>
              <a:path w="140335" h="21590">
                <a:moveTo>
                  <a:pt x="140207" y="0"/>
                </a:moveTo>
                <a:lnTo>
                  <a:pt x="0" y="0"/>
                </a:lnTo>
                <a:lnTo>
                  <a:pt x="0" y="21336"/>
                </a:lnTo>
                <a:lnTo>
                  <a:pt x="140207" y="21336"/>
                </a:lnTo>
                <a:lnTo>
                  <a:pt x="140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77667" y="1140333"/>
            <a:ext cx="1651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0" dirty="0"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7434" y="1047368"/>
            <a:ext cx="5689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35" dirty="0">
                <a:latin typeface="Cambria Math"/>
                <a:cs typeface="Cambria Math"/>
              </a:rPr>
              <a:t>𝑚=1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3939" y="690499"/>
            <a:ext cx="10566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baseline="-33119" dirty="0">
                <a:latin typeface="Cambria Math"/>
                <a:cs typeface="Cambria Math"/>
              </a:rPr>
              <a:t>=</a:t>
            </a:r>
            <a:r>
              <a:rPr sz="3900" spc="254" baseline="-33119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  <a:r>
              <a:rPr sz="1900" spc="30" dirty="0">
                <a:latin typeface="Cambria Math"/>
                <a:cs typeface="Cambria Math"/>
              </a:rPr>
              <a:t> </a:t>
            </a:r>
            <a:r>
              <a:rPr sz="3900" spc="-37" baseline="-29914" dirty="0">
                <a:latin typeface="Cambria Math"/>
                <a:cs typeface="Cambria Math"/>
              </a:rPr>
              <a:t>∑</a:t>
            </a:r>
            <a:r>
              <a:rPr sz="2850" spc="-37" baseline="-16081" dirty="0">
                <a:latin typeface="Cambria Math"/>
                <a:cs typeface="Cambria Math"/>
              </a:rPr>
              <a:t>𝑀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1127" y="980313"/>
            <a:ext cx="1877695" cy="306705"/>
          </a:xfrm>
          <a:custGeom>
            <a:avLst/>
            <a:gdLst/>
            <a:ahLst/>
            <a:cxnLst/>
            <a:rect l="l" t="t" r="r" b="b"/>
            <a:pathLst>
              <a:path w="1877695" h="306705">
                <a:moveTo>
                  <a:pt x="1779777" y="0"/>
                </a:moveTo>
                <a:lnTo>
                  <a:pt x="1775333" y="12446"/>
                </a:lnTo>
                <a:lnTo>
                  <a:pt x="1793122" y="20115"/>
                </a:lnTo>
                <a:lnTo>
                  <a:pt x="1808400" y="30749"/>
                </a:lnTo>
                <a:lnTo>
                  <a:pt x="1839321" y="80129"/>
                </a:lnTo>
                <a:lnTo>
                  <a:pt x="1848361" y="125468"/>
                </a:lnTo>
                <a:lnTo>
                  <a:pt x="1849501" y="151637"/>
                </a:lnTo>
                <a:lnTo>
                  <a:pt x="1848359" y="178613"/>
                </a:lnTo>
                <a:lnTo>
                  <a:pt x="1839267" y="225182"/>
                </a:lnTo>
                <a:lnTo>
                  <a:pt x="1821078" y="261570"/>
                </a:lnTo>
                <a:lnTo>
                  <a:pt x="1775840" y="293877"/>
                </a:lnTo>
                <a:lnTo>
                  <a:pt x="1779777" y="306324"/>
                </a:lnTo>
                <a:lnTo>
                  <a:pt x="1821513" y="286670"/>
                </a:lnTo>
                <a:lnTo>
                  <a:pt x="1852295" y="252729"/>
                </a:lnTo>
                <a:lnTo>
                  <a:pt x="1871154" y="207279"/>
                </a:lnTo>
                <a:lnTo>
                  <a:pt x="1877440" y="153162"/>
                </a:lnTo>
                <a:lnTo>
                  <a:pt x="1875867" y="125085"/>
                </a:lnTo>
                <a:lnTo>
                  <a:pt x="1863242" y="75312"/>
                </a:lnTo>
                <a:lnTo>
                  <a:pt x="1838142" y="34807"/>
                </a:lnTo>
                <a:lnTo>
                  <a:pt x="1801947" y="7999"/>
                </a:lnTo>
                <a:lnTo>
                  <a:pt x="1779777" y="0"/>
                </a:lnTo>
                <a:close/>
              </a:path>
              <a:path w="1877695" h="306705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09"/>
                </a:lnTo>
                <a:lnTo>
                  <a:pt x="69040" y="275351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1739" y="763651"/>
            <a:ext cx="4940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spc="135" baseline="-20299" dirty="0">
                <a:latin typeface="Cambria Math"/>
                <a:cs typeface="Cambria Math"/>
              </a:rPr>
              <a:t>𝑎</a:t>
            </a:r>
            <a:r>
              <a:rPr sz="1900" spc="90" dirty="0">
                <a:latin typeface="Cambria Math"/>
                <a:cs typeface="Cambria Math"/>
              </a:rPr>
              <a:t>𝑚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64151" y="980313"/>
            <a:ext cx="495300" cy="306705"/>
          </a:xfrm>
          <a:custGeom>
            <a:avLst/>
            <a:gdLst/>
            <a:ahLst/>
            <a:cxnLst/>
            <a:rect l="l" t="t" r="r" b="b"/>
            <a:pathLst>
              <a:path w="495300" h="306705">
                <a:moveTo>
                  <a:pt x="397510" y="0"/>
                </a:moveTo>
                <a:lnTo>
                  <a:pt x="393064" y="12446"/>
                </a:lnTo>
                <a:lnTo>
                  <a:pt x="410854" y="20115"/>
                </a:lnTo>
                <a:lnTo>
                  <a:pt x="426132" y="30749"/>
                </a:lnTo>
                <a:lnTo>
                  <a:pt x="457053" y="80129"/>
                </a:lnTo>
                <a:lnTo>
                  <a:pt x="466093" y="125468"/>
                </a:lnTo>
                <a:lnTo>
                  <a:pt x="467233" y="151637"/>
                </a:lnTo>
                <a:lnTo>
                  <a:pt x="466091" y="178613"/>
                </a:lnTo>
                <a:lnTo>
                  <a:pt x="456999" y="225182"/>
                </a:lnTo>
                <a:lnTo>
                  <a:pt x="438810" y="261570"/>
                </a:lnTo>
                <a:lnTo>
                  <a:pt x="393573" y="293877"/>
                </a:lnTo>
                <a:lnTo>
                  <a:pt x="397510" y="306324"/>
                </a:lnTo>
                <a:lnTo>
                  <a:pt x="439245" y="286670"/>
                </a:lnTo>
                <a:lnTo>
                  <a:pt x="470026" y="252729"/>
                </a:lnTo>
                <a:lnTo>
                  <a:pt x="488886" y="207279"/>
                </a:lnTo>
                <a:lnTo>
                  <a:pt x="495173" y="153162"/>
                </a:lnTo>
                <a:lnTo>
                  <a:pt x="493599" y="125085"/>
                </a:lnTo>
                <a:lnTo>
                  <a:pt x="480974" y="75312"/>
                </a:lnTo>
                <a:lnTo>
                  <a:pt x="455874" y="34807"/>
                </a:lnTo>
                <a:lnTo>
                  <a:pt x="419679" y="7999"/>
                </a:lnTo>
                <a:lnTo>
                  <a:pt x="397510" y="0"/>
                </a:lnTo>
                <a:close/>
              </a:path>
              <a:path w="495300" h="306705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09"/>
                </a:lnTo>
                <a:lnTo>
                  <a:pt x="69040" y="275351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22316" y="884301"/>
            <a:ext cx="24003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539750" algn="l"/>
                <a:tab pos="1275715" algn="l"/>
              </a:tabLst>
            </a:pPr>
            <a:r>
              <a:rPr sz="2600" spc="-25" dirty="0">
                <a:latin typeface="Cambria Math"/>
                <a:cs typeface="Cambria Math"/>
              </a:rPr>
              <a:t>𝑥</a:t>
            </a:r>
            <a:r>
              <a:rPr sz="2850" spc="-37" baseline="-16081" dirty="0">
                <a:latin typeface="Cambria Math"/>
                <a:cs typeface="Cambria Math"/>
              </a:rPr>
              <a:t>𝑖</a:t>
            </a:r>
            <a:r>
              <a:rPr sz="2850" baseline="-16081" dirty="0">
                <a:latin typeface="Cambria Math"/>
                <a:cs typeface="Cambria Math"/>
              </a:rPr>
              <a:t>	</a:t>
            </a:r>
            <a:r>
              <a:rPr sz="2600" dirty="0">
                <a:latin typeface="Cambria Math"/>
                <a:cs typeface="Cambria Math"/>
              </a:rPr>
              <a:t>− </a:t>
            </a:r>
            <a:r>
              <a:rPr sz="2600" spc="-25" dirty="0">
                <a:latin typeface="Cambria Math"/>
                <a:cs typeface="Cambria Math"/>
              </a:rPr>
              <a:t>𝑦</a:t>
            </a:r>
            <a:r>
              <a:rPr sz="2850" spc="-37" baseline="-16081" dirty="0">
                <a:latin typeface="Cambria Math"/>
                <a:cs typeface="Cambria Math"/>
              </a:rPr>
              <a:t>𝑖</a:t>
            </a:r>
            <a:r>
              <a:rPr sz="2850" baseline="-16081" dirty="0">
                <a:latin typeface="Cambria Math"/>
                <a:cs typeface="Cambria Math"/>
              </a:rPr>
              <a:t>	</a:t>
            </a:r>
            <a:r>
              <a:rPr sz="2850" spc="112" baseline="27777" dirty="0">
                <a:latin typeface="Cambria Math"/>
                <a:cs typeface="Cambria Math"/>
              </a:rPr>
              <a:t>2</a:t>
            </a:r>
            <a:r>
              <a:rPr sz="2600" spc="75" dirty="0">
                <a:latin typeface="Times New Roman"/>
                <a:cs typeface="Times New Roman"/>
              </a:rPr>
              <a:t>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тогда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179" y="1442084"/>
            <a:ext cx="40824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Ошибка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на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выходном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слое: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96311" y="2245360"/>
            <a:ext cx="1003300" cy="21590"/>
          </a:xfrm>
          <a:custGeom>
            <a:avLst/>
            <a:gdLst/>
            <a:ahLst/>
            <a:cxnLst/>
            <a:rect l="l" t="t" r="r" b="b"/>
            <a:pathLst>
              <a:path w="1003300" h="21589">
                <a:moveTo>
                  <a:pt x="1002791" y="0"/>
                </a:moveTo>
                <a:lnTo>
                  <a:pt x="0" y="0"/>
                </a:lnTo>
                <a:lnTo>
                  <a:pt x="0" y="21336"/>
                </a:lnTo>
                <a:lnTo>
                  <a:pt x="1002791" y="21336"/>
                </a:lnTo>
                <a:lnTo>
                  <a:pt x="1002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0882" y="1853564"/>
            <a:ext cx="469265" cy="306705"/>
          </a:xfrm>
          <a:custGeom>
            <a:avLst/>
            <a:gdLst/>
            <a:ahLst/>
            <a:cxnLst/>
            <a:rect l="l" t="t" r="r" b="b"/>
            <a:pathLst>
              <a:path w="469264" h="306705">
                <a:moveTo>
                  <a:pt x="371602" y="0"/>
                </a:moveTo>
                <a:lnTo>
                  <a:pt x="367156" y="12446"/>
                </a:lnTo>
                <a:lnTo>
                  <a:pt x="384946" y="20115"/>
                </a:lnTo>
                <a:lnTo>
                  <a:pt x="400224" y="30749"/>
                </a:lnTo>
                <a:lnTo>
                  <a:pt x="431145" y="80129"/>
                </a:lnTo>
                <a:lnTo>
                  <a:pt x="440185" y="125468"/>
                </a:lnTo>
                <a:lnTo>
                  <a:pt x="441325" y="151637"/>
                </a:lnTo>
                <a:lnTo>
                  <a:pt x="440183" y="178613"/>
                </a:lnTo>
                <a:lnTo>
                  <a:pt x="431091" y="225182"/>
                </a:lnTo>
                <a:lnTo>
                  <a:pt x="412902" y="261570"/>
                </a:lnTo>
                <a:lnTo>
                  <a:pt x="367665" y="293877"/>
                </a:lnTo>
                <a:lnTo>
                  <a:pt x="371602" y="306324"/>
                </a:lnTo>
                <a:lnTo>
                  <a:pt x="413337" y="286670"/>
                </a:lnTo>
                <a:lnTo>
                  <a:pt x="444119" y="252730"/>
                </a:lnTo>
                <a:lnTo>
                  <a:pt x="462978" y="207279"/>
                </a:lnTo>
                <a:lnTo>
                  <a:pt x="469265" y="153162"/>
                </a:lnTo>
                <a:lnTo>
                  <a:pt x="467691" y="125085"/>
                </a:lnTo>
                <a:lnTo>
                  <a:pt x="455066" y="75312"/>
                </a:lnTo>
                <a:lnTo>
                  <a:pt x="429966" y="34807"/>
                </a:lnTo>
                <a:lnTo>
                  <a:pt x="393771" y="7999"/>
                </a:lnTo>
                <a:lnTo>
                  <a:pt x="371602" y="0"/>
                </a:lnTo>
                <a:close/>
              </a:path>
              <a:path w="469264" h="306705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09"/>
                </a:lnTo>
                <a:lnTo>
                  <a:pt x="69040" y="275351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58466" y="1757552"/>
            <a:ext cx="9340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50875" algn="l"/>
              </a:tabLst>
            </a:pPr>
            <a:r>
              <a:rPr sz="2600" spc="-25" dirty="0">
                <a:latin typeface="Cambria Math"/>
                <a:cs typeface="Cambria Math"/>
              </a:rPr>
              <a:t>𝜕𝐿</a:t>
            </a:r>
            <a:r>
              <a:rPr sz="2850" spc="-37" baseline="-16081" dirty="0">
                <a:latin typeface="Cambria Math"/>
                <a:cs typeface="Cambria Math"/>
              </a:rPr>
              <a:t>𝑖</a:t>
            </a:r>
            <a:r>
              <a:rPr sz="2850" baseline="-16081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𝑤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45917" y="2228850"/>
            <a:ext cx="6864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spc="70" dirty="0">
                <a:latin typeface="Cambria Math"/>
                <a:cs typeface="Cambria Math"/>
              </a:rPr>
              <a:t>𝜕𝑎</a:t>
            </a:r>
            <a:r>
              <a:rPr sz="2850" spc="104" baseline="23391" dirty="0">
                <a:latin typeface="Cambria Math"/>
                <a:cs typeface="Cambria Math"/>
              </a:rPr>
              <a:t>𝑚</a:t>
            </a:r>
            <a:endParaRPr sz="2850" baseline="23391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3078" y="2007184"/>
            <a:ext cx="8318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0" dirty="0">
                <a:latin typeface="Cambria Math"/>
                <a:cs typeface="Cambria Math"/>
              </a:rPr>
              <a:t> </a:t>
            </a:r>
            <a:r>
              <a:rPr sz="2600" spc="85" dirty="0">
                <a:latin typeface="Cambria Math"/>
                <a:cs typeface="Cambria Math"/>
              </a:rPr>
              <a:t>𝑎</a:t>
            </a:r>
            <a:r>
              <a:rPr sz="2850" spc="127" baseline="27777" dirty="0">
                <a:latin typeface="Cambria Math"/>
                <a:cs typeface="Cambria Math"/>
              </a:rPr>
              <a:t>𝑚</a:t>
            </a:r>
            <a:endParaRPr sz="2850" baseline="2777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93819" y="2103501"/>
            <a:ext cx="495300" cy="306705"/>
          </a:xfrm>
          <a:custGeom>
            <a:avLst/>
            <a:gdLst/>
            <a:ahLst/>
            <a:cxnLst/>
            <a:rect l="l" t="t" r="r" b="b"/>
            <a:pathLst>
              <a:path w="495300" h="306705">
                <a:moveTo>
                  <a:pt x="397509" y="0"/>
                </a:moveTo>
                <a:lnTo>
                  <a:pt x="393064" y="12446"/>
                </a:lnTo>
                <a:lnTo>
                  <a:pt x="410854" y="20115"/>
                </a:lnTo>
                <a:lnTo>
                  <a:pt x="426132" y="30749"/>
                </a:lnTo>
                <a:lnTo>
                  <a:pt x="457053" y="80129"/>
                </a:lnTo>
                <a:lnTo>
                  <a:pt x="466093" y="125468"/>
                </a:lnTo>
                <a:lnTo>
                  <a:pt x="467232" y="151637"/>
                </a:lnTo>
                <a:lnTo>
                  <a:pt x="466091" y="178613"/>
                </a:lnTo>
                <a:lnTo>
                  <a:pt x="456999" y="225182"/>
                </a:lnTo>
                <a:lnTo>
                  <a:pt x="438810" y="261570"/>
                </a:lnTo>
                <a:lnTo>
                  <a:pt x="393572" y="293877"/>
                </a:lnTo>
                <a:lnTo>
                  <a:pt x="397509" y="306324"/>
                </a:lnTo>
                <a:lnTo>
                  <a:pt x="439245" y="286670"/>
                </a:lnTo>
                <a:lnTo>
                  <a:pt x="470026" y="252729"/>
                </a:lnTo>
                <a:lnTo>
                  <a:pt x="488886" y="207279"/>
                </a:lnTo>
                <a:lnTo>
                  <a:pt x="495172" y="153162"/>
                </a:lnTo>
                <a:lnTo>
                  <a:pt x="493599" y="125085"/>
                </a:lnTo>
                <a:lnTo>
                  <a:pt x="480974" y="75312"/>
                </a:lnTo>
                <a:lnTo>
                  <a:pt x="455874" y="34807"/>
                </a:lnTo>
                <a:lnTo>
                  <a:pt x="419679" y="7999"/>
                </a:lnTo>
                <a:lnTo>
                  <a:pt x="397509" y="0"/>
                </a:lnTo>
                <a:close/>
              </a:path>
              <a:path w="495300" h="306705">
                <a:moveTo>
                  <a:pt x="97662" y="0"/>
                </a:moveTo>
                <a:lnTo>
                  <a:pt x="56038" y="19605"/>
                </a:lnTo>
                <a:lnTo>
                  <a:pt x="25272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09"/>
                </a:lnTo>
                <a:lnTo>
                  <a:pt x="69040" y="275351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63566" y="2164156"/>
            <a:ext cx="11048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0" dirty="0">
                <a:latin typeface="Cambria Math"/>
                <a:cs typeface="Cambria Math"/>
              </a:rPr>
              <a:t>𝑖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64430" y="2007184"/>
            <a:ext cx="2177415" cy="487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235"/>
              </a:lnSpc>
              <a:spcBef>
                <a:spcPts val="105"/>
              </a:spcBef>
              <a:tabLst>
                <a:tab pos="527050" algn="l"/>
              </a:tabLst>
            </a:pPr>
            <a:r>
              <a:rPr sz="2600" spc="-50" dirty="0">
                <a:latin typeface="Cambria Math"/>
                <a:cs typeface="Cambria Math"/>
              </a:rPr>
              <a:t>𝑥</a:t>
            </a:r>
            <a:r>
              <a:rPr sz="2600" dirty="0">
                <a:latin typeface="Cambria Math"/>
                <a:cs typeface="Cambria Math"/>
              </a:rPr>
              <a:t>	−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spc="145" dirty="0">
                <a:latin typeface="Cambria Math"/>
                <a:cs typeface="Cambria Math"/>
              </a:rPr>
              <a:t>𝑦</a:t>
            </a:r>
            <a:r>
              <a:rPr sz="2850" spc="217" baseline="30701" dirty="0">
                <a:latin typeface="Cambria Math"/>
                <a:cs typeface="Cambria Math"/>
              </a:rPr>
              <a:t>𝑚</a:t>
            </a:r>
            <a:r>
              <a:rPr sz="2850" spc="667" baseline="3070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30" dirty="0">
                <a:latin typeface="Cambria Math"/>
                <a:cs typeface="Cambria Math"/>
              </a:rPr>
              <a:t> </a:t>
            </a:r>
            <a:r>
              <a:rPr sz="2600" spc="125" dirty="0">
                <a:latin typeface="Cambria Math"/>
                <a:cs typeface="Cambria Math"/>
              </a:rPr>
              <a:t>𝜀</a:t>
            </a:r>
            <a:r>
              <a:rPr sz="2850" spc="187" baseline="30701" dirty="0">
                <a:latin typeface="Cambria Math"/>
                <a:cs typeface="Cambria Math"/>
              </a:rPr>
              <a:t>𝑚</a:t>
            </a:r>
            <a:endParaRPr sz="2850" baseline="30701">
              <a:latin typeface="Cambria Math"/>
              <a:cs typeface="Cambria Math"/>
            </a:endParaRPr>
          </a:p>
          <a:p>
            <a:pPr marL="1019810">
              <a:lnSpc>
                <a:spcPts val="1395"/>
              </a:lnSpc>
              <a:tabLst>
                <a:tab pos="1863725" algn="l"/>
              </a:tabLst>
            </a:pPr>
            <a:r>
              <a:rPr sz="1900" spc="10" dirty="0">
                <a:latin typeface="Cambria Math"/>
                <a:cs typeface="Cambria Math"/>
              </a:rPr>
              <a:t>𝑖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spc="10" dirty="0">
                <a:latin typeface="Cambria Math"/>
                <a:cs typeface="Cambria Math"/>
              </a:rPr>
              <a:t>𝑖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0179" y="2617470"/>
            <a:ext cx="37934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Ошибка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на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скрытом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слое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4840" y="3502659"/>
            <a:ext cx="925194" cy="20320"/>
          </a:xfrm>
          <a:custGeom>
            <a:avLst/>
            <a:gdLst/>
            <a:ahLst/>
            <a:cxnLst/>
            <a:rect l="l" t="t" r="r" b="b"/>
            <a:pathLst>
              <a:path w="925194" h="20320">
                <a:moveTo>
                  <a:pt x="925068" y="0"/>
                </a:moveTo>
                <a:lnTo>
                  <a:pt x="0" y="0"/>
                </a:lnTo>
                <a:lnTo>
                  <a:pt x="0" y="19812"/>
                </a:lnTo>
                <a:lnTo>
                  <a:pt x="925068" y="19812"/>
                </a:lnTo>
                <a:lnTo>
                  <a:pt x="925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9012" y="3141345"/>
            <a:ext cx="434340" cy="282575"/>
          </a:xfrm>
          <a:custGeom>
            <a:avLst/>
            <a:gdLst/>
            <a:ahLst/>
            <a:cxnLst/>
            <a:rect l="l" t="t" r="r" b="b"/>
            <a:pathLst>
              <a:path w="434340" h="282575">
                <a:moveTo>
                  <a:pt x="344055" y="0"/>
                </a:moveTo>
                <a:lnTo>
                  <a:pt x="340118" y="11429"/>
                </a:lnTo>
                <a:lnTo>
                  <a:pt x="356426" y="18504"/>
                </a:lnTo>
                <a:lnTo>
                  <a:pt x="370471" y="28305"/>
                </a:lnTo>
                <a:lnTo>
                  <a:pt x="398995" y="73852"/>
                </a:lnTo>
                <a:lnTo>
                  <a:pt x="407289" y="115623"/>
                </a:lnTo>
                <a:lnTo>
                  <a:pt x="408317" y="139700"/>
                </a:lnTo>
                <a:lnTo>
                  <a:pt x="407271" y="164580"/>
                </a:lnTo>
                <a:lnTo>
                  <a:pt x="398941" y="207529"/>
                </a:lnTo>
                <a:lnTo>
                  <a:pt x="370519" y="253777"/>
                </a:lnTo>
                <a:lnTo>
                  <a:pt x="340499" y="270763"/>
                </a:lnTo>
                <a:lnTo>
                  <a:pt x="344055" y="282320"/>
                </a:lnTo>
                <a:lnTo>
                  <a:pt x="382552" y="264191"/>
                </a:lnTo>
                <a:lnTo>
                  <a:pt x="410857" y="232917"/>
                </a:lnTo>
                <a:lnTo>
                  <a:pt x="428288" y="191071"/>
                </a:lnTo>
                <a:lnTo>
                  <a:pt x="434098" y="141224"/>
                </a:lnTo>
                <a:lnTo>
                  <a:pt x="432646" y="115339"/>
                </a:lnTo>
                <a:lnTo>
                  <a:pt x="421025" y="69429"/>
                </a:lnTo>
                <a:lnTo>
                  <a:pt x="397901" y="32093"/>
                </a:lnTo>
                <a:lnTo>
                  <a:pt x="364512" y="7379"/>
                </a:lnTo>
                <a:lnTo>
                  <a:pt x="344055" y="0"/>
                </a:lnTo>
                <a:close/>
              </a:path>
              <a:path w="434340" h="282575">
                <a:moveTo>
                  <a:pt x="90043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67" y="212982"/>
                </a:lnTo>
                <a:lnTo>
                  <a:pt x="36105" y="250209"/>
                </a:lnTo>
                <a:lnTo>
                  <a:pt x="69514" y="274887"/>
                </a:lnTo>
                <a:lnTo>
                  <a:pt x="90043" y="282320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6740" y="3051809"/>
            <a:ext cx="866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1980" algn="l"/>
              </a:tabLst>
            </a:pPr>
            <a:r>
              <a:rPr sz="2400" spc="-25" dirty="0">
                <a:latin typeface="Cambria Math"/>
                <a:cs typeface="Cambria Math"/>
              </a:rPr>
              <a:t>𝜕𝐿</a:t>
            </a:r>
            <a:r>
              <a:rPr sz="2625" spc="-37" baseline="-15873" dirty="0">
                <a:latin typeface="Cambria Math"/>
                <a:cs typeface="Cambria Math"/>
              </a:rPr>
              <a:t>𝑖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0955" y="3485845"/>
            <a:ext cx="576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latin typeface="Cambria Math"/>
                <a:cs typeface="Cambria Math"/>
              </a:rPr>
              <a:t>𝜕𝑢</a:t>
            </a:r>
            <a:r>
              <a:rPr sz="2625" spc="67" baseline="22222" dirty="0">
                <a:latin typeface="Cambria Math"/>
                <a:cs typeface="Cambria Math"/>
              </a:rPr>
              <a:t>ℎ</a:t>
            </a:r>
            <a:endParaRPr sz="2625" baseline="22222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75865" y="3371469"/>
            <a:ext cx="1882139" cy="282575"/>
          </a:xfrm>
          <a:custGeom>
            <a:avLst/>
            <a:gdLst/>
            <a:ahLst/>
            <a:cxnLst/>
            <a:rect l="l" t="t" r="r" b="b"/>
            <a:pathLst>
              <a:path w="1882139" h="282575">
                <a:moveTo>
                  <a:pt x="94107" y="11430"/>
                </a:moveTo>
                <a:lnTo>
                  <a:pt x="90043" y="0"/>
                </a:lnTo>
                <a:lnTo>
                  <a:pt x="69583" y="7391"/>
                </a:lnTo>
                <a:lnTo>
                  <a:pt x="51638" y="18084"/>
                </a:lnTo>
                <a:lnTo>
                  <a:pt x="23241" y="49403"/>
                </a:lnTo>
                <a:lnTo>
                  <a:pt x="5803" y="91414"/>
                </a:lnTo>
                <a:lnTo>
                  <a:pt x="0" y="141224"/>
                </a:lnTo>
                <a:lnTo>
                  <a:pt x="1447" y="167170"/>
                </a:lnTo>
                <a:lnTo>
                  <a:pt x="13068" y="212991"/>
                </a:lnTo>
                <a:lnTo>
                  <a:pt x="36118" y="250215"/>
                </a:lnTo>
                <a:lnTo>
                  <a:pt x="69507" y="274891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20" y="263664"/>
                </a:lnTo>
                <a:lnTo>
                  <a:pt x="63639" y="253784"/>
                </a:lnTo>
                <a:lnTo>
                  <a:pt x="35204" y="207530"/>
                </a:lnTo>
                <a:lnTo>
                  <a:pt x="26822" y="164592"/>
                </a:lnTo>
                <a:lnTo>
                  <a:pt x="25781" y="139700"/>
                </a:lnTo>
                <a:lnTo>
                  <a:pt x="26822" y="115633"/>
                </a:lnTo>
                <a:lnTo>
                  <a:pt x="35204" y="73863"/>
                </a:lnTo>
                <a:lnTo>
                  <a:pt x="63754" y="28308"/>
                </a:lnTo>
                <a:lnTo>
                  <a:pt x="77787" y="18516"/>
                </a:lnTo>
                <a:lnTo>
                  <a:pt x="94107" y="11430"/>
                </a:lnTo>
                <a:close/>
              </a:path>
              <a:path w="1882139" h="282575">
                <a:moveTo>
                  <a:pt x="621411" y="11430"/>
                </a:moveTo>
                <a:lnTo>
                  <a:pt x="617347" y="0"/>
                </a:lnTo>
                <a:lnTo>
                  <a:pt x="596887" y="7391"/>
                </a:lnTo>
                <a:lnTo>
                  <a:pt x="578942" y="18084"/>
                </a:lnTo>
                <a:lnTo>
                  <a:pt x="550545" y="49403"/>
                </a:lnTo>
                <a:lnTo>
                  <a:pt x="533107" y="91414"/>
                </a:lnTo>
                <a:lnTo>
                  <a:pt x="527304" y="141224"/>
                </a:lnTo>
                <a:lnTo>
                  <a:pt x="528751" y="167170"/>
                </a:lnTo>
                <a:lnTo>
                  <a:pt x="540372" y="212991"/>
                </a:lnTo>
                <a:lnTo>
                  <a:pt x="563422" y="250215"/>
                </a:lnTo>
                <a:lnTo>
                  <a:pt x="596811" y="274891"/>
                </a:lnTo>
                <a:lnTo>
                  <a:pt x="617347" y="282321"/>
                </a:lnTo>
                <a:lnTo>
                  <a:pt x="620903" y="270764"/>
                </a:lnTo>
                <a:lnTo>
                  <a:pt x="604824" y="263664"/>
                </a:lnTo>
                <a:lnTo>
                  <a:pt x="590943" y="253784"/>
                </a:lnTo>
                <a:lnTo>
                  <a:pt x="562508" y="207530"/>
                </a:lnTo>
                <a:lnTo>
                  <a:pt x="554126" y="164592"/>
                </a:lnTo>
                <a:lnTo>
                  <a:pt x="553085" y="139700"/>
                </a:lnTo>
                <a:lnTo>
                  <a:pt x="554126" y="115633"/>
                </a:lnTo>
                <a:lnTo>
                  <a:pt x="562508" y="73863"/>
                </a:lnTo>
                <a:lnTo>
                  <a:pt x="591045" y="28308"/>
                </a:lnTo>
                <a:lnTo>
                  <a:pt x="605091" y="18516"/>
                </a:lnTo>
                <a:lnTo>
                  <a:pt x="621411" y="11430"/>
                </a:lnTo>
                <a:close/>
              </a:path>
              <a:path w="1882139" h="282575">
                <a:moveTo>
                  <a:pt x="984250" y="141224"/>
                </a:moveTo>
                <a:lnTo>
                  <a:pt x="978433" y="91414"/>
                </a:lnTo>
                <a:lnTo>
                  <a:pt x="961009" y="49403"/>
                </a:lnTo>
                <a:lnTo>
                  <a:pt x="932599" y="18084"/>
                </a:lnTo>
                <a:lnTo>
                  <a:pt x="894207" y="0"/>
                </a:lnTo>
                <a:lnTo>
                  <a:pt x="890270" y="11430"/>
                </a:lnTo>
                <a:lnTo>
                  <a:pt x="906576" y="18516"/>
                </a:lnTo>
                <a:lnTo>
                  <a:pt x="920623" y="28308"/>
                </a:lnTo>
                <a:lnTo>
                  <a:pt x="949134" y="73863"/>
                </a:lnTo>
                <a:lnTo>
                  <a:pt x="957440" y="115633"/>
                </a:lnTo>
                <a:lnTo>
                  <a:pt x="958469" y="139700"/>
                </a:lnTo>
                <a:lnTo>
                  <a:pt x="957414" y="164592"/>
                </a:lnTo>
                <a:lnTo>
                  <a:pt x="949083" y="207530"/>
                </a:lnTo>
                <a:lnTo>
                  <a:pt x="920661" y="253784"/>
                </a:lnTo>
                <a:lnTo>
                  <a:pt x="890651" y="270764"/>
                </a:lnTo>
                <a:lnTo>
                  <a:pt x="894207" y="282321"/>
                </a:lnTo>
                <a:lnTo>
                  <a:pt x="932700" y="264198"/>
                </a:lnTo>
                <a:lnTo>
                  <a:pt x="961009" y="232918"/>
                </a:lnTo>
                <a:lnTo>
                  <a:pt x="978433" y="191071"/>
                </a:lnTo>
                <a:lnTo>
                  <a:pt x="982789" y="167170"/>
                </a:lnTo>
                <a:lnTo>
                  <a:pt x="984250" y="141224"/>
                </a:lnTo>
                <a:close/>
              </a:path>
              <a:path w="1882139" h="282575">
                <a:moveTo>
                  <a:pt x="1881886" y="141224"/>
                </a:moveTo>
                <a:lnTo>
                  <a:pt x="1876069" y="91414"/>
                </a:lnTo>
                <a:lnTo>
                  <a:pt x="1858645" y="49403"/>
                </a:lnTo>
                <a:lnTo>
                  <a:pt x="1830235" y="18084"/>
                </a:lnTo>
                <a:lnTo>
                  <a:pt x="1791843" y="0"/>
                </a:lnTo>
                <a:lnTo>
                  <a:pt x="1787906" y="11430"/>
                </a:lnTo>
                <a:lnTo>
                  <a:pt x="1804212" y="18516"/>
                </a:lnTo>
                <a:lnTo>
                  <a:pt x="1818259" y="28308"/>
                </a:lnTo>
                <a:lnTo>
                  <a:pt x="1846770" y="73863"/>
                </a:lnTo>
                <a:lnTo>
                  <a:pt x="1855076" y="115633"/>
                </a:lnTo>
                <a:lnTo>
                  <a:pt x="1856105" y="139700"/>
                </a:lnTo>
                <a:lnTo>
                  <a:pt x="1855050" y="164592"/>
                </a:lnTo>
                <a:lnTo>
                  <a:pt x="1846719" y="207530"/>
                </a:lnTo>
                <a:lnTo>
                  <a:pt x="1818297" y="253784"/>
                </a:lnTo>
                <a:lnTo>
                  <a:pt x="1788287" y="270764"/>
                </a:lnTo>
                <a:lnTo>
                  <a:pt x="1791843" y="282321"/>
                </a:lnTo>
                <a:lnTo>
                  <a:pt x="1830336" y="264198"/>
                </a:lnTo>
                <a:lnTo>
                  <a:pt x="1858645" y="232918"/>
                </a:lnTo>
                <a:lnTo>
                  <a:pt x="1876069" y="191071"/>
                </a:lnTo>
                <a:lnTo>
                  <a:pt x="1880425" y="167170"/>
                </a:lnTo>
                <a:lnTo>
                  <a:pt x="1881886" y="141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49295" y="3426714"/>
            <a:ext cx="1035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99103" y="3440429"/>
            <a:ext cx="1035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47083" y="3281934"/>
            <a:ext cx="810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Cambria Math"/>
                <a:cs typeface="Cambria Math"/>
              </a:rPr>
              <a:t>)𝜎</a:t>
            </a:r>
            <a:r>
              <a:rPr sz="2625" spc="150" baseline="28571" dirty="0">
                <a:latin typeface="Cambria Math"/>
                <a:cs typeface="Cambria Math"/>
              </a:rPr>
              <a:t>′</a:t>
            </a:r>
            <a:r>
              <a:rPr sz="2625" spc="675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57471" y="3426714"/>
            <a:ext cx="8115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1750" spc="125" dirty="0">
                <a:latin typeface="Cambria Math"/>
                <a:cs typeface="Cambria Math"/>
              </a:rPr>
              <a:t>𝑚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114" dirty="0">
                <a:latin typeface="Cambria Math"/>
                <a:cs typeface="Cambria Math"/>
              </a:rPr>
              <a:t>ℎ𝑚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84705" y="2833536"/>
            <a:ext cx="2721610" cy="163639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705"/>
              </a:spcBef>
            </a:pPr>
            <a:r>
              <a:rPr sz="1750" spc="-50" dirty="0">
                <a:latin typeface="Cambria Math"/>
                <a:cs typeface="Cambria Math"/>
              </a:rPr>
              <a:t>𝑀</a:t>
            </a:r>
            <a:endParaRPr sz="17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825"/>
              </a:spcBef>
              <a:tabLst>
                <a:tab pos="410209" algn="l"/>
                <a:tab pos="990600" algn="l"/>
                <a:tab pos="1518285" algn="l"/>
                <a:tab pos="1969770" algn="l"/>
              </a:tabLst>
            </a:pP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1425" dirty="0">
                <a:latin typeface="Cambria Math"/>
                <a:cs typeface="Cambria Math"/>
              </a:rPr>
              <a:t>∑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80" dirty="0">
                <a:latin typeface="Cambria Math"/>
                <a:cs typeface="Cambria Math"/>
              </a:rPr>
              <a:t>𝑎</a:t>
            </a:r>
            <a:r>
              <a:rPr sz="2625" spc="120" baseline="28571" dirty="0">
                <a:latin typeface="Cambria Math"/>
                <a:cs typeface="Cambria Math"/>
              </a:rPr>
              <a:t>𝑚</a:t>
            </a:r>
            <a:r>
              <a:rPr sz="2625" baseline="28571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−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114" dirty="0">
                <a:latin typeface="Cambria Math"/>
                <a:cs typeface="Cambria Math"/>
              </a:rPr>
              <a:t>𝑦</a:t>
            </a:r>
            <a:r>
              <a:rPr sz="2625" spc="172" baseline="30158" dirty="0">
                <a:latin typeface="Cambria Math"/>
                <a:cs typeface="Cambria Math"/>
              </a:rPr>
              <a:t>𝑚</a:t>
            </a:r>
            <a:endParaRPr sz="2625" baseline="30158">
              <a:latin typeface="Cambria Math"/>
              <a:cs typeface="Cambria Math"/>
            </a:endParaRPr>
          </a:p>
          <a:p>
            <a:pPr marL="361315">
              <a:lnSpc>
                <a:spcPct val="100000"/>
              </a:lnSpc>
              <a:spcBef>
                <a:spcPts val="830"/>
              </a:spcBef>
            </a:pPr>
            <a:r>
              <a:rPr sz="1750" spc="35" dirty="0">
                <a:latin typeface="Cambria Math"/>
                <a:cs typeface="Cambria Math"/>
              </a:rPr>
              <a:t>𝑚=1</a:t>
            </a:r>
            <a:endParaRPr sz="1750">
              <a:latin typeface="Cambria Math"/>
              <a:cs typeface="Cambria Math"/>
            </a:endParaRPr>
          </a:p>
          <a:p>
            <a:pPr marL="395605">
              <a:lnSpc>
                <a:spcPct val="100000"/>
              </a:lnSpc>
              <a:spcBef>
                <a:spcPts val="1065"/>
              </a:spcBef>
            </a:pPr>
            <a:r>
              <a:rPr sz="1900" spc="15" dirty="0">
                <a:latin typeface="Cambria Math"/>
                <a:cs typeface="Cambria Math"/>
              </a:rPr>
              <a:t>𝑙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48302" y="3739748"/>
            <a:ext cx="3425825" cy="10566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75565" algn="ctr">
              <a:lnSpc>
                <a:spcPct val="100000"/>
              </a:lnSpc>
              <a:spcBef>
                <a:spcPts val="204"/>
              </a:spcBef>
            </a:pPr>
            <a:r>
              <a:rPr sz="1750" spc="35" dirty="0">
                <a:latin typeface="Cambria Math"/>
                <a:cs typeface="Cambria Math"/>
              </a:rPr>
              <a:t>𝑚=1</a:t>
            </a:r>
            <a:endParaRPr sz="17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dirty="0">
                <a:latin typeface="Times New Roman"/>
                <a:cs typeface="Times New Roman"/>
              </a:rPr>
              <a:t>Алгоритм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обратного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распространения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ошибки: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04940" y="2910077"/>
            <a:ext cx="2216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𝑀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41389" y="3440429"/>
            <a:ext cx="1035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19292" y="3281934"/>
            <a:ext cx="1926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7510" algn="l"/>
              </a:tabLst>
            </a:pP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1475" dirty="0">
                <a:latin typeface="Cambria Math"/>
                <a:cs typeface="Cambria Math"/>
              </a:rPr>
              <a:t>∑</a:t>
            </a:r>
            <a:r>
              <a:rPr sz="2400" spc="260" dirty="0">
                <a:latin typeface="Cambria Math"/>
                <a:cs typeface="Cambria Math"/>
              </a:rPr>
              <a:t> </a:t>
            </a:r>
            <a:r>
              <a:rPr sz="2400" spc="185" dirty="0">
                <a:latin typeface="Cambria Math"/>
                <a:cs typeface="Cambria Math"/>
              </a:rPr>
              <a:t>𝜀</a:t>
            </a:r>
            <a:r>
              <a:rPr sz="2625" spc="277" baseline="30158" dirty="0">
                <a:latin typeface="Cambria Math"/>
                <a:cs typeface="Cambria Math"/>
              </a:rPr>
              <a:t>𝑚</a:t>
            </a:r>
            <a:r>
              <a:rPr sz="2400" spc="185" dirty="0">
                <a:latin typeface="Cambria Math"/>
                <a:cs typeface="Cambria Math"/>
              </a:rPr>
              <a:t>𝜎</a:t>
            </a:r>
            <a:r>
              <a:rPr sz="2625" spc="277" baseline="28571" dirty="0">
                <a:latin typeface="Cambria Math"/>
                <a:cs typeface="Cambria Math"/>
              </a:rPr>
              <a:t>′</a:t>
            </a:r>
            <a:r>
              <a:rPr sz="2625" spc="667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45630" y="3426714"/>
            <a:ext cx="8115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1750" spc="125" dirty="0">
                <a:latin typeface="Cambria Math"/>
                <a:cs typeface="Cambria Math"/>
              </a:rPr>
              <a:t>𝑚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114" dirty="0">
                <a:latin typeface="Cambria Math"/>
                <a:cs typeface="Cambria Math"/>
              </a:rPr>
              <a:t>ℎ𝑚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76081" y="3440429"/>
            <a:ext cx="1035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07197" y="3281934"/>
            <a:ext cx="68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90" dirty="0">
                <a:latin typeface="Cambria Math"/>
                <a:cs typeface="Cambria Math"/>
              </a:rPr>
              <a:t>𝜀</a:t>
            </a:r>
            <a:r>
              <a:rPr sz="2625" spc="135" baseline="30158" dirty="0">
                <a:latin typeface="Cambria Math"/>
                <a:cs typeface="Cambria Math"/>
              </a:rPr>
              <a:t>ℎ</a:t>
            </a:r>
            <a:endParaRPr sz="2625" baseline="30158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9892" y="4795011"/>
            <a:ext cx="818515" cy="21590"/>
          </a:xfrm>
          <a:custGeom>
            <a:avLst/>
            <a:gdLst/>
            <a:ahLst/>
            <a:cxnLst/>
            <a:rect l="l" t="t" r="r" b="b"/>
            <a:pathLst>
              <a:path w="818515" h="21589">
                <a:moveTo>
                  <a:pt x="818388" y="0"/>
                </a:moveTo>
                <a:lnTo>
                  <a:pt x="0" y="0"/>
                </a:lnTo>
                <a:lnTo>
                  <a:pt x="0" y="21336"/>
                </a:lnTo>
                <a:lnTo>
                  <a:pt x="818388" y="21336"/>
                </a:lnTo>
                <a:lnTo>
                  <a:pt x="818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46861" y="4307840"/>
            <a:ext cx="4337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 Math"/>
                <a:cs typeface="Cambria Math"/>
              </a:rPr>
              <a:t>𝜕𝑄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1817" y="4778755"/>
            <a:ext cx="8763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35" dirty="0">
                <a:latin typeface="Cambria Math"/>
                <a:cs typeface="Cambria Math"/>
              </a:rPr>
              <a:t>𝜕𝑤</a:t>
            </a:r>
            <a:r>
              <a:rPr sz="2850" spc="52" baseline="-16081" dirty="0">
                <a:latin typeface="Cambria Math"/>
                <a:cs typeface="Cambria Math"/>
              </a:rPr>
              <a:t>ℎ𝑚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10892" y="4995773"/>
            <a:ext cx="433070" cy="7486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900" spc="-25" dirty="0">
                <a:latin typeface="Cambria Math"/>
                <a:cs typeface="Cambria Math"/>
              </a:rPr>
              <a:t>𝑖=1</a:t>
            </a:r>
            <a:endParaRPr sz="1900">
              <a:latin typeface="Cambria Math"/>
              <a:cs typeface="Cambria Math"/>
            </a:endParaRPr>
          </a:p>
          <a:p>
            <a:pPr marL="40005" algn="ctr">
              <a:lnSpc>
                <a:spcPct val="100000"/>
              </a:lnSpc>
              <a:spcBef>
                <a:spcPts val="565"/>
              </a:spcBef>
            </a:pPr>
            <a:r>
              <a:rPr sz="1900" spc="15" dirty="0">
                <a:latin typeface="Cambria Math"/>
                <a:cs typeface="Cambria Math"/>
              </a:rPr>
              <a:t>𝑙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32685" y="4729988"/>
            <a:ext cx="109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0" dirty="0">
                <a:latin typeface="Cambria Math"/>
                <a:cs typeface="Cambria Math"/>
              </a:rPr>
              <a:t>𝑖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26460" y="4714747"/>
            <a:ext cx="10325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4719" algn="l"/>
              </a:tabLst>
            </a:pPr>
            <a:r>
              <a:rPr sz="1900" spc="120" dirty="0">
                <a:latin typeface="Cambria Math"/>
                <a:cs typeface="Cambria Math"/>
              </a:rPr>
              <a:t>𝑚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spc="10" dirty="0">
                <a:latin typeface="Cambria Math"/>
                <a:cs typeface="Cambria Math"/>
              </a:rPr>
              <a:t>𝑖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31925" y="4557776"/>
            <a:ext cx="27101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5" dirty="0">
                <a:latin typeface="Cambria Math"/>
                <a:cs typeface="Cambria Math"/>
              </a:rPr>
              <a:t> </a:t>
            </a:r>
            <a:r>
              <a:rPr sz="2600" spc="1595" dirty="0">
                <a:latin typeface="Cambria Math"/>
                <a:cs typeface="Cambria Math"/>
              </a:rPr>
              <a:t>∑</a:t>
            </a:r>
            <a:r>
              <a:rPr sz="2600" spc="-150" dirty="0">
                <a:latin typeface="Cambria Math"/>
                <a:cs typeface="Cambria Math"/>
              </a:rPr>
              <a:t> </a:t>
            </a:r>
            <a:r>
              <a:rPr sz="2600" spc="150" dirty="0">
                <a:latin typeface="Cambria Math"/>
                <a:cs typeface="Cambria Math"/>
              </a:rPr>
              <a:t>𝜀</a:t>
            </a:r>
            <a:r>
              <a:rPr sz="2850" spc="225" baseline="30701" dirty="0">
                <a:latin typeface="Cambria Math"/>
                <a:cs typeface="Cambria Math"/>
              </a:rPr>
              <a:t>𝑚</a:t>
            </a:r>
            <a:r>
              <a:rPr sz="2850" spc="247" baseline="30701" dirty="0">
                <a:latin typeface="Cambria Math"/>
                <a:cs typeface="Cambria Math"/>
              </a:rPr>
              <a:t> </a:t>
            </a:r>
            <a:r>
              <a:rPr sz="2600" spc="155" dirty="0">
                <a:latin typeface="Cambria Math"/>
                <a:cs typeface="Cambria Math"/>
              </a:rPr>
              <a:t>𝜎</a:t>
            </a:r>
            <a:r>
              <a:rPr sz="2850" spc="232" baseline="27777" dirty="0">
                <a:latin typeface="Cambria Math"/>
                <a:cs typeface="Cambria Math"/>
              </a:rPr>
              <a:t>′</a:t>
            </a:r>
            <a:r>
              <a:rPr sz="2850" spc="60" baseline="27777" dirty="0">
                <a:latin typeface="Cambria Math"/>
                <a:cs typeface="Cambria Math"/>
              </a:rPr>
              <a:t>  </a:t>
            </a:r>
            <a:r>
              <a:rPr sz="2600" spc="80" dirty="0">
                <a:latin typeface="Cambria Math"/>
                <a:cs typeface="Cambria Math"/>
              </a:rPr>
              <a:t>𝑢</a:t>
            </a:r>
            <a:r>
              <a:rPr sz="2850" spc="120" baseline="27777" dirty="0">
                <a:latin typeface="Cambria Math"/>
                <a:cs typeface="Cambria Math"/>
              </a:rPr>
              <a:t>ℎ</a:t>
            </a:r>
            <a:r>
              <a:rPr sz="2600" spc="80" dirty="0">
                <a:latin typeface="Cambria Math"/>
                <a:cs typeface="Cambria Math"/>
              </a:rPr>
              <a:t>(𝑥</a:t>
            </a:r>
            <a:r>
              <a:rPr sz="2600" spc="245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)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4484" y="6069012"/>
            <a:ext cx="678180" cy="21590"/>
          </a:xfrm>
          <a:custGeom>
            <a:avLst/>
            <a:gdLst/>
            <a:ahLst/>
            <a:cxnLst/>
            <a:rect l="l" t="t" r="r" b="b"/>
            <a:pathLst>
              <a:path w="678180" h="21589">
                <a:moveTo>
                  <a:pt x="678180" y="0"/>
                </a:moveTo>
                <a:lnTo>
                  <a:pt x="0" y="0"/>
                </a:lnTo>
                <a:lnTo>
                  <a:pt x="0" y="21335"/>
                </a:lnTo>
                <a:lnTo>
                  <a:pt x="678180" y="21335"/>
                </a:lnTo>
                <a:lnTo>
                  <a:pt x="678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41349" y="5582208"/>
            <a:ext cx="4337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 Math"/>
                <a:cs typeface="Cambria Math"/>
              </a:rPr>
              <a:t>𝜕𝑄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6409" y="6053124"/>
            <a:ext cx="7372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latin typeface="Cambria Math"/>
                <a:cs typeface="Cambria Math"/>
              </a:rPr>
              <a:t>𝜕𝑤</a:t>
            </a:r>
            <a:r>
              <a:rPr sz="2850" spc="-30" baseline="-16081" dirty="0">
                <a:latin typeface="Cambria Math"/>
                <a:cs typeface="Cambria Math"/>
              </a:rPr>
              <a:t>𝑗ℎ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35276" y="6342684"/>
            <a:ext cx="4330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latin typeface="Cambria Math"/>
                <a:cs typeface="Cambria Math"/>
              </a:rPr>
              <a:t>𝑖=1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339719" y="5927115"/>
            <a:ext cx="495300" cy="306705"/>
          </a:xfrm>
          <a:custGeom>
            <a:avLst/>
            <a:gdLst/>
            <a:ahLst/>
            <a:cxnLst/>
            <a:rect l="l" t="t" r="r" b="b"/>
            <a:pathLst>
              <a:path w="495300" h="306704">
                <a:moveTo>
                  <a:pt x="397509" y="0"/>
                </a:moveTo>
                <a:lnTo>
                  <a:pt x="393191" y="12433"/>
                </a:lnTo>
                <a:lnTo>
                  <a:pt x="410908" y="20129"/>
                </a:lnTo>
                <a:lnTo>
                  <a:pt x="426148" y="30781"/>
                </a:lnTo>
                <a:lnTo>
                  <a:pt x="457126" y="80162"/>
                </a:lnTo>
                <a:lnTo>
                  <a:pt x="466218" y="125493"/>
                </a:lnTo>
                <a:lnTo>
                  <a:pt x="467359" y="151625"/>
                </a:lnTo>
                <a:lnTo>
                  <a:pt x="466216" y="178645"/>
                </a:lnTo>
                <a:lnTo>
                  <a:pt x="457072" y="225236"/>
                </a:lnTo>
                <a:lnTo>
                  <a:pt x="438830" y="261617"/>
                </a:lnTo>
                <a:lnTo>
                  <a:pt x="393700" y="293890"/>
                </a:lnTo>
                <a:lnTo>
                  <a:pt x="397509" y="306324"/>
                </a:lnTo>
                <a:lnTo>
                  <a:pt x="439340" y="286731"/>
                </a:lnTo>
                <a:lnTo>
                  <a:pt x="470026" y="252793"/>
                </a:lnTo>
                <a:lnTo>
                  <a:pt x="488886" y="207360"/>
                </a:lnTo>
                <a:lnTo>
                  <a:pt x="495172" y="153250"/>
                </a:lnTo>
                <a:lnTo>
                  <a:pt x="493599" y="125163"/>
                </a:lnTo>
                <a:lnTo>
                  <a:pt x="480974" y="75389"/>
                </a:lnTo>
                <a:lnTo>
                  <a:pt x="455945" y="34866"/>
                </a:lnTo>
                <a:lnTo>
                  <a:pt x="419750" y="8020"/>
                </a:lnTo>
                <a:lnTo>
                  <a:pt x="397509" y="0"/>
                </a:lnTo>
                <a:close/>
              </a:path>
              <a:path w="495300" h="306704">
                <a:moveTo>
                  <a:pt x="97789" y="0"/>
                </a:moveTo>
                <a:lnTo>
                  <a:pt x="56054" y="19642"/>
                </a:lnTo>
                <a:lnTo>
                  <a:pt x="25272" y="53695"/>
                </a:lnTo>
                <a:lnTo>
                  <a:pt x="6350" y="99210"/>
                </a:lnTo>
                <a:lnTo>
                  <a:pt x="0" y="153250"/>
                </a:lnTo>
                <a:lnTo>
                  <a:pt x="1591" y="181389"/>
                </a:lnTo>
                <a:lnTo>
                  <a:pt x="14251" y="231162"/>
                </a:lnTo>
                <a:lnTo>
                  <a:pt x="39229" y="271555"/>
                </a:lnTo>
                <a:lnTo>
                  <a:pt x="75475" y="298320"/>
                </a:lnTo>
                <a:lnTo>
                  <a:pt x="97789" y="306324"/>
                </a:lnTo>
                <a:lnTo>
                  <a:pt x="101600" y="293890"/>
                </a:lnTo>
                <a:lnTo>
                  <a:pt x="84141" y="286158"/>
                </a:lnTo>
                <a:lnTo>
                  <a:pt x="69087" y="275401"/>
                </a:lnTo>
                <a:lnTo>
                  <a:pt x="46100" y="244805"/>
                </a:lnTo>
                <a:lnTo>
                  <a:pt x="32496" y="203182"/>
                </a:lnTo>
                <a:lnTo>
                  <a:pt x="27939" y="151625"/>
                </a:lnTo>
                <a:lnTo>
                  <a:pt x="29081" y="125493"/>
                </a:lnTo>
                <a:lnTo>
                  <a:pt x="38173" y="80162"/>
                </a:lnTo>
                <a:lnTo>
                  <a:pt x="56459" y="44390"/>
                </a:lnTo>
                <a:lnTo>
                  <a:pt x="102107" y="12433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432433" y="5832144"/>
            <a:ext cx="2230755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235"/>
              </a:lnSpc>
              <a:spcBef>
                <a:spcPts val="100"/>
              </a:spcBef>
              <a:tabLst>
                <a:tab pos="2015489" algn="l"/>
              </a:tabLst>
            </a:pP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30" dirty="0">
                <a:latin typeface="Cambria Math"/>
                <a:cs typeface="Cambria Math"/>
              </a:rPr>
              <a:t> </a:t>
            </a:r>
            <a:r>
              <a:rPr sz="2600" spc="1595" dirty="0">
                <a:latin typeface="Cambria Math"/>
                <a:cs typeface="Cambria Math"/>
              </a:rPr>
              <a:t>∑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125" dirty="0">
                <a:latin typeface="Cambria Math"/>
                <a:cs typeface="Cambria Math"/>
              </a:rPr>
              <a:t>𝜀</a:t>
            </a:r>
            <a:r>
              <a:rPr sz="2850" spc="187" baseline="30701" dirty="0">
                <a:latin typeface="Cambria Math"/>
                <a:cs typeface="Cambria Math"/>
              </a:rPr>
              <a:t>ℎ</a:t>
            </a:r>
            <a:r>
              <a:rPr sz="2850" spc="254" baseline="30701" dirty="0">
                <a:latin typeface="Cambria Math"/>
                <a:cs typeface="Cambria Math"/>
              </a:rPr>
              <a:t> </a:t>
            </a:r>
            <a:r>
              <a:rPr sz="2600" spc="155" dirty="0">
                <a:latin typeface="Cambria Math"/>
                <a:cs typeface="Cambria Math"/>
              </a:rPr>
              <a:t>𝜎</a:t>
            </a:r>
            <a:r>
              <a:rPr sz="2850" spc="232" baseline="30701" dirty="0">
                <a:latin typeface="Cambria Math"/>
                <a:cs typeface="Cambria Math"/>
              </a:rPr>
              <a:t>′</a:t>
            </a:r>
            <a:r>
              <a:rPr sz="2850" spc="-127" baseline="30701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𝑓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𝑥</a:t>
            </a:r>
            <a:endParaRPr sz="2600">
              <a:latin typeface="Cambria Math"/>
              <a:cs typeface="Cambria Math"/>
            </a:endParaRPr>
          </a:p>
          <a:p>
            <a:pPr marL="1038860">
              <a:lnSpc>
                <a:spcPts val="1395"/>
              </a:lnSpc>
              <a:tabLst>
                <a:tab pos="1457325" algn="l"/>
                <a:tab pos="1744345" algn="l"/>
              </a:tabLst>
            </a:pPr>
            <a:r>
              <a:rPr sz="1900" spc="10" dirty="0">
                <a:latin typeface="Cambria Math"/>
                <a:cs typeface="Cambria Math"/>
              </a:rPr>
              <a:t>𝑖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2850" spc="112" baseline="1461" dirty="0">
                <a:latin typeface="Cambria Math"/>
                <a:cs typeface="Cambria Math"/>
              </a:rPr>
              <a:t>ℎ</a:t>
            </a:r>
            <a:r>
              <a:rPr sz="2850" baseline="1461" dirty="0">
                <a:latin typeface="Cambria Math"/>
                <a:cs typeface="Cambria Math"/>
              </a:rPr>
              <a:t>	</a:t>
            </a:r>
            <a:r>
              <a:rPr sz="2850" spc="217" baseline="2923" dirty="0">
                <a:latin typeface="Cambria Math"/>
                <a:cs typeface="Cambria Math"/>
              </a:rPr>
              <a:t>𝑗</a:t>
            </a:r>
            <a:endParaRPr sz="2850" baseline="2923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09594" y="5989116"/>
            <a:ext cx="109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0" dirty="0">
                <a:latin typeface="Cambria Math"/>
                <a:cs typeface="Cambria Math"/>
              </a:rPr>
              <a:t>𝑖</a:t>
            </a:r>
            <a:endParaRPr sz="1900">
              <a:latin typeface="Cambria Math"/>
              <a:cs typeface="Cambria Math"/>
            </a:endParaRPr>
          </a:p>
        </p:txBody>
      </p:sp>
      <p:pic>
        <p:nvPicPr>
          <p:cNvPr id="56" name="object 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0747" y="4852384"/>
            <a:ext cx="4483581" cy="19720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9267" y="6494170"/>
            <a:ext cx="681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88888"/>
                </a:solidFill>
                <a:latin typeface="Times New Roman"/>
                <a:cs typeface="Times New Roman"/>
              </a:rPr>
              <a:t>19</a:t>
            </a:r>
            <a:r>
              <a:rPr sz="2000" spc="-1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5885" y="59563"/>
            <a:ext cx="5563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Рекуррентная</a:t>
            </a:r>
            <a:r>
              <a:rPr spc="-130" dirty="0"/>
              <a:t> </a:t>
            </a:r>
            <a:r>
              <a:rPr dirty="0"/>
              <a:t>нейронная</a:t>
            </a:r>
            <a:r>
              <a:rPr spc="-100" dirty="0"/>
              <a:t> </a:t>
            </a:r>
            <a:r>
              <a:rPr spc="-20" dirty="0"/>
              <a:t>сеть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8499" y="2402204"/>
            <a:ext cx="8685530" cy="2379345"/>
            <a:chOff x="318499" y="2402204"/>
            <a:chExt cx="8685530" cy="23793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499" y="2497988"/>
              <a:ext cx="8685530" cy="22830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03827" y="2402204"/>
              <a:ext cx="1706880" cy="1139825"/>
            </a:xfrm>
            <a:custGeom>
              <a:avLst/>
              <a:gdLst/>
              <a:ahLst/>
              <a:cxnLst/>
              <a:rect l="l" t="t" r="r" b="b"/>
              <a:pathLst>
                <a:path w="1706879" h="1139825">
                  <a:moveTo>
                    <a:pt x="432181" y="1053592"/>
                  </a:moveTo>
                  <a:lnTo>
                    <a:pt x="405599" y="1063256"/>
                  </a:lnTo>
                  <a:lnTo>
                    <a:pt x="18542" y="0"/>
                  </a:lnTo>
                  <a:lnTo>
                    <a:pt x="0" y="6858"/>
                  </a:lnTo>
                  <a:lnTo>
                    <a:pt x="387070" y="1070000"/>
                  </a:lnTo>
                  <a:lnTo>
                    <a:pt x="360553" y="1079627"/>
                  </a:lnTo>
                  <a:lnTo>
                    <a:pt x="422402" y="1138301"/>
                  </a:lnTo>
                  <a:lnTo>
                    <a:pt x="428904" y="1081913"/>
                  </a:lnTo>
                  <a:lnTo>
                    <a:pt x="432181" y="1053592"/>
                  </a:lnTo>
                  <a:close/>
                </a:path>
                <a:path w="1706879" h="1139825">
                  <a:moveTo>
                    <a:pt x="1706372" y="97155"/>
                  </a:moveTo>
                  <a:lnTo>
                    <a:pt x="1686560" y="95631"/>
                  </a:lnTo>
                  <a:lnTo>
                    <a:pt x="1608709" y="1062583"/>
                  </a:lnTo>
                  <a:lnTo>
                    <a:pt x="1580642" y="1060323"/>
                  </a:lnTo>
                  <a:lnTo>
                    <a:pt x="1612519" y="1139317"/>
                  </a:lnTo>
                  <a:lnTo>
                    <a:pt x="1650288" y="1076833"/>
                  </a:lnTo>
                  <a:lnTo>
                    <a:pt x="1656588" y="1066419"/>
                  </a:lnTo>
                  <a:lnTo>
                    <a:pt x="1628521" y="1064171"/>
                  </a:lnTo>
                  <a:lnTo>
                    <a:pt x="1706372" y="97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0752" y="2505455"/>
              <a:ext cx="421005" cy="422275"/>
            </a:xfrm>
            <a:custGeom>
              <a:avLst/>
              <a:gdLst/>
              <a:ahLst/>
              <a:cxnLst/>
              <a:rect l="l" t="t" r="r" b="b"/>
              <a:pathLst>
                <a:path w="421004" h="422275">
                  <a:moveTo>
                    <a:pt x="210312" y="0"/>
                  </a:moveTo>
                  <a:lnTo>
                    <a:pt x="162072" y="5573"/>
                  </a:lnTo>
                  <a:lnTo>
                    <a:pt x="117798" y="21451"/>
                  </a:lnTo>
                  <a:lnTo>
                    <a:pt x="78750" y="46366"/>
                  </a:lnTo>
                  <a:lnTo>
                    <a:pt x="46186" y="79052"/>
                  </a:lnTo>
                  <a:lnTo>
                    <a:pt x="21367" y="118243"/>
                  </a:lnTo>
                  <a:lnTo>
                    <a:pt x="5551" y="162672"/>
                  </a:lnTo>
                  <a:lnTo>
                    <a:pt x="0" y="211074"/>
                  </a:lnTo>
                  <a:lnTo>
                    <a:pt x="5551" y="259475"/>
                  </a:lnTo>
                  <a:lnTo>
                    <a:pt x="21367" y="303904"/>
                  </a:lnTo>
                  <a:lnTo>
                    <a:pt x="46186" y="343095"/>
                  </a:lnTo>
                  <a:lnTo>
                    <a:pt x="78750" y="375781"/>
                  </a:lnTo>
                  <a:lnTo>
                    <a:pt x="117798" y="400696"/>
                  </a:lnTo>
                  <a:lnTo>
                    <a:pt x="162072" y="416574"/>
                  </a:lnTo>
                  <a:lnTo>
                    <a:pt x="210312" y="422148"/>
                  </a:lnTo>
                  <a:lnTo>
                    <a:pt x="258551" y="416574"/>
                  </a:lnTo>
                  <a:lnTo>
                    <a:pt x="302825" y="400696"/>
                  </a:lnTo>
                  <a:lnTo>
                    <a:pt x="341873" y="375781"/>
                  </a:lnTo>
                  <a:lnTo>
                    <a:pt x="374437" y="343095"/>
                  </a:lnTo>
                  <a:lnTo>
                    <a:pt x="399256" y="303904"/>
                  </a:lnTo>
                  <a:lnTo>
                    <a:pt x="415072" y="259475"/>
                  </a:lnTo>
                  <a:lnTo>
                    <a:pt x="420624" y="211074"/>
                  </a:lnTo>
                  <a:lnTo>
                    <a:pt x="415072" y="162672"/>
                  </a:lnTo>
                  <a:lnTo>
                    <a:pt x="399256" y="118243"/>
                  </a:lnTo>
                  <a:lnTo>
                    <a:pt x="374437" y="79052"/>
                  </a:lnTo>
                  <a:lnTo>
                    <a:pt x="341873" y="46366"/>
                  </a:lnTo>
                  <a:lnTo>
                    <a:pt x="302825" y="21451"/>
                  </a:lnTo>
                  <a:lnTo>
                    <a:pt x="258551" y="5573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0752" y="2505455"/>
              <a:ext cx="421005" cy="422275"/>
            </a:xfrm>
            <a:custGeom>
              <a:avLst/>
              <a:gdLst/>
              <a:ahLst/>
              <a:cxnLst/>
              <a:rect l="l" t="t" r="r" b="b"/>
              <a:pathLst>
                <a:path w="421004" h="422275">
                  <a:moveTo>
                    <a:pt x="0" y="211074"/>
                  </a:moveTo>
                  <a:lnTo>
                    <a:pt x="5551" y="162672"/>
                  </a:lnTo>
                  <a:lnTo>
                    <a:pt x="21367" y="118243"/>
                  </a:lnTo>
                  <a:lnTo>
                    <a:pt x="46186" y="79052"/>
                  </a:lnTo>
                  <a:lnTo>
                    <a:pt x="78750" y="46366"/>
                  </a:lnTo>
                  <a:lnTo>
                    <a:pt x="117798" y="21451"/>
                  </a:lnTo>
                  <a:lnTo>
                    <a:pt x="162072" y="5573"/>
                  </a:lnTo>
                  <a:lnTo>
                    <a:pt x="210312" y="0"/>
                  </a:lnTo>
                  <a:lnTo>
                    <a:pt x="258551" y="5573"/>
                  </a:lnTo>
                  <a:lnTo>
                    <a:pt x="302825" y="21451"/>
                  </a:lnTo>
                  <a:lnTo>
                    <a:pt x="341873" y="46366"/>
                  </a:lnTo>
                  <a:lnTo>
                    <a:pt x="374437" y="79052"/>
                  </a:lnTo>
                  <a:lnTo>
                    <a:pt x="399256" y="118243"/>
                  </a:lnTo>
                  <a:lnTo>
                    <a:pt x="415072" y="162672"/>
                  </a:lnTo>
                  <a:lnTo>
                    <a:pt x="420624" y="211074"/>
                  </a:lnTo>
                  <a:lnTo>
                    <a:pt x="415072" y="259475"/>
                  </a:lnTo>
                  <a:lnTo>
                    <a:pt x="399256" y="303904"/>
                  </a:lnTo>
                  <a:lnTo>
                    <a:pt x="374437" y="343095"/>
                  </a:lnTo>
                  <a:lnTo>
                    <a:pt x="341873" y="375781"/>
                  </a:lnTo>
                  <a:lnTo>
                    <a:pt x="302825" y="400696"/>
                  </a:lnTo>
                  <a:lnTo>
                    <a:pt x="258551" y="416574"/>
                  </a:lnTo>
                  <a:lnTo>
                    <a:pt x="210312" y="422148"/>
                  </a:lnTo>
                  <a:lnTo>
                    <a:pt x="162072" y="416574"/>
                  </a:lnTo>
                  <a:lnTo>
                    <a:pt x="117798" y="400696"/>
                  </a:lnTo>
                  <a:lnTo>
                    <a:pt x="78750" y="375781"/>
                  </a:lnTo>
                  <a:lnTo>
                    <a:pt x="46186" y="343095"/>
                  </a:lnTo>
                  <a:lnTo>
                    <a:pt x="21367" y="303904"/>
                  </a:lnTo>
                  <a:lnTo>
                    <a:pt x="5551" y="259475"/>
                  </a:lnTo>
                  <a:lnTo>
                    <a:pt x="0" y="2110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6340" y="2496311"/>
              <a:ext cx="419100" cy="424180"/>
            </a:xfrm>
            <a:custGeom>
              <a:avLst/>
              <a:gdLst/>
              <a:ahLst/>
              <a:cxnLst/>
              <a:rect l="l" t="t" r="r" b="b"/>
              <a:pathLst>
                <a:path w="419100" h="424180">
                  <a:moveTo>
                    <a:pt x="209550" y="0"/>
                  </a:moveTo>
                  <a:lnTo>
                    <a:pt x="161512" y="5596"/>
                  </a:lnTo>
                  <a:lnTo>
                    <a:pt x="117410" y="21535"/>
                  </a:lnTo>
                  <a:lnTo>
                    <a:pt x="78501" y="46546"/>
                  </a:lnTo>
                  <a:lnTo>
                    <a:pt x="46046" y="79354"/>
                  </a:lnTo>
                  <a:lnTo>
                    <a:pt x="21304" y="118687"/>
                  </a:lnTo>
                  <a:lnTo>
                    <a:pt x="5536" y="163272"/>
                  </a:lnTo>
                  <a:lnTo>
                    <a:pt x="0" y="211836"/>
                  </a:lnTo>
                  <a:lnTo>
                    <a:pt x="5536" y="260399"/>
                  </a:lnTo>
                  <a:lnTo>
                    <a:pt x="21304" y="304984"/>
                  </a:lnTo>
                  <a:lnTo>
                    <a:pt x="46046" y="344317"/>
                  </a:lnTo>
                  <a:lnTo>
                    <a:pt x="78501" y="377125"/>
                  </a:lnTo>
                  <a:lnTo>
                    <a:pt x="117410" y="402136"/>
                  </a:lnTo>
                  <a:lnTo>
                    <a:pt x="161512" y="418075"/>
                  </a:lnTo>
                  <a:lnTo>
                    <a:pt x="209550" y="423672"/>
                  </a:lnTo>
                  <a:lnTo>
                    <a:pt x="257587" y="418075"/>
                  </a:lnTo>
                  <a:lnTo>
                    <a:pt x="301689" y="402136"/>
                  </a:lnTo>
                  <a:lnTo>
                    <a:pt x="340598" y="377125"/>
                  </a:lnTo>
                  <a:lnTo>
                    <a:pt x="373053" y="344317"/>
                  </a:lnTo>
                  <a:lnTo>
                    <a:pt x="397795" y="304984"/>
                  </a:lnTo>
                  <a:lnTo>
                    <a:pt x="413563" y="260399"/>
                  </a:lnTo>
                  <a:lnTo>
                    <a:pt x="419100" y="211836"/>
                  </a:lnTo>
                  <a:lnTo>
                    <a:pt x="413563" y="163272"/>
                  </a:lnTo>
                  <a:lnTo>
                    <a:pt x="397795" y="118687"/>
                  </a:lnTo>
                  <a:lnTo>
                    <a:pt x="373053" y="79354"/>
                  </a:lnTo>
                  <a:lnTo>
                    <a:pt x="340598" y="46546"/>
                  </a:lnTo>
                  <a:lnTo>
                    <a:pt x="301689" y="21535"/>
                  </a:lnTo>
                  <a:lnTo>
                    <a:pt x="257587" y="559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6340" y="2496311"/>
              <a:ext cx="419100" cy="424180"/>
            </a:xfrm>
            <a:custGeom>
              <a:avLst/>
              <a:gdLst/>
              <a:ahLst/>
              <a:cxnLst/>
              <a:rect l="l" t="t" r="r" b="b"/>
              <a:pathLst>
                <a:path w="419100" h="424180">
                  <a:moveTo>
                    <a:pt x="0" y="211836"/>
                  </a:moveTo>
                  <a:lnTo>
                    <a:pt x="5536" y="163272"/>
                  </a:lnTo>
                  <a:lnTo>
                    <a:pt x="21304" y="118687"/>
                  </a:lnTo>
                  <a:lnTo>
                    <a:pt x="46046" y="79354"/>
                  </a:lnTo>
                  <a:lnTo>
                    <a:pt x="78501" y="46546"/>
                  </a:lnTo>
                  <a:lnTo>
                    <a:pt x="117410" y="21535"/>
                  </a:lnTo>
                  <a:lnTo>
                    <a:pt x="161512" y="5596"/>
                  </a:lnTo>
                  <a:lnTo>
                    <a:pt x="209550" y="0"/>
                  </a:lnTo>
                  <a:lnTo>
                    <a:pt x="257587" y="5596"/>
                  </a:lnTo>
                  <a:lnTo>
                    <a:pt x="301689" y="21535"/>
                  </a:lnTo>
                  <a:lnTo>
                    <a:pt x="340598" y="46546"/>
                  </a:lnTo>
                  <a:lnTo>
                    <a:pt x="373053" y="79354"/>
                  </a:lnTo>
                  <a:lnTo>
                    <a:pt x="397795" y="118687"/>
                  </a:lnTo>
                  <a:lnTo>
                    <a:pt x="413563" y="163272"/>
                  </a:lnTo>
                  <a:lnTo>
                    <a:pt x="419100" y="211836"/>
                  </a:lnTo>
                  <a:lnTo>
                    <a:pt x="413563" y="260399"/>
                  </a:lnTo>
                  <a:lnTo>
                    <a:pt x="397795" y="304984"/>
                  </a:lnTo>
                  <a:lnTo>
                    <a:pt x="373053" y="344317"/>
                  </a:lnTo>
                  <a:lnTo>
                    <a:pt x="340598" y="377125"/>
                  </a:lnTo>
                  <a:lnTo>
                    <a:pt x="301689" y="402136"/>
                  </a:lnTo>
                  <a:lnTo>
                    <a:pt x="257587" y="418075"/>
                  </a:lnTo>
                  <a:lnTo>
                    <a:pt x="209550" y="423672"/>
                  </a:lnTo>
                  <a:lnTo>
                    <a:pt x="161512" y="418075"/>
                  </a:lnTo>
                  <a:lnTo>
                    <a:pt x="117410" y="402136"/>
                  </a:lnTo>
                  <a:lnTo>
                    <a:pt x="78501" y="377125"/>
                  </a:lnTo>
                  <a:lnTo>
                    <a:pt x="46046" y="344317"/>
                  </a:lnTo>
                  <a:lnTo>
                    <a:pt x="21304" y="304984"/>
                  </a:lnTo>
                  <a:lnTo>
                    <a:pt x="5536" y="260399"/>
                  </a:lnTo>
                  <a:lnTo>
                    <a:pt x="0" y="2118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421130" y="4848605"/>
            <a:ext cx="1207135" cy="1294765"/>
          </a:xfrm>
          <a:custGeom>
            <a:avLst/>
            <a:gdLst/>
            <a:ahLst/>
            <a:cxnLst/>
            <a:rect l="l" t="t" r="r" b="b"/>
            <a:pathLst>
              <a:path w="1207135" h="1294764">
                <a:moveTo>
                  <a:pt x="59176" y="49017"/>
                </a:moveTo>
                <a:lnTo>
                  <a:pt x="44711" y="62494"/>
                </a:lnTo>
                <a:lnTo>
                  <a:pt x="1192276" y="1294701"/>
                </a:lnTo>
                <a:lnTo>
                  <a:pt x="1206753" y="1281201"/>
                </a:lnTo>
                <a:lnTo>
                  <a:pt x="59176" y="49017"/>
                </a:lnTo>
                <a:close/>
              </a:path>
              <a:path w="1207135" h="1294764">
                <a:moveTo>
                  <a:pt x="0" y="0"/>
                </a:moveTo>
                <a:lnTo>
                  <a:pt x="24003" y="81788"/>
                </a:lnTo>
                <a:lnTo>
                  <a:pt x="44711" y="62494"/>
                </a:lnTo>
                <a:lnTo>
                  <a:pt x="36067" y="53213"/>
                </a:lnTo>
                <a:lnTo>
                  <a:pt x="50545" y="39751"/>
                </a:lnTo>
                <a:lnTo>
                  <a:pt x="69123" y="39751"/>
                </a:lnTo>
                <a:lnTo>
                  <a:pt x="79756" y="29845"/>
                </a:lnTo>
                <a:lnTo>
                  <a:pt x="0" y="0"/>
                </a:lnTo>
                <a:close/>
              </a:path>
              <a:path w="1207135" h="1294764">
                <a:moveTo>
                  <a:pt x="50545" y="39751"/>
                </a:moveTo>
                <a:lnTo>
                  <a:pt x="36067" y="53213"/>
                </a:lnTo>
                <a:lnTo>
                  <a:pt x="44711" y="62494"/>
                </a:lnTo>
                <a:lnTo>
                  <a:pt x="59176" y="49017"/>
                </a:lnTo>
                <a:lnTo>
                  <a:pt x="50545" y="39751"/>
                </a:lnTo>
                <a:close/>
              </a:path>
              <a:path w="1207135" h="1294764">
                <a:moveTo>
                  <a:pt x="69123" y="39751"/>
                </a:moveTo>
                <a:lnTo>
                  <a:pt x="50545" y="39751"/>
                </a:lnTo>
                <a:lnTo>
                  <a:pt x="59176" y="49017"/>
                </a:lnTo>
                <a:lnTo>
                  <a:pt x="69123" y="39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0032" y="5534025"/>
            <a:ext cx="5400040" cy="612140"/>
          </a:xfrm>
          <a:custGeom>
            <a:avLst/>
            <a:gdLst/>
            <a:ahLst/>
            <a:cxnLst/>
            <a:rect l="l" t="t" r="r" b="b"/>
            <a:pathLst>
              <a:path w="5400040" h="612139">
                <a:moveTo>
                  <a:pt x="948817" y="75057"/>
                </a:moveTo>
                <a:lnTo>
                  <a:pt x="863727" y="78879"/>
                </a:lnTo>
                <a:lnTo>
                  <a:pt x="877430" y="103492"/>
                </a:lnTo>
                <a:lnTo>
                  <a:pt x="0" y="592696"/>
                </a:lnTo>
                <a:lnTo>
                  <a:pt x="9652" y="610006"/>
                </a:lnTo>
                <a:lnTo>
                  <a:pt x="887069" y="120802"/>
                </a:lnTo>
                <a:lnTo>
                  <a:pt x="900811" y="145440"/>
                </a:lnTo>
                <a:lnTo>
                  <a:pt x="933627" y="97320"/>
                </a:lnTo>
                <a:lnTo>
                  <a:pt x="948817" y="75057"/>
                </a:lnTo>
                <a:close/>
              </a:path>
              <a:path w="5400040" h="612139">
                <a:moveTo>
                  <a:pt x="2174621" y="27813"/>
                </a:moveTo>
                <a:lnTo>
                  <a:pt x="2090547" y="14478"/>
                </a:lnTo>
                <a:lnTo>
                  <a:pt x="2099017" y="41300"/>
                </a:lnTo>
                <a:lnTo>
                  <a:pt x="356870" y="592747"/>
                </a:lnTo>
                <a:lnTo>
                  <a:pt x="362966" y="611632"/>
                </a:lnTo>
                <a:lnTo>
                  <a:pt x="2105012" y="60236"/>
                </a:lnTo>
                <a:lnTo>
                  <a:pt x="2113534" y="87134"/>
                </a:lnTo>
                <a:lnTo>
                  <a:pt x="2164677" y="37465"/>
                </a:lnTo>
                <a:lnTo>
                  <a:pt x="2174621" y="27813"/>
                </a:lnTo>
                <a:close/>
              </a:path>
              <a:path w="5400040" h="612139">
                <a:moveTo>
                  <a:pt x="3476612" y="27813"/>
                </a:moveTo>
                <a:lnTo>
                  <a:pt x="3394075" y="6604"/>
                </a:lnTo>
                <a:lnTo>
                  <a:pt x="3399993" y="34188"/>
                </a:lnTo>
                <a:lnTo>
                  <a:pt x="804418" y="592505"/>
                </a:lnTo>
                <a:lnTo>
                  <a:pt x="808482" y="611873"/>
                </a:lnTo>
                <a:lnTo>
                  <a:pt x="3404133" y="53479"/>
                </a:lnTo>
                <a:lnTo>
                  <a:pt x="3410077" y="81089"/>
                </a:lnTo>
                <a:lnTo>
                  <a:pt x="3472015" y="31496"/>
                </a:lnTo>
                <a:lnTo>
                  <a:pt x="3476612" y="27813"/>
                </a:lnTo>
                <a:close/>
              </a:path>
              <a:path w="5400040" h="612139">
                <a:moveTo>
                  <a:pt x="5399659" y="27813"/>
                </a:moveTo>
                <a:lnTo>
                  <a:pt x="5395239" y="26289"/>
                </a:lnTo>
                <a:lnTo>
                  <a:pt x="5319141" y="0"/>
                </a:lnTo>
                <a:lnTo>
                  <a:pt x="5322798" y="27952"/>
                </a:lnTo>
                <a:lnTo>
                  <a:pt x="1024636" y="592366"/>
                </a:lnTo>
                <a:lnTo>
                  <a:pt x="1027176" y="612013"/>
                </a:lnTo>
                <a:lnTo>
                  <a:pt x="5325364" y="47498"/>
                </a:lnTo>
                <a:lnTo>
                  <a:pt x="5329047" y="75514"/>
                </a:lnTo>
                <a:lnTo>
                  <a:pt x="5399659" y="27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63060" y="4805310"/>
            <a:ext cx="671830" cy="7594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R="34925" algn="ctr">
              <a:lnSpc>
                <a:spcPct val="100000"/>
              </a:lnSpc>
              <a:spcBef>
                <a:spcPts val="670"/>
              </a:spcBef>
            </a:pPr>
            <a:r>
              <a:rPr sz="1800" spc="-25" dirty="0">
                <a:latin typeface="Cambria Math"/>
                <a:cs typeface="Cambria Math"/>
              </a:rPr>
              <a:t>𝑡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2000" i="1" spc="-10" dirty="0">
                <a:latin typeface="Times New Roman"/>
                <a:cs typeface="Times New Roman"/>
              </a:rPr>
              <a:t>Apple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3898" y="4797359"/>
            <a:ext cx="584835" cy="767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700"/>
              </a:spcBef>
            </a:pPr>
            <a:r>
              <a:rPr sz="1800" spc="-25" dirty="0">
                <a:latin typeface="Cambria Math"/>
                <a:cs typeface="Cambria Math"/>
              </a:rPr>
              <a:t>𝑡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2000" i="1" spc="-25" dirty="0">
                <a:latin typeface="Times New Roman"/>
                <a:cs typeface="Times New Roman"/>
              </a:rPr>
              <a:t>CEO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8523" y="4797359"/>
            <a:ext cx="459105" cy="767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700"/>
              </a:spcBef>
            </a:pPr>
            <a:r>
              <a:rPr sz="1800" spc="-25" dirty="0">
                <a:latin typeface="Cambria Math"/>
                <a:cs typeface="Cambria Math"/>
              </a:rPr>
              <a:t>𝑡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2000" i="1" spc="-25" dirty="0">
                <a:latin typeface="Times New Roman"/>
                <a:cs typeface="Times New Roman"/>
              </a:rPr>
              <a:t>Tim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294" y="6281724"/>
            <a:ext cx="545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Входы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нейронной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сети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(внешние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данные)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78250" y="1734057"/>
            <a:ext cx="1599565" cy="1088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460" marR="110489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Результат </a:t>
            </a:r>
            <a:r>
              <a:rPr sz="2000" dirty="0">
                <a:latin typeface="Times New Roman"/>
                <a:cs typeface="Times New Roman"/>
              </a:rPr>
              <a:t>работы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на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𝑡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1405"/>
              </a:spcBef>
              <a:tabLst>
                <a:tab pos="1337310" algn="l"/>
              </a:tabLst>
            </a:pPr>
            <a:r>
              <a:rPr sz="1800" spc="-25" dirty="0">
                <a:latin typeface="Calibri"/>
                <a:cs typeface="Calibri"/>
              </a:rPr>
              <a:t>u</a:t>
            </a:r>
            <a:r>
              <a:rPr sz="1800" spc="-37" baseline="-20833" dirty="0">
                <a:latin typeface="Calibri"/>
                <a:cs typeface="Calibri"/>
              </a:rPr>
              <a:t>0</a:t>
            </a:r>
            <a:r>
              <a:rPr sz="1800" baseline="-20833" dirty="0">
                <a:latin typeface="Calibri"/>
                <a:cs typeface="Calibri"/>
              </a:rPr>
              <a:t>	</a:t>
            </a:r>
            <a:r>
              <a:rPr sz="2700" spc="-37" baseline="1543" dirty="0">
                <a:latin typeface="Calibri"/>
                <a:cs typeface="Calibri"/>
              </a:rPr>
              <a:t>u</a:t>
            </a:r>
            <a:r>
              <a:rPr sz="1800" spc="-37" baseline="-18518" dirty="0">
                <a:latin typeface="Calibri"/>
                <a:cs typeface="Calibri"/>
              </a:rPr>
              <a:t>1</a:t>
            </a:r>
            <a:endParaRPr sz="1800" baseline="-18518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0775" y="293877"/>
            <a:ext cx="897255" cy="1964689"/>
            <a:chOff x="660775" y="293877"/>
            <a:chExt cx="897255" cy="1964689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775" y="326135"/>
              <a:ext cx="897082" cy="19324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91539" y="300227"/>
              <a:ext cx="396240" cy="391795"/>
            </a:xfrm>
            <a:custGeom>
              <a:avLst/>
              <a:gdLst/>
              <a:ahLst/>
              <a:cxnLst/>
              <a:rect l="l" t="t" r="r" b="b"/>
              <a:pathLst>
                <a:path w="396240" h="391795">
                  <a:moveTo>
                    <a:pt x="198119" y="0"/>
                  </a:moveTo>
                  <a:lnTo>
                    <a:pt x="152691" y="5169"/>
                  </a:lnTo>
                  <a:lnTo>
                    <a:pt x="110989" y="19896"/>
                  </a:lnTo>
                  <a:lnTo>
                    <a:pt x="74204" y="43007"/>
                  </a:lnTo>
                  <a:lnTo>
                    <a:pt x="43523" y="73329"/>
                  </a:lnTo>
                  <a:lnTo>
                    <a:pt x="20136" y="109690"/>
                  </a:lnTo>
                  <a:lnTo>
                    <a:pt x="5232" y="150915"/>
                  </a:lnTo>
                  <a:lnTo>
                    <a:pt x="0" y="195834"/>
                  </a:lnTo>
                  <a:lnTo>
                    <a:pt x="5232" y="240752"/>
                  </a:lnTo>
                  <a:lnTo>
                    <a:pt x="20136" y="281977"/>
                  </a:lnTo>
                  <a:lnTo>
                    <a:pt x="43523" y="318338"/>
                  </a:lnTo>
                  <a:lnTo>
                    <a:pt x="74204" y="348660"/>
                  </a:lnTo>
                  <a:lnTo>
                    <a:pt x="110989" y="371771"/>
                  </a:lnTo>
                  <a:lnTo>
                    <a:pt x="152691" y="386498"/>
                  </a:lnTo>
                  <a:lnTo>
                    <a:pt x="198119" y="391668"/>
                  </a:lnTo>
                  <a:lnTo>
                    <a:pt x="243548" y="386498"/>
                  </a:lnTo>
                  <a:lnTo>
                    <a:pt x="285250" y="371771"/>
                  </a:lnTo>
                  <a:lnTo>
                    <a:pt x="322035" y="348660"/>
                  </a:lnTo>
                  <a:lnTo>
                    <a:pt x="352716" y="318338"/>
                  </a:lnTo>
                  <a:lnTo>
                    <a:pt x="376103" y="281977"/>
                  </a:lnTo>
                  <a:lnTo>
                    <a:pt x="391007" y="240752"/>
                  </a:lnTo>
                  <a:lnTo>
                    <a:pt x="396240" y="195834"/>
                  </a:lnTo>
                  <a:lnTo>
                    <a:pt x="391007" y="150915"/>
                  </a:lnTo>
                  <a:lnTo>
                    <a:pt x="376103" y="109690"/>
                  </a:lnTo>
                  <a:lnTo>
                    <a:pt x="352716" y="73329"/>
                  </a:lnTo>
                  <a:lnTo>
                    <a:pt x="322035" y="43007"/>
                  </a:lnTo>
                  <a:lnTo>
                    <a:pt x="285250" y="19896"/>
                  </a:lnTo>
                  <a:lnTo>
                    <a:pt x="243548" y="5169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1539" y="300227"/>
              <a:ext cx="396240" cy="391795"/>
            </a:xfrm>
            <a:custGeom>
              <a:avLst/>
              <a:gdLst/>
              <a:ahLst/>
              <a:cxnLst/>
              <a:rect l="l" t="t" r="r" b="b"/>
              <a:pathLst>
                <a:path w="396240" h="391795">
                  <a:moveTo>
                    <a:pt x="0" y="195834"/>
                  </a:moveTo>
                  <a:lnTo>
                    <a:pt x="5232" y="150915"/>
                  </a:lnTo>
                  <a:lnTo>
                    <a:pt x="20136" y="109690"/>
                  </a:lnTo>
                  <a:lnTo>
                    <a:pt x="43523" y="73329"/>
                  </a:lnTo>
                  <a:lnTo>
                    <a:pt x="74204" y="43007"/>
                  </a:lnTo>
                  <a:lnTo>
                    <a:pt x="110989" y="19896"/>
                  </a:lnTo>
                  <a:lnTo>
                    <a:pt x="152691" y="5169"/>
                  </a:lnTo>
                  <a:lnTo>
                    <a:pt x="198119" y="0"/>
                  </a:lnTo>
                  <a:lnTo>
                    <a:pt x="243548" y="5169"/>
                  </a:lnTo>
                  <a:lnTo>
                    <a:pt x="285250" y="19896"/>
                  </a:lnTo>
                  <a:lnTo>
                    <a:pt x="322035" y="43007"/>
                  </a:lnTo>
                  <a:lnTo>
                    <a:pt x="352716" y="73329"/>
                  </a:lnTo>
                  <a:lnTo>
                    <a:pt x="376103" y="109690"/>
                  </a:lnTo>
                  <a:lnTo>
                    <a:pt x="391007" y="150915"/>
                  </a:lnTo>
                  <a:lnTo>
                    <a:pt x="396240" y="195834"/>
                  </a:lnTo>
                  <a:lnTo>
                    <a:pt x="391007" y="240752"/>
                  </a:lnTo>
                  <a:lnTo>
                    <a:pt x="376103" y="281977"/>
                  </a:lnTo>
                  <a:lnTo>
                    <a:pt x="352716" y="318338"/>
                  </a:lnTo>
                  <a:lnTo>
                    <a:pt x="322035" y="348660"/>
                  </a:lnTo>
                  <a:lnTo>
                    <a:pt x="285250" y="371771"/>
                  </a:lnTo>
                  <a:lnTo>
                    <a:pt x="243548" y="386498"/>
                  </a:lnTo>
                  <a:lnTo>
                    <a:pt x="198119" y="391668"/>
                  </a:lnTo>
                  <a:lnTo>
                    <a:pt x="152691" y="386498"/>
                  </a:lnTo>
                  <a:lnTo>
                    <a:pt x="110989" y="371771"/>
                  </a:lnTo>
                  <a:lnTo>
                    <a:pt x="74204" y="348660"/>
                  </a:lnTo>
                  <a:lnTo>
                    <a:pt x="43523" y="318338"/>
                  </a:lnTo>
                  <a:lnTo>
                    <a:pt x="20136" y="281977"/>
                  </a:lnTo>
                  <a:lnTo>
                    <a:pt x="5232" y="240752"/>
                  </a:lnTo>
                  <a:lnTo>
                    <a:pt x="0" y="19583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51633" y="720344"/>
            <a:ext cx="13938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Обычная нейронная </a:t>
            </a:r>
            <a:r>
              <a:rPr sz="2400" spc="-20" dirty="0">
                <a:latin typeface="Times New Roman"/>
                <a:cs typeface="Times New Roman"/>
              </a:rPr>
              <a:t>сеть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49729" y="1255902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80" h="76200">
                <a:moveTo>
                  <a:pt x="76707" y="0"/>
                </a:moveTo>
                <a:lnTo>
                  <a:pt x="0" y="37211"/>
                </a:lnTo>
                <a:lnTo>
                  <a:pt x="75692" y="76200"/>
                </a:lnTo>
                <a:lnTo>
                  <a:pt x="76067" y="48031"/>
                </a:lnTo>
                <a:lnTo>
                  <a:pt x="63372" y="47879"/>
                </a:lnTo>
                <a:lnTo>
                  <a:pt x="63626" y="28067"/>
                </a:lnTo>
                <a:lnTo>
                  <a:pt x="76333" y="28067"/>
                </a:lnTo>
                <a:lnTo>
                  <a:pt x="76707" y="0"/>
                </a:lnTo>
                <a:close/>
              </a:path>
              <a:path w="424180" h="76200">
                <a:moveTo>
                  <a:pt x="76331" y="28219"/>
                </a:moveTo>
                <a:lnTo>
                  <a:pt x="76067" y="48031"/>
                </a:lnTo>
                <a:lnTo>
                  <a:pt x="423799" y="52197"/>
                </a:lnTo>
                <a:lnTo>
                  <a:pt x="424052" y="32385"/>
                </a:lnTo>
                <a:lnTo>
                  <a:pt x="76331" y="28219"/>
                </a:lnTo>
                <a:close/>
              </a:path>
              <a:path w="424180" h="76200">
                <a:moveTo>
                  <a:pt x="63626" y="28067"/>
                </a:moveTo>
                <a:lnTo>
                  <a:pt x="63372" y="47879"/>
                </a:lnTo>
                <a:lnTo>
                  <a:pt x="76067" y="48031"/>
                </a:lnTo>
                <a:lnTo>
                  <a:pt x="76331" y="28219"/>
                </a:lnTo>
                <a:lnTo>
                  <a:pt x="63626" y="28067"/>
                </a:lnTo>
                <a:close/>
              </a:path>
              <a:path w="424180" h="76200">
                <a:moveTo>
                  <a:pt x="76333" y="28067"/>
                </a:moveTo>
                <a:lnTo>
                  <a:pt x="63626" y="28067"/>
                </a:lnTo>
                <a:lnTo>
                  <a:pt x="76331" y="28219"/>
                </a:lnTo>
                <a:lnTo>
                  <a:pt x="76333" y="28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92206" y="5233492"/>
            <a:ext cx="13398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6125" algn="l"/>
              </a:tabLst>
            </a:pPr>
            <a:r>
              <a:rPr sz="2000" i="1" spc="-50" dirty="0">
                <a:latin typeface="Times New Roman"/>
                <a:cs typeface="Times New Roman"/>
              </a:rPr>
              <a:t>…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Event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69482" y="2494533"/>
            <a:ext cx="431800" cy="434975"/>
            <a:chOff x="6269482" y="2494533"/>
            <a:chExt cx="431800" cy="434975"/>
          </a:xfrm>
        </p:grpSpPr>
        <p:sp>
          <p:nvSpPr>
            <p:cNvPr id="26" name="object 26"/>
            <p:cNvSpPr/>
            <p:nvPr/>
          </p:nvSpPr>
          <p:spPr>
            <a:xfrm>
              <a:off x="6275832" y="2500883"/>
              <a:ext cx="419100" cy="422275"/>
            </a:xfrm>
            <a:custGeom>
              <a:avLst/>
              <a:gdLst/>
              <a:ahLst/>
              <a:cxnLst/>
              <a:rect l="l" t="t" r="r" b="b"/>
              <a:pathLst>
                <a:path w="419100" h="422275">
                  <a:moveTo>
                    <a:pt x="209550" y="0"/>
                  </a:moveTo>
                  <a:lnTo>
                    <a:pt x="161512" y="5573"/>
                  </a:lnTo>
                  <a:lnTo>
                    <a:pt x="117410" y="21451"/>
                  </a:lnTo>
                  <a:lnTo>
                    <a:pt x="78501" y="46366"/>
                  </a:lnTo>
                  <a:lnTo>
                    <a:pt x="46046" y="79052"/>
                  </a:lnTo>
                  <a:lnTo>
                    <a:pt x="21304" y="118243"/>
                  </a:lnTo>
                  <a:lnTo>
                    <a:pt x="5536" y="162672"/>
                  </a:lnTo>
                  <a:lnTo>
                    <a:pt x="0" y="211074"/>
                  </a:lnTo>
                  <a:lnTo>
                    <a:pt x="5536" y="259475"/>
                  </a:lnTo>
                  <a:lnTo>
                    <a:pt x="21304" y="303904"/>
                  </a:lnTo>
                  <a:lnTo>
                    <a:pt x="46046" y="343095"/>
                  </a:lnTo>
                  <a:lnTo>
                    <a:pt x="78501" y="375781"/>
                  </a:lnTo>
                  <a:lnTo>
                    <a:pt x="117410" y="400696"/>
                  </a:lnTo>
                  <a:lnTo>
                    <a:pt x="161512" y="416574"/>
                  </a:lnTo>
                  <a:lnTo>
                    <a:pt x="209550" y="422148"/>
                  </a:lnTo>
                  <a:lnTo>
                    <a:pt x="257587" y="416574"/>
                  </a:lnTo>
                  <a:lnTo>
                    <a:pt x="301689" y="400696"/>
                  </a:lnTo>
                  <a:lnTo>
                    <a:pt x="340598" y="375781"/>
                  </a:lnTo>
                  <a:lnTo>
                    <a:pt x="373053" y="343095"/>
                  </a:lnTo>
                  <a:lnTo>
                    <a:pt x="397795" y="303904"/>
                  </a:lnTo>
                  <a:lnTo>
                    <a:pt x="413563" y="259475"/>
                  </a:lnTo>
                  <a:lnTo>
                    <a:pt x="419099" y="211074"/>
                  </a:lnTo>
                  <a:lnTo>
                    <a:pt x="413563" y="162672"/>
                  </a:lnTo>
                  <a:lnTo>
                    <a:pt x="397795" y="118243"/>
                  </a:lnTo>
                  <a:lnTo>
                    <a:pt x="373053" y="79052"/>
                  </a:lnTo>
                  <a:lnTo>
                    <a:pt x="340598" y="46366"/>
                  </a:lnTo>
                  <a:lnTo>
                    <a:pt x="301689" y="21451"/>
                  </a:lnTo>
                  <a:lnTo>
                    <a:pt x="257587" y="5573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75832" y="2500883"/>
              <a:ext cx="419100" cy="422275"/>
            </a:xfrm>
            <a:custGeom>
              <a:avLst/>
              <a:gdLst/>
              <a:ahLst/>
              <a:cxnLst/>
              <a:rect l="l" t="t" r="r" b="b"/>
              <a:pathLst>
                <a:path w="419100" h="422275">
                  <a:moveTo>
                    <a:pt x="0" y="211074"/>
                  </a:moveTo>
                  <a:lnTo>
                    <a:pt x="5536" y="162672"/>
                  </a:lnTo>
                  <a:lnTo>
                    <a:pt x="21304" y="118243"/>
                  </a:lnTo>
                  <a:lnTo>
                    <a:pt x="46046" y="79052"/>
                  </a:lnTo>
                  <a:lnTo>
                    <a:pt x="78501" y="46366"/>
                  </a:lnTo>
                  <a:lnTo>
                    <a:pt x="117410" y="21451"/>
                  </a:lnTo>
                  <a:lnTo>
                    <a:pt x="161512" y="5573"/>
                  </a:lnTo>
                  <a:lnTo>
                    <a:pt x="209550" y="0"/>
                  </a:lnTo>
                  <a:lnTo>
                    <a:pt x="257587" y="5573"/>
                  </a:lnTo>
                  <a:lnTo>
                    <a:pt x="301689" y="21451"/>
                  </a:lnTo>
                  <a:lnTo>
                    <a:pt x="340598" y="46366"/>
                  </a:lnTo>
                  <a:lnTo>
                    <a:pt x="373053" y="79052"/>
                  </a:lnTo>
                  <a:lnTo>
                    <a:pt x="397795" y="118243"/>
                  </a:lnTo>
                  <a:lnTo>
                    <a:pt x="413563" y="162672"/>
                  </a:lnTo>
                  <a:lnTo>
                    <a:pt x="419099" y="211074"/>
                  </a:lnTo>
                  <a:lnTo>
                    <a:pt x="413563" y="259475"/>
                  </a:lnTo>
                  <a:lnTo>
                    <a:pt x="397795" y="303904"/>
                  </a:lnTo>
                  <a:lnTo>
                    <a:pt x="373053" y="343095"/>
                  </a:lnTo>
                  <a:lnTo>
                    <a:pt x="340598" y="375781"/>
                  </a:lnTo>
                  <a:lnTo>
                    <a:pt x="301689" y="400696"/>
                  </a:lnTo>
                  <a:lnTo>
                    <a:pt x="257587" y="416574"/>
                  </a:lnTo>
                  <a:lnTo>
                    <a:pt x="209550" y="422148"/>
                  </a:lnTo>
                  <a:lnTo>
                    <a:pt x="161512" y="416574"/>
                  </a:lnTo>
                  <a:lnTo>
                    <a:pt x="117410" y="400696"/>
                  </a:lnTo>
                  <a:lnTo>
                    <a:pt x="78501" y="375781"/>
                  </a:lnTo>
                  <a:lnTo>
                    <a:pt x="46046" y="343095"/>
                  </a:lnTo>
                  <a:lnTo>
                    <a:pt x="21304" y="303904"/>
                  </a:lnTo>
                  <a:lnTo>
                    <a:pt x="5536" y="259475"/>
                  </a:lnTo>
                  <a:lnTo>
                    <a:pt x="0" y="2110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21452" y="1783461"/>
            <a:ext cx="1426210" cy="103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Результат </a:t>
            </a:r>
            <a:r>
              <a:rPr sz="2000" dirty="0">
                <a:latin typeface="Times New Roman"/>
                <a:cs typeface="Times New Roman"/>
              </a:rPr>
              <a:t>работы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на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𝑡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  <a:p>
            <a:pPr marL="864235">
              <a:lnSpc>
                <a:spcPct val="100000"/>
              </a:lnSpc>
              <a:spcBef>
                <a:spcPts val="980"/>
              </a:spcBef>
            </a:pPr>
            <a:r>
              <a:rPr sz="1800" spc="-25" dirty="0">
                <a:latin typeface="Calibri"/>
                <a:cs typeface="Calibri"/>
              </a:rPr>
              <a:t>u</a:t>
            </a:r>
            <a:r>
              <a:rPr sz="1800" spc="-37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90890" y="2489961"/>
            <a:ext cx="431800" cy="436880"/>
            <a:chOff x="8390890" y="2489961"/>
            <a:chExt cx="431800" cy="436880"/>
          </a:xfrm>
        </p:grpSpPr>
        <p:sp>
          <p:nvSpPr>
            <p:cNvPr id="30" name="object 30"/>
            <p:cNvSpPr/>
            <p:nvPr/>
          </p:nvSpPr>
          <p:spPr>
            <a:xfrm>
              <a:off x="8397240" y="2496311"/>
              <a:ext cx="419100" cy="424180"/>
            </a:xfrm>
            <a:custGeom>
              <a:avLst/>
              <a:gdLst/>
              <a:ahLst/>
              <a:cxnLst/>
              <a:rect l="l" t="t" r="r" b="b"/>
              <a:pathLst>
                <a:path w="419100" h="424180">
                  <a:moveTo>
                    <a:pt x="209550" y="0"/>
                  </a:moveTo>
                  <a:lnTo>
                    <a:pt x="161512" y="5596"/>
                  </a:lnTo>
                  <a:lnTo>
                    <a:pt x="117410" y="21535"/>
                  </a:lnTo>
                  <a:lnTo>
                    <a:pt x="78501" y="46546"/>
                  </a:lnTo>
                  <a:lnTo>
                    <a:pt x="46046" y="79354"/>
                  </a:lnTo>
                  <a:lnTo>
                    <a:pt x="21304" y="118687"/>
                  </a:lnTo>
                  <a:lnTo>
                    <a:pt x="5536" y="163272"/>
                  </a:lnTo>
                  <a:lnTo>
                    <a:pt x="0" y="211836"/>
                  </a:lnTo>
                  <a:lnTo>
                    <a:pt x="5536" y="260399"/>
                  </a:lnTo>
                  <a:lnTo>
                    <a:pt x="21304" y="304984"/>
                  </a:lnTo>
                  <a:lnTo>
                    <a:pt x="46046" y="344317"/>
                  </a:lnTo>
                  <a:lnTo>
                    <a:pt x="78501" y="377125"/>
                  </a:lnTo>
                  <a:lnTo>
                    <a:pt x="117410" y="402136"/>
                  </a:lnTo>
                  <a:lnTo>
                    <a:pt x="161512" y="418075"/>
                  </a:lnTo>
                  <a:lnTo>
                    <a:pt x="209550" y="423672"/>
                  </a:lnTo>
                  <a:lnTo>
                    <a:pt x="257587" y="418075"/>
                  </a:lnTo>
                  <a:lnTo>
                    <a:pt x="301689" y="402136"/>
                  </a:lnTo>
                  <a:lnTo>
                    <a:pt x="340598" y="377125"/>
                  </a:lnTo>
                  <a:lnTo>
                    <a:pt x="373053" y="344317"/>
                  </a:lnTo>
                  <a:lnTo>
                    <a:pt x="397795" y="304984"/>
                  </a:lnTo>
                  <a:lnTo>
                    <a:pt x="413563" y="260399"/>
                  </a:lnTo>
                  <a:lnTo>
                    <a:pt x="419100" y="211836"/>
                  </a:lnTo>
                  <a:lnTo>
                    <a:pt x="413563" y="163272"/>
                  </a:lnTo>
                  <a:lnTo>
                    <a:pt x="397795" y="118687"/>
                  </a:lnTo>
                  <a:lnTo>
                    <a:pt x="373053" y="79354"/>
                  </a:lnTo>
                  <a:lnTo>
                    <a:pt x="340598" y="46546"/>
                  </a:lnTo>
                  <a:lnTo>
                    <a:pt x="301689" y="21535"/>
                  </a:lnTo>
                  <a:lnTo>
                    <a:pt x="257587" y="559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97240" y="2496311"/>
              <a:ext cx="419100" cy="424180"/>
            </a:xfrm>
            <a:custGeom>
              <a:avLst/>
              <a:gdLst/>
              <a:ahLst/>
              <a:cxnLst/>
              <a:rect l="l" t="t" r="r" b="b"/>
              <a:pathLst>
                <a:path w="419100" h="424180">
                  <a:moveTo>
                    <a:pt x="0" y="211836"/>
                  </a:moveTo>
                  <a:lnTo>
                    <a:pt x="5536" y="163272"/>
                  </a:lnTo>
                  <a:lnTo>
                    <a:pt x="21304" y="118687"/>
                  </a:lnTo>
                  <a:lnTo>
                    <a:pt x="46046" y="79354"/>
                  </a:lnTo>
                  <a:lnTo>
                    <a:pt x="78501" y="46546"/>
                  </a:lnTo>
                  <a:lnTo>
                    <a:pt x="117410" y="21535"/>
                  </a:lnTo>
                  <a:lnTo>
                    <a:pt x="161512" y="5596"/>
                  </a:lnTo>
                  <a:lnTo>
                    <a:pt x="209550" y="0"/>
                  </a:lnTo>
                  <a:lnTo>
                    <a:pt x="257587" y="5596"/>
                  </a:lnTo>
                  <a:lnTo>
                    <a:pt x="301689" y="21535"/>
                  </a:lnTo>
                  <a:lnTo>
                    <a:pt x="340598" y="46546"/>
                  </a:lnTo>
                  <a:lnTo>
                    <a:pt x="373053" y="79354"/>
                  </a:lnTo>
                  <a:lnTo>
                    <a:pt x="397795" y="118687"/>
                  </a:lnTo>
                  <a:lnTo>
                    <a:pt x="413563" y="163272"/>
                  </a:lnTo>
                  <a:lnTo>
                    <a:pt x="419100" y="211836"/>
                  </a:lnTo>
                  <a:lnTo>
                    <a:pt x="413563" y="260399"/>
                  </a:lnTo>
                  <a:lnTo>
                    <a:pt x="397795" y="304984"/>
                  </a:lnTo>
                  <a:lnTo>
                    <a:pt x="373053" y="344317"/>
                  </a:lnTo>
                  <a:lnTo>
                    <a:pt x="340598" y="377125"/>
                  </a:lnTo>
                  <a:lnTo>
                    <a:pt x="301689" y="402136"/>
                  </a:lnTo>
                  <a:lnTo>
                    <a:pt x="257587" y="418075"/>
                  </a:lnTo>
                  <a:lnTo>
                    <a:pt x="209550" y="423672"/>
                  </a:lnTo>
                  <a:lnTo>
                    <a:pt x="161512" y="418075"/>
                  </a:lnTo>
                  <a:lnTo>
                    <a:pt x="117410" y="402136"/>
                  </a:lnTo>
                  <a:lnTo>
                    <a:pt x="78501" y="377125"/>
                  </a:lnTo>
                  <a:lnTo>
                    <a:pt x="46046" y="344317"/>
                  </a:lnTo>
                  <a:lnTo>
                    <a:pt x="21304" y="304984"/>
                  </a:lnTo>
                  <a:lnTo>
                    <a:pt x="5536" y="260399"/>
                  </a:lnTo>
                  <a:lnTo>
                    <a:pt x="0" y="2118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469503" y="2513787"/>
            <a:ext cx="248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u</a:t>
            </a:r>
            <a:r>
              <a:rPr sz="1800" spc="-37" baseline="-20833" dirty="0">
                <a:latin typeface="Calibri"/>
                <a:cs typeface="Calibri"/>
              </a:rPr>
              <a:t>t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36422" y="2488438"/>
            <a:ext cx="431800" cy="436880"/>
            <a:chOff x="836422" y="2488438"/>
            <a:chExt cx="431800" cy="436880"/>
          </a:xfrm>
        </p:grpSpPr>
        <p:sp>
          <p:nvSpPr>
            <p:cNvPr id="34" name="object 34"/>
            <p:cNvSpPr/>
            <p:nvPr/>
          </p:nvSpPr>
          <p:spPr>
            <a:xfrm>
              <a:off x="842772" y="2494788"/>
              <a:ext cx="419100" cy="424180"/>
            </a:xfrm>
            <a:custGeom>
              <a:avLst/>
              <a:gdLst/>
              <a:ahLst/>
              <a:cxnLst/>
              <a:rect l="l" t="t" r="r" b="b"/>
              <a:pathLst>
                <a:path w="419100" h="424180">
                  <a:moveTo>
                    <a:pt x="209550" y="0"/>
                  </a:moveTo>
                  <a:lnTo>
                    <a:pt x="161500" y="5596"/>
                  </a:lnTo>
                  <a:lnTo>
                    <a:pt x="117393" y="21535"/>
                  </a:lnTo>
                  <a:lnTo>
                    <a:pt x="78485" y="46546"/>
                  </a:lnTo>
                  <a:lnTo>
                    <a:pt x="46034" y="79354"/>
                  </a:lnTo>
                  <a:lnTo>
                    <a:pt x="21298" y="118687"/>
                  </a:lnTo>
                  <a:lnTo>
                    <a:pt x="5534" y="163272"/>
                  </a:lnTo>
                  <a:lnTo>
                    <a:pt x="0" y="211836"/>
                  </a:lnTo>
                  <a:lnTo>
                    <a:pt x="5534" y="260399"/>
                  </a:lnTo>
                  <a:lnTo>
                    <a:pt x="21298" y="304984"/>
                  </a:lnTo>
                  <a:lnTo>
                    <a:pt x="46034" y="344317"/>
                  </a:lnTo>
                  <a:lnTo>
                    <a:pt x="78485" y="377125"/>
                  </a:lnTo>
                  <a:lnTo>
                    <a:pt x="117393" y="402136"/>
                  </a:lnTo>
                  <a:lnTo>
                    <a:pt x="161500" y="418075"/>
                  </a:lnTo>
                  <a:lnTo>
                    <a:pt x="209550" y="423672"/>
                  </a:lnTo>
                  <a:lnTo>
                    <a:pt x="257599" y="418075"/>
                  </a:lnTo>
                  <a:lnTo>
                    <a:pt x="301706" y="402136"/>
                  </a:lnTo>
                  <a:lnTo>
                    <a:pt x="340614" y="377125"/>
                  </a:lnTo>
                  <a:lnTo>
                    <a:pt x="373065" y="344317"/>
                  </a:lnTo>
                  <a:lnTo>
                    <a:pt x="397801" y="304984"/>
                  </a:lnTo>
                  <a:lnTo>
                    <a:pt x="413565" y="260399"/>
                  </a:lnTo>
                  <a:lnTo>
                    <a:pt x="419100" y="211836"/>
                  </a:lnTo>
                  <a:lnTo>
                    <a:pt x="413565" y="163272"/>
                  </a:lnTo>
                  <a:lnTo>
                    <a:pt x="397801" y="118687"/>
                  </a:lnTo>
                  <a:lnTo>
                    <a:pt x="373065" y="79354"/>
                  </a:lnTo>
                  <a:lnTo>
                    <a:pt x="340614" y="46546"/>
                  </a:lnTo>
                  <a:lnTo>
                    <a:pt x="301706" y="21535"/>
                  </a:lnTo>
                  <a:lnTo>
                    <a:pt x="257599" y="559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2772" y="2494788"/>
              <a:ext cx="419100" cy="424180"/>
            </a:xfrm>
            <a:custGeom>
              <a:avLst/>
              <a:gdLst/>
              <a:ahLst/>
              <a:cxnLst/>
              <a:rect l="l" t="t" r="r" b="b"/>
              <a:pathLst>
                <a:path w="419100" h="424180">
                  <a:moveTo>
                    <a:pt x="0" y="211836"/>
                  </a:moveTo>
                  <a:lnTo>
                    <a:pt x="5534" y="163272"/>
                  </a:lnTo>
                  <a:lnTo>
                    <a:pt x="21298" y="118687"/>
                  </a:lnTo>
                  <a:lnTo>
                    <a:pt x="46034" y="79354"/>
                  </a:lnTo>
                  <a:lnTo>
                    <a:pt x="78485" y="46546"/>
                  </a:lnTo>
                  <a:lnTo>
                    <a:pt x="117393" y="21535"/>
                  </a:lnTo>
                  <a:lnTo>
                    <a:pt x="161500" y="5596"/>
                  </a:lnTo>
                  <a:lnTo>
                    <a:pt x="209550" y="0"/>
                  </a:lnTo>
                  <a:lnTo>
                    <a:pt x="257599" y="5596"/>
                  </a:lnTo>
                  <a:lnTo>
                    <a:pt x="301706" y="21535"/>
                  </a:lnTo>
                  <a:lnTo>
                    <a:pt x="340614" y="46546"/>
                  </a:lnTo>
                  <a:lnTo>
                    <a:pt x="373065" y="79354"/>
                  </a:lnTo>
                  <a:lnTo>
                    <a:pt x="397801" y="118687"/>
                  </a:lnTo>
                  <a:lnTo>
                    <a:pt x="413565" y="163272"/>
                  </a:lnTo>
                  <a:lnTo>
                    <a:pt x="419100" y="211836"/>
                  </a:lnTo>
                  <a:lnTo>
                    <a:pt x="413565" y="260399"/>
                  </a:lnTo>
                  <a:lnTo>
                    <a:pt x="397801" y="304984"/>
                  </a:lnTo>
                  <a:lnTo>
                    <a:pt x="373065" y="344317"/>
                  </a:lnTo>
                  <a:lnTo>
                    <a:pt x="340614" y="377125"/>
                  </a:lnTo>
                  <a:lnTo>
                    <a:pt x="301706" y="402136"/>
                  </a:lnTo>
                  <a:lnTo>
                    <a:pt x="257599" y="418075"/>
                  </a:lnTo>
                  <a:lnTo>
                    <a:pt x="209550" y="423672"/>
                  </a:lnTo>
                  <a:lnTo>
                    <a:pt x="161500" y="418075"/>
                  </a:lnTo>
                  <a:lnTo>
                    <a:pt x="117393" y="402136"/>
                  </a:lnTo>
                  <a:lnTo>
                    <a:pt x="78485" y="377125"/>
                  </a:lnTo>
                  <a:lnTo>
                    <a:pt x="46034" y="344317"/>
                  </a:lnTo>
                  <a:lnTo>
                    <a:pt x="21298" y="304984"/>
                  </a:lnTo>
                  <a:lnTo>
                    <a:pt x="5534" y="260399"/>
                  </a:lnTo>
                  <a:lnTo>
                    <a:pt x="0" y="2118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13790" y="2513203"/>
            <a:ext cx="24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u</a:t>
            </a:r>
            <a:r>
              <a:rPr sz="1800" spc="-37" baseline="-20833" dirty="0">
                <a:latin typeface="Calibri"/>
                <a:cs typeface="Calibri"/>
              </a:rPr>
              <a:t>t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3198" y="3177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85444" y="1844039"/>
            <a:ext cx="408940" cy="403860"/>
            <a:chOff x="885444" y="1844039"/>
            <a:chExt cx="408940" cy="403860"/>
          </a:xfrm>
        </p:grpSpPr>
        <p:sp>
          <p:nvSpPr>
            <p:cNvPr id="39" name="object 39"/>
            <p:cNvSpPr/>
            <p:nvPr/>
          </p:nvSpPr>
          <p:spPr>
            <a:xfrm>
              <a:off x="891540" y="1850135"/>
              <a:ext cx="396240" cy="391795"/>
            </a:xfrm>
            <a:custGeom>
              <a:avLst/>
              <a:gdLst/>
              <a:ahLst/>
              <a:cxnLst/>
              <a:rect l="l" t="t" r="r" b="b"/>
              <a:pathLst>
                <a:path w="396240" h="391794">
                  <a:moveTo>
                    <a:pt x="198119" y="0"/>
                  </a:moveTo>
                  <a:lnTo>
                    <a:pt x="152691" y="5169"/>
                  </a:lnTo>
                  <a:lnTo>
                    <a:pt x="110989" y="19896"/>
                  </a:lnTo>
                  <a:lnTo>
                    <a:pt x="74204" y="43007"/>
                  </a:lnTo>
                  <a:lnTo>
                    <a:pt x="43523" y="73329"/>
                  </a:lnTo>
                  <a:lnTo>
                    <a:pt x="20136" y="109690"/>
                  </a:lnTo>
                  <a:lnTo>
                    <a:pt x="5232" y="150915"/>
                  </a:lnTo>
                  <a:lnTo>
                    <a:pt x="0" y="195834"/>
                  </a:lnTo>
                  <a:lnTo>
                    <a:pt x="5232" y="240752"/>
                  </a:lnTo>
                  <a:lnTo>
                    <a:pt x="20136" y="281977"/>
                  </a:lnTo>
                  <a:lnTo>
                    <a:pt x="43523" y="318338"/>
                  </a:lnTo>
                  <a:lnTo>
                    <a:pt x="74204" y="348660"/>
                  </a:lnTo>
                  <a:lnTo>
                    <a:pt x="110989" y="371771"/>
                  </a:lnTo>
                  <a:lnTo>
                    <a:pt x="152691" y="386498"/>
                  </a:lnTo>
                  <a:lnTo>
                    <a:pt x="198119" y="391667"/>
                  </a:lnTo>
                  <a:lnTo>
                    <a:pt x="243548" y="386498"/>
                  </a:lnTo>
                  <a:lnTo>
                    <a:pt x="285250" y="371771"/>
                  </a:lnTo>
                  <a:lnTo>
                    <a:pt x="322035" y="348660"/>
                  </a:lnTo>
                  <a:lnTo>
                    <a:pt x="352716" y="318338"/>
                  </a:lnTo>
                  <a:lnTo>
                    <a:pt x="376103" y="281977"/>
                  </a:lnTo>
                  <a:lnTo>
                    <a:pt x="391007" y="240752"/>
                  </a:lnTo>
                  <a:lnTo>
                    <a:pt x="396240" y="195834"/>
                  </a:lnTo>
                  <a:lnTo>
                    <a:pt x="391007" y="150915"/>
                  </a:lnTo>
                  <a:lnTo>
                    <a:pt x="376103" y="109690"/>
                  </a:lnTo>
                  <a:lnTo>
                    <a:pt x="352716" y="73329"/>
                  </a:lnTo>
                  <a:lnTo>
                    <a:pt x="322035" y="43007"/>
                  </a:lnTo>
                  <a:lnTo>
                    <a:pt x="285250" y="19896"/>
                  </a:lnTo>
                  <a:lnTo>
                    <a:pt x="243548" y="5169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75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1540" y="1850135"/>
              <a:ext cx="396240" cy="391795"/>
            </a:xfrm>
            <a:custGeom>
              <a:avLst/>
              <a:gdLst/>
              <a:ahLst/>
              <a:cxnLst/>
              <a:rect l="l" t="t" r="r" b="b"/>
              <a:pathLst>
                <a:path w="396240" h="391794">
                  <a:moveTo>
                    <a:pt x="0" y="195834"/>
                  </a:moveTo>
                  <a:lnTo>
                    <a:pt x="5232" y="150915"/>
                  </a:lnTo>
                  <a:lnTo>
                    <a:pt x="20136" y="109690"/>
                  </a:lnTo>
                  <a:lnTo>
                    <a:pt x="43523" y="73329"/>
                  </a:lnTo>
                  <a:lnTo>
                    <a:pt x="74204" y="43007"/>
                  </a:lnTo>
                  <a:lnTo>
                    <a:pt x="110989" y="19896"/>
                  </a:lnTo>
                  <a:lnTo>
                    <a:pt x="152691" y="5169"/>
                  </a:lnTo>
                  <a:lnTo>
                    <a:pt x="198119" y="0"/>
                  </a:lnTo>
                  <a:lnTo>
                    <a:pt x="243548" y="5169"/>
                  </a:lnTo>
                  <a:lnTo>
                    <a:pt x="285250" y="19896"/>
                  </a:lnTo>
                  <a:lnTo>
                    <a:pt x="322035" y="43007"/>
                  </a:lnTo>
                  <a:lnTo>
                    <a:pt x="352716" y="73329"/>
                  </a:lnTo>
                  <a:lnTo>
                    <a:pt x="376103" y="109690"/>
                  </a:lnTo>
                  <a:lnTo>
                    <a:pt x="391007" y="150915"/>
                  </a:lnTo>
                  <a:lnTo>
                    <a:pt x="396240" y="195834"/>
                  </a:lnTo>
                  <a:lnTo>
                    <a:pt x="391007" y="240752"/>
                  </a:lnTo>
                  <a:lnTo>
                    <a:pt x="376103" y="281977"/>
                  </a:lnTo>
                  <a:lnTo>
                    <a:pt x="352716" y="318338"/>
                  </a:lnTo>
                  <a:lnTo>
                    <a:pt x="322035" y="348660"/>
                  </a:lnTo>
                  <a:lnTo>
                    <a:pt x="285250" y="371771"/>
                  </a:lnTo>
                  <a:lnTo>
                    <a:pt x="243548" y="386498"/>
                  </a:lnTo>
                  <a:lnTo>
                    <a:pt x="198119" y="391667"/>
                  </a:lnTo>
                  <a:lnTo>
                    <a:pt x="152691" y="386498"/>
                  </a:lnTo>
                  <a:lnTo>
                    <a:pt x="110989" y="371771"/>
                  </a:lnTo>
                  <a:lnTo>
                    <a:pt x="74204" y="348660"/>
                  </a:lnTo>
                  <a:lnTo>
                    <a:pt x="43523" y="318338"/>
                  </a:lnTo>
                  <a:lnTo>
                    <a:pt x="20136" y="281977"/>
                  </a:lnTo>
                  <a:lnTo>
                    <a:pt x="5232" y="240752"/>
                  </a:lnTo>
                  <a:lnTo>
                    <a:pt x="0" y="19583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20572" y="1866391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406383" y="4369308"/>
            <a:ext cx="408940" cy="403860"/>
            <a:chOff x="8406383" y="4369308"/>
            <a:chExt cx="408940" cy="403860"/>
          </a:xfrm>
        </p:grpSpPr>
        <p:sp>
          <p:nvSpPr>
            <p:cNvPr id="43" name="object 43"/>
            <p:cNvSpPr/>
            <p:nvPr/>
          </p:nvSpPr>
          <p:spPr>
            <a:xfrm>
              <a:off x="8412479" y="4375404"/>
              <a:ext cx="396240" cy="391795"/>
            </a:xfrm>
            <a:custGeom>
              <a:avLst/>
              <a:gdLst/>
              <a:ahLst/>
              <a:cxnLst/>
              <a:rect l="l" t="t" r="r" b="b"/>
              <a:pathLst>
                <a:path w="396240" h="391795">
                  <a:moveTo>
                    <a:pt x="198120" y="0"/>
                  </a:moveTo>
                  <a:lnTo>
                    <a:pt x="152675" y="5169"/>
                  </a:lnTo>
                  <a:lnTo>
                    <a:pt x="110967" y="19896"/>
                  </a:lnTo>
                  <a:lnTo>
                    <a:pt x="74182" y="43007"/>
                  </a:lnTo>
                  <a:lnTo>
                    <a:pt x="43507" y="73329"/>
                  </a:lnTo>
                  <a:lnTo>
                    <a:pt x="20127" y="109690"/>
                  </a:lnTo>
                  <a:lnTo>
                    <a:pt x="5229" y="150915"/>
                  </a:lnTo>
                  <a:lnTo>
                    <a:pt x="0" y="195834"/>
                  </a:lnTo>
                  <a:lnTo>
                    <a:pt x="5229" y="240752"/>
                  </a:lnTo>
                  <a:lnTo>
                    <a:pt x="20127" y="281977"/>
                  </a:lnTo>
                  <a:lnTo>
                    <a:pt x="43507" y="318338"/>
                  </a:lnTo>
                  <a:lnTo>
                    <a:pt x="74182" y="348660"/>
                  </a:lnTo>
                  <a:lnTo>
                    <a:pt x="110967" y="371771"/>
                  </a:lnTo>
                  <a:lnTo>
                    <a:pt x="152675" y="386498"/>
                  </a:lnTo>
                  <a:lnTo>
                    <a:pt x="198120" y="391668"/>
                  </a:lnTo>
                  <a:lnTo>
                    <a:pt x="243564" y="386498"/>
                  </a:lnTo>
                  <a:lnTo>
                    <a:pt x="285272" y="371771"/>
                  </a:lnTo>
                  <a:lnTo>
                    <a:pt x="322057" y="348660"/>
                  </a:lnTo>
                  <a:lnTo>
                    <a:pt x="352732" y="318338"/>
                  </a:lnTo>
                  <a:lnTo>
                    <a:pt x="376112" y="281977"/>
                  </a:lnTo>
                  <a:lnTo>
                    <a:pt x="391010" y="240752"/>
                  </a:lnTo>
                  <a:lnTo>
                    <a:pt x="396240" y="195834"/>
                  </a:lnTo>
                  <a:lnTo>
                    <a:pt x="391010" y="150915"/>
                  </a:lnTo>
                  <a:lnTo>
                    <a:pt x="376112" y="109690"/>
                  </a:lnTo>
                  <a:lnTo>
                    <a:pt x="352732" y="73329"/>
                  </a:lnTo>
                  <a:lnTo>
                    <a:pt x="322057" y="43007"/>
                  </a:lnTo>
                  <a:lnTo>
                    <a:pt x="285272" y="19896"/>
                  </a:lnTo>
                  <a:lnTo>
                    <a:pt x="243564" y="516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75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12479" y="4375404"/>
              <a:ext cx="396240" cy="391795"/>
            </a:xfrm>
            <a:custGeom>
              <a:avLst/>
              <a:gdLst/>
              <a:ahLst/>
              <a:cxnLst/>
              <a:rect l="l" t="t" r="r" b="b"/>
              <a:pathLst>
                <a:path w="396240" h="391795">
                  <a:moveTo>
                    <a:pt x="0" y="195834"/>
                  </a:moveTo>
                  <a:lnTo>
                    <a:pt x="5229" y="150915"/>
                  </a:lnTo>
                  <a:lnTo>
                    <a:pt x="20127" y="109690"/>
                  </a:lnTo>
                  <a:lnTo>
                    <a:pt x="43507" y="73329"/>
                  </a:lnTo>
                  <a:lnTo>
                    <a:pt x="74182" y="43007"/>
                  </a:lnTo>
                  <a:lnTo>
                    <a:pt x="110967" y="19896"/>
                  </a:lnTo>
                  <a:lnTo>
                    <a:pt x="152675" y="5169"/>
                  </a:lnTo>
                  <a:lnTo>
                    <a:pt x="198120" y="0"/>
                  </a:lnTo>
                  <a:lnTo>
                    <a:pt x="243564" y="5169"/>
                  </a:lnTo>
                  <a:lnTo>
                    <a:pt x="285272" y="19896"/>
                  </a:lnTo>
                  <a:lnTo>
                    <a:pt x="322057" y="43007"/>
                  </a:lnTo>
                  <a:lnTo>
                    <a:pt x="352732" y="73329"/>
                  </a:lnTo>
                  <a:lnTo>
                    <a:pt x="376112" y="109690"/>
                  </a:lnTo>
                  <a:lnTo>
                    <a:pt x="391010" y="150915"/>
                  </a:lnTo>
                  <a:lnTo>
                    <a:pt x="396240" y="195834"/>
                  </a:lnTo>
                  <a:lnTo>
                    <a:pt x="391010" y="240752"/>
                  </a:lnTo>
                  <a:lnTo>
                    <a:pt x="376112" y="281977"/>
                  </a:lnTo>
                  <a:lnTo>
                    <a:pt x="352732" y="318338"/>
                  </a:lnTo>
                  <a:lnTo>
                    <a:pt x="322057" y="348660"/>
                  </a:lnTo>
                  <a:lnTo>
                    <a:pt x="285272" y="371771"/>
                  </a:lnTo>
                  <a:lnTo>
                    <a:pt x="243564" y="386498"/>
                  </a:lnTo>
                  <a:lnTo>
                    <a:pt x="198120" y="391668"/>
                  </a:lnTo>
                  <a:lnTo>
                    <a:pt x="152675" y="386498"/>
                  </a:lnTo>
                  <a:lnTo>
                    <a:pt x="110967" y="371771"/>
                  </a:lnTo>
                  <a:lnTo>
                    <a:pt x="74182" y="348660"/>
                  </a:lnTo>
                  <a:lnTo>
                    <a:pt x="43507" y="318338"/>
                  </a:lnTo>
                  <a:lnTo>
                    <a:pt x="20127" y="281977"/>
                  </a:lnTo>
                  <a:lnTo>
                    <a:pt x="5229" y="240752"/>
                  </a:lnTo>
                  <a:lnTo>
                    <a:pt x="0" y="19583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517381" y="4392548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x</a:t>
            </a:r>
            <a:r>
              <a:rPr sz="1800" spc="-37" baseline="-20833" dirty="0">
                <a:latin typeface="Calibri"/>
                <a:cs typeface="Calibri"/>
              </a:rPr>
              <a:t>T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065"/>
              </a:lnSpc>
            </a:pPr>
            <a:fld id="{81D60167-4931-47E6-BA6A-407CBD079E47}" type="slidenum">
              <a:rPr sz="3000" baseline="1388" dirty="0"/>
              <a:t>2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738" y="70815"/>
            <a:ext cx="2456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План</a:t>
            </a:r>
            <a:r>
              <a:rPr spc="-40" dirty="0"/>
              <a:t> </a:t>
            </a:r>
            <a:r>
              <a:rPr spc="-10" dirty="0"/>
              <a:t>лекции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874" y="623976"/>
            <a:ext cx="8188959" cy="57797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Введение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в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машинное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обучение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Задача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извлечения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именованных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сущностей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(NER)</a:t>
            </a:r>
            <a:endParaRPr sz="2800">
              <a:latin typeface="Times New Roman"/>
              <a:cs typeface="Times New Roman"/>
            </a:endParaRPr>
          </a:p>
          <a:p>
            <a:pPr marL="240029" marR="671830" indent="-227329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Признаки: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векторные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представления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слов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(word 	embeddings)</a:t>
            </a:r>
            <a:endParaRPr sz="2800">
              <a:latin typeface="Times New Roman"/>
              <a:cs typeface="Times New Roman"/>
            </a:endParaRPr>
          </a:p>
          <a:p>
            <a:pPr marL="240029" marR="149225" indent="-227329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Нейронные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сети,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глубокое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обучение,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рекуррентные 	</a:t>
            </a:r>
            <a:r>
              <a:rPr sz="2800" dirty="0">
                <a:latin typeface="Times New Roman"/>
                <a:cs typeface="Times New Roman"/>
              </a:rPr>
              <a:t>нейронные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сети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на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основе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LSTM</a:t>
            </a:r>
            <a:endParaRPr sz="2800">
              <a:latin typeface="Times New Roman"/>
              <a:cs typeface="Times New Roman"/>
            </a:endParaRPr>
          </a:p>
          <a:p>
            <a:pPr marL="240029" marR="5080" indent="-227329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latin typeface="Times New Roman"/>
                <a:cs typeface="Times New Roman"/>
              </a:rPr>
              <a:t>Условные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случайные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поля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(conditional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random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fields, 	</a:t>
            </a:r>
            <a:r>
              <a:rPr sz="2800" spc="-20" dirty="0">
                <a:latin typeface="Times New Roman"/>
                <a:cs typeface="Times New Roman"/>
              </a:rPr>
              <a:t>CRF)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Times New Roman"/>
                <a:cs typeface="Times New Roman"/>
              </a:rPr>
              <a:t>Модель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LSTM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0" dirty="0">
                <a:latin typeface="Times New Roman"/>
                <a:cs typeface="Times New Roman"/>
              </a:rPr>
              <a:t>Модель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biLSTM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char_embeddings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Times New Roman"/>
                <a:cs typeface="Times New Roman"/>
              </a:rPr>
              <a:t>Tensorflow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Live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(Jupyter)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72" y="864107"/>
            <a:ext cx="8578595" cy="52059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4812" y="-15748"/>
            <a:ext cx="8410575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304"/>
              </a:lnSpc>
              <a:spcBef>
                <a:spcPts val="100"/>
              </a:spcBef>
            </a:pPr>
            <a:r>
              <a:rPr sz="2900" b="1" dirty="0">
                <a:latin typeface="Times New Roman"/>
                <a:cs typeface="Times New Roman"/>
              </a:rPr>
              <a:t>Рекуррентная</a:t>
            </a:r>
            <a:r>
              <a:rPr sz="2900" b="1" spc="-4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нейронная</a:t>
            </a:r>
            <a:r>
              <a:rPr sz="2900" b="1" spc="-3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сеть</a:t>
            </a:r>
            <a:r>
              <a:rPr sz="2900" b="1" spc="-5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с</a:t>
            </a:r>
            <a:r>
              <a:rPr sz="2900" b="1" spc="-8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long-short</a:t>
            </a:r>
            <a:r>
              <a:rPr sz="2900" b="1" spc="-85" dirty="0">
                <a:latin typeface="Times New Roman"/>
                <a:cs typeface="Times New Roman"/>
              </a:rPr>
              <a:t> </a:t>
            </a:r>
            <a:r>
              <a:rPr sz="2900" b="1" spc="-10" dirty="0">
                <a:latin typeface="Times New Roman"/>
                <a:cs typeface="Times New Roman"/>
              </a:rPr>
              <a:t>memory</a:t>
            </a:r>
            <a:endParaRPr sz="2900">
              <a:latin typeface="Times New Roman"/>
              <a:cs typeface="Times New Roman"/>
            </a:endParaRPr>
          </a:p>
          <a:p>
            <a:pPr marR="6350" algn="r">
              <a:lnSpc>
                <a:spcPts val="3304"/>
              </a:lnSpc>
            </a:pPr>
            <a:r>
              <a:rPr sz="2900" b="1" dirty="0">
                <a:latin typeface="Times New Roman"/>
                <a:cs typeface="Times New Roman"/>
              </a:rPr>
              <a:t>(LSTM)</a:t>
            </a:r>
            <a:r>
              <a:rPr sz="2900" b="1" spc="-85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ячейками</a:t>
            </a:r>
            <a:r>
              <a:rPr sz="2900" b="1" spc="-55" dirty="0">
                <a:latin typeface="Times New Roman"/>
                <a:cs typeface="Times New Roman"/>
              </a:rPr>
              <a:t> </a:t>
            </a:r>
            <a:r>
              <a:rPr sz="2900" b="1" spc="-25" dirty="0">
                <a:latin typeface="Times New Roman"/>
                <a:cs typeface="Times New Roman"/>
              </a:rPr>
              <a:t>(1)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043" y="6090615"/>
            <a:ext cx="664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LSTM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решает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проблему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gradient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vanishing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4184" y="877824"/>
            <a:ext cx="688975" cy="662940"/>
            <a:chOff x="6044184" y="877824"/>
            <a:chExt cx="688975" cy="662940"/>
          </a:xfrm>
        </p:grpSpPr>
        <p:sp>
          <p:nvSpPr>
            <p:cNvPr id="6" name="object 6"/>
            <p:cNvSpPr/>
            <p:nvPr/>
          </p:nvSpPr>
          <p:spPr>
            <a:xfrm>
              <a:off x="6050280" y="883920"/>
              <a:ext cx="676910" cy="650875"/>
            </a:xfrm>
            <a:custGeom>
              <a:avLst/>
              <a:gdLst/>
              <a:ahLst/>
              <a:cxnLst/>
              <a:rect l="l" t="t" r="r" b="b"/>
              <a:pathLst>
                <a:path w="676909" h="650875">
                  <a:moveTo>
                    <a:pt x="338328" y="0"/>
                  </a:moveTo>
                  <a:lnTo>
                    <a:pt x="288340" y="3527"/>
                  </a:lnTo>
                  <a:lnTo>
                    <a:pt x="240627" y="13775"/>
                  </a:lnTo>
                  <a:lnTo>
                    <a:pt x="195713" y="30240"/>
                  </a:lnTo>
                  <a:lnTo>
                    <a:pt x="154120" y="52418"/>
                  </a:lnTo>
                  <a:lnTo>
                    <a:pt x="116374" y="79806"/>
                  </a:lnTo>
                  <a:lnTo>
                    <a:pt x="82998" y="111902"/>
                  </a:lnTo>
                  <a:lnTo>
                    <a:pt x="54515" y="148201"/>
                  </a:lnTo>
                  <a:lnTo>
                    <a:pt x="31450" y="188201"/>
                  </a:lnTo>
                  <a:lnTo>
                    <a:pt x="14327" y="231399"/>
                  </a:lnTo>
                  <a:lnTo>
                    <a:pt x="3669" y="277291"/>
                  </a:lnTo>
                  <a:lnTo>
                    <a:pt x="0" y="325374"/>
                  </a:lnTo>
                  <a:lnTo>
                    <a:pt x="3669" y="373456"/>
                  </a:lnTo>
                  <a:lnTo>
                    <a:pt x="14327" y="419348"/>
                  </a:lnTo>
                  <a:lnTo>
                    <a:pt x="31450" y="462546"/>
                  </a:lnTo>
                  <a:lnTo>
                    <a:pt x="54515" y="502546"/>
                  </a:lnTo>
                  <a:lnTo>
                    <a:pt x="82998" y="538845"/>
                  </a:lnTo>
                  <a:lnTo>
                    <a:pt x="116374" y="570941"/>
                  </a:lnTo>
                  <a:lnTo>
                    <a:pt x="154120" y="598329"/>
                  </a:lnTo>
                  <a:lnTo>
                    <a:pt x="195713" y="620507"/>
                  </a:lnTo>
                  <a:lnTo>
                    <a:pt x="240627" y="636972"/>
                  </a:lnTo>
                  <a:lnTo>
                    <a:pt x="288340" y="647220"/>
                  </a:lnTo>
                  <a:lnTo>
                    <a:pt x="338328" y="650747"/>
                  </a:lnTo>
                  <a:lnTo>
                    <a:pt x="388315" y="647220"/>
                  </a:lnTo>
                  <a:lnTo>
                    <a:pt x="436028" y="636972"/>
                  </a:lnTo>
                  <a:lnTo>
                    <a:pt x="480942" y="620507"/>
                  </a:lnTo>
                  <a:lnTo>
                    <a:pt x="522535" y="598329"/>
                  </a:lnTo>
                  <a:lnTo>
                    <a:pt x="560281" y="570941"/>
                  </a:lnTo>
                  <a:lnTo>
                    <a:pt x="593657" y="538845"/>
                  </a:lnTo>
                  <a:lnTo>
                    <a:pt x="622140" y="502546"/>
                  </a:lnTo>
                  <a:lnTo>
                    <a:pt x="645205" y="462546"/>
                  </a:lnTo>
                  <a:lnTo>
                    <a:pt x="662328" y="419348"/>
                  </a:lnTo>
                  <a:lnTo>
                    <a:pt x="672986" y="373456"/>
                  </a:lnTo>
                  <a:lnTo>
                    <a:pt x="676655" y="325374"/>
                  </a:lnTo>
                  <a:lnTo>
                    <a:pt x="672986" y="277291"/>
                  </a:lnTo>
                  <a:lnTo>
                    <a:pt x="662328" y="231399"/>
                  </a:lnTo>
                  <a:lnTo>
                    <a:pt x="645205" y="188201"/>
                  </a:lnTo>
                  <a:lnTo>
                    <a:pt x="622140" y="148201"/>
                  </a:lnTo>
                  <a:lnTo>
                    <a:pt x="593657" y="111902"/>
                  </a:lnTo>
                  <a:lnTo>
                    <a:pt x="560281" y="79806"/>
                  </a:lnTo>
                  <a:lnTo>
                    <a:pt x="522535" y="52418"/>
                  </a:lnTo>
                  <a:lnTo>
                    <a:pt x="480942" y="30240"/>
                  </a:lnTo>
                  <a:lnTo>
                    <a:pt x="436028" y="13775"/>
                  </a:lnTo>
                  <a:lnTo>
                    <a:pt x="388315" y="3527"/>
                  </a:lnTo>
                  <a:lnTo>
                    <a:pt x="33832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50280" y="883920"/>
              <a:ext cx="676910" cy="650875"/>
            </a:xfrm>
            <a:custGeom>
              <a:avLst/>
              <a:gdLst/>
              <a:ahLst/>
              <a:cxnLst/>
              <a:rect l="l" t="t" r="r" b="b"/>
              <a:pathLst>
                <a:path w="676909" h="650875">
                  <a:moveTo>
                    <a:pt x="0" y="325374"/>
                  </a:moveTo>
                  <a:lnTo>
                    <a:pt x="3669" y="277291"/>
                  </a:lnTo>
                  <a:lnTo>
                    <a:pt x="14327" y="231399"/>
                  </a:lnTo>
                  <a:lnTo>
                    <a:pt x="31450" y="188201"/>
                  </a:lnTo>
                  <a:lnTo>
                    <a:pt x="54515" y="148201"/>
                  </a:lnTo>
                  <a:lnTo>
                    <a:pt x="82998" y="111902"/>
                  </a:lnTo>
                  <a:lnTo>
                    <a:pt x="116374" y="79806"/>
                  </a:lnTo>
                  <a:lnTo>
                    <a:pt x="154120" y="52418"/>
                  </a:lnTo>
                  <a:lnTo>
                    <a:pt x="195713" y="30240"/>
                  </a:lnTo>
                  <a:lnTo>
                    <a:pt x="240627" y="13775"/>
                  </a:lnTo>
                  <a:lnTo>
                    <a:pt x="288340" y="3527"/>
                  </a:lnTo>
                  <a:lnTo>
                    <a:pt x="338328" y="0"/>
                  </a:lnTo>
                  <a:lnTo>
                    <a:pt x="388315" y="3527"/>
                  </a:lnTo>
                  <a:lnTo>
                    <a:pt x="436028" y="13775"/>
                  </a:lnTo>
                  <a:lnTo>
                    <a:pt x="480942" y="30240"/>
                  </a:lnTo>
                  <a:lnTo>
                    <a:pt x="522535" y="52418"/>
                  </a:lnTo>
                  <a:lnTo>
                    <a:pt x="560281" y="79806"/>
                  </a:lnTo>
                  <a:lnTo>
                    <a:pt x="593657" y="111902"/>
                  </a:lnTo>
                  <a:lnTo>
                    <a:pt x="622140" y="148201"/>
                  </a:lnTo>
                  <a:lnTo>
                    <a:pt x="645205" y="188201"/>
                  </a:lnTo>
                  <a:lnTo>
                    <a:pt x="662328" y="231399"/>
                  </a:lnTo>
                  <a:lnTo>
                    <a:pt x="672986" y="277291"/>
                  </a:lnTo>
                  <a:lnTo>
                    <a:pt x="676655" y="325374"/>
                  </a:lnTo>
                  <a:lnTo>
                    <a:pt x="672986" y="373456"/>
                  </a:lnTo>
                  <a:lnTo>
                    <a:pt x="662328" y="419348"/>
                  </a:lnTo>
                  <a:lnTo>
                    <a:pt x="645205" y="462546"/>
                  </a:lnTo>
                  <a:lnTo>
                    <a:pt x="622140" y="502546"/>
                  </a:lnTo>
                  <a:lnTo>
                    <a:pt x="593657" y="538845"/>
                  </a:lnTo>
                  <a:lnTo>
                    <a:pt x="560281" y="570941"/>
                  </a:lnTo>
                  <a:lnTo>
                    <a:pt x="522535" y="598329"/>
                  </a:lnTo>
                  <a:lnTo>
                    <a:pt x="480942" y="620507"/>
                  </a:lnTo>
                  <a:lnTo>
                    <a:pt x="436028" y="636972"/>
                  </a:lnTo>
                  <a:lnTo>
                    <a:pt x="388315" y="647220"/>
                  </a:lnTo>
                  <a:lnTo>
                    <a:pt x="338328" y="650747"/>
                  </a:lnTo>
                  <a:lnTo>
                    <a:pt x="288340" y="647220"/>
                  </a:lnTo>
                  <a:lnTo>
                    <a:pt x="240627" y="636972"/>
                  </a:lnTo>
                  <a:lnTo>
                    <a:pt x="195713" y="620507"/>
                  </a:lnTo>
                  <a:lnTo>
                    <a:pt x="154120" y="598329"/>
                  </a:lnTo>
                  <a:lnTo>
                    <a:pt x="116374" y="570941"/>
                  </a:lnTo>
                  <a:lnTo>
                    <a:pt x="82998" y="538845"/>
                  </a:lnTo>
                  <a:lnTo>
                    <a:pt x="54515" y="502546"/>
                  </a:lnTo>
                  <a:lnTo>
                    <a:pt x="31450" y="462546"/>
                  </a:lnTo>
                  <a:lnTo>
                    <a:pt x="14327" y="419348"/>
                  </a:lnTo>
                  <a:lnTo>
                    <a:pt x="3669" y="373456"/>
                  </a:lnTo>
                  <a:lnTo>
                    <a:pt x="0" y="3253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886" y="730707"/>
            <a:ext cx="626999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33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(Hochreiter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S.,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Schmidhuber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J.,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1997)</a:t>
            </a:r>
            <a:endParaRPr sz="2400">
              <a:latin typeface="Times New Roman"/>
              <a:cs typeface="Times New Roman"/>
            </a:endParaRPr>
          </a:p>
          <a:p>
            <a:pPr marR="17780" algn="r">
              <a:lnSpc>
                <a:spcPts val="2575"/>
              </a:lnSpc>
            </a:pPr>
            <a:r>
              <a:rPr sz="2600" spc="-25" dirty="0">
                <a:latin typeface="Calibri"/>
                <a:cs typeface="Calibri"/>
              </a:rPr>
              <a:t>u</a:t>
            </a:r>
            <a:r>
              <a:rPr sz="2550" spc="-37" baseline="-21241" dirty="0">
                <a:latin typeface="Calibri"/>
                <a:cs typeface="Calibri"/>
              </a:rPr>
              <a:t>t</a:t>
            </a:r>
            <a:endParaRPr sz="2550" baseline="-21241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20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3416" y="1545082"/>
            <a:ext cx="8637905" cy="3270885"/>
            <a:chOff x="343416" y="1545082"/>
            <a:chExt cx="8637905" cy="32708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416" y="1550698"/>
              <a:ext cx="8637508" cy="32648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93263" y="1551432"/>
              <a:ext cx="421005" cy="424180"/>
            </a:xfrm>
            <a:custGeom>
              <a:avLst/>
              <a:gdLst/>
              <a:ahLst/>
              <a:cxnLst/>
              <a:rect l="l" t="t" r="r" b="b"/>
              <a:pathLst>
                <a:path w="421005" h="424180">
                  <a:moveTo>
                    <a:pt x="210312" y="0"/>
                  </a:moveTo>
                  <a:lnTo>
                    <a:pt x="162072" y="5596"/>
                  </a:lnTo>
                  <a:lnTo>
                    <a:pt x="117798" y="21535"/>
                  </a:lnTo>
                  <a:lnTo>
                    <a:pt x="78750" y="46546"/>
                  </a:lnTo>
                  <a:lnTo>
                    <a:pt x="46186" y="79354"/>
                  </a:lnTo>
                  <a:lnTo>
                    <a:pt x="21367" y="118687"/>
                  </a:lnTo>
                  <a:lnTo>
                    <a:pt x="5551" y="163272"/>
                  </a:lnTo>
                  <a:lnTo>
                    <a:pt x="0" y="211835"/>
                  </a:lnTo>
                  <a:lnTo>
                    <a:pt x="5551" y="260399"/>
                  </a:lnTo>
                  <a:lnTo>
                    <a:pt x="21367" y="304984"/>
                  </a:lnTo>
                  <a:lnTo>
                    <a:pt x="46186" y="344317"/>
                  </a:lnTo>
                  <a:lnTo>
                    <a:pt x="78750" y="377125"/>
                  </a:lnTo>
                  <a:lnTo>
                    <a:pt x="117798" y="402136"/>
                  </a:lnTo>
                  <a:lnTo>
                    <a:pt x="162072" y="418075"/>
                  </a:lnTo>
                  <a:lnTo>
                    <a:pt x="210312" y="423671"/>
                  </a:lnTo>
                  <a:lnTo>
                    <a:pt x="258551" y="418075"/>
                  </a:lnTo>
                  <a:lnTo>
                    <a:pt x="302825" y="402136"/>
                  </a:lnTo>
                  <a:lnTo>
                    <a:pt x="341873" y="377125"/>
                  </a:lnTo>
                  <a:lnTo>
                    <a:pt x="374437" y="344317"/>
                  </a:lnTo>
                  <a:lnTo>
                    <a:pt x="399256" y="304984"/>
                  </a:lnTo>
                  <a:lnTo>
                    <a:pt x="415072" y="260399"/>
                  </a:lnTo>
                  <a:lnTo>
                    <a:pt x="420624" y="211835"/>
                  </a:lnTo>
                  <a:lnTo>
                    <a:pt x="415072" y="163272"/>
                  </a:lnTo>
                  <a:lnTo>
                    <a:pt x="399256" y="118687"/>
                  </a:lnTo>
                  <a:lnTo>
                    <a:pt x="374437" y="79354"/>
                  </a:lnTo>
                  <a:lnTo>
                    <a:pt x="341873" y="46546"/>
                  </a:lnTo>
                  <a:lnTo>
                    <a:pt x="302825" y="21535"/>
                  </a:lnTo>
                  <a:lnTo>
                    <a:pt x="258551" y="559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93263" y="1551432"/>
              <a:ext cx="421005" cy="424180"/>
            </a:xfrm>
            <a:custGeom>
              <a:avLst/>
              <a:gdLst/>
              <a:ahLst/>
              <a:cxnLst/>
              <a:rect l="l" t="t" r="r" b="b"/>
              <a:pathLst>
                <a:path w="421005" h="424180">
                  <a:moveTo>
                    <a:pt x="0" y="211835"/>
                  </a:moveTo>
                  <a:lnTo>
                    <a:pt x="5551" y="163272"/>
                  </a:lnTo>
                  <a:lnTo>
                    <a:pt x="21367" y="118687"/>
                  </a:lnTo>
                  <a:lnTo>
                    <a:pt x="46186" y="79354"/>
                  </a:lnTo>
                  <a:lnTo>
                    <a:pt x="78750" y="46546"/>
                  </a:lnTo>
                  <a:lnTo>
                    <a:pt x="117798" y="21535"/>
                  </a:lnTo>
                  <a:lnTo>
                    <a:pt x="162072" y="5596"/>
                  </a:lnTo>
                  <a:lnTo>
                    <a:pt x="210312" y="0"/>
                  </a:lnTo>
                  <a:lnTo>
                    <a:pt x="258551" y="5596"/>
                  </a:lnTo>
                  <a:lnTo>
                    <a:pt x="302825" y="21535"/>
                  </a:lnTo>
                  <a:lnTo>
                    <a:pt x="341873" y="46546"/>
                  </a:lnTo>
                  <a:lnTo>
                    <a:pt x="374437" y="79354"/>
                  </a:lnTo>
                  <a:lnTo>
                    <a:pt x="399256" y="118687"/>
                  </a:lnTo>
                  <a:lnTo>
                    <a:pt x="415072" y="163272"/>
                  </a:lnTo>
                  <a:lnTo>
                    <a:pt x="420624" y="211835"/>
                  </a:lnTo>
                  <a:lnTo>
                    <a:pt x="415072" y="260399"/>
                  </a:lnTo>
                  <a:lnTo>
                    <a:pt x="399256" y="304984"/>
                  </a:lnTo>
                  <a:lnTo>
                    <a:pt x="374437" y="344317"/>
                  </a:lnTo>
                  <a:lnTo>
                    <a:pt x="341873" y="377125"/>
                  </a:lnTo>
                  <a:lnTo>
                    <a:pt x="302825" y="402136"/>
                  </a:lnTo>
                  <a:lnTo>
                    <a:pt x="258551" y="418075"/>
                  </a:lnTo>
                  <a:lnTo>
                    <a:pt x="210312" y="423671"/>
                  </a:lnTo>
                  <a:lnTo>
                    <a:pt x="162072" y="418075"/>
                  </a:lnTo>
                  <a:lnTo>
                    <a:pt x="117798" y="402136"/>
                  </a:lnTo>
                  <a:lnTo>
                    <a:pt x="78750" y="377125"/>
                  </a:lnTo>
                  <a:lnTo>
                    <a:pt x="46186" y="344317"/>
                  </a:lnTo>
                  <a:lnTo>
                    <a:pt x="21367" y="304984"/>
                  </a:lnTo>
                  <a:lnTo>
                    <a:pt x="5551" y="260399"/>
                  </a:lnTo>
                  <a:lnTo>
                    <a:pt x="0" y="21183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872" y="145542"/>
            <a:ext cx="869061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/>
              <a:t>Рекуррентная</a:t>
            </a:r>
            <a:r>
              <a:rPr sz="2900" spc="-75" dirty="0"/>
              <a:t> </a:t>
            </a:r>
            <a:r>
              <a:rPr sz="2900" dirty="0"/>
              <a:t>нейронная</a:t>
            </a:r>
            <a:r>
              <a:rPr sz="2900" spc="-65" dirty="0"/>
              <a:t> </a:t>
            </a:r>
            <a:r>
              <a:rPr sz="2900" dirty="0"/>
              <a:t>сеть</a:t>
            </a:r>
            <a:r>
              <a:rPr sz="2900" spc="-70" dirty="0"/>
              <a:t> </a:t>
            </a:r>
            <a:r>
              <a:rPr sz="2900" dirty="0"/>
              <a:t>с</a:t>
            </a:r>
            <a:r>
              <a:rPr sz="2900" spc="-70" dirty="0"/>
              <a:t> </a:t>
            </a:r>
            <a:r>
              <a:rPr sz="2900" dirty="0"/>
              <a:t>LSTM</a:t>
            </a:r>
            <a:r>
              <a:rPr sz="2900" spc="-70" dirty="0"/>
              <a:t> </a:t>
            </a:r>
            <a:r>
              <a:rPr sz="2900" dirty="0"/>
              <a:t>ячейками</a:t>
            </a:r>
            <a:r>
              <a:rPr sz="2900" spc="-50" dirty="0"/>
              <a:t> </a:t>
            </a:r>
            <a:r>
              <a:rPr sz="2900" spc="-25" dirty="0"/>
              <a:t>(2)</a:t>
            </a:r>
            <a:endParaRPr sz="2900"/>
          </a:p>
        </p:txBody>
      </p:sp>
      <p:sp>
        <p:nvSpPr>
          <p:cNvPr id="7" name="object 7"/>
          <p:cNvSpPr txBox="1"/>
          <p:nvPr/>
        </p:nvSpPr>
        <p:spPr>
          <a:xfrm>
            <a:off x="2525267" y="162648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5" baseline="13888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t-</a:t>
            </a:r>
            <a:r>
              <a:rPr sz="1200" spc="-5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35270" y="1546605"/>
            <a:ext cx="433705" cy="434975"/>
            <a:chOff x="5335270" y="1546605"/>
            <a:chExt cx="433705" cy="434975"/>
          </a:xfrm>
        </p:grpSpPr>
        <p:sp>
          <p:nvSpPr>
            <p:cNvPr id="9" name="object 9"/>
            <p:cNvSpPr/>
            <p:nvPr/>
          </p:nvSpPr>
          <p:spPr>
            <a:xfrm>
              <a:off x="5341620" y="1552955"/>
              <a:ext cx="421005" cy="422275"/>
            </a:xfrm>
            <a:custGeom>
              <a:avLst/>
              <a:gdLst/>
              <a:ahLst/>
              <a:cxnLst/>
              <a:rect l="l" t="t" r="r" b="b"/>
              <a:pathLst>
                <a:path w="421004" h="422275">
                  <a:moveTo>
                    <a:pt x="210312" y="0"/>
                  </a:moveTo>
                  <a:lnTo>
                    <a:pt x="162072" y="5573"/>
                  </a:lnTo>
                  <a:lnTo>
                    <a:pt x="117798" y="21451"/>
                  </a:lnTo>
                  <a:lnTo>
                    <a:pt x="78750" y="46366"/>
                  </a:lnTo>
                  <a:lnTo>
                    <a:pt x="46186" y="79052"/>
                  </a:lnTo>
                  <a:lnTo>
                    <a:pt x="21367" y="118243"/>
                  </a:lnTo>
                  <a:lnTo>
                    <a:pt x="5551" y="162672"/>
                  </a:lnTo>
                  <a:lnTo>
                    <a:pt x="0" y="211074"/>
                  </a:lnTo>
                  <a:lnTo>
                    <a:pt x="5551" y="259475"/>
                  </a:lnTo>
                  <a:lnTo>
                    <a:pt x="21367" y="303904"/>
                  </a:lnTo>
                  <a:lnTo>
                    <a:pt x="46186" y="343095"/>
                  </a:lnTo>
                  <a:lnTo>
                    <a:pt x="78750" y="375781"/>
                  </a:lnTo>
                  <a:lnTo>
                    <a:pt x="117798" y="400696"/>
                  </a:lnTo>
                  <a:lnTo>
                    <a:pt x="162072" y="416574"/>
                  </a:lnTo>
                  <a:lnTo>
                    <a:pt x="210312" y="422148"/>
                  </a:lnTo>
                  <a:lnTo>
                    <a:pt x="258551" y="416574"/>
                  </a:lnTo>
                  <a:lnTo>
                    <a:pt x="302825" y="400696"/>
                  </a:lnTo>
                  <a:lnTo>
                    <a:pt x="341873" y="375781"/>
                  </a:lnTo>
                  <a:lnTo>
                    <a:pt x="374437" y="343095"/>
                  </a:lnTo>
                  <a:lnTo>
                    <a:pt x="399256" y="303904"/>
                  </a:lnTo>
                  <a:lnTo>
                    <a:pt x="415072" y="259475"/>
                  </a:lnTo>
                  <a:lnTo>
                    <a:pt x="420624" y="211074"/>
                  </a:lnTo>
                  <a:lnTo>
                    <a:pt x="415072" y="162672"/>
                  </a:lnTo>
                  <a:lnTo>
                    <a:pt x="399256" y="118243"/>
                  </a:lnTo>
                  <a:lnTo>
                    <a:pt x="374437" y="79052"/>
                  </a:lnTo>
                  <a:lnTo>
                    <a:pt x="341873" y="46366"/>
                  </a:lnTo>
                  <a:lnTo>
                    <a:pt x="302825" y="21451"/>
                  </a:lnTo>
                  <a:lnTo>
                    <a:pt x="258551" y="5573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1620" y="1552955"/>
              <a:ext cx="421005" cy="422275"/>
            </a:xfrm>
            <a:custGeom>
              <a:avLst/>
              <a:gdLst/>
              <a:ahLst/>
              <a:cxnLst/>
              <a:rect l="l" t="t" r="r" b="b"/>
              <a:pathLst>
                <a:path w="421004" h="422275">
                  <a:moveTo>
                    <a:pt x="0" y="211074"/>
                  </a:moveTo>
                  <a:lnTo>
                    <a:pt x="5551" y="162672"/>
                  </a:lnTo>
                  <a:lnTo>
                    <a:pt x="21367" y="118243"/>
                  </a:lnTo>
                  <a:lnTo>
                    <a:pt x="46186" y="79052"/>
                  </a:lnTo>
                  <a:lnTo>
                    <a:pt x="78750" y="46366"/>
                  </a:lnTo>
                  <a:lnTo>
                    <a:pt x="117798" y="21451"/>
                  </a:lnTo>
                  <a:lnTo>
                    <a:pt x="162072" y="5573"/>
                  </a:lnTo>
                  <a:lnTo>
                    <a:pt x="210312" y="0"/>
                  </a:lnTo>
                  <a:lnTo>
                    <a:pt x="258551" y="5573"/>
                  </a:lnTo>
                  <a:lnTo>
                    <a:pt x="302825" y="21451"/>
                  </a:lnTo>
                  <a:lnTo>
                    <a:pt x="341873" y="46366"/>
                  </a:lnTo>
                  <a:lnTo>
                    <a:pt x="374437" y="79052"/>
                  </a:lnTo>
                  <a:lnTo>
                    <a:pt x="399256" y="118243"/>
                  </a:lnTo>
                  <a:lnTo>
                    <a:pt x="415072" y="162672"/>
                  </a:lnTo>
                  <a:lnTo>
                    <a:pt x="420624" y="211074"/>
                  </a:lnTo>
                  <a:lnTo>
                    <a:pt x="415072" y="259475"/>
                  </a:lnTo>
                  <a:lnTo>
                    <a:pt x="399256" y="303904"/>
                  </a:lnTo>
                  <a:lnTo>
                    <a:pt x="374437" y="343095"/>
                  </a:lnTo>
                  <a:lnTo>
                    <a:pt x="341873" y="375781"/>
                  </a:lnTo>
                  <a:lnTo>
                    <a:pt x="302825" y="400696"/>
                  </a:lnTo>
                  <a:lnTo>
                    <a:pt x="258551" y="416574"/>
                  </a:lnTo>
                  <a:lnTo>
                    <a:pt x="210312" y="422148"/>
                  </a:lnTo>
                  <a:lnTo>
                    <a:pt x="162072" y="416574"/>
                  </a:lnTo>
                  <a:lnTo>
                    <a:pt x="117798" y="400696"/>
                  </a:lnTo>
                  <a:lnTo>
                    <a:pt x="78750" y="375781"/>
                  </a:lnTo>
                  <a:lnTo>
                    <a:pt x="46186" y="343095"/>
                  </a:lnTo>
                  <a:lnTo>
                    <a:pt x="21367" y="303904"/>
                  </a:lnTo>
                  <a:lnTo>
                    <a:pt x="5551" y="259475"/>
                  </a:lnTo>
                  <a:lnTo>
                    <a:pt x="0" y="2110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13883" y="1570101"/>
            <a:ext cx="24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u</a:t>
            </a:r>
            <a:r>
              <a:rPr sz="1800" spc="-37" baseline="-20833" dirty="0">
                <a:latin typeface="Calibri"/>
                <a:cs typeface="Calibri"/>
              </a:rPr>
              <a:t>t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205216" y="1551432"/>
            <a:ext cx="433070" cy="436245"/>
            <a:chOff x="8205216" y="1551432"/>
            <a:chExt cx="433070" cy="436245"/>
          </a:xfrm>
        </p:grpSpPr>
        <p:sp>
          <p:nvSpPr>
            <p:cNvPr id="13" name="object 13"/>
            <p:cNvSpPr/>
            <p:nvPr/>
          </p:nvSpPr>
          <p:spPr>
            <a:xfrm>
              <a:off x="8211312" y="1557528"/>
              <a:ext cx="421005" cy="424180"/>
            </a:xfrm>
            <a:custGeom>
              <a:avLst/>
              <a:gdLst/>
              <a:ahLst/>
              <a:cxnLst/>
              <a:rect l="l" t="t" r="r" b="b"/>
              <a:pathLst>
                <a:path w="421004" h="424180">
                  <a:moveTo>
                    <a:pt x="210312" y="0"/>
                  </a:moveTo>
                  <a:lnTo>
                    <a:pt x="162072" y="5596"/>
                  </a:lnTo>
                  <a:lnTo>
                    <a:pt x="117798" y="21535"/>
                  </a:lnTo>
                  <a:lnTo>
                    <a:pt x="78750" y="46546"/>
                  </a:lnTo>
                  <a:lnTo>
                    <a:pt x="46186" y="79354"/>
                  </a:lnTo>
                  <a:lnTo>
                    <a:pt x="21367" y="118687"/>
                  </a:lnTo>
                  <a:lnTo>
                    <a:pt x="5551" y="163272"/>
                  </a:lnTo>
                  <a:lnTo>
                    <a:pt x="0" y="211836"/>
                  </a:lnTo>
                  <a:lnTo>
                    <a:pt x="5551" y="260399"/>
                  </a:lnTo>
                  <a:lnTo>
                    <a:pt x="21367" y="304984"/>
                  </a:lnTo>
                  <a:lnTo>
                    <a:pt x="46186" y="344317"/>
                  </a:lnTo>
                  <a:lnTo>
                    <a:pt x="78750" y="377125"/>
                  </a:lnTo>
                  <a:lnTo>
                    <a:pt x="117798" y="402136"/>
                  </a:lnTo>
                  <a:lnTo>
                    <a:pt x="162072" y="418075"/>
                  </a:lnTo>
                  <a:lnTo>
                    <a:pt x="210312" y="423672"/>
                  </a:lnTo>
                  <a:lnTo>
                    <a:pt x="258551" y="418075"/>
                  </a:lnTo>
                  <a:lnTo>
                    <a:pt x="302825" y="402136"/>
                  </a:lnTo>
                  <a:lnTo>
                    <a:pt x="341873" y="377125"/>
                  </a:lnTo>
                  <a:lnTo>
                    <a:pt x="374437" y="344317"/>
                  </a:lnTo>
                  <a:lnTo>
                    <a:pt x="399256" y="304984"/>
                  </a:lnTo>
                  <a:lnTo>
                    <a:pt x="415072" y="260399"/>
                  </a:lnTo>
                  <a:lnTo>
                    <a:pt x="420624" y="211836"/>
                  </a:lnTo>
                  <a:lnTo>
                    <a:pt x="415072" y="163272"/>
                  </a:lnTo>
                  <a:lnTo>
                    <a:pt x="399256" y="118687"/>
                  </a:lnTo>
                  <a:lnTo>
                    <a:pt x="374437" y="79354"/>
                  </a:lnTo>
                  <a:lnTo>
                    <a:pt x="341873" y="46546"/>
                  </a:lnTo>
                  <a:lnTo>
                    <a:pt x="302825" y="21535"/>
                  </a:lnTo>
                  <a:lnTo>
                    <a:pt x="258551" y="559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1312" y="1557528"/>
              <a:ext cx="421005" cy="424180"/>
            </a:xfrm>
            <a:custGeom>
              <a:avLst/>
              <a:gdLst/>
              <a:ahLst/>
              <a:cxnLst/>
              <a:rect l="l" t="t" r="r" b="b"/>
              <a:pathLst>
                <a:path w="421004" h="424180">
                  <a:moveTo>
                    <a:pt x="0" y="211836"/>
                  </a:moveTo>
                  <a:lnTo>
                    <a:pt x="5551" y="163272"/>
                  </a:lnTo>
                  <a:lnTo>
                    <a:pt x="21367" y="118687"/>
                  </a:lnTo>
                  <a:lnTo>
                    <a:pt x="46186" y="79354"/>
                  </a:lnTo>
                  <a:lnTo>
                    <a:pt x="78750" y="46546"/>
                  </a:lnTo>
                  <a:lnTo>
                    <a:pt x="117798" y="21535"/>
                  </a:lnTo>
                  <a:lnTo>
                    <a:pt x="162072" y="5596"/>
                  </a:lnTo>
                  <a:lnTo>
                    <a:pt x="210312" y="0"/>
                  </a:lnTo>
                  <a:lnTo>
                    <a:pt x="258551" y="5596"/>
                  </a:lnTo>
                  <a:lnTo>
                    <a:pt x="302825" y="21535"/>
                  </a:lnTo>
                  <a:lnTo>
                    <a:pt x="341873" y="46546"/>
                  </a:lnTo>
                  <a:lnTo>
                    <a:pt x="374437" y="79354"/>
                  </a:lnTo>
                  <a:lnTo>
                    <a:pt x="399256" y="118687"/>
                  </a:lnTo>
                  <a:lnTo>
                    <a:pt x="415072" y="163272"/>
                  </a:lnTo>
                  <a:lnTo>
                    <a:pt x="420624" y="211836"/>
                  </a:lnTo>
                  <a:lnTo>
                    <a:pt x="415072" y="260399"/>
                  </a:lnTo>
                  <a:lnTo>
                    <a:pt x="399256" y="304984"/>
                  </a:lnTo>
                  <a:lnTo>
                    <a:pt x="374437" y="344317"/>
                  </a:lnTo>
                  <a:lnTo>
                    <a:pt x="341873" y="377125"/>
                  </a:lnTo>
                  <a:lnTo>
                    <a:pt x="302825" y="402136"/>
                  </a:lnTo>
                  <a:lnTo>
                    <a:pt x="258551" y="418075"/>
                  </a:lnTo>
                  <a:lnTo>
                    <a:pt x="210312" y="423672"/>
                  </a:lnTo>
                  <a:lnTo>
                    <a:pt x="162072" y="418075"/>
                  </a:lnTo>
                  <a:lnTo>
                    <a:pt x="117798" y="402136"/>
                  </a:lnTo>
                  <a:lnTo>
                    <a:pt x="78750" y="377125"/>
                  </a:lnTo>
                  <a:lnTo>
                    <a:pt x="46186" y="344317"/>
                  </a:lnTo>
                  <a:lnTo>
                    <a:pt x="21367" y="304984"/>
                  </a:lnTo>
                  <a:lnTo>
                    <a:pt x="5551" y="260399"/>
                  </a:lnTo>
                  <a:lnTo>
                    <a:pt x="0" y="21183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43951" y="1626489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0" baseline="13888" dirty="0">
                <a:latin typeface="Calibri"/>
                <a:cs typeface="Calibri"/>
              </a:rPr>
              <a:t>u</a:t>
            </a:r>
            <a:r>
              <a:rPr sz="1200" spc="-20" dirty="0">
                <a:latin typeface="Calibri"/>
                <a:cs typeface="Calibri"/>
              </a:rPr>
              <a:t>t+1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21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995" y="-9652"/>
            <a:ext cx="6179185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ts val="3420"/>
              </a:lnSpc>
              <a:spcBef>
                <a:spcPts val="100"/>
              </a:spcBef>
            </a:pPr>
            <a:r>
              <a:rPr sz="3000" dirty="0"/>
              <a:t>Линейные</a:t>
            </a:r>
            <a:r>
              <a:rPr sz="3000" spc="-45" dirty="0"/>
              <a:t> </a:t>
            </a:r>
            <a:r>
              <a:rPr sz="3000" spc="-20" dirty="0"/>
              <a:t>условно</a:t>
            </a:r>
            <a:r>
              <a:rPr sz="3000" spc="-30" dirty="0"/>
              <a:t> </a:t>
            </a:r>
            <a:r>
              <a:rPr sz="3000" dirty="0"/>
              <a:t>случайные</a:t>
            </a:r>
            <a:r>
              <a:rPr sz="3000" spc="-55" dirty="0"/>
              <a:t> </a:t>
            </a:r>
            <a:r>
              <a:rPr sz="3000" spc="-20" dirty="0"/>
              <a:t>поля</a:t>
            </a:r>
            <a:endParaRPr sz="3000"/>
          </a:p>
          <a:p>
            <a:pPr marR="5080" algn="r">
              <a:lnSpc>
                <a:spcPts val="3420"/>
              </a:lnSpc>
            </a:pPr>
            <a:r>
              <a:rPr sz="3000" spc="-30" dirty="0"/>
              <a:t>(Linear-</a:t>
            </a:r>
            <a:r>
              <a:rPr sz="3000" dirty="0"/>
              <a:t>chain</a:t>
            </a:r>
            <a:r>
              <a:rPr sz="3000" spc="60" dirty="0"/>
              <a:t> </a:t>
            </a:r>
            <a:r>
              <a:rPr sz="3000" spc="-20" dirty="0"/>
              <a:t>CRF)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664520" y="2620399"/>
            <a:ext cx="5440045" cy="1704975"/>
            <a:chOff x="1664520" y="2620399"/>
            <a:chExt cx="5440045" cy="1704975"/>
          </a:xfrm>
        </p:grpSpPr>
        <p:sp>
          <p:nvSpPr>
            <p:cNvPr id="4" name="object 4"/>
            <p:cNvSpPr/>
            <p:nvPr/>
          </p:nvSpPr>
          <p:spPr>
            <a:xfrm>
              <a:off x="1673012" y="3854621"/>
              <a:ext cx="462915" cy="462280"/>
            </a:xfrm>
            <a:custGeom>
              <a:avLst/>
              <a:gdLst/>
              <a:ahLst/>
              <a:cxnLst/>
              <a:rect l="l" t="t" r="r" b="b"/>
              <a:pathLst>
                <a:path w="462914" h="462279">
                  <a:moveTo>
                    <a:pt x="231308" y="0"/>
                  </a:moveTo>
                  <a:lnTo>
                    <a:pt x="184691" y="4690"/>
                  </a:lnTo>
                  <a:lnTo>
                    <a:pt x="141273" y="18141"/>
                  </a:lnTo>
                  <a:lnTo>
                    <a:pt x="101982" y="39427"/>
                  </a:lnTo>
                  <a:lnTo>
                    <a:pt x="67749" y="67618"/>
                  </a:lnTo>
                  <a:lnTo>
                    <a:pt x="39504" y="101787"/>
                  </a:lnTo>
                  <a:lnTo>
                    <a:pt x="18177" y="141005"/>
                  </a:lnTo>
                  <a:lnTo>
                    <a:pt x="4699" y="184344"/>
                  </a:lnTo>
                  <a:lnTo>
                    <a:pt x="0" y="230877"/>
                  </a:lnTo>
                  <a:lnTo>
                    <a:pt x="4699" y="277411"/>
                  </a:lnTo>
                  <a:lnTo>
                    <a:pt x="18177" y="320754"/>
                  </a:lnTo>
                  <a:lnTo>
                    <a:pt x="39504" y="359975"/>
                  </a:lnTo>
                  <a:lnTo>
                    <a:pt x="67749" y="394148"/>
                  </a:lnTo>
                  <a:lnTo>
                    <a:pt x="101982" y="422343"/>
                  </a:lnTo>
                  <a:lnTo>
                    <a:pt x="141273" y="443632"/>
                  </a:lnTo>
                  <a:lnTo>
                    <a:pt x="184692" y="457087"/>
                  </a:lnTo>
                  <a:lnTo>
                    <a:pt x="231308" y="461778"/>
                  </a:lnTo>
                  <a:lnTo>
                    <a:pt x="277923" y="457087"/>
                  </a:lnTo>
                  <a:lnTo>
                    <a:pt x="321339" y="443632"/>
                  </a:lnTo>
                  <a:lnTo>
                    <a:pt x="360627" y="422343"/>
                  </a:lnTo>
                  <a:lnTo>
                    <a:pt x="394856" y="394148"/>
                  </a:lnTo>
                  <a:lnTo>
                    <a:pt x="423096" y="359975"/>
                  </a:lnTo>
                  <a:lnTo>
                    <a:pt x="444419" y="320754"/>
                  </a:lnTo>
                  <a:lnTo>
                    <a:pt x="457895" y="277411"/>
                  </a:lnTo>
                  <a:lnTo>
                    <a:pt x="462593" y="230877"/>
                  </a:lnTo>
                  <a:lnTo>
                    <a:pt x="457895" y="184344"/>
                  </a:lnTo>
                  <a:lnTo>
                    <a:pt x="444419" y="141005"/>
                  </a:lnTo>
                  <a:lnTo>
                    <a:pt x="423096" y="101787"/>
                  </a:lnTo>
                  <a:lnTo>
                    <a:pt x="394855" y="67618"/>
                  </a:lnTo>
                  <a:lnTo>
                    <a:pt x="360627" y="39427"/>
                  </a:lnTo>
                  <a:lnTo>
                    <a:pt x="321339" y="18141"/>
                  </a:lnTo>
                  <a:lnTo>
                    <a:pt x="277923" y="4690"/>
                  </a:lnTo>
                  <a:lnTo>
                    <a:pt x="231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3012" y="2628892"/>
              <a:ext cx="462915" cy="1687830"/>
            </a:xfrm>
            <a:custGeom>
              <a:avLst/>
              <a:gdLst/>
              <a:ahLst/>
              <a:cxnLst/>
              <a:rect l="l" t="t" r="r" b="b"/>
              <a:pathLst>
                <a:path w="462914" h="1687829">
                  <a:moveTo>
                    <a:pt x="0" y="1456607"/>
                  </a:moveTo>
                  <a:lnTo>
                    <a:pt x="4699" y="1410074"/>
                  </a:lnTo>
                  <a:lnTo>
                    <a:pt x="18177" y="1366734"/>
                  </a:lnTo>
                  <a:lnTo>
                    <a:pt x="39504" y="1327516"/>
                  </a:lnTo>
                  <a:lnTo>
                    <a:pt x="67749" y="1293348"/>
                  </a:lnTo>
                  <a:lnTo>
                    <a:pt x="101982" y="1265157"/>
                  </a:lnTo>
                  <a:lnTo>
                    <a:pt x="141273" y="1243871"/>
                  </a:lnTo>
                  <a:lnTo>
                    <a:pt x="184692" y="1230419"/>
                  </a:lnTo>
                  <a:lnTo>
                    <a:pt x="231308" y="1225729"/>
                  </a:lnTo>
                  <a:lnTo>
                    <a:pt x="277923" y="1230419"/>
                  </a:lnTo>
                  <a:lnTo>
                    <a:pt x="321339" y="1243871"/>
                  </a:lnTo>
                  <a:lnTo>
                    <a:pt x="360627" y="1265157"/>
                  </a:lnTo>
                  <a:lnTo>
                    <a:pt x="394856" y="1293348"/>
                  </a:lnTo>
                  <a:lnTo>
                    <a:pt x="423096" y="1327516"/>
                  </a:lnTo>
                  <a:lnTo>
                    <a:pt x="444419" y="1366734"/>
                  </a:lnTo>
                  <a:lnTo>
                    <a:pt x="457895" y="1410074"/>
                  </a:lnTo>
                  <a:lnTo>
                    <a:pt x="462593" y="1456607"/>
                  </a:lnTo>
                  <a:lnTo>
                    <a:pt x="457895" y="1503141"/>
                  </a:lnTo>
                  <a:lnTo>
                    <a:pt x="444419" y="1546483"/>
                  </a:lnTo>
                  <a:lnTo>
                    <a:pt x="423096" y="1585705"/>
                  </a:lnTo>
                  <a:lnTo>
                    <a:pt x="394856" y="1619878"/>
                  </a:lnTo>
                  <a:lnTo>
                    <a:pt x="360627" y="1648073"/>
                  </a:lnTo>
                  <a:lnTo>
                    <a:pt x="321339" y="1669362"/>
                  </a:lnTo>
                  <a:lnTo>
                    <a:pt x="277923" y="1682817"/>
                  </a:lnTo>
                  <a:lnTo>
                    <a:pt x="231308" y="1687508"/>
                  </a:lnTo>
                  <a:lnTo>
                    <a:pt x="184692" y="1682817"/>
                  </a:lnTo>
                  <a:lnTo>
                    <a:pt x="141273" y="1669362"/>
                  </a:lnTo>
                  <a:lnTo>
                    <a:pt x="101982" y="1648073"/>
                  </a:lnTo>
                  <a:lnTo>
                    <a:pt x="67749" y="1619878"/>
                  </a:lnTo>
                  <a:lnTo>
                    <a:pt x="39504" y="1585705"/>
                  </a:lnTo>
                  <a:lnTo>
                    <a:pt x="18177" y="1546483"/>
                  </a:lnTo>
                  <a:lnTo>
                    <a:pt x="4699" y="1503141"/>
                  </a:lnTo>
                  <a:lnTo>
                    <a:pt x="0" y="1456607"/>
                  </a:lnTo>
                  <a:close/>
                </a:path>
                <a:path w="462914" h="1687829">
                  <a:moveTo>
                    <a:pt x="0" y="230787"/>
                  </a:moveTo>
                  <a:lnTo>
                    <a:pt x="4699" y="184297"/>
                  </a:lnTo>
                  <a:lnTo>
                    <a:pt x="18177" y="140986"/>
                  </a:lnTo>
                  <a:lnTo>
                    <a:pt x="39504" y="101784"/>
                  </a:lnTo>
                  <a:lnTo>
                    <a:pt x="67749" y="67624"/>
                  </a:lnTo>
                  <a:lnTo>
                    <a:pt x="101982" y="39434"/>
                  </a:lnTo>
                  <a:lnTo>
                    <a:pt x="141273" y="18146"/>
                  </a:lnTo>
                  <a:lnTo>
                    <a:pt x="184691" y="4691"/>
                  </a:lnTo>
                  <a:lnTo>
                    <a:pt x="231308" y="0"/>
                  </a:lnTo>
                  <a:lnTo>
                    <a:pt x="277923" y="4691"/>
                  </a:lnTo>
                  <a:lnTo>
                    <a:pt x="321339" y="18146"/>
                  </a:lnTo>
                  <a:lnTo>
                    <a:pt x="360627" y="39434"/>
                  </a:lnTo>
                  <a:lnTo>
                    <a:pt x="394855" y="67624"/>
                  </a:lnTo>
                  <a:lnTo>
                    <a:pt x="423096" y="101784"/>
                  </a:lnTo>
                  <a:lnTo>
                    <a:pt x="444419" y="140986"/>
                  </a:lnTo>
                  <a:lnTo>
                    <a:pt x="457895" y="184297"/>
                  </a:lnTo>
                  <a:lnTo>
                    <a:pt x="462593" y="230787"/>
                  </a:lnTo>
                  <a:lnTo>
                    <a:pt x="457895" y="277343"/>
                  </a:lnTo>
                  <a:lnTo>
                    <a:pt x="444419" y="320702"/>
                  </a:lnTo>
                  <a:lnTo>
                    <a:pt x="423096" y="359936"/>
                  </a:lnTo>
                  <a:lnTo>
                    <a:pt x="394856" y="394117"/>
                  </a:lnTo>
                  <a:lnTo>
                    <a:pt x="360627" y="422317"/>
                  </a:lnTo>
                  <a:lnTo>
                    <a:pt x="321339" y="443609"/>
                  </a:lnTo>
                  <a:lnTo>
                    <a:pt x="277923" y="457064"/>
                  </a:lnTo>
                  <a:lnTo>
                    <a:pt x="231308" y="461755"/>
                  </a:lnTo>
                  <a:lnTo>
                    <a:pt x="184692" y="457064"/>
                  </a:lnTo>
                  <a:lnTo>
                    <a:pt x="141273" y="443609"/>
                  </a:lnTo>
                  <a:lnTo>
                    <a:pt x="101982" y="422317"/>
                  </a:lnTo>
                  <a:lnTo>
                    <a:pt x="67749" y="394117"/>
                  </a:lnTo>
                  <a:lnTo>
                    <a:pt x="39504" y="359936"/>
                  </a:lnTo>
                  <a:lnTo>
                    <a:pt x="18177" y="320702"/>
                  </a:lnTo>
                  <a:lnTo>
                    <a:pt x="4699" y="277343"/>
                  </a:lnTo>
                  <a:lnTo>
                    <a:pt x="0" y="230787"/>
                  </a:lnTo>
                  <a:close/>
                </a:path>
              </a:pathLst>
            </a:custGeom>
            <a:ln w="16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4320" y="3090647"/>
              <a:ext cx="0" cy="764540"/>
            </a:xfrm>
            <a:custGeom>
              <a:avLst/>
              <a:gdLst/>
              <a:ahLst/>
              <a:cxnLst/>
              <a:rect l="l" t="t" r="r" b="b"/>
              <a:pathLst>
                <a:path h="764539">
                  <a:moveTo>
                    <a:pt x="0" y="0"/>
                  </a:moveTo>
                  <a:lnTo>
                    <a:pt x="0" y="763974"/>
                  </a:lnTo>
                </a:path>
              </a:pathLst>
            </a:custGeom>
            <a:ln w="53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9371" y="2628892"/>
              <a:ext cx="462915" cy="462280"/>
            </a:xfrm>
            <a:custGeom>
              <a:avLst/>
              <a:gdLst/>
              <a:ahLst/>
              <a:cxnLst/>
              <a:rect l="l" t="t" r="r" b="b"/>
              <a:pathLst>
                <a:path w="462914" h="462280">
                  <a:moveTo>
                    <a:pt x="0" y="230787"/>
                  </a:moveTo>
                  <a:lnTo>
                    <a:pt x="4699" y="184297"/>
                  </a:lnTo>
                  <a:lnTo>
                    <a:pt x="18177" y="140986"/>
                  </a:lnTo>
                  <a:lnTo>
                    <a:pt x="39504" y="101784"/>
                  </a:lnTo>
                  <a:lnTo>
                    <a:pt x="67749" y="67624"/>
                  </a:lnTo>
                  <a:lnTo>
                    <a:pt x="101982" y="39434"/>
                  </a:lnTo>
                  <a:lnTo>
                    <a:pt x="141273" y="18146"/>
                  </a:lnTo>
                  <a:lnTo>
                    <a:pt x="184691" y="4691"/>
                  </a:lnTo>
                  <a:lnTo>
                    <a:pt x="231308" y="0"/>
                  </a:lnTo>
                  <a:lnTo>
                    <a:pt x="277924" y="4691"/>
                  </a:lnTo>
                  <a:lnTo>
                    <a:pt x="321343" y="18146"/>
                  </a:lnTo>
                  <a:lnTo>
                    <a:pt x="360634" y="39434"/>
                  </a:lnTo>
                  <a:lnTo>
                    <a:pt x="394867" y="67624"/>
                  </a:lnTo>
                  <a:lnTo>
                    <a:pt x="423112" y="101784"/>
                  </a:lnTo>
                  <a:lnTo>
                    <a:pt x="444438" y="140986"/>
                  </a:lnTo>
                  <a:lnTo>
                    <a:pt x="457917" y="184297"/>
                  </a:lnTo>
                  <a:lnTo>
                    <a:pt x="462616" y="230787"/>
                  </a:lnTo>
                  <a:lnTo>
                    <a:pt x="457917" y="277343"/>
                  </a:lnTo>
                  <a:lnTo>
                    <a:pt x="444438" y="320702"/>
                  </a:lnTo>
                  <a:lnTo>
                    <a:pt x="423112" y="359936"/>
                  </a:lnTo>
                  <a:lnTo>
                    <a:pt x="394867" y="394117"/>
                  </a:lnTo>
                  <a:lnTo>
                    <a:pt x="360634" y="422317"/>
                  </a:lnTo>
                  <a:lnTo>
                    <a:pt x="321343" y="443609"/>
                  </a:lnTo>
                  <a:lnTo>
                    <a:pt x="277924" y="457064"/>
                  </a:lnTo>
                  <a:lnTo>
                    <a:pt x="231308" y="461755"/>
                  </a:lnTo>
                  <a:lnTo>
                    <a:pt x="184692" y="457064"/>
                  </a:lnTo>
                  <a:lnTo>
                    <a:pt x="141273" y="443609"/>
                  </a:lnTo>
                  <a:lnTo>
                    <a:pt x="101982" y="422317"/>
                  </a:lnTo>
                  <a:lnTo>
                    <a:pt x="67749" y="394117"/>
                  </a:lnTo>
                  <a:lnTo>
                    <a:pt x="39504" y="359936"/>
                  </a:lnTo>
                  <a:lnTo>
                    <a:pt x="18177" y="320702"/>
                  </a:lnTo>
                  <a:lnTo>
                    <a:pt x="4699" y="277343"/>
                  </a:lnTo>
                  <a:lnTo>
                    <a:pt x="0" y="230787"/>
                  </a:lnTo>
                  <a:close/>
                </a:path>
              </a:pathLst>
            </a:custGeom>
            <a:ln w="16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5606" y="2859679"/>
              <a:ext cx="963930" cy="0"/>
            </a:xfrm>
            <a:custGeom>
              <a:avLst/>
              <a:gdLst/>
              <a:ahLst/>
              <a:cxnLst/>
              <a:rect l="l" t="t" r="r" b="b"/>
              <a:pathLst>
                <a:path w="963930">
                  <a:moveTo>
                    <a:pt x="963765" y="0"/>
                  </a:moveTo>
                  <a:lnTo>
                    <a:pt x="0" y="0"/>
                  </a:lnTo>
                </a:path>
              </a:pathLst>
            </a:custGeom>
            <a:ln w="5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9372" y="3854621"/>
              <a:ext cx="462915" cy="462280"/>
            </a:xfrm>
            <a:custGeom>
              <a:avLst/>
              <a:gdLst/>
              <a:ahLst/>
              <a:cxnLst/>
              <a:rect l="l" t="t" r="r" b="b"/>
              <a:pathLst>
                <a:path w="462914" h="462279">
                  <a:moveTo>
                    <a:pt x="231308" y="0"/>
                  </a:moveTo>
                  <a:lnTo>
                    <a:pt x="184691" y="4690"/>
                  </a:lnTo>
                  <a:lnTo>
                    <a:pt x="141273" y="18141"/>
                  </a:lnTo>
                  <a:lnTo>
                    <a:pt x="101982" y="39427"/>
                  </a:lnTo>
                  <a:lnTo>
                    <a:pt x="67749" y="67618"/>
                  </a:lnTo>
                  <a:lnTo>
                    <a:pt x="39504" y="101787"/>
                  </a:lnTo>
                  <a:lnTo>
                    <a:pt x="18177" y="141005"/>
                  </a:lnTo>
                  <a:lnTo>
                    <a:pt x="4699" y="184344"/>
                  </a:lnTo>
                  <a:lnTo>
                    <a:pt x="0" y="230877"/>
                  </a:lnTo>
                  <a:lnTo>
                    <a:pt x="4699" y="277411"/>
                  </a:lnTo>
                  <a:lnTo>
                    <a:pt x="18177" y="320754"/>
                  </a:lnTo>
                  <a:lnTo>
                    <a:pt x="39504" y="359975"/>
                  </a:lnTo>
                  <a:lnTo>
                    <a:pt x="67749" y="394148"/>
                  </a:lnTo>
                  <a:lnTo>
                    <a:pt x="101982" y="422343"/>
                  </a:lnTo>
                  <a:lnTo>
                    <a:pt x="141273" y="443632"/>
                  </a:lnTo>
                  <a:lnTo>
                    <a:pt x="184692" y="457087"/>
                  </a:lnTo>
                  <a:lnTo>
                    <a:pt x="231308" y="461778"/>
                  </a:lnTo>
                  <a:lnTo>
                    <a:pt x="277924" y="457087"/>
                  </a:lnTo>
                  <a:lnTo>
                    <a:pt x="321343" y="443632"/>
                  </a:lnTo>
                  <a:lnTo>
                    <a:pt x="360634" y="422343"/>
                  </a:lnTo>
                  <a:lnTo>
                    <a:pt x="394867" y="394148"/>
                  </a:lnTo>
                  <a:lnTo>
                    <a:pt x="423112" y="359975"/>
                  </a:lnTo>
                  <a:lnTo>
                    <a:pt x="444438" y="320754"/>
                  </a:lnTo>
                  <a:lnTo>
                    <a:pt x="457917" y="277411"/>
                  </a:lnTo>
                  <a:lnTo>
                    <a:pt x="462616" y="230877"/>
                  </a:lnTo>
                  <a:lnTo>
                    <a:pt x="457917" y="184344"/>
                  </a:lnTo>
                  <a:lnTo>
                    <a:pt x="444438" y="141005"/>
                  </a:lnTo>
                  <a:lnTo>
                    <a:pt x="423112" y="101787"/>
                  </a:lnTo>
                  <a:lnTo>
                    <a:pt x="394867" y="67618"/>
                  </a:lnTo>
                  <a:lnTo>
                    <a:pt x="360634" y="39427"/>
                  </a:lnTo>
                  <a:lnTo>
                    <a:pt x="321343" y="18141"/>
                  </a:lnTo>
                  <a:lnTo>
                    <a:pt x="277924" y="4690"/>
                  </a:lnTo>
                  <a:lnTo>
                    <a:pt x="231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9372" y="3854621"/>
              <a:ext cx="462915" cy="462280"/>
            </a:xfrm>
            <a:custGeom>
              <a:avLst/>
              <a:gdLst/>
              <a:ahLst/>
              <a:cxnLst/>
              <a:rect l="l" t="t" r="r" b="b"/>
              <a:pathLst>
                <a:path w="462914" h="462279">
                  <a:moveTo>
                    <a:pt x="0" y="230877"/>
                  </a:moveTo>
                  <a:lnTo>
                    <a:pt x="4699" y="184344"/>
                  </a:lnTo>
                  <a:lnTo>
                    <a:pt x="18177" y="141005"/>
                  </a:lnTo>
                  <a:lnTo>
                    <a:pt x="39504" y="101787"/>
                  </a:lnTo>
                  <a:lnTo>
                    <a:pt x="67749" y="67618"/>
                  </a:lnTo>
                  <a:lnTo>
                    <a:pt x="101982" y="39427"/>
                  </a:lnTo>
                  <a:lnTo>
                    <a:pt x="141273" y="18141"/>
                  </a:lnTo>
                  <a:lnTo>
                    <a:pt x="184691" y="4690"/>
                  </a:lnTo>
                  <a:lnTo>
                    <a:pt x="231308" y="0"/>
                  </a:lnTo>
                  <a:lnTo>
                    <a:pt x="277924" y="4690"/>
                  </a:lnTo>
                  <a:lnTo>
                    <a:pt x="321343" y="18141"/>
                  </a:lnTo>
                  <a:lnTo>
                    <a:pt x="360634" y="39427"/>
                  </a:lnTo>
                  <a:lnTo>
                    <a:pt x="394867" y="67618"/>
                  </a:lnTo>
                  <a:lnTo>
                    <a:pt x="423112" y="101787"/>
                  </a:lnTo>
                  <a:lnTo>
                    <a:pt x="444438" y="141005"/>
                  </a:lnTo>
                  <a:lnTo>
                    <a:pt x="457917" y="184344"/>
                  </a:lnTo>
                  <a:lnTo>
                    <a:pt x="462616" y="230877"/>
                  </a:lnTo>
                  <a:lnTo>
                    <a:pt x="457917" y="277411"/>
                  </a:lnTo>
                  <a:lnTo>
                    <a:pt x="444438" y="320754"/>
                  </a:lnTo>
                  <a:lnTo>
                    <a:pt x="423112" y="359975"/>
                  </a:lnTo>
                  <a:lnTo>
                    <a:pt x="394867" y="394148"/>
                  </a:lnTo>
                  <a:lnTo>
                    <a:pt x="360634" y="422343"/>
                  </a:lnTo>
                  <a:lnTo>
                    <a:pt x="321343" y="443632"/>
                  </a:lnTo>
                  <a:lnTo>
                    <a:pt x="277924" y="457087"/>
                  </a:lnTo>
                  <a:lnTo>
                    <a:pt x="231308" y="461778"/>
                  </a:lnTo>
                  <a:lnTo>
                    <a:pt x="184692" y="457087"/>
                  </a:lnTo>
                  <a:lnTo>
                    <a:pt x="141273" y="443632"/>
                  </a:lnTo>
                  <a:lnTo>
                    <a:pt x="101982" y="422343"/>
                  </a:lnTo>
                  <a:lnTo>
                    <a:pt x="67749" y="394148"/>
                  </a:lnTo>
                  <a:lnTo>
                    <a:pt x="39504" y="359975"/>
                  </a:lnTo>
                  <a:lnTo>
                    <a:pt x="18177" y="320754"/>
                  </a:lnTo>
                  <a:lnTo>
                    <a:pt x="4699" y="277411"/>
                  </a:lnTo>
                  <a:lnTo>
                    <a:pt x="0" y="230877"/>
                  </a:lnTo>
                  <a:close/>
                </a:path>
              </a:pathLst>
            </a:custGeom>
            <a:ln w="16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0680" y="3090647"/>
              <a:ext cx="0" cy="764540"/>
            </a:xfrm>
            <a:custGeom>
              <a:avLst/>
              <a:gdLst/>
              <a:ahLst/>
              <a:cxnLst/>
              <a:rect l="l" t="t" r="r" b="b"/>
              <a:pathLst>
                <a:path h="764539">
                  <a:moveTo>
                    <a:pt x="0" y="0"/>
                  </a:moveTo>
                  <a:lnTo>
                    <a:pt x="0" y="763974"/>
                  </a:lnTo>
                </a:path>
              </a:pathLst>
            </a:custGeom>
            <a:ln w="53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5731" y="3854621"/>
              <a:ext cx="462915" cy="462280"/>
            </a:xfrm>
            <a:custGeom>
              <a:avLst/>
              <a:gdLst/>
              <a:ahLst/>
              <a:cxnLst/>
              <a:rect l="l" t="t" r="r" b="b"/>
              <a:pathLst>
                <a:path w="462914" h="462279">
                  <a:moveTo>
                    <a:pt x="231421" y="0"/>
                  </a:moveTo>
                  <a:lnTo>
                    <a:pt x="184774" y="4690"/>
                  </a:lnTo>
                  <a:lnTo>
                    <a:pt x="141330" y="18141"/>
                  </a:lnTo>
                  <a:lnTo>
                    <a:pt x="102019" y="39427"/>
                  </a:lnTo>
                  <a:lnTo>
                    <a:pt x="67771" y="67618"/>
                  </a:lnTo>
                  <a:lnTo>
                    <a:pt x="39516" y="101787"/>
                  </a:lnTo>
                  <a:lnTo>
                    <a:pt x="18182" y="141005"/>
                  </a:lnTo>
                  <a:lnTo>
                    <a:pt x="4700" y="184344"/>
                  </a:lnTo>
                  <a:lnTo>
                    <a:pt x="0" y="230877"/>
                  </a:lnTo>
                  <a:lnTo>
                    <a:pt x="4700" y="277411"/>
                  </a:lnTo>
                  <a:lnTo>
                    <a:pt x="18182" y="320754"/>
                  </a:lnTo>
                  <a:lnTo>
                    <a:pt x="39516" y="359975"/>
                  </a:lnTo>
                  <a:lnTo>
                    <a:pt x="67771" y="394148"/>
                  </a:lnTo>
                  <a:lnTo>
                    <a:pt x="102019" y="422343"/>
                  </a:lnTo>
                  <a:lnTo>
                    <a:pt x="141330" y="443632"/>
                  </a:lnTo>
                  <a:lnTo>
                    <a:pt x="184774" y="457087"/>
                  </a:lnTo>
                  <a:lnTo>
                    <a:pt x="231421" y="461778"/>
                  </a:lnTo>
                  <a:lnTo>
                    <a:pt x="277993" y="457087"/>
                  </a:lnTo>
                  <a:lnTo>
                    <a:pt x="321381" y="443632"/>
                  </a:lnTo>
                  <a:lnTo>
                    <a:pt x="360651" y="422343"/>
                  </a:lnTo>
                  <a:lnTo>
                    <a:pt x="394873" y="394148"/>
                  </a:lnTo>
                  <a:lnTo>
                    <a:pt x="423112" y="359975"/>
                  </a:lnTo>
                  <a:lnTo>
                    <a:pt x="444437" y="320754"/>
                  </a:lnTo>
                  <a:lnTo>
                    <a:pt x="457916" y="277411"/>
                  </a:lnTo>
                  <a:lnTo>
                    <a:pt x="462616" y="230877"/>
                  </a:lnTo>
                  <a:lnTo>
                    <a:pt x="457916" y="184344"/>
                  </a:lnTo>
                  <a:lnTo>
                    <a:pt x="444437" y="141005"/>
                  </a:lnTo>
                  <a:lnTo>
                    <a:pt x="423112" y="101787"/>
                  </a:lnTo>
                  <a:lnTo>
                    <a:pt x="394872" y="67618"/>
                  </a:lnTo>
                  <a:lnTo>
                    <a:pt x="360651" y="39427"/>
                  </a:lnTo>
                  <a:lnTo>
                    <a:pt x="321381" y="18141"/>
                  </a:lnTo>
                  <a:lnTo>
                    <a:pt x="277993" y="4690"/>
                  </a:lnTo>
                  <a:lnTo>
                    <a:pt x="231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5731" y="2628892"/>
              <a:ext cx="462915" cy="1687830"/>
            </a:xfrm>
            <a:custGeom>
              <a:avLst/>
              <a:gdLst/>
              <a:ahLst/>
              <a:cxnLst/>
              <a:rect l="l" t="t" r="r" b="b"/>
              <a:pathLst>
                <a:path w="462914" h="1687829">
                  <a:moveTo>
                    <a:pt x="0" y="1456607"/>
                  </a:moveTo>
                  <a:lnTo>
                    <a:pt x="4700" y="1410074"/>
                  </a:lnTo>
                  <a:lnTo>
                    <a:pt x="18182" y="1366734"/>
                  </a:lnTo>
                  <a:lnTo>
                    <a:pt x="39516" y="1327516"/>
                  </a:lnTo>
                  <a:lnTo>
                    <a:pt x="67771" y="1293348"/>
                  </a:lnTo>
                  <a:lnTo>
                    <a:pt x="102019" y="1265157"/>
                  </a:lnTo>
                  <a:lnTo>
                    <a:pt x="141330" y="1243871"/>
                  </a:lnTo>
                  <a:lnTo>
                    <a:pt x="184774" y="1230419"/>
                  </a:lnTo>
                  <a:lnTo>
                    <a:pt x="231421" y="1225729"/>
                  </a:lnTo>
                  <a:lnTo>
                    <a:pt x="277993" y="1230419"/>
                  </a:lnTo>
                  <a:lnTo>
                    <a:pt x="321381" y="1243871"/>
                  </a:lnTo>
                  <a:lnTo>
                    <a:pt x="360651" y="1265157"/>
                  </a:lnTo>
                  <a:lnTo>
                    <a:pt x="394873" y="1293348"/>
                  </a:lnTo>
                  <a:lnTo>
                    <a:pt x="423112" y="1327516"/>
                  </a:lnTo>
                  <a:lnTo>
                    <a:pt x="444437" y="1366734"/>
                  </a:lnTo>
                  <a:lnTo>
                    <a:pt x="457916" y="1410074"/>
                  </a:lnTo>
                  <a:lnTo>
                    <a:pt x="462616" y="1456607"/>
                  </a:lnTo>
                  <a:lnTo>
                    <a:pt x="457916" y="1503141"/>
                  </a:lnTo>
                  <a:lnTo>
                    <a:pt x="444437" y="1546483"/>
                  </a:lnTo>
                  <a:lnTo>
                    <a:pt x="423112" y="1585705"/>
                  </a:lnTo>
                  <a:lnTo>
                    <a:pt x="394873" y="1619878"/>
                  </a:lnTo>
                  <a:lnTo>
                    <a:pt x="360652" y="1648073"/>
                  </a:lnTo>
                  <a:lnTo>
                    <a:pt x="321381" y="1669362"/>
                  </a:lnTo>
                  <a:lnTo>
                    <a:pt x="277993" y="1682817"/>
                  </a:lnTo>
                  <a:lnTo>
                    <a:pt x="231421" y="1687508"/>
                  </a:lnTo>
                  <a:lnTo>
                    <a:pt x="184774" y="1682817"/>
                  </a:lnTo>
                  <a:lnTo>
                    <a:pt x="141330" y="1669362"/>
                  </a:lnTo>
                  <a:lnTo>
                    <a:pt x="102019" y="1648073"/>
                  </a:lnTo>
                  <a:lnTo>
                    <a:pt x="67771" y="1619878"/>
                  </a:lnTo>
                  <a:lnTo>
                    <a:pt x="39516" y="1585705"/>
                  </a:lnTo>
                  <a:lnTo>
                    <a:pt x="18182" y="1546483"/>
                  </a:lnTo>
                  <a:lnTo>
                    <a:pt x="4700" y="1503141"/>
                  </a:lnTo>
                  <a:lnTo>
                    <a:pt x="0" y="1456607"/>
                  </a:lnTo>
                  <a:close/>
                </a:path>
                <a:path w="462914" h="1687829">
                  <a:moveTo>
                    <a:pt x="0" y="230787"/>
                  </a:moveTo>
                  <a:lnTo>
                    <a:pt x="4700" y="184297"/>
                  </a:lnTo>
                  <a:lnTo>
                    <a:pt x="18182" y="140986"/>
                  </a:lnTo>
                  <a:lnTo>
                    <a:pt x="39516" y="101784"/>
                  </a:lnTo>
                  <a:lnTo>
                    <a:pt x="67771" y="67624"/>
                  </a:lnTo>
                  <a:lnTo>
                    <a:pt x="102019" y="39434"/>
                  </a:lnTo>
                  <a:lnTo>
                    <a:pt x="141330" y="18146"/>
                  </a:lnTo>
                  <a:lnTo>
                    <a:pt x="184774" y="4691"/>
                  </a:lnTo>
                  <a:lnTo>
                    <a:pt x="231421" y="0"/>
                  </a:lnTo>
                  <a:lnTo>
                    <a:pt x="277993" y="4691"/>
                  </a:lnTo>
                  <a:lnTo>
                    <a:pt x="321381" y="18146"/>
                  </a:lnTo>
                  <a:lnTo>
                    <a:pt x="360651" y="39434"/>
                  </a:lnTo>
                  <a:lnTo>
                    <a:pt x="394872" y="67624"/>
                  </a:lnTo>
                  <a:lnTo>
                    <a:pt x="423112" y="101784"/>
                  </a:lnTo>
                  <a:lnTo>
                    <a:pt x="444437" y="140986"/>
                  </a:lnTo>
                  <a:lnTo>
                    <a:pt x="457916" y="184297"/>
                  </a:lnTo>
                  <a:lnTo>
                    <a:pt x="462616" y="230787"/>
                  </a:lnTo>
                  <a:lnTo>
                    <a:pt x="457916" y="277343"/>
                  </a:lnTo>
                  <a:lnTo>
                    <a:pt x="444437" y="320702"/>
                  </a:lnTo>
                  <a:lnTo>
                    <a:pt x="423112" y="359936"/>
                  </a:lnTo>
                  <a:lnTo>
                    <a:pt x="394873" y="394117"/>
                  </a:lnTo>
                  <a:lnTo>
                    <a:pt x="360651" y="422317"/>
                  </a:lnTo>
                  <a:lnTo>
                    <a:pt x="321381" y="443609"/>
                  </a:lnTo>
                  <a:lnTo>
                    <a:pt x="277993" y="457064"/>
                  </a:lnTo>
                  <a:lnTo>
                    <a:pt x="231421" y="461755"/>
                  </a:lnTo>
                  <a:lnTo>
                    <a:pt x="184774" y="457064"/>
                  </a:lnTo>
                  <a:lnTo>
                    <a:pt x="141330" y="443609"/>
                  </a:lnTo>
                  <a:lnTo>
                    <a:pt x="102019" y="422317"/>
                  </a:lnTo>
                  <a:lnTo>
                    <a:pt x="67771" y="394117"/>
                  </a:lnTo>
                  <a:lnTo>
                    <a:pt x="39516" y="359936"/>
                  </a:lnTo>
                  <a:lnTo>
                    <a:pt x="18182" y="320702"/>
                  </a:lnTo>
                  <a:lnTo>
                    <a:pt x="4700" y="277343"/>
                  </a:lnTo>
                  <a:lnTo>
                    <a:pt x="0" y="230787"/>
                  </a:lnTo>
                  <a:close/>
                </a:path>
              </a:pathLst>
            </a:custGeom>
            <a:ln w="16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1988" y="2859679"/>
              <a:ext cx="963930" cy="0"/>
            </a:xfrm>
            <a:custGeom>
              <a:avLst/>
              <a:gdLst/>
              <a:ahLst/>
              <a:cxnLst/>
              <a:rect l="l" t="t" r="r" b="b"/>
              <a:pathLst>
                <a:path w="963929">
                  <a:moveTo>
                    <a:pt x="963742" y="0"/>
                  </a:moveTo>
                  <a:lnTo>
                    <a:pt x="0" y="0"/>
                  </a:lnTo>
                </a:path>
              </a:pathLst>
            </a:custGeom>
            <a:ln w="5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56926" y="3090647"/>
              <a:ext cx="0" cy="764540"/>
            </a:xfrm>
            <a:custGeom>
              <a:avLst/>
              <a:gdLst/>
              <a:ahLst/>
              <a:cxnLst/>
              <a:rect l="l" t="t" r="r" b="b"/>
              <a:pathLst>
                <a:path h="764539">
                  <a:moveTo>
                    <a:pt x="0" y="0"/>
                  </a:moveTo>
                  <a:lnTo>
                    <a:pt x="0" y="763974"/>
                  </a:lnTo>
                </a:path>
              </a:pathLst>
            </a:custGeom>
            <a:ln w="53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88347" y="2859679"/>
              <a:ext cx="1645285" cy="0"/>
            </a:xfrm>
            <a:custGeom>
              <a:avLst/>
              <a:gdLst/>
              <a:ahLst/>
              <a:cxnLst/>
              <a:rect l="l" t="t" r="r" b="b"/>
              <a:pathLst>
                <a:path w="1645284">
                  <a:moveTo>
                    <a:pt x="1644883" y="0"/>
                  </a:moveTo>
                  <a:lnTo>
                    <a:pt x="0" y="0"/>
                  </a:lnTo>
                </a:path>
              </a:pathLst>
            </a:custGeom>
            <a:ln w="53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3231" y="3854621"/>
              <a:ext cx="462915" cy="462280"/>
            </a:xfrm>
            <a:custGeom>
              <a:avLst/>
              <a:gdLst/>
              <a:ahLst/>
              <a:cxnLst/>
              <a:rect l="l" t="t" r="r" b="b"/>
              <a:pathLst>
                <a:path w="462915" h="462279">
                  <a:moveTo>
                    <a:pt x="231194" y="0"/>
                  </a:moveTo>
                  <a:lnTo>
                    <a:pt x="184622" y="4690"/>
                  </a:lnTo>
                  <a:lnTo>
                    <a:pt x="141235" y="18141"/>
                  </a:lnTo>
                  <a:lnTo>
                    <a:pt x="101964" y="39427"/>
                  </a:lnTo>
                  <a:lnTo>
                    <a:pt x="67743" y="67618"/>
                  </a:lnTo>
                  <a:lnTo>
                    <a:pt x="39504" y="101787"/>
                  </a:lnTo>
                  <a:lnTo>
                    <a:pt x="18178" y="141005"/>
                  </a:lnTo>
                  <a:lnTo>
                    <a:pt x="4700" y="184344"/>
                  </a:lnTo>
                  <a:lnTo>
                    <a:pt x="0" y="230877"/>
                  </a:lnTo>
                  <a:lnTo>
                    <a:pt x="4700" y="277411"/>
                  </a:lnTo>
                  <a:lnTo>
                    <a:pt x="18178" y="320754"/>
                  </a:lnTo>
                  <a:lnTo>
                    <a:pt x="39504" y="359975"/>
                  </a:lnTo>
                  <a:lnTo>
                    <a:pt x="67743" y="394148"/>
                  </a:lnTo>
                  <a:lnTo>
                    <a:pt x="101964" y="422343"/>
                  </a:lnTo>
                  <a:lnTo>
                    <a:pt x="141235" y="443632"/>
                  </a:lnTo>
                  <a:lnTo>
                    <a:pt x="184622" y="457087"/>
                  </a:lnTo>
                  <a:lnTo>
                    <a:pt x="231194" y="461778"/>
                  </a:lnTo>
                  <a:lnTo>
                    <a:pt x="277842" y="457087"/>
                  </a:lnTo>
                  <a:lnTo>
                    <a:pt x="321285" y="443632"/>
                  </a:lnTo>
                  <a:lnTo>
                    <a:pt x="360596" y="422343"/>
                  </a:lnTo>
                  <a:lnTo>
                    <a:pt x="394844" y="394148"/>
                  </a:lnTo>
                  <a:lnTo>
                    <a:pt x="423100" y="359975"/>
                  </a:lnTo>
                  <a:lnTo>
                    <a:pt x="444433" y="320754"/>
                  </a:lnTo>
                  <a:lnTo>
                    <a:pt x="457915" y="277411"/>
                  </a:lnTo>
                  <a:lnTo>
                    <a:pt x="462616" y="230877"/>
                  </a:lnTo>
                  <a:lnTo>
                    <a:pt x="457915" y="184344"/>
                  </a:lnTo>
                  <a:lnTo>
                    <a:pt x="444433" y="141005"/>
                  </a:lnTo>
                  <a:lnTo>
                    <a:pt x="423100" y="101787"/>
                  </a:lnTo>
                  <a:lnTo>
                    <a:pt x="394844" y="67618"/>
                  </a:lnTo>
                  <a:lnTo>
                    <a:pt x="360596" y="39427"/>
                  </a:lnTo>
                  <a:lnTo>
                    <a:pt x="321285" y="18141"/>
                  </a:lnTo>
                  <a:lnTo>
                    <a:pt x="277842" y="4690"/>
                  </a:lnTo>
                  <a:lnTo>
                    <a:pt x="231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3231" y="2628892"/>
              <a:ext cx="462915" cy="1687830"/>
            </a:xfrm>
            <a:custGeom>
              <a:avLst/>
              <a:gdLst/>
              <a:ahLst/>
              <a:cxnLst/>
              <a:rect l="l" t="t" r="r" b="b"/>
              <a:pathLst>
                <a:path w="462915" h="1687829">
                  <a:moveTo>
                    <a:pt x="0" y="1456607"/>
                  </a:moveTo>
                  <a:lnTo>
                    <a:pt x="4700" y="1410074"/>
                  </a:lnTo>
                  <a:lnTo>
                    <a:pt x="18179" y="1366734"/>
                  </a:lnTo>
                  <a:lnTo>
                    <a:pt x="39504" y="1327516"/>
                  </a:lnTo>
                  <a:lnTo>
                    <a:pt x="67743" y="1293348"/>
                  </a:lnTo>
                  <a:lnTo>
                    <a:pt x="101964" y="1265157"/>
                  </a:lnTo>
                  <a:lnTo>
                    <a:pt x="141235" y="1243871"/>
                  </a:lnTo>
                  <a:lnTo>
                    <a:pt x="184622" y="1230419"/>
                  </a:lnTo>
                  <a:lnTo>
                    <a:pt x="231194" y="1225729"/>
                  </a:lnTo>
                  <a:lnTo>
                    <a:pt x="277842" y="1230419"/>
                  </a:lnTo>
                  <a:lnTo>
                    <a:pt x="321285" y="1243871"/>
                  </a:lnTo>
                  <a:lnTo>
                    <a:pt x="360596" y="1265157"/>
                  </a:lnTo>
                  <a:lnTo>
                    <a:pt x="394844" y="1293348"/>
                  </a:lnTo>
                  <a:lnTo>
                    <a:pt x="423100" y="1327516"/>
                  </a:lnTo>
                  <a:lnTo>
                    <a:pt x="444434" y="1366734"/>
                  </a:lnTo>
                  <a:lnTo>
                    <a:pt x="457915" y="1410074"/>
                  </a:lnTo>
                  <a:lnTo>
                    <a:pt x="462616" y="1456607"/>
                  </a:lnTo>
                  <a:lnTo>
                    <a:pt x="457915" y="1503141"/>
                  </a:lnTo>
                  <a:lnTo>
                    <a:pt x="444434" y="1546483"/>
                  </a:lnTo>
                  <a:lnTo>
                    <a:pt x="423100" y="1585705"/>
                  </a:lnTo>
                  <a:lnTo>
                    <a:pt x="394844" y="1619878"/>
                  </a:lnTo>
                  <a:lnTo>
                    <a:pt x="360596" y="1648073"/>
                  </a:lnTo>
                  <a:lnTo>
                    <a:pt x="321285" y="1669362"/>
                  </a:lnTo>
                  <a:lnTo>
                    <a:pt x="277842" y="1682817"/>
                  </a:lnTo>
                  <a:lnTo>
                    <a:pt x="231194" y="1687508"/>
                  </a:lnTo>
                  <a:lnTo>
                    <a:pt x="184622" y="1682817"/>
                  </a:lnTo>
                  <a:lnTo>
                    <a:pt x="141235" y="1669362"/>
                  </a:lnTo>
                  <a:lnTo>
                    <a:pt x="101964" y="1648073"/>
                  </a:lnTo>
                  <a:lnTo>
                    <a:pt x="67743" y="1619878"/>
                  </a:lnTo>
                  <a:lnTo>
                    <a:pt x="39504" y="1585705"/>
                  </a:lnTo>
                  <a:lnTo>
                    <a:pt x="18179" y="1546483"/>
                  </a:lnTo>
                  <a:lnTo>
                    <a:pt x="4700" y="1503141"/>
                  </a:lnTo>
                  <a:lnTo>
                    <a:pt x="0" y="1456607"/>
                  </a:lnTo>
                  <a:close/>
                </a:path>
                <a:path w="462915" h="1687829">
                  <a:moveTo>
                    <a:pt x="0" y="230787"/>
                  </a:moveTo>
                  <a:lnTo>
                    <a:pt x="4700" y="184297"/>
                  </a:lnTo>
                  <a:lnTo>
                    <a:pt x="18178" y="140986"/>
                  </a:lnTo>
                  <a:lnTo>
                    <a:pt x="39504" y="101784"/>
                  </a:lnTo>
                  <a:lnTo>
                    <a:pt x="67743" y="67624"/>
                  </a:lnTo>
                  <a:lnTo>
                    <a:pt x="101964" y="39434"/>
                  </a:lnTo>
                  <a:lnTo>
                    <a:pt x="141235" y="18146"/>
                  </a:lnTo>
                  <a:lnTo>
                    <a:pt x="184622" y="4691"/>
                  </a:lnTo>
                  <a:lnTo>
                    <a:pt x="231194" y="0"/>
                  </a:lnTo>
                  <a:lnTo>
                    <a:pt x="277842" y="4691"/>
                  </a:lnTo>
                  <a:lnTo>
                    <a:pt x="321285" y="18146"/>
                  </a:lnTo>
                  <a:lnTo>
                    <a:pt x="360596" y="39434"/>
                  </a:lnTo>
                  <a:lnTo>
                    <a:pt x="394844" y="67624"/>
                  </a:lnTo>
                  <a:lnTo>
                    <a:pt x="423100" y="101784"/>
                  </a:lnTo>
                  <a:lnTo>
                    <a:pt x="444433" y="140986"/>
                  </a:lnTo>
                  <a:lnTo>
                    <a:pt x="457915" y="184297"/>
                  </a:lnTo>
                  <a:lnTo>
                    <a:pt x="462616" y="230787"/>
                  </a:lnTo>
                  <a:lnTo>
                    <a:pt x="457915" y="277343"/>
                  </a:lnTo>
                  <a:lnTo>
                    <a:pt x="444433" y="320702"/>
                  </a:lnTo>
                  <a:lnTo>
                    <a:pt x="423100" y="359936"/>
                  </a:lnTo>
                  <a:lnTo>
                    <a:pt x="394844" y="394117"/>
                  </a:lnTo>
                  <a:lnTo>
                    <a:pt x="360596" y="422317"/>
                  </a:lnTo>
                  <a:lnTo>
                    <a:pt x="321285" y="443609"/>
                  </a:lnTo>
                  <a:lnTo>
                    <a:pt x="277842" y="457064"/>
                  </a:lnTo>
                  <a:lnTo>
                    <a:pt x="231194" y="461755"/>
                  </a:lnTo>
                  <a:lnTo>
                    <a:pt x="184622" y="457064"/>
                  </a:lnTo>
                  <a:lnTo>
                    <a:pt x="141235" y="443609"/>
                  </a:lnTo>
                  <a:lnTo>
                    <a:pt x="101964" y="422317"/>
                  </a:lnTo>
                  <a:lnTo>
                    <a:pt x="67743" y="394117"/>
                  </a:lnTo>
                  <a:lnTo>
                    <a:pt x="39504" y="359936"/>
                  </a:lnTo>
                  <a:lnTo>
                    <a:pt x="18178" y="320702"/>
                  </a:lnTo>
                  <a:lnTo>
                    <a:pt x="4700" y="277343"/>
                  </a:lnTo>
                  <a:lnTo>
                    <a:pt x="0" y="230787"/>
                  </a:lnTo>
                  <a:close/>
                </a:path>
              </a:pathLst>
            </a:custGeom>
            <a:ln w="16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64426" y="3090647"/>
              <a:ext cx="0" cy="764540"/>
            </a:xfrm>
            <a:custGeom>
              <a:avLst/>
              <a:gdLst/>
              <a:ahLst/>
              <a:cxnLst/>
              <a:rect l="l" t="t" r="r" b="b"/>
              <a:pathLst>
                <a:path h="764539">
                  <a:moveTo>
                    <a:pt x="0" y="0"/>
                  </a:moveTo>
                  <a:lnTo>
                    <a:pt x="0" y="763974"/>
                  </a:lnTo>
                </a:path>
              </a:pathLst>
            </a:custGeom>
            <a:ln w="53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583192" y="4487867"/>
          <a:ext cx="5672455" cy="673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marR="390525" algn="ctr">
                        <a:lnSpc>
                          <a:spcPts val="2290"/>
                        </a:lnSpc>
                      </a:pPr>
                      <a:r>
                        <a:rPr sz="2150" spc="-2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100" spc="-37" baseline="-11904" dirty="0">
                          <a:latin typeface="Calibri"/>
                          <a:cs typeface="Calibri"/>
                        </a:rPr>
                        <a:t>1</a:t>
                      </a:r>
                      <a:endParaRPr sz="2100" baseline="-11904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4195" algn="r">
                        <a:lnSpc>
                          <a:spcPts val="2290"/>
                        </a:lnSpc>
                      </a:pPr>
                      <a:r>
                        <a:rPr sz="2150" spc="-2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100" spc="-37" baseline="-11904" dirty="0">
                          <a:latin typeface="Calibri"/>
                          <a:cs typeface="Calibri"/>
                        </a:rPr>
                        <a:t>2</a:t>
                      </a:r>
                      <a:endParaRPr sz="2100" baseline="-11904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4659" algn="ctr">
                        <a:lnSpc>
                          <a:spcPts val="2335"/>
                        </a:lnSpc>
                        <a:tabLst>
                          <a:tab pos="2567305" algn="l"/>
                        </a:tabLst>
                      </a:pPr>
                      <a:r>
                        <a:rPr sz="3225" spc="-37" baseline="7751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3225" spc="-37" baseline="1291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100" spc="-37" baseline="-9920" dirty="0">
                          <a:latin typeface="Calibri"/>
                          <a:cs typeface="Calibri"/>
                        </a:rPr>
                        <a:t>T</a:t>
                      </a:r>
                      <a:endParaRPr sz="2100" baseline="-992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R="327660" algn="ctr">
                        <a:lnSpc>
                          <a:spcPts val="2360"/>
                        </a:lnSpc>
                      </a:pPr>
                      <a:r>
                        <a:rPr sz="2150" spc="-10" dirty="0">
                          <a:latin typeface="Calibri"/>
                          <a:cs typeface="Calibri"/>
                        </a:rPr>
                        <a:t>Apple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8640" algn="r">
                        <a:lnSpc>
                          <a:spcPts val="2360"/>
                        </a:lnSpc>
                      </a:pPr>
                      <a:r>
                        <a:rPr sz="2150" spc="-25" dirty="0">
                          <a:latin typeface="Calibri"/>
                          <a:cs typeface="Calibri"/>
                        </a:rPr>
                        <a:t>CEO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065" algn="ctr">
                        <a:lnSpc>
                          <a:spcPts val="2360"/>
                        </a:lnSpc>
                        <a:tabLst>
                          <a:tab pos="1605915" algn="l"/>
                          <a:tab pos="2487930" algn="l"/>
                        </a:tabLst>
                      </a:pPr>
                      <a:r>
                        <a:rPr sz="2150" spc="-25" dirty="0">
                          <a:latin typeface="Calibri"/>
                          <a:cs typeface="Calibri"/>
                        </a:rPr>
                        <a:t>Tim</a:t>
                      </a:r>
                      <a:r>
                        <a:rPr sz="21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150" spc="-25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sz="21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150" spc="-20" dirty="0">
                          <a:latin typeface="Calibri"/>
                          <a:cs typeface="Calibri"/>
                        </a:rPr>
                        <a:t>Event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22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552025" y="1810077"/>
          <a:ext cx="5538470" cy="664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marR="415290" algn="ctr">
                        <a:lnSpc>
                          <a:spcPts val="2035"/>
                        </a:lnSpc>
                      </a:pPr>
                      <a:r>
                        <a:rPr sz="2150" spc="-20" dirty="0">
                          <a:latin typeface="Calibri"/>
                          <a:cs typeface="Calibri"/>
                        </a:rPr>
                        <a:t>B-</a:t>
                      </a:r>
                      <a:r>
                        <a:rPr sz="2150" spc="-25" dirty="0">
                          <a:latin typeface="Calibri"/>
                          <a:cs typeface="Calibri"/>
                        </a:rPr>
                        <a:t>ORG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2035"/>
                        </a:lnSpc>
                      </a:pPr>
                      <a:r>
                        <a:rPr sz="2150" spc="-50" dirty="0">
                          <a:latin typeface="Calibri"/>
                          <a:cs typeface="Calibri"/>
                        </a:rPr>
                        <a:t>O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035"/>
                        </a:lnSpc>
                        <a:tabLst>
                          <a:tab pos="1328420" algn="l"/>
                          <a:tab pos="2334895" algn="l"/>
                        </a:tabLst>
                      </a:pPr>
                      <a:r>
                        <a:rPr sz="2150" spc="-20" dirty="0">
                          <a:latin typeface="Calibri"/>
                          <a:cs typeface="Calibri"/>
                        </a:rPr>
                        <a:t>B-</a:t>
                      </a:r>
                      <a:r>
                        <a:rPr sz="2150" spc="-25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21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150" spc="-25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sz="21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150" spc="-50" dirty="0">
                          <a:latin typeface="Calibri"/>
                          <a:cs typeface="Calibri"/>
                        </a:rPr>
                        <a:t>O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R="503555" algn="ctr">
                        <a:lnSpc>
                          <a:spcPts val="2455"/>
                        </a:lnSpc>
                      </a:pPr>
                      <a:r>
                        <a:rPr sz="2150" spc="-2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100" spc="-37" baseline="-11904" dirty="0">
                          <a:latin typeface="Calibri"/>
                          <a:cs typeface="Calibri"/>
                        </a:rPr>
                        <a:t>1</a:t>
                      </a:r>
                      <a:endParaRPr sz="2100" baseline="-11904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2455"/>
                        </a:lnSpc>
                      </a:pPr>
                      <a:r>
                        <a:rPr sz="2150" spc="-2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100" spc="-37" baseline="-11904" dirty="0">
                          <a:latin typeface="Calibri"/>
                          <a:cs typeface="Calibri"/>
                        </a:rPr>
                        <a:t>2</a:t>
                      </a:r>
                      <a:endParaRPr sz="2100" baseline="-11904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55"/>
                        </a:lnSpc>
                        <a:tabLst>
                          <a:tab pos="2112645" algn="l"/>
                        </a:tabLst>
                      </a:pPr>
                      <a:r>
                        <a:rPr sz="2150" spc="-2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100" spc="-37" baseline="-11904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100" baseline="-11904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150" spc="-2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100" spc="-37" baseline="-11904" dirty="0">
                          <a:latin typeface="Calibri"/>
                          <a:cs typeface="Calibri"/>
                        </a:rPr>
                        <a:t>T</a:t>
                      </a:r>
                      <a:endParaRPr sz="2100" baseline="-11904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220167" y="5393842"/>
            <a:ext cx="829564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CRF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позволяют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учитывать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метки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(классы)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соседних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слов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и </a:t>
            </a:r>
            <a:r>
              <a:rPr sz="2200" spc="-10" dirty="0">
                <a:latin typeface="Times New Roman"/>
                <a:cs typeface="Times New Roman"/>
              </a:rPr>
              <a:t>глобально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максимизировать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вероятность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всей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последовательности меток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1043" y="865759"/>
            <a:ext cx="36785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latin typeface="Times New Roman"/>
                <a:cs typeface="Times New Roman"/>
              </a:rPr>
              <a:t>Графическая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вероятностная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3943" y="1201038"/>
            <a:ext cx="5340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модель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линейного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условно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случайного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поля: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2285" y="902919"/>
            <a:ext cx="394842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(Lafferty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J.,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McCallum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A. et al.,</a:t>
            </a:r>
            <a:r>
              <a:rPr sz="2000" spc="-10" dirty="0">
                <a:latin typeface="Times New Roman"/>
                <a:cs typeface="Times New Roman"/>
              </a:rPr>
              <a:t> 2001)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527" y="52273"/>
            <a:ext cx="6598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Линейные</a:t>
            </a:r>
            <a:r>
              <a:rPr spc="-110" dirty="0"/>
              <a:t> </a:t>
            </a:r>
            <a:r>
              <a:rPr dirty="0"/>
              <a:t>условно</a:t>
            </a:r>
            <a:r>
              <a:rPr spc="-125" dirty="0"/>
              <a:t> </a:t>
            </a:r>
            <a:r>
              <a:rPr dirty="0"/>
              <a:t>случайные</a:t>
            </a:r>
            <a:r>
              <a:rPr spc="-145" dirty="0"/>
              <a:t> </a:t>
            </a:r>
            <a:r>
              <a:rPr spc="-20" dirty="0"/>
              <a:t>поля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68066"/>
            <a:ext cx="8255634" cy="8305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Вычисление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вероятности:</a:t>
            </a:r>
            <a:endParaRPr sz="26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812165" algn="l"/>
              </a:tabLst>
            </a:pPr>
            <a:r>
              <a:rPr sz="2200" dirty="0">
                <a:latin typeface="Times New Roman"/>
                <a:cs typeface="Times New Roman"/>
              </a:rPr>
              <a:t>Для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вычисления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применяем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динамическое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программирование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802" y="1991867"/>
            <a:ext cx="589915" cy="258445"/>
          </a:xfrm>
          <a:custGeom>
            <a:avLst/>
            <a:gdLst/>
            <a:ahLst/>
            <a:cxnLst/>
            <a:rect l="l" t="t" r="r" b="b"/>
            <a:pathLst>
              <a:path w="589914" h="258444">
                <a:moveTo>
                  <a:pt x="305943" y="1905"/>
                </a:moveTo>
                <a:lnTo>
                  <a:pt x="284988" y="1905"/>
                </a:lnTo>
                <a:lnTo>
                  <a:pt x="284988" y="255270"/>
                </a:lnTo>
                <a:lnTo>
                  <a:pt x="305943" y="255270"/>
                </a:lnTo>
                <a:lnTo>
                  <a:pt x="305943" y="1905"/>
                </a:lnTo>
                <a:close/>
              </a:path>
              <a:path w="589914" h="258444">
                <a:moveTo>
                  <a:pt x="507111" y="0"/>
                </a:moveTo>
                <a:lnTo>
                  <a:pt x="503428" y="10414"/>
                </a:lnTo>
                <a:lnTo>
                  <a:pt x="518382" y="16966"/>
                </a:lnTo>
                <a:lnTo>
                  <a:pt x="531241" y="25971"/>
                </a:lnTo>
                <a:lnTo>
                  <a:pt x="557339" y="67577"/>
                </a:lnTo>
                <a:lnTo>
                  <a:pt x="564959" y="105816"/>
                </a:lnTo>
                <a:lnTo>
                  <a:pt x="565912" y="127889"/>
                </a:lnTo>
                <a:lnTo>
                  <a:pt x="564957" y="150653"/>
                </a:lnTo>
                <a:lnTo>
                  <a:pt x="557285" y="189896"/>
                </a:lnTo>
                <a:lnTo>
                  <a:pt x="531225" y="232219"/>
                </a:lnTo>
                <a:lnTo>
                  <a:pt x="503809" y="247777"/>
                </a:lnTo>
                <a:lnTo>
                  <a:pt x="507111" y="258318"/>
                </a:lnTo>
                <a:lnTo>
                  <a:pt x="542321" y="241776"/>
                </a:lnTo>
                <a:lnTo>
                  <a:pt x="568198" y="213233"/>
                </a:lnTo>
                <a:lnTo>
                  <a:pt x="584136" y="174863"/>
                </a:lnTo>
                <a:lnTo>
                  <a:pt x="589407" y="129159"/>
                </a:lnTo>
                <a:lnTo>
                  <a:pt x="588075" y="105487"/>
                </a:lnTo>
                <a:lnTo>
                  <a:pt x="577459" y="63525"/>
                </a:lnTo>
                <a:lnTo>
                  <a:pt x="556367" y="29378"/>
                </a:lnTo>
                <a:lnTo>
                  <a:pt x="525799" y="6760"/>
                </a:lnTo>
                <a:lnTo>
                  <a:pt x="507111" y="0"/>
                </a:lnTo>
                <a:close/>
              </a:path>
              <a:path w="589914" h="258444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3" y="83613"/>
                </a:lnTo>
                <a:lnTo>
                  <a:pt x="0" y="129159"/>
                </a:lnTo>
                <a:lnTo>
                  <a:pt x="1331" y="152921"/>
                </a:lnTo>
                <a:lnTo>
                  <a:pt x="11947" y="194970"/>
                </a:lnTo>
                <a:lnTo>
                  <a:pt x="33023" y="228992"/>
                </a:lnTo>
                <a:lnTo>
                  <a:pt x="82423" y="258318"/>
                </a:lnTo>
                <a:lnTo>
                  <a:pt x="85598" y="247777"/>
                </a:lnTo>
                <a:lnTo>
                  <a:pt x="70901" y="241272"/>
                </a:lnTo>
                <a:lnTo>
                  <a:pt x="58229" y="232219"/>
                </a:lnTo>
                <a:lnTo>
                  <a:pt x="32194" y="189896"/>
                </a:lnTo>
                <a:lnTo>
                  <a:pt x="24574" y="150653"/>
                </a:lnTo>
                <a:lnTo>
                  <a:pt x="23622" y="127889"/>
                </a:lnTo>
                <a:lnTo>
                  <a:pt x="24574" y="105816"/>
                </a:lnTo>
                <a:lnTo>
                  <a:pt x="32194" y="67577"/>
                </a:lnTo>
                <a:lnTo>
                  <a:pt x="58340" y="25971"/>
                </a:lnTo>
                <a:lnTo>
                  <a:pt x="86106" y="10414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6560" y="2110867"/>
            <a:ext cx="561340" cy="18415"/>
          </a:xfrm>
          <a:custGeom>
            <a:avLst/>
            <a:gdLst/>
            <a:ahLst/>
            <a:cxnLst/>
            <a:rect l="l" t="t" r="r" b="b"/>
            <a:pathLst>
              <a:path w="561339" h="18414">
                <a:moveTo>
                  <a:pt x="560832" y="0"/>
                </a:moveTo>
                <a:lnTo>
                  <a:pt x="0" y="0"/>
                </a:lnTo>
                <a:lnTo>
                  <a:pt x="0" y="18287"/>
                </a:lnTo>
                <a:lnTo>
                  <a:pt x="560832" y="18287"/>
                </a:lnTo>
                <a:lnTo>
                  <a:pt x="56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3282" y="2177795"/>
            <a:ext cx="339725" cy="258445"/>
          </a:xfrm>
          <a:custGeom>
            <a:avLst/>
            <a:gdLst/>
            <a:ahLst/>
            <a:cxnLst/>
            <a:rect l="l" t="t" r="r" b="b"/>
            <a:pathLst>
              <a:path w="339725" h="258444">
                <a:moveTo>
                  <a:pt x="257175" y="0"/>
                </a:moveTo>
                <a:lnTo>
                  <a:pt x="253492" y="10413"/>
                </a:lnTo>
                <a:lnTo>
                  <a:pt x="268446" y="16966"/>
                </a:lnTo>
                <a:lnTo>
                  <a:pt x="281305" y="25971"/>
                </a:lnTo>
                <a:lnTo>
                  <a:pt x="307403" y="67577"/>
                </a:lnTo>
                <a:lnTo>
                  <a:pt x="315023" y="105816"/>
                </a:lnTo>
                <a:lnTo>
                  <a:pt x="315976" y="127888"/>
                </a:lnTo>
                <a:lnTo>
                  <a:pt x="315021" y="150653"/>
                </a:lnTo>
                <a:lnTo>
                  <a:pt x="307349" y="189896"/>
                </a:lnTo>
                <a:lnTo>
                  <a:pt x="281289" y="232219"/>
                </a:lnTo>
                <a:lnTo>
                  <a:pt x="253872" y="247776"/>
                </a:lnTo>
                <a:lnTo>
                  <a:pt x="257175" y="258317"/>
                </a:lnTo>
                <a:lnTo>
                  <a:pt x="292385" y="241776"/>
                </a:lnTo>
                <a:lnTo>
                  <a:pt x="318262" y="213232"/>
                </a:lnTo>
                <a:lnTo>
                  <a:pt x="334200" y="174863"/>
                </a:lnTo>
                <a:lnTo>
                  <a:pt x="339470" y="129158"/>
                </a:lnTo>
                <a:lnTo>
                  <a:pt x="338139" y="105487"/>
                </a:lnTo>
                <a:lnTo>
                  <a:pt x="327523" y="63525"/>
                </a:lnTo>
                <a:lnTo>
                  <a:pt x="306431" y="29378"/>
                </a:lnTo>
                <a:lnTo>
                  <a:pt x="275863" y="6760"/>
                </a:lnTo>
                <a:lnTo>
                  <a:pt x="257175" y="0"/>
                </a:lnTo>
                <a:close/>
              </a:path>
              <a:path w="339725" h="258444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3" y="83613"/>
                </a:lnTo>
                <a:lnTo>
                  <a:pt x="0" y="129158"/>
                </a:lnTo>
                <a:lnTo>
                  <a:pt x="1331" y="152921"/>
                </a:lnTo>
                <a:lnTo>
                  <a:pt x="11947" y="194970"/>
                </a:lnTo>
                <a:lnTo>
                  <a:pt x="33023" y="228992"/>
                </a:lnTo>
                <a:lnTo>
                  <a:pt x="82423" y="258317"/>
                </a:lnTo>
                <a:lnTo>
                  <a:pt x="85598" y="247776"/>
                </a:lnTo>
                <a:lnTo>
                  <a:pt x="70901" y="241272"/>
                </a:lnTo>
                <a:lnTo>
                  <a:pt x="58229" y="232219"/>
                </a:lnTo>
                <a:lnTo>
                  <a:pt x="32194" y="189896"/>
                </a:lnTo>
                <a:lnTo>
                  <a:pt x="24574" y="150653"/>
                </a:lnTo>
                <a:lnTo>
                  <a:pt x="23622" y="127888"/>
                </a:lnTo>
                <a:lnTo>
                  <a:pt x="24574" y="105816"/>
                </a:lnTo>
                <a:lnTo>
                  <a:pt x="32194" y="67577"/>
                </a:lnTo>
                <a:lnTo>
                  <a:pt x="58340" y="25971"/>
                </a:lnTo>
                <a:lnTo>
                  <a:pt x="86106" y="10413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84350" y="1696338"/>
            <a:ext cx="16224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5410">
              <a:lnSpc>
                <a:spcPts val="2155"/>
              </a:lnSpc>
              <a:spcBef>
                <a:spcPts val="95"/>
              </a:spcBef>
            </a:pPr>
            <a:r>
              <a:rPr sz="2200" spc="-50" dirty="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ts val="1565"/>
              </a:lnSpc>
              <a:tabLst>
                <a:tab pos="887094" algn="l"/>
              </a:tabLst>
            </a:pPr>
            <a:r>
              <a:rPr sz="2200" dirty="0">
                <a:latin typeface="Cambria Math"/>
                <a:cs typeface="Cambria Math"/>
              </a:rPr>
              <a:t>𝑝</a:t>
            </a:r>
            <a:r>
              <a:rPr sz="2200" spc="44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𝑦</a:t>
            </a:r>
            <a:r>
              <a:rPr sz="2200" spc="235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𝑥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  <a:p>
            <a:pPr marL="1172845">
              <a:lnSpc>
                <a:spcPts val="2050"/>
              </a:lnSpc>
            </a:pPr>
            <a:r>
              <a:rPr sz="2200" dirty="0">
                <a:latin typeface="Cambria Math"/>
                <a:cs typeface="Cambria Math"/>
              </a:rPr>
              <a:t>𝑍</a:t>
            </a:r>
            <a:r>
              <a:rPr sz="2200" spc="480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𝑥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8312" y="1709038"/>
            <a:ext cx="2796540" cy="824230"/>
          </a:xfrm>
          <a:custGeom>
            <a:avLst/>
            <a:gdLst/>
            <a:ahLst/>
            <a:cxnLst/>
            <a:rect l="l" t="t" r="r" b="b"/>
            <a:pathLst>
              <a:path w="2796540" h="824230">
                <a:moveTo>
                  <a:pt x="139192" y="9779"/>
                </a:moveTo>
                <a:lnTo>
                  <a:pt x="101473" y="32994"/>
                </a:lnTo>
                <a:lnTo>
                  <a:pt x="75768" y="71551"/>
                </a:lnTo>
                <a:lnTo>
                  <a:pt x="53416" y="115722"/>
                </a:lnTo>
                <a:lnTo>
                  <a:pt x="34417" y="165481"/>
                </a:lnTo>
                <a:lnTo>
                  <a:pt x="22009" y="208978"/>
                </a:lnTo>
                <a:lnTo>
                  <a:pt x="12369" y="255346"/>
                </a:lnTo>
                <a:lnTo>
                  <a:pt x="5486" y="304571"/>
                </a:lnTo>
                <a:lnTo>
                  <a:pt x="1371" y="356654"/>
                </a:lnTo>
                <a:lnTo>
                  <a:pt x="0" y="411861"/>
                </a:lnTo>
                <a:lnTo>
                  <a:pt x="1371" y="466915"/>
                </a:lnTo>
                <a:lnTo>
                  <a:pt x="5486" y="519290"/>
                </a:lnTo>
                <a:lnTo>
                  <a:pt x="12369" y="568731"/>
                </a:lnTo>
                <a:lnTo>
                  <a:pt x="22009" y="615213"/>
                </a:lnTo>
                <a:lnTo>
                  <a:pt x="34417" y="658749"/>
                </a:lnTo>
                <a:lnTo>
                  <a:pt x="53416" y="708520"/>
                </a:lnTo>
                <a:lnTo>
                  <a:pt x="75768" y="752690"/>
                </a:lnTo>
                <a:lnTo>
                  <a:pt x="101473" y="791248"/>
                </a:lnTo>
                <a:lnTo>
                  <a:pt x="130556" y="824230"/>
                </a:lnTo>
                <a:lnTo>
                  <a:pt x="139192" y="814578"/>
                </a:lnTo>
                <a:lnTo>
                  <a:pt x="113322" y="781075"/>
                </a:lnTo>
                <a:lnTo>
                  <a:pt x="90817" y="742289"/>
                </a:lnTo>
                <a:lnTo>
                  <a:pt x="71653" y="698207"/>
                </a:lnTo>
                <a:lnTo>
                  <a:pt x="55880" y="648843"/>
                </a:lnTo>
                <a:lnTo>
                  <a:pt x="45720" y="606082"/>
                </a:lnTo>
                <a:lnTo>
                  <a:pt x="37833" y="561009"/>
                </a:lnTo>
                <a:lnTo>
                  <a:pt x="32194" y="513613"/>
                </a:lnTo>
                <a:lnTo>
                  <a:pt x="28803" y="463892"/>
                </a:lnTo>
                <a:lnTo>
                  <a:pt x="27686" y="411607"/>
                </a:lnTo>
                <a:lnTo>
                  <a:pt x="28803" y="360095"/>
                </a:lnTo>
                <a:lnTo>
                  <a:pt x="32194" y="310565"/>
                </a:lnTo>
                <a:lnTo>
                  <a:pt x="37833" y="263283"/>
                </a:lnTo>
                <a:lnTo>
                  <a:pt x="45720" y="218262"/>
                </a:lnTo>
                <a:lnTo>
                  <a:pt x="55880" y="175514"/>
                </a:lnTo>
                <a:lnTo>
                  <a:pt x="71653" y="126085"/>
                </a:lnTo>
                <a:lnTo>
                  <a:pt x="90817" y="81978"/>
                </a:lnTo>
                <a:lnTo>
                  <a:pt x="113322" y="43218"/>
                </a:lnTo>
                <a:lnTo>
                  <a:pt x="139192" y="9779"/>
                </a:lnTo>
                <a:close/>
              </a:path>
              <a:path w="2796540" h="824230">
                <a:moveTo>
                  <a:pt x="1291209" y="293243"/>
                </a:moveTo>
                <a:lnTo>
                  <a:pt x="1287526" y="282829"/>
                </a:lnTo>
                <a:lnTo>
                  <a:pt x="1268780" y="289598"/>
                </a:lnTo>
                <a:lnTo>
                  <a:pt x="1252359" y="299389"/>
                </a:lnTo>
                <a:lnTo>
                  <a:pt x="1226439" y="328041"/>
                </a:lnTo>
                <a:lnTo>
                  <a:pt x="1210437" y="366445"/>
                </a:lnTo>
                <a:lnTo>
                  <a:pt x="1205103" y="411988"/>
                </a:lnTo>
                <a:lnTo>
                  <a:pt x="1206423" y="435762"/>
                </a:lnTo>
                <a:lnTo>
                  <a:pt x="1217041" y="477812"/>
                </a:lnTo>
                <a:lnTo>
                  <a:pt x="1238123" y="511822"/>
                </a:lnTo>
                <a:lnTo>
                  <a:pt x="1287526" y="541147"/>
                </a:lnTo>
                <a:lnTo>
                  <a:pt x="1290701" y="530606"/>
                </a:lnTo>
                <a:lnTo>
                  <a:pt x="1275994" y="524103"/>
                </a:lnTo>
                <a:lnTo>
                  <a:pt x="1263319" y="515061"/>
                </a:lnTo>
                <a:lnTo>
                  <a:pt x="1237284" y="472732"/>
                </a:lnTo>
                <a:lnTo>
                  <a:pt x="1229677" y="433489"/>
                </a:lnTo>
                <a:lnTo>
                  <a:pt x="1228725" y="410718"/>
                </a:lnTo>
                <a:lnTo>
                  <a:pt x="1229677" y="388658"/>
                </a:lnTo>
                <a:lnTo>
                  <a:pt x="1237297" y="350418"/>
                </a:lnTo>
                <a:lnTo>
                  <a:pt x="1263434" y="308813"/>
                </a:lnTo>
                <a:lnTo>
                  <a:pt x="1276261" y="299796"/>
                </a:lnTo>
                <a:lnTo>
                  <a:pt x="1291209" y="293243"/>
                </a:lnTo>
                <a:close/>
              </a:path>
              <a:path w="2796540" h="824230">
                <a:moveTo>
                  <a:pt x="2623566" y="411988"/>
                </a:moveTo>
                <a:lnTo>
                  <a:pt x="2618244" y="366445"/>
                </a:lnTo>
                <a:lnTo>
                  <a:pt x="2602357" y="328041"/>
                </a:lnTo>
                <a:lnTo>
                  <a:pt x="2576385" y="299389"/>
                </a:lnTo>
                <a:lnTo>
                  <a:pt x="2541270" y="282829"/>
                </a:lnTo>
                <a:lnTo>
                  <a:pt x="2537587" y="293243"/>
                </a:lnTo>
                <a:lnTo>
                  <a:pt x="2552535" y="299796"/>
                </a:lnTo>
                <a:lnTo>
                  <a:pt x="2565400" y="308800"/>
                </a:lnTo>
                <a:lnTo>
                  <a:pt x="2591485" y="350418"/>
                </a:lnTo>
                <a:lnTo>
                  <a:pt x="2599105" y="388658"/>
                </a:lnTo>
                <a:lnTo>
                  <a:pt x="2600071" y="410718"/>
                </a:lnTo>
                <a:lnTo>
                  <a:pt x="2599105" y="433489"/>
                </a:lnTo>
                <a:lnTo>
                  <a:pt x="2591435" y="472732"/>
                </a:lnTo>
                <a:lnTo>
                  <a:pt x="2565374" y="515061"/>
                </a:lnTo>
                <a:lnTo>
                  <a:pt x="2537968" y="530606"/>
                </a:lnTo>
                <a:lnTo>
                  <a:pt x="2541270" y="541147"/>
                </a:lnTo>
                <a:lnTo>
                  <a:pt x="2576474" y="524611"/>
                </a:lnTo>
                <a:lnTo>
                  <a:pt x="2602357" y="496062"/>
                </a:lnTo>
                <a:lnTo>
                  <a:pt x="2618282" y="457695"/>
                </a:lnTo>
                <a:lnTo>
                  <a:pt x="2622245" y="435762"/>
                </a:lnTo>
                <a:lnTo>
                  <a:pt x="2623566" y="411988"/>
                </a:lnTo>
                <a:close/>
              </a:path>
              <a:path w="2796540" h="824230">
                <a:moveTo>
                  <a:pt x="2796413" y="411607"/>
                </a:moveTo>
                <a:lnTo>
                  <a:pt x="2795016" y="356654"/>
                </a:lnTo>
                <a:lnTo>
                  <a:pt x="2790863" y="304571"/>
                </a:lnTo>
                <a:lnTo>
                  <a:pt x="2783954" y="255346"/>
                </a:lnTo>
                <a:lnTo>
                  <a:pt x="2774277" y="208978"/>
                </a:lnTo>
                <a:lnTo>
                  <a:pt x="2761869" y="165481"/>
                </a:lnTo>
                <a:lnTo>
                  <a:pt x="2742908" y="115722"/>
                </a:lnTo>
                <a:lnTo>
                  <a:pt x="2720556" y="71551"/>
                </a:lnTo>
                <a:lnTo>
                  <a:pt x="2694813" y="32994"/>
                </a:lnTo>
                <a:lnTo>
                  <a:pt x="2665730" y="0"/>
                </a:lnTo>
                <a:lnTo>
                  <a:pt x="2657094" y="9779"/>
                </a:lnTo>
                <a:lnTo>
                  <a:pt x="2682951" y="43218"/>
                </a:lnTo>
                <a:lnTo>
                  <a:pt x="2705455" y="81978"/>
                </a:lnTo>
                <a:lnTo>
                  <a:pt x="2724620" y="126085"/>
                </a:lnTo>
                <a:lnTo>
                  <a:pt x="2740406" y="175514"/>
                </a:lnTo>
                <a:lnTo>
                  <a:pt x="2750553" y="218262"/>
                </a:lnTo>
                <a:lnTo>
                  <a:pt x="2758440" y="263283"/>
                </a:lnTo>
                <a:lnTo>
                  <a:pt x="2764078" y="310565"/>
                </a:lnTo>
                <a:lnTo>
                  <a:pt x="2767469" y="360095"/>
                </a:lnTo>
                <a:lnTo>
                  <a:pt x="2768600" y="411861"/>
                </a:lnTo>
                <a:lnTo>
                  <a:pt x="2767469" y="463892"/>
                </a:lnTo>
                <a:lnTo>
                  <a:pt x="2764078" y="513613"/>
                </a:lnTo>
                <a:lnTo>
                  <a:pt x="2758440" y="561009"/>
                </a:lnTo>
                <a:lnTo>
                  <a:pt x="2750553" y="606082"/>
                </a:lnTo>
                <a:lnTo>
                  <a:pt x="2740406" y="648843"/>
                </a:lnTo>
                <a:lnTo>
                  <a:pt x="2724620" y="698207"/>
                </a:lnTo>
                <a:lnTo>
                  <a:pt x="2705455" y="742289"/>
                </a:lnTo>
                <a:lnTo>
                  <a:pt x="2682951" y="781075"/>
                </a:lnTo>
                <a:lnTo>
                  <a:pt x="2657094" y="814578"/>
                </a:lnTo>
                <a:lnTo>
                  <a:pt x="2665730" y="824230"/>
                </a:lnTo>
                <a:lnTo>
                  <a:pt x="2694813" y="791248"/>
                </a:lnTo>
                <a:lnTo>
                  <a:pt x="2720556" y="752690"/>
                </a:lnTo>
                <a:lnTo>
                  <a:pt x="2742908" y="708520"/>
                </a:lnTo>
                <a:lnTo>
                  <a:pt x="2761869" y="658749"/>
                </a:lnTo>
                <a:lnTo>
                  <a:pt x="2774277" y="615213"/>
                </a:lnTo>
                <a:lnTo>
                  <a:pt x="2783954" y="568731"/>
                </a:lnTo>
                <a:lnTo>
                  <a:pt x="2790863" y="519290"/>
                </a:lnTo>
                <a:lnTo>
                  <a:pt x="2795016" y="466915"/>
                </a:lnTo>
                <a:lnTo>
                  <a:pt x="2796413" y="411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27171" y="1497796"/>
            <a:ext cx="3566160" cy="11125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1962150" algn="ctr">
              <a:lnSpc>
                <a:spcPct val="100000"/>
              </a:lnSpc>
              <a:spcBef>
                <a:spcPts val="660"/>
              </a:spcBef>
              <a:tabLst>
                <a:tab pos="1097280" algn="l"/>
              </a:tabLst>
            </a:pPr>
            <a:r>
              <a:rPr sz="1600" spc="-50" dirty="0">
                <a:latin typeface="Cambria Math"/>
                <a:cs typeface="Cambria Math"/>
              </a:rPr>
              <a:t>𝑇</a:t>
            </a:r>
            <a:r>
              <a:rPr sz="1600" dirty="0">
                <a:latin typeface="Cambria Math"/>
                <a:cs typeface="Cambria Math"/>
              </a:rPr>
              <a:t>	</a:t>
            </a:r>
            <a:r>
              <a:rPr sz="1600" spc="75" dirty="0">
                <a:latin typeface="Cambria Math"/>
                <a:cs typeface="Cambria Math"/>
              </a:rPr>
              <a:t>𝑛</a:t>
            </a:r>
            <a:endParaRPr sz="1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760"/>
              </a:spcBef>
              <a:tabLst>
                <a:tab pos="1162685" algn="l"/>
                <a:tab pos="2298065" algn="l"/>
              </a:tabLst>
            </a:pPr>
            <a:r>
              <a:rPr sz="2200" spc="1985" dirty="0">
                <a:latin typeface="Cambria Math"/>
                <a:cs typeface="Cambria Math"/>
              </a:rPr>
              <a:t>𝖦</a:t>
            </a:r>
            <a:r>
              <a:rPr sz="2200" spc="-114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exp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1340" dirty="0">
                <a:latin typeface="Cambria Math"/>
                <a:cs typeface="Cambria Math"/>
              </a:rPr>
              <a:t>∑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𝑤</a:t>
            </a:r>
            <a:r>
              <a:rPr sz="2400" spc="-30" baseline="-15625" dirty="0">
                <a:latin typeface="Cambria Math"/>
                <a:cs typeface="Cambria Math"/>
              </a:rPr>
              <a:t>𝑘</a:t>
            </a:r>
            <a:r>
              <a:rPr sz="2200" spc="-20" dirty="0">
                <a:latin typeface="Cambria Math"/>
                <a:cs typeface="Cambria Math"/>
              </a:rPr>
              <a:t>𝑓</a:t>
            </a:r>
            <a:r>
              <a:rPr sz="2400" spc="-30" baseline="-15625" dirty="0">
                <a:latin typeface="Cambria Math"/>
                <a:cs typeface="Cambria Math"/>
              </a:rPr>
              <a:t>𝑘</a:t>
            </a:r>
            <a:r>
              <a:rPr sz="2400" baseline="-15625" dirty="0">
                <a:latin typeface="Cambria Math"/>
                <a:cs typeface="Cambria Math"/>
              </a:rPr>
              <a:t>	</a:t>
            </a:r>
            <a:r>
              <a:rPr sz="2200" dirty="0">
                <a:latin typeface="Cambria Math"/>
                <a:cs typeface="Cambria Math"/>
              </a:rPr>
              <a:t>𝑦</a:t>
            </a:r>
            <a:r>
              <a:rPr sz="2400" baseline="-15625" dirty="0">
                <a:latin typeface="Cambria Math"/>
                <a:cs typeface="Cambria Math"/>
              </a:rPr>
              <a:t>𝑡</a:t>
            </a:r>
            <a:r>
              <a:rPr sz="2200" dirty="0">
                <a:latin typeface="Cambria Math"/>
                <a:cs typeface="Cambria Math"/>
              </a:rPr>
              <a:t>,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𝑦</a:t>
            </a:r>
            <a:r>
              <a:rPr sz="2400" baseline="-15625" dirty="0">
                <a:latin typeface="Cambria Math"/>
                <a:cs typeface="Cambria Math"/>
              </a:rPr>
              <a:t>𝑡−1</a:t>
            </a:r>
            <a:r>
              <a:rPr sz="2200" dirty="0">
                <a:latin typeface="Cambria Math"/>
                <a:cs typeface="Cambria Math"/>
              </a:rPr>
              <a:t>,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𝑥</a:t>
            </a:r>
            <a:r>
              <a:rPr sz="2400" spc="-37" baseline="-15625" dirty="0">
                <a:latin typeface="Cambria Math"/>
                <a:cs typeface="Cambria Math"/>
              </a:rPr>
              <a:t>𝑡</a:t>
            </a:r>
            <a:endParaRPr sz="2400" baseline="-15625">
              <a:latin typeface="Cambria Math"/>
              <a:cs typeface="Cambria Math"/>
            </a:endParaRPr>
          </a:p>
          <a:p>
            <a:pPr marR="1944370" algn="ctr">
              <a:lnSpc>
                <a:spcPct val="100000"/>
              </a:lnSpc>
              <a:spcBef>
                <a:spcPts val="755"/>
              </a:spcBef>
              <a:tabLst>
                <a:tab pos="1083310" algn="l"/>
              </a:tabLst>
            </a:pPr>
            <a:r>
              <a:rPr sz="1600" spc="-25" dirty="0">
                <a:latin typeface="Cambria Math"/>
                <a:cs typeface="Cambria Math"/>
              </a:rPr>
              <a:t>𝑡=1</a:t>
            </a:r>
            <a:r>
              <a:rPr sz="1600" dirty="0">
                <a:latin typeface="Cambria Math"/>
                <a:cs typeface="Cambria Math"/>
              </a:rPr>
              <a:t>	</a:t>
            </a:r>
            <a:r>
              <a:rPr sz="1600" spc="-25" dirty="0">
                <a:latin typeface="Cambria Math"/>
                <a:cs typeface="Cambria Math"/>
              </a:rPr>
              <a:t>𝑘=1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74875" y="3293364"/>
            <a:ext cx="339725" cy="258445"/>
          </a:xfrm>
          <a:custGeom>
            <a:avLst/>
            <a:gdLst/>
            <a:ahLst/>
            <a:cxnLst/>
            <a:rect l="l" t="t" r="r" b="b"/>
            <a:pathLst>
              <a:path w="339725" h="258445">
                <a:moveTo>
                  <a:pt x="257175" y="0"/>
                </a:moveTo>
                <a:lnTo>
                  <a:pt x="253492" y="10413"/>
                </a:lnTo>
                <a:lnTo>
                  <a:pt x="268446" y="16966"/>
                </a:lnTo>
                <a:lnTo>
                  <a:pt x="281305" y="25971"/>
                </a:lnTo>
                <a:lnTo>
                  <a:pt x="307403" y="67577"/>
                </a:lnTo>
                <a:lnTo>
                  <a:pt x="315023" y="105816"/>
                </a:lnTo>
                <a:lnTo>
                  <a:pt x="315975" y="127888"/>
                </a:lnTo>
                <a:lnTo>
                  <a:pt x="315021" y="150653"/>
                </a:lnTo>
                <a:lnTo>
                  <a:pt x="307349" y="189896"/>
                </a:lnTo>
                <a:lnTo>
                  <a:pt x="281289" y="232219"/>
                </a:lnTo>
                <a:lnTo>
                  <a:pt x="253873" y="247776"/>
                </a:lnTo>
                <a:lnTo>
                  <a:pt x="257175" y="258318"/>
                </a:lnTo>
                <a:lnTo>
                  <a:pt x="292385" y="241776"/>
                </a:lnTo>
                <a:lnTo>
                  <a:pt x="318262" y="213233"/>
                </a:lnTo>
                <a:lnTo>
                  <a:pt x="334200" y="174863"/>
                </a:lnTo>
                <a:lnTo>
                  <a:pt x="339470" y="129159"/>
                </a:lnTo>
                <a:lnTo>
                  <a:pt x="338139" y="105487"/>
                </a:lnTo>
                <a:lnTo>
                  <a:pt x="327523" y="63525"/>
                </a:lnTo>
                <a:lnTo>
                  <a:pt x="306431" y="29378"/>
                </a:lnTo>
                <a:lnTo>
                  <a:pt x="275863" y="6760"/>
                </a:lnTo>
                <a:lnTo>
                  <a:pt x="257175" y="0"/>
                </a:lnTo>
                <a:close/>
              </a:path>
              <a:path w="339725" h="258445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3" y="83613"/>
                </a:lnTo>
                <a:lnTo>
                  <a:pt x="0" y="129159"/>
                </a:lnTo>
                <a:lnTo>
                  <a:pt x="1331" y="152921"/>
                </a:lnTo>
                <a:lnTo>
                  <a:pt x="11947" y="194970"/>
                </a:lnTo>
                <a:lnTo>
                  <a:pt x="33023" y="228992"/>
                </a:lnTo>
                <a:lnTo>
                  <a:pt x="82423" y="258318"/>
                </a:lnTo>
                <a:lnTo>
                  <a:pt x="85598" y="247776"/>
                </a:lnTo>
                <a:lnTo>
                  <a:pt x="70901" y="241272"/>
                </a:lnTo>
                <a:lnTo>
                  <a:pt x="58229" y="232219"/>
                </a:lnTo>
                <a:lnTo>
                  <a:pt x="32194" y="189896"/>
                </a:lnTo>
                <a:lnTo>
                  <a:pt x="24574" y="150653"/>
                </a:lnTo>
                <a:lnTo>
                  <a:pt x="23622" y="127888"/>
                </a:lnTo>
                <a:lnTo>
                  <a:pt x="24574" y="105816"/>
                </a:lnTo>
                <a:lnTo>
                  <a:pt x="32194" y="67577"/>
                </a:lnTo>
                <a:lnTo>
                  <a:pt x="58340" y="25971"/>
                </a:lnTo>
                <a:lnTo>
                  <a:pt x="86106" y="10413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5705" y="3209924"/>
            <a:ext cx="4622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mbria Math"/>
                <a:cs typeface="Cambria Math"/>
              </a:rPr>
              <a:t>𝑍</a:t>
            </a:r>
            <a:r>
              <a:rPr sz="2200" spc="480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𝑥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5785" y="2799546"/>
            <a:ext cx="1683385" cy="11125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5115" algn="ctr">
              <a:lnSpc>
                <a:spcPct val="100000"/>
              </a:lnSpc>
              <a:spcBef>
                <a:spcPts val="660"/>
              </a:spcBef>
            </a:pPr>
            <a:r>
              <a:rPr sz="1600" spc="-50" dirty="0">
                <a:latin typeface="Cambria Math"/>
                <a:cs typeface="Cambria Math"/>
              </a:rPr>
              <a:t>𝑇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  <a:tabLst>
                <a:tab pos="347345" algn="l"/>
              </a:tabLst>
            </a:pP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1340" dirty="0">
                <a:latin typeface="Cambria Math"/>
                <a:cs typeface="Cambria Math"/>
              </a:rPr>
              <a:t>∑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spc="1985" dirty="0">
                <a:latin typeface="Cambria Math"/>
                <a:cs typeface="Cambria Math"/>
              </a:rPr>
              <a:t>𝖦</a:t>
            </a:r>
            <a:r>
              <a:rPr sz="2200" spc="-110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exp</a:t>
            </a:r>
            <a:endParaRPr sz="2200">
              <a:latin typeface="Cambria Math"/>
              <a:cs typeface="Cambria Math"/>
            </a:endParaRPr>
          </a:p>
          <a:p>
            <a:pPr marR="27940" algn="ctr">
              <a:lnSpc>
                <a:spcPct val="100000"/>
              </a:lnSpc>
              <a:spcBef>
                <a:spcPts val="755"/>
              </a:spcBef>
              <a:tabLst>
                <a:tab pos="327025" algn="l"/>
              </a:tabLst>
            </a:pPr>
            <a:r>
              <a:rPr sz="1600" spc="65" dirty="0">
                <a:latin typeface="Cambria Math"/>
                <a:cs typeface="Cambria Math"/>
              </a:rPr>
              <a:t>𝑦</a:t>
            </a:r>
            <a:r>
              <a:rPr sz="1600" dirty="0">
                <a:latin typeface="Cambria Math"/>
                <a:cs typeface="Cambria Math"/>
              </a:rPr>
              <a:t>	</a:t>
            </a:r>
            <a:r>
              <a:rPr sz="1600" spc="-25" dirty="0">
                <a:latin typeface="Cambria Math"/>
                <a:cs typeface="Cambria Math"/>
              </a:rPr>
              <a:t>𝑡=1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45432" y="3010534"/>
            <a:ext cx="2796540" cy="824230"/>
          </a:xfrm>
          <a:custGeom>
            <a:avLst/>
            <a:gdLst/>
            <a:ahLst/>
            <a:cxnLst/>
            <a:rect l="l" t="t" r="r" b="b"/>
            <a:pathLst>
              <a:path w="2796540" h="824229">
                <a:moveTo>
                  <a:pt x="139192" y="9779"/>
                </a:moveTo>
                <a:lnTo>
                  <a:pt x="101473" y="32994"/>
                </a:lnTo>
                <a:lnTo>
                  <a:pt x="75768" y="71551"/>
                </a:lnTo>
                <a:lnTo>
                  <a:pt x="53416" y="115722"/>
                </a:lnTo>
                <a:lnTo>
                  <a:pt x="34417" y="165481"/>
                </a:lnTo>
                <a:lnTo>
                  <a:pt x="22009" y="208978"/>
                </a:lnTo>
                <a:lnTo>
                  <a:pt x="12369" y="255346"/>
                </a:lnTo>
                <a:lnTo>
                  <a:pt x="5486" y="304571"/>
                </a:lnTo>
                <a:lnTo>
                  <a:pt x="1371" y="356654"/>
                </a:lnTo>
                <a:lnTo>
                  <a:pt x="0" y="411861"/>
                </a:lnTo>
                <a:lnTo>
                  <a:pt x="1371" y="466915"/>
                </a:lnTo>
                <a:lnTo>
                  <a:pt x="5486" y="519290"/>
                </a:lnTo>
                <a:lnTo>
                  <a:pt x="12369" y="568731"/>
                </a:lnTo>
                <a:lnTo>
                  <a:pt x="22009" y="615213"/>
                </a:lnTo>
                <a:lnTo>
                  <a:pt x="34417" y="658749"/>
                </a:lnTo>
                <a:lnTo>
                  <a:pt x="53416" y="708520"/>
                </a:lnTo>
                <a:lnTo>
                  <a:pt x="75768" y="752690"/>
                </a:lnTo>
                <a:lnTo>
                  <a:pt x="101473" y="791248"/>
                </a:lnTo>
                <a:lnTo>
                  <a:pt x="130556" y="824230"/>
                </a:lnTo>
                <a:lnTo>
                  <a:pt x="139192" y="814578"/>
                </a:lnTo>
                <a:lnTo>
                  <a:pt x="113322" y="781075"/>
                </a:lnTo>
                <a:lnTo>
                  <a:pt x="90817" y="742289"/>
                </a:lnTo>
                <a:lnTo>
                  <a:pt x="71653" y="698207"/>
                </a:lnTo>
                <a:lnTo>
                  <a:pt x="55880" y="648843"/>
                </a:lnTo>
                <a:lnTo>
                  <a:pt x="45720" y="606082"/>
                </a:lnTo>
                <a:lnTo>
                  <a:pt x="37833" y="561009"/>
                </a:lnTo>
                <a:lnTo>
                  <a:pt x="32194" y="513613"/>
                </a:lnTo>
                <a:lnTo>
                  <a:pt x="28803" y="463892"/>
                </a:lnTo>
                <a:lnTo>
                  <a:pt x="27686" y="411607"/>
                </a:lnTo>
                <a:lnTo>
                  <a:pt x="28803" y="360095"/>
                </a:lnTo>
                <a:lnTo>
                  <a:pt x="32194" y="310565"/>
                </a:lnTo>
                <a:lnTo>
                  <a:pt x="37833" y="263283"/>
                </a:lnTo>
                <a:lnTo>
                  <a:pt x="45720" y="218262"/>
                </a:lnTo>
                <a:lnTo>
                  <a:pt x="55880" y="175514"/>
                </a:lnTo>
                <a:lnTo>
                  <a:pt x="71653" y="126085"/>
                </a:lnTo>
                <a:lnTo>
                  <a:pt x="90817" y="81978"/>
                </a:lnTo>
                <a:lnTo>
                  <a:pt x="113322" y="43218"/>
                </a:lnTo>
                <a:lnTo>
                  <a:pt x="139192" y="9779"/>
                </a:lnTo>
                <a:close/>
              </a:path>
              <a:path w="2796540" h="824229">
                <a:moveTo>
                  <a:pt x="1291209" y="293243"/>
                </a:moveTo>
                <a:lnTo>
                  <a:pt x="1287526" y="282829"/>
                </a:lnTo>
                <a:lnTo>
                  <a:pt x="1268780" y="289598"/>
                </a:lnTo>
                <a:lnTo>
                  <a:pt x="1252359" y="299389"/>
                </a:lnTo>
                <a:lnTo>
                  <a:pt x="1226439" y="328041"/>
                </a:lnTo>
                <a:lnTo>
                  <a:pt x="1210437" y="366445"/>
                </a:lnTo>
                <a:lnTo>
                  <a:pt x="1205103" y="411988"/>
                </a:lnTo>
                <a:lnTo>
                  <a:pt x="1206423" y="435762"/>
                </a:lnTo>
                <a:lnTo>
                  <a:pt x="1217041" y="477812"/>
                </a:lnTo>
                <a:lnTo>
                  <a:pt x="1238123" y="511822"/>
                </a:lnTo>
                <a:lnTo>
                  <a:pt x="1287526" y="541159"/>
                </a:lnTo>
                <a:lnTo>
                  <a:pt x="1290701" y="530606"/>
                </a:lnTo>
                <a:lnTo>
                  <a:pt x="1275994" y="524103"/>
                </a:lnTo>
                <a:lnTo>
                  <a:pt x="1263332" y="515048"/>
                </a:lnTo>
                <a:lnTo>
                  <a:pt x="1237297" y="472732"/>
                </a:lnTo>
                <a:lnTo>
                  <a:pt x="1229677" y="433489"/>
                </a:lnTo>
                <a:lnTo>
                  <a:pt x="1228725" y="410718"/>
                </a:lnTo>
                <a:lnTo>
                  <a:pt x="1229677" y="388658"/>
                </a:lnTo>
                <a:lnTo>
                  <a:pt x="1237297" y="350418"/>
                </a:lnTo>
                <a:lnTo>
                  <a:pt x="1263434" y="308800"/>
                </a:lnTo>
                <a:lnTo>
                  <a:pt x="1276261" y="299796"/>
                </a:lnTo>
                <a:lnTo>
                  <a:pt x="1291209" y="293243"/>
                </a:lnTo>
                <a:close/>
              </a:path>
              <a:path w="2796540" h="824229">
                <a:moveTo>
                  <a:pt x="2623566" y="411988"/>
                </a:moveTo>
                <a:lnTo>
                  <a:pt x="2618244" y="366445"/>
                </a:lnTo>
                <a:lnTo>
                  <a:pt x="2602357" y="328041"/>
                </a:lnTo>
                <a:lnTo>
                  <a:pt x="2576385" y="299389"/>
                </a:lnTo>
                <a:lnTo>
                  <a:pt x="2541270" y="282829"/>
                </a:lnTo>
                <a:lnTo>
                  <a:pt x="2537587" y="293243"/>
                </a:lnTo>
                <a:lnTo>
                  <a:pt x="2552535" y="299796"/>
                </a:lnTo>
                <a:lnTo>
                  <a:pt x="2565400" y="308800"/>
                </a:lnTo>
                <a:lnTo>
                  <a:pt x="2591485" y="350418"/>
                </a:lnTo>
                <a:lnTo>
                  <a:pt x="2599105" y="388658"/>
                </a:lnTo>
                <a:lnTo>
                  <a:pt x="2600071" y="410718"/>
                </a:lnTo>
                <a:lnTo>
                  <a:pt x="2599105" y="433489"/>
                </a:lnTo>
                <a:lnTo>
                  <a:pt x="2591435" y="472732"/>
                </a:lnTo>
                <a:lnTo>
                  <a:pt x="2565374" y="515048"/>
                </a:lnTo>
                <a:lnTo>
                  <a:pt x="2537968" y="530606"/>
                </a:lnTo>
                <a:lnTo>
                  <a:pt x="2541270" y="541159"/>
                </a:lnTo>
                <a:lnTo>
                  <a:pt x="2576474" y="524611"/>
                </a:lnTo>
                <a:lnTo>
                  <a:pt x="2602357" y="496062"/>
                </a:lnTo>
                <a:lnTo>
                  <a:pt x="2618282" y="457695"/>
                </a:lnTo>
                <a:lnTo>
                  <a:pt x="2622245" y="435762"/>
                </a:lnTo>
                <a:lnTo>
                  <a:pt x="2623566" y="411988"/>
                </a:lnTo>
                <a:close/>
              </a:path>
              <a:path w="2796540" h="824229">
                <a:moveTo>
                  <a:pt x="2796413" y="411607"/>
                </a:moveTo>
                <a:lnTo>
                  <a:pt x="2795016" y="356654"/>
                </a:lnTo>
                <a:lnTo>
                  <a:pt x="2790863" y="304571"/>
                </a:lnTo>
                <a:lnTo>
                  <a:pt x="2783954" y="255346"/>
                </a:lnTo>
                <a:lnTo>
                  <a:pt x="2774277" y="208978"/>
                </a:lnTo>
                <a:lnTo>
                  <a:pt x="2761869" y="165481"/>
                </a:lnTo>
                <a:lnTo>
                  <a:pt x="2742908" y="115722"/>
                </a:lnTo>
                <a:lnTo>
                  <a:pt x="2720556" y="71551"/>
                </a:lnTo>
                <a:lnTo>
                  <a:pt x="2694813" y="32994"/>
                </a:lnTo>
                <a:lnTo>
                  <a:pt x="2665730" y="0"/>
                </a:lnTo>
                <a:lnTo>
                  <a:pt x="2657094" y="9779"/>
                </a:lnTo>
                <a:lnTo>
                  <a:pt x="2682951" y="43218"/>
                </a:lnTo>
                <a:lnTo>
                  <a:pt x="2705455" y="81978"/>
                </a:lnTo>
                <a:lnTo>
                  <a:pt x="2724620" y="126085"/>
                </a:lnTo>
                <a:lnTo>
                  <a:pt x="2740406" y="175514"/>
                </a:lnTo>
                <a:lnTo>
                  <a:pt x="2750553" y="218262"/>
                </a:lnTo>
                <a:lnTo>
                  <a:pt x="2758440" y="263283"/>
                </a:lnTo>
                <a:lnTo>
                  <a:pt x="2764078" y="310565"/>
                </a:lnTo>
                <a:lnTo>
                  <a:pt x="2767469" y="360095"/>
                </a:lnTo>
                <a:lnTo>
                  <a:pt x="2768600" y="411861"/>
                </a:lnTo>
                <a:lnTo>
                  <a:pt x="2767469" y="463892"/>
                </a:lnTo>
                <a:lnTo>
                  <a:pt x="2764078" y="513613"/>
                </a:lnTo>
                <a:lnTo>
                  <a:pt x="2758440" y="561009"/>
                </a:lnTo>
                <a:lnTo>
                  <a:pt x="2750553" y="606082"/>
                </a:lnTo>
                <a:lnTo>
                  <a:pt x="2740406" y="648843"/>
                </a:lnTo>
                <a:lnTo>
                  <a:pt x="2724620" y="698207"/>
                </a:lnTo>
                <a:lnTo>
                  <a:pt x="2705455" y="742289"/>
                </a:lnTo>
                <a:lnTo>
                  <a:pt x="2682951" y="781075"/>
                </a:lnTo>
                <a:lnTo>
                  <a:pt x="2657094" y="814578"/>
                </a:lnTo>
                <a:lnTo>
                  <a:pt x="2665730" y="824230"/>
                </a:lnTo>
                <a:lnTo>
                  <a:pt x="2694813" y="791248"/>
                </a:lnTo>
                <a:lnTo>
                  <a:pt x="2720556" y="752690"/>
                </a:lnTo>
                <a:lnTo>
                  <a:pt x="2742908" y="708520"/>
                </a:lnTo>
                <a:lnTo>
                  <a:pt x="2761869" y="658749"/>
                </a:lnTo>
                <a:lnTo>
                  <a:pt x="2774277" y="615213"/>
                </a:lnTo>
                <a:lnTo>
                  <a:pt x="2783954" y="568731"/>
                </a:lnTo>
                <a:lnTo>
                  <a:pt x="2790863" y="519290"/>
                </a:lnTo>
                <a:lnTo>
                  <a:pt x="2795016" y="466915"/>
                </a:lnTo>
                <a:lnTo>
                  <a:pt x="2796413" y="411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56810" y="2799546"/>
            <a:ext cx="2440940" cy="11125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1964689" algn="ctr">
              <a:lnSpc>
                <a:spcPct val="100000"/>
              </a:lnSpc>
              <a:spcBef>
                <a:spcPts val="660"/>
              </a:spcBef>
            </a:pPr>
            <a:r>
              <a:rPr sz="1600" spc="75" dirty="0">
                <a:latin typeface="Cambria Math"/>
                <a:cs typeface="Cambria Math"/>
              </a:rPr>
              <a:t>𝑛</a:t>
            </a:r>
            <a:endParaRPr sz="1600">
              <a:latin typeface="Cambria Math"/>
              <a:cs typeface="Cambria Math"/>
            </a:endParaRPr>
          </a:p>
          <a:p>
            <a:pPr marL="50165">
              <a:lnSpc>
                <a:spcPct val="100000"/>
              </a:lnSpc>
              <a:spcBef>
                <a:spcPts val="760"/>
              </a:spcBef>
              <a:tabLst>
                <a:tab pos="1185545" algn="l"/>
              </a:tabLst>
            </a:pPr>
            <a:r>
              <a:rPr sz="2200" spc="1340" dirty="0">
                <a:latin typeface="Cambria Math"/>
                <a:cs typeface="Cambria Math"/>
              </a:rPr>
              <a:t>∑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𝑤</a:t>
            </a:r>
            <a:r>
              <a:rPr sz="2400" spc="-30" baseline="-15625" dirty="0">
                <a:latin typeface="Cambria Math"/>
                <a:cs typeface="Cambria Math"/>
              </a:rPr>
              <a:t>𝑘</a:t>
            </a:r>
            <a:r>
              <a:rPr sz="2200" spc="-20" dirty="0">
                <a:latin typeface="Cambria Math"/>
                <a:cs typeface="Cambria Math"/>
              </a:rPr>
              <a:t>𝑓</a:t>
            </a:r>
            <a:r>
              <a:rPr sz="2400" spc="-30" baseline="-15625" dirty="0">
                <a:latin typeface="Cambria Math"/>
                <a:cs typeface="Cambria Math"/>
              </a:rPr>
              <a:t>𝑘</a:t>
            </a:r>
            <a:r>
              <a:rPr sz="2400" baseline="-15625" dirty="0">
                <a:latin typeface="Cambria Math"/>
                <a:cs typeface="Cambria Math"/>
              </a:rPr>
              <a:t>	</a:t>
            </a:r>
            <a:r>
              <a:rPr sz="2200" dirty="0">
                <a:latin typeface="Cambria Math"/>
                <a:cs typeface="Cambria Math"/>
              </a:rPr>
              <a:t>𝑦</a:t>
            </a:r>
            <a:r>
              <a:rPr sz="2400" baseline="-15625" dirty="0">
                <a:latin typeface="Cambria Math"/>
                <a:cs typeface="Cambria Math"/>
              </a:rPr>
              <a:t>𝑡</a:t>
            </a:r>
            <a:r>
              <a:rPr sz="2200" dirty="0">
                <a:latin typeface="Cambria Math"/>
                <a:cs typeface="Cambria Math"/>
              </a:rPr>
              <a:t>,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𝑦</a:t>
            </a:r>
            <a:r>
              <a:rPr sz="2400" baseline="-15625" dirty="0">
                <a:latin typeface="Cambria Math"/>
                <a:cs typeface="Cambria Math"/>
              </a:rPr>
              <a:t>𝑡−1</a:t>
            </a:r>
            <a:r>
              <a:rPr sz="2200" dirty="0">
                <a:latin typeface="Cambria Math"/>
                <a:cs typeface="Cambria Math"/>
              </a:rPr>
              <a:t>,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𝑥</a:t>
            </a:r>
            <a:r>
              <a:rPr sz="2400" spc="-37" baseline="-15625" dirty="0">
                <a:latin typeface="Cambria Math"/>
                <a:cs typeface="Cambria Math"/>
              </a:rPr>
              <a:t>𝑡</a:t>
            </a:r>
            <a:endParaRPr sz="2400" baseline="-15625">
              <a:latin typeface="Cambria Math"/>
              <a:cs typeface="Cambria Math"/>
            </a:endParaRPr>
          </a:p>
          <a:p>
            <a:pPr marR="1960880" algn="ctr">
              <a:lnSpc>
                <a:spcPct val="100000"/>
              </a:lnSpc>
              <a:spcBef>
                <a:spcPts val="755"/>
              </a:spcBef>
            </a:pPr>
            <a:r>
              <a:rPr sz="1600" spc="-25" dirty="0">
                <a:latin typeface="Cambria Math"/>
                <a:cs typeface="Cambria Math"/>
              </a:rPr>
              <a:t>𝑘=1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3898502"/>
            <a:ext cx="8523605" cy="8261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spc="-10" dirty="0">
                <a:latin typeface="Times New Roman"/>
                <a:cs typeface="Times New Roman"/>
              </a:rPr>
              <a:t>Обучение:</a:t>
            </a:r>
            <a:endParaRPr sz="26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812165" algn="l"/>
              </a:tabLst>
            </a:pPr>
            <a:r>
              <a:rPr sz="2200" spc="-10" dirty="0">
                <a:latin typeface="Times New Roman"/>
                <a:cs typeface="Times New Roman"/>
              </a:rPr>
              <a:t>Максимизация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правдоподобия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с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помощью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градиентного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метода: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29565" y="5331714"/>
            <a:ext cx="731520" cy="307975"/>
          </a:xfrm>
          <a:custGeom>
            <a:avLst/>
            <a:gdLst/>
            <a:ahLst/>
            <a:cxnLst/>
            <a:rect l="l" t="t" r="r" b="b"/>
            <a:pathLst>
              <a:path w="731520" h="307975">
                <a:moveTo>
                  <a:pt x="650234" y="0"/>
                </a:moveTo>
                <a:lnTo>
                  <a:pt x="647186" y="10287"/>
                </a:lnTo>
                <a:lnTo>
                  <a:pt x="661255" y="17593"/>
                </a:lnTo>
                <a:lnTo>
                  <a:pt x="673538" y="28257"/>
                </a:lnTo>
                <a:lnTo>
                  <a:pt x="699412" y="79736"/>
                </a:lnTo>
                <a:lnTo>
                  <a:pt x="707171" y="126892"/>
                </a:lnTo>
                <a:lnTo>
                  <a:pt x="708146" y="153924"/>
                </a:lnTo>
                <a:lnTo>
                  <a:pt x="707171" y="180879"/>
                </a:lnTo>
                <a:lnTo>
                  <a:pt x="699412" y="227933"/>
                </a:lnTo>
                <a:lnTo>
                  <a:pt x="684012" y="265354"/>
                </a:lnTo>
                <a:lnTo>
                  <a:pt x="647186" y="297319"/>
                </a:lnTo>
                <a:lnTo>
                  <a:pt x="650234" y="307505"/>
                </a:lnTo>
                <a:lnTo>
                  <a:pt x="684571" y="289199"/>
                </a:lnTo>
                <a:lnTo>
                  <a:pt x="710051" y="254635"/>
                </a:lnTo>
                <a:lnTo>
                  <a:pt x="725767" y="208168"/>
                </a:lnTo>
                <a:lnTo>
                  <a:pt x="731006" y="153797"/>
                </a:lnTo>
                <a:lnTo>
                  <a:pt x="729696" y="125626"/>
                </a:lnTo>
                <a:lnTo>
                  <a:pt x="719218" y="75144"/>
                </a:lnTo>
                <a:lnTo>
                  <a:pt x="698400" y="33593"/>
                </a:lnTo>
                <a:lnTo>
                  <a:pt x="668528" y="7165"/>
                </a:lnTo>
                <a:lnTo>
                  <a:pt x="650234" y="0"/>
                </a:lnTo>
                <a:close/>
              </a:path>
              <a:path w="731520" h="307975">
                <a:moveTo>
                  <a:pt x="80766" y="0"/>
                </a:moveTo>
                <a:lnTo>
                  <a:pt x="46491" y="18367"/>
                </a:lnTo>
                <a:lnTo>
                  <a:pt x="21076" y="52832"/>
                </a:lnTo>
                <a:lnTo>
                  <a:pt x="5248" y="99409"/>
                </a:lnTo>
                <a:lnTo>
                  <a:pt x="0" y="153924"/>
                </a:lnTo>
                <a:lnTo>
                  <a:pt x="1305" y="181965"/>
                </a:lnTo>
                <a:lnTo>
                  <a:pt x="11834" y="232396"/>
                </a:lnTo>
                <a:lnTo>
                  <a:pt x="32670" y="273952"/>
                </a:lnTo>
                <a:lnTo>
                  <a:pt x="62527" y="300381"/>
                </a:lnTo>
                <a:lnTo>
                  <a:pt x="80766" y="307505"/>
                </a:lnTo>
                <a:lnTo>
                  <a:pt x="83941" y="297319"/>
                </a:lnTo>
                <a:lnTo>
                  <a:pt x="69798" y="289996"/>
                </a:lnTo>
                <a:lnTo>
                  <a:pt x="57477" y="279342"/>
                </a:lnTo>
                <a:lnTo>
                  <a:pt x="31587" y="227933"/>
                </a:lnTo>
                <a:lnTo>
                  <a:pt x="23828" y="180879"/>
                </a:lnTo>
                <a:lnTo>
                  <a:pt x="22858" y="153797"/>
                </a:lnTo>
                <a:lnTo>
                  <a:pt x="23828" y="126892"/>
                </a:lnTo>
                <a:lnTo>
                  <a:pt x="31587" y="79736"/>
                </a:lnTo>
                <a:lnTo>
                  <a:pt x="46990" y="42255"/>
                </a:lnTo>
                <a:lnTo>
                  <a:pt x="83941" y="10287"/>
                </a:lnTo>
                <a:lnTo>
                  <a:pt x="80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0540" y="5292344"/>
            <a:ext cx="2990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𝐶𝑅𝐹_𝑙𝑜𝑔_𝑙𝑖𝑘𝑒𝑙𝑦ℎ𝑜𝑜𝑑</a:t>
            </a:r>
            <a:r>
              <a:rPr sz="2000" spc="60" dirty="0">
                <a:latin typeface="Cambria Math"/>
                <a:cs typeface="Cambria Math"/>
              </a:rPr>
              <a:t>  </a:t>
            </a:r>
            <a:r>
              <a:rPr sz="2000" spc="90" dirty="0">
                <a:latin typeface="Cambria Math"/>
                <a:cs typeface="Cambria Math"/>
              </a:rPr>
              <a:t>𝑋</a:t>
            </a:r>
            <a:r>
              <a:rPr sz="2175" spc="135" baseline="28735" dirty="0">
                <a:latin typeface="Cambria Math"/>
                <a:cs typeface="Cambria Math"/>
              </a:rPr>
              <a:t>𝑙</a:t>
            </a:r>
            <a:r>
              <a:rPr sz="2000" spc="9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𝑤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5563" y="5292344"/>
            <a:ext cx="2670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204" dirty="0">
                <a:latin typeface="Cambria Math"/>
                <a:cs typeface="Cambria Math"/>
              </a:rPr>
              <a:t> </a:t>
            </a:r>
            <a:r>
              <a:rPr sz="2000" spc="1240" dirty="0">
                <a:latin typeface="Cambria Math"/>
                <a:cs typeface="Cambria Math"/>
              </a:rPr>
              <a:t>∑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spc="1240" dirty="0">
                <a:latin typeface="Cambria Math"/>
                <a:cs typeface="Cambria Math"/>
              </a:rPr>
              <a:t>∑</a:t>
            </a:r>
            <a:r>
              <a:rPr sz="2000" spc="-60" dirty="0">
                <a:latin typeface="Cambria Math"/>
                <a:cs typeface="Cambria Math"/>
              </a:rPr>
              <a:t> </a:t>
            </a:r>
            <a:r>
              <a:rPr sz="2000" spc="1240" dirty="0">
                <a:latin typeface="Cambria Math"/>
                <a:cs typeface="Cambria Math"/>
              </a:rPr>
              <a:t>∑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𝑤</a:t>
            </a:r>
            <a:r>
              <a:rPr sz="2175" baseline="-15325" dirty="0">
                <a:latin typeface="Cambria Math"/>
                <a:cs typeface="Cambria Math"/>
              </a:rPr>
              <a:t>𝑘</a:t>
            </a:r>
            <a:r>
              <a:rPr sz="2000" dirty="0">
                <a:latin typeface="Cambria Math"/>
                <a:cs typeface="Cambria Math"/>
              </a:rPr>
              <a:t>𝑓</a:t>
            </a:r>
            <a:r>
              <a:rPr sz="2175" baseline="-15325" dirty="0">
                <a:latin typeface="Cambria Math"/>
                <a:cs typeface="Cambria Math"/>
              </a:rPr>
              <a:t>𝑘</a:t>
            </a:r>
            <a:r>
              <a:rPr sz="2000" dirty="0">
                <a:latin typeface="Cambria Math"/>
                <a:cs typeface="Cambria Math"/>
              </a:rPr>
              <a:t>(𝑦</a:t>
            </a:r>
            <a:r>
              <a:rPr sz="2175" baseline="2873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35" dirty="0">
                <a:latin typeface="Cambria Math"/>
                <a:cs typeface="Cambria Math"/>
              </a:rPr>
              <a:t>𝑦</a:t>
            </a:r>
            <a:r>
              <a:rPr sz="2175" spc="52" baseline="28735" dirty="0">
                <a:latin typeface="Cambria Math"/>
                <a:cs typeface="Cambria Math"/>
              </a:rPr>
              <a:t>𝑖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759" y="5685535"/>
            <a:ext cx="110934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dirty="0">
                <a:latin typeface="Cambria Math"/>
                <a:cs typeface="Cambria Math"/>
              </a:rPr>
              <a:t>𝑖=1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1450" dirty="0">
                <a:latin typeface="Cambria Math"/>
                <a:cs typeface="Cambria Math"/>
              </a:rPr>
              <a:t>𝑡=1</a:t>
            </a:r>
            <a:r>
              <a:rPr sz="1450" spc="145" dirty="0">
                <a:latin typeface="Cambria Math"/>
                <a:cs typeface="Cambria Math"/>
              </a:rPr>
              <a:t> </a:t>
            </a:r>
            <a:r>
              <a:rPr sz="1450" spc="30" dirty="0">
                <a:latin typeface="Cambria Math"/>
                <a:cs typeface="Cambria Math"/>
              </a:rPr>
              <a:t>𝑘=𝑡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5678" y="4982717"/>
            <a:ext cx="87820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5760" algn="l"/>
                <a:tab pos="744220" algn="l"/>
              </a:tabLst>
            </a:pPr>
            <a:r>
              <a:rPr sz="1450" dirty="0">
                <a:latin typeface="Cambria Math"/>
                <a:cs typeface="Cambria Math"/>
              </a:rPr>
              <a:t>𝑙	</a:t>
            </a:r>
            <a:r>
              <a:rPr sz="1450" spc="-50" dirty="0">
                <a:latin typeface="Cambria Math"/>
                <a:cs typeface="Cambria Math"/>
              </a:rPr>
              <a:t>𝑇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55" dirty="0">
                <a:latin typeface="Cambria Math"/>
                <a:cs typeface="Cambria Math"/>
              </a:rPr>
              <a:t>𝑛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19013" y="5418835"/>
            <a:ext cx="100711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42900" algn="l"/>
                <a:tab pos="911860" algn="l"/>
              </a:tabLst>
            </a:pPr>
            <a:r>
              <a:rPr sz="1450" spc="15" dirty="0">
                <a:latin typeface="Cambria Math"/>
                <a:cs typeface="Cambria Math"/>
              </a:rPr>
              <a:t>𝑡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-25" dirty="0">
                <a:latin typeface="Cambria Math"/>
                <a:cs typeface="Cambria Math"/>
              </a:rPr>
              <a:t>𝑡−1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5" dirty="0">
                <a:latin typeface="Cambria Math"/>
                <a:cs typeface="Cambria Math"/>
              </a:rPr>
              <a:t>𝑡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5696" y="4919517"/>
            <a:ext cx="1519555" cy="70421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4330" algn="ctr">
              <a:lnSpc>
                <a:spcPct val="100000"/>
              </a:lnSpc>
              <a:spcBef>
                <a:spcPts val="610"/>
              </a:spcBef>
            </a:pPr>
            <a:r>
              <a:rPr sz="1450" dirty="0">
                <a:latin typeface="Cambria Math"/>
                <a:cs typeface="Cambria Math"/>
              </a:rPr>
              <a:t>𝑙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95" dirty="0">
                <a:latin typeface="Cambria Math"/>
                <a:cs typeface="Cambria Math"/>
              </a:rPr>
              <a:t>𝑥</a:t>
            </a:r>
            <a:r>
              <a:rPr sz="2175" spc="142" baseline="28735" dirty="0">
                <a:latin typeface="Cambria Math"/>
                <a:cs typeface="Cambria Math"/>
              </a:rPr>
              <a:t>𝑖</a:t>
            </a:r>
            <a:r>
              <a:rPr sz="2000" spc="95" dirty="0">
                <a:latin typeface="Cambria Math"/>
                <a:cs typeface="Cambria Math"/>
              </a:rPr>
              <a:t>)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1240" dirty="0">
                <a:latin typeface="Cambria Math"/>
                <a:cs typeface="Cambria Math"/>
              </a:rPr>
              <a:t>∑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log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35190" y="5685535"/>
            <a:ext cx="34036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-25" dirty="0">
                <a:latin typeface="Cambria Math"/>
                <a:cs typeface="Cambria Math"/>
              </a:rPr>
              <a:t>𝑖=1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07604" y="5275452"/>
            <a:ext cx="823594" cy="420370"/>
          </a:xfrm>
          <a:custGeom>
            <a:avLst/>
            <a:gdLst/>
            <a:ahLst/>
            <a:cxnLst/>
            <a:rect l="l" t="t" r="r" b="b"/>
            <a:pathLst>
              <a:path w="823595" h="420370">
                <a:moveTo>
                  <a:pt x="94742" y="9906"/>
                </a:moveTo>
                <a:lnTo>
                  <a:pt x="53352" y="29997"/>
                </a:lnTo>
                <a:lnTo>
                  <a:pt x="24511" y="77597"/>
                </a:lnTo>
                <a:lnTo>
                  <a:pt x="6159" y="138849"/>
                </a:lnTo>
                <a:lnTo>
                  <a:pt x="0" y="209804"/>
                </a:lnTo>
                <a:lnTo>
                  <a:pt x="1536" y="246291"/>
                </a:lnTo>
                <a:lnTo>
                  <a:pt x="13817" y="312394"/>
                </a:lnTo>
                <a:lnTo>
                  <a:pt x="37858" y="368236"/>
                </a:lnTo>
                <a:lnTo>
                  <a:pt x="70954" y="407123"/>
                </a:lnTo>
                <a:lnTo>
                  <a:pt x="90678" y="419811"/>
                </a:lnTo>
                <a:lnTo>
                  <a:pt x="94742" y="409867"/>
                </a:lnTo>
                <a:lnTo>
                  <a:pt x="78905" y="397116"/>
                </a:lnTo>
                <a:lnTo>
                  <a:pt x="64922" y="380492"/>
                </a:lnTo>
                <a:lnTo>
                  <a:pt x="42545" y="335559"/>
                </a:lnTo>
                <a:lnTo>
                  <a:pt x="28422" y="277850"/>
                </a:lnTo>
                <a:lnTo>
                  <a:pt x="23749" y="210058"/>
                </a:lnTo>
                <a:lnTo>
                  <a:pt x="24930" y="174320"/>
                </a:lnTo>
                <a:lnTo>
                  <a:pt x="34404" y="111163"/>
                </a:lnTo>
                <a:lnTo>
                  <a:pt x="53047" y="59575"/>
                </a:lnTo>
                <a:lnTo>
                  <a:pt x="79057" y="22669"/>
                </a:lnTo>
                <a:lnTo>
                  <a:pt x="94742" y="9906"/>
                </a:lnTo>
                <a:close/>
              </a:path>
              <a:path w="823595" h="420370">
                <a:moveTo>
                  <a:pt x="366395" y="66548"/>
                </a:moveTo>
                <a:lnTo>
                  <a:pt x="363220" y="56261"/>
                </a:lnTo>
                <a:lnTo>
                  <a:pt x="344970" y="63436"/>
                </a:lnTo>
                <a:lnTo>
                  <a:pt x="328942" y="74637"/>
                </a:lnTo>
                <a:lnTo>
                  <a:pt x="303530" y="109093"/>
                </a:lnTo>
                <a:lnTo>
                  <a:pt x="287693" y="155676"/>
                </a:lnTo>
                <a:lnTo>
                  <a:pt x="282448" y="210185"/>
                </a:lnTo>
                <a:lnTo>
                  <a:pt x="283756" y="238226"/>
                </a:lnTo>
                <a:lnTo>
                  <a:pt x="294284" y="288658"/>
                </a:lnTo>
                <a:lnTo>
                  <a:pt x="315112" y="330225"/>
                </a:lnTo>
                <a:lnTo>
                  <a:pt x="344970" y="356654"/>
                </a:lnTo>
                <a:lnTo>
                  <a:pt x="363220" y="363766"/>
                </a:lnTo>
                <a:lnTo>
                  <a:pt x="366395" y="353580"/>
                </a:lnTo>
                <a:lnTo>
                  <a:pt x="352247" y="346265"/>
                </a:lnTo>
                <a:lnTo>
                  <a:pt x="339928" y="335610"/>
                </a:lnTo>
                <a:lnTo>
                  <a:pt x="314032" y="284200"/>
                </a:lnTo>
                <a:lnTo>
                  <a:pt x="306273" y="237147"/>
                </a:lnTo>
                <a:lnTo>
                  <a:pt x="305308" y="210058"/>
                </a:lnTo>
                <a:lnTo>
                  <a:pt x="306273" y="183159"/>
                </a:lnTo>
                <a:lnTo>
                  <a:pt x="314032" y="136004"/>
                </a:lnTo>
                <a:lnTo>
                  <a:pt x="329438" y="98526"/>
                </a:lnTo>
                <a:lnTo>
                  <a:pt x="352247" y="73863"/>
                </a:lnTo>
                <a:lnTo>
                  <a:pt x="366395" y="66548"/>
                </a:lnTo>
                <a:close/>
              </a:path>
              <a:path w="823595" h="420370">
                <a:moveTo>
                  <a:pt x="697992" y="210058"/>
                </a:moveTo>
                <a:lnTo>
                  <a:pt x="692746" y="155676"/>
                </a:lnTo>
                <a:lnTo>
                  <a:pt x="677037" y="109093"/>
                </a:lnTo>
                <a:lnTo>
                  <a:pt x="651548" y="74637"/>
                </a:lnTo>
                <a:lnTo>
                  <a:pt x="617220" y="56261"/>
                </a:lnTo>
                <a:lnTo>
                  <a:pt x="614172" y="66548"/>
                </a:lnTo>
                <a:lnTo>
                  <a:pt x="628230" y="73863"/>
                </a:lnTo>
                <a:lnTo>
                  <a:pt x="640524" y="84518"/>
                </a:lnTo>
                <a:lnTo>
                  <a:pt x="666394" y="136004"/>
                </a:lnTo>
                <a:lnTo>
                  <a:pt x="674154" y="183159"/>
                </a:lnTo>
                <a:lnTo>
                  <a:pt x="675132" y="210185"/>
                </a:lnTo>
                <a:lnTo>
                  <a:pt x="674154" y="237147"/>
                </a:lnTo>
                <a:lnTo>
                  <a:pt x="666394" y="284200"/>
                </a:lnTo>
                <a:lnTo>
                  <a:pt x="650989" y="321627"/>
                </a:lnTo>
                <a:lnTo>
                  <a:pt x="614172" y="353580"/>
                </a:lnTo>
                <a:lnTo>
                  <a:pt x="617220" y="363766"/>
                </a:lnTo>
                <a:lnTo>
                  <a:pt x="651548" y="345465"/>
                </a:lnTo>
                <a:lnTo>
                  <a:pt x="677037" y="310896"/>
                </a:lnTo>
                <a:lnTo>
                  <a:pt x="692746" y="264439"/>
                </a:lnTo>
                <a:lnTo>
                  <a:pt x="696671" y="238226"/>
                </a:lnTo>
                <a:lnTo>
                  <a:pt x="697992" y="210058"/>
                </a:lnTo>
                <a:close/>
              </a:path>
              <a:path w="823595" h="420370">
                <a:moveTo>
                  <a:pt x="823214" y="209804"/>
                </a:moveTo>
                <a:lnTo>
                  <a:pt x="817092" y="138849"/>
                </a:lnTo>
                <a:lnTo>
                  <a:pt x="798703" y="77597"/>
                </a:lnTo>
                <a:lnTo>
                  <a:pt x="769848" y="29997"/>
                </a:lnTo>
                <a:lnTo>
                  <a:pt x="732536" y="0"/>
                </a:lnTo>
                <a:lnTo>
                  <a:pt x="728599" y="9906"/>
                </a:lnTo>
                <a:lnTo>
                  <a:pt x="744207" y="22669"/>
                </a:lnTo>
                <a:lnTo>
                  <a:pt x="758088" y="39230"/>
                </a:lnTo>
                <a:lnTo>
                  <a:pt x="780542" y="83693"/>
                </a:lnTo>
                <a:lnTo>
                  <a:pt x="794766" y="141351"/>
                </a:lnTo>
                <a:lnTo>
                  <a:pt x="799465" y="210058"/>
                </a:lnTo>
                <a:lnTo>
                  <a:pt x="798283" y="245211"/>
                </a:lnTo>
                <a:lnTo>
                  <a:pt x="788898" y="307975"/>
                </a:lnTo>
                <a:lnTo>
                  <a:pt x="770331" y="359968"/>
                </a:lnTo>
                <a:lnTo>
                  <a:pt x="744283" y="397116"/>
                </a:lnTo>
                <a:lnTo>
                  <a:pt x="728599" y="409867"/>
                </a:lnTo>
                <a:lnTo>
                  <a:pt x="732536" y="419811"/>
                </a:lnTo>
                <a:lnTo>
                  <a:pt x="769848" y="389928"/>
                </a:lnTo>
                <a:lnTo>
                  <a:pt x="798703" y="342023"/>
                </a:lnTo>
                <a:lnTo>
                  <a:pt x="817092" y="280492"/>
                </a:lnTo>
                <a:lnTo>
                  <a:pt x="821677" y="246291"/>
                </a:lnTo>
                <a:lnTo>
                  <a:pt x="823214" y="209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73897" y="5292344"/>
            <a:ext cx="56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𝑍</a:t>
            </a:r>
            <a:r>
              <a:rPr sz="2000" spc="484" dirty="0">
                <a:latin typeface="Cambria Math"/>
                <a:cs typeface="Cambria Math"/>
              </a:rPr>
              <a:t> </a:t>
            </a:r>
            <a:r>
              <a:rPr sz="2000" spc="50" dirty="0">
                <a:latin typeface="Cambria Math"/>
                <a:cs typeface="Cambria Math"/>
              </a:rPr>
              <a:t>𝑥</a:t>
            </a:r>
            <a:r>
              <a:rPr sz="2175" spc="75" baseline="28735" dirty="0">
                <a:latin typeface="Cambria Math"/>
                <a:cs typeface="Cambria Math"/>
              </a:rPr>
              <a:t>𝑖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36445" y="6205029"/>
            <a:ext cx="731520" cy="307975"/>
          </a:xfrm>
          <a:custGeom>
            <a:avLst/>
            <a:gdLst/>
            <a:ahLst/>
            <a:cxnLst/>
            <a:rect l="l" t="t" r="r" b="b"/>
            <a:pathLst>
              <a:path w="731520" h="307975">
                <a:moveTo>
                  <a:pt x="650234" y="0"/>
                </a:moveTo>
                <a:lnTo>
                  <a:pt x="647186" y="10185"/>
                </a:lnTo>
                <a:lnTo>
                  <a:pt x="661255" y="17512"/>
                </a:lnTo>
                <a:lnTo>
                  <a:pt x="673538" y="28178"/>
                </a:lnTo>
                <a:lnTo>
                  <a:pt x="699412" y="79679"/>
                </a:lnTo>
                <a:lnTo>
                  <a:pt x="707171" y="126842"/>
                </a:lnTo>
                <a:lnTo>
                  <a:pt x="708146" y="153847"/>
                </a:lnTo>
                <a:lnTo>
                  <a:pt x="707171" y="180791"/>
                </a:lnTo>
                <a:lnTo>
                  <a:pt x="699412" y="227858"/>
                </a:lnTo>
                <a:lnTo>
                  <a:pt x="684012" y="265296"/>
                </a:lnTo>
                <a:lnTo>
                  <a:pt x="647186" y="297256"/>
                </a:lnTo>
                <a:lnTo>
                  <a:pt x="650234" y="307441"/>
                </a:lnTo>
                <a:lnTo>
                  <a:pt x="684571" y="289144"/>
                </a:lnTo>
                <a:lnTo>
                  <a:pt x="710051" y="254635"/>
                </a:lnTo>
                <a:lnTo>
                  <a:pt x="725767" y="208087"/>
                </a:lnTo>
                <a:lnTo>
                  <a:pt x="731006" y="153720"/>
                </a:lnTo>
                <a:lnTo>
                  <a:pt x="729696" y="125554"/>
                </a:lnTo>
                <a:lnTo>
                  <a:pt x="719218" y="75100"/>
                </a:lnTo>
                <a:lnTo>
                  <a:pt x="698400" y="33525"/>
                </a:lnTo>
                <a:lnTo>
                  <a:pt x="668528" y="7122"/>
                </a:lnTo>
                <a:lnTo>
                  <a:pt x="650234" y="0"/>
                </a:lnTo>
                <a:close/>
              </a:path>
              <a:path w="731520" h="307975">
                <a:moveTo>
                  <a:pt x="80766" y="0"/>
                </a:moveTo>
                <a:lnTo>
                  <a:pt x="46491" y="18297"/>
                </a:lnTo>
                <a:lnTo>
                  <a:pt x="21076" y="52806"/>
                </a:lnTo>
                <a:lnTo>
                  <a:pt x="5248" y="99348"/>
                </a:lnTo>
                <a:lnTo>
                  <a:pt x="0" y="153847"/>
                </a:lnTo>
                <a:lnTo>
                  <a:pt x="1305" y="181881"/>
                </a:lnTo>
                <a:lnTo>
                  <a:pt x="11834" y="232339"/>
                </a:lnTo>
                <a:lnTo>
                  <a:pt x="32670" y="273915"/>
                </a:lnTo>
                <a:lnTo>
                  <a:pt x="62527" y="300319"/>
                </a:lnTo>
                <a:lnTo>
                  <a:pt x="80766" y="307441"/>
                </a:lnTo>
                <a:lnTo>
                  <a:pt x="83941" y="297256"/>
                </a:lnTo>
                <a:lnTo>
                  <a:pt x="69798" y="289933"/>
                </a:lnTo>
                <a:lnTo>
                  <a:pt x="57477" y="279280"/>
                </a:lnTo>
                <a:lnTo>
                  <a:pt x="31587" y="227858"/>
                </a:lnTo>
                <a:lnTo>
                  <a:pt x="23828" y="180791"/>
                </a:lnTo>
                <a:lnTo>
                  <a:pt x="22858" y="153720"/>
                </a:lnTo>
                <a:lnTo>
                  <a:pt x="23828" y="126842"/>
                </a:lnTo>
                <a:lnTo>
                  <a:pt x="31587" y="79679"/>
                </a:lnTo>
                <a:lnTo>
                  <a:pt x="46990" y="42182"/>
                </a:lnTo>
                <a:lnTo>
                  <a:pt x="83941" y="10185"/>
                </a:lnTo>
                <a:lnTo>
                  <a:pt x="80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03450" y="6165596"/>
            <a:ext cx="3993515" cy="47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085"/>
              </a:lnSpc>
              <a:spcBef>
                <a:spcPts val="100"/>
              </a:spcBef>
              <a:tabLst>
                <a:tab pos="3211830" algn="l"/>
              </a:tabLst>
            </a:pPr>
            <a:r>
              <a:rPr sz="2000" dirty="0">
                <a:latin typeface="Cambria Math"/>
                <a:cs typeface="Cambria Math"/>
              </a:rPr>
              <a:t>𝐶𝑅𝐹_𝑙𝑜𝑔_𝑙𝑖𝑘𝑒𝑙𝑦ℎ𝑜𝑜𝑑</a:t>
            </a:r>
            <a:r>
              <a:rPr sz="2000" spc="65" dirty="0">
                <a:latin typeface="Cambria Math"/>
                <a:cs typeface="Cambria Math"/>
              </a:rPr>
              <a:t>  </a:t>
            </a:r>
            <a:r>
              <a:rPr sz="2000" spc="85" dirty="0">
                <a:latin typeface="Cambria Math"/>
                <a:cs typeface="Cambria Math"/>
              </a:rPr>
              <a:t>𝑋</a:t>
            </a:r>
            <a:r>
              <a:rPr sz="2175" spc="127" baseline="28735" dirty="0">
                <a:latin typeface="Cambria Math"/>
                <a:cs typeface="Cambria Math"/>
              </a:rPr>
              <a:t>𝑙</a:t>
            </a:r>
            <a:r>
              <a:rPr sz="2000" spc="85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𝑤</a:t>
            </a:r>
            <a:r>
              <a:rPr sz="2000" dirty="0">
                <a:latin typeface="Cambria Math"/>
                <a:cs typeface="Cambria Math"/>
              </a:rPr>
              <a:t>	→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max</a:t>
            </a:r>
            <a:endParaRPr sz="2000">
              <a:latin typeface="Cambria Math"/>
              <a:cs typeface="Cambria Math"/>
            </a:endParaRPr>
          </a:p>
          <a:p>
            <a:pPr marR="187960" algn="r">
              <a:lnSpc>
                <a:spcPts val="1425"/>
              </a:lnSpc>
            </a:pPr>
            <a:r>
              <a:rPr sz="1450" spc="65" dirty="0">
                <a:latin typeface="Cambria Math"/>
                <a:cs typeface="Cambria Math"/>
              </a:rPr>
              <a:t>𝑤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23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627" y="7746"/>
            <a:ext cx="8320405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304"/>
              </a:lnSpc>
              <a:spcBef>
                <a:spcPts val="100"/>
              </a:spcBef>
            </a:pPr>
            <a:r>
              <a:rPr sz="2900" dirty="0"/>
              <a:t>Модель,</a:t>
            </a:r>
            <a:r>
              <a:rPr sz="2900" spc="-140" dirty="0"/>
              <a:t> </a:t>
            </a:r>
            <a:r>
              <a:rPr sz="2900" dirty="0"/>
              <a:t>совмещающая</a:t>
            </a:r>
            <a:r>
              <a:rPr sz="2900" spc="-140" dirty="0"/>
              <a:t> </a:t>
            </a:r>
            <a:r>
              <a:rPr sz="2900" dirty="0"/>
              <a:t>рекуррентные</a:t>
            </a:r>
            <a:r>
              <a:rPr sz="2900" spc="-145" dirty="0"/>
              <a:t> </a:t>
            </a:r>
            <a:r>
              <a:rPr sz="2900" spc="-10" dirty="0"/>
              <a:t>нейронные</a:t>
            </a:r>
            <a:endParaRPr sz="2900"/>
          </a:p>
          <a:p>
            <a:pPr marR="6350" algn="r">
              <a:lnSpc>
                <a:spcPts val="3304"/>
              </a:lnSpc>
            </a:pPr>
            <a:r>
              <a:rPr sz="2900" dirty="0"/>
              <a:t>сети</a:t>
            </a:r>
            <a:r>
              <a:rPr sz="2900" spc="-40" dirty="0"/>
              <a:t> </a:t>
            </a:r>
            <a:r>
              <a:rPr sz="2900" dirty="0"/>
              <a:t>и</a:t>
            </a:r>
            <a:r>
              <a:rPr sz="2900" spc="-20" dirty="0"/>
              <a:t> </a:t>
            </a:r>
            <a:r>
              <a:rPr sz="2900" dirty="0"/>
              <a:t>случайные</a:t>
            </a:r>
            <a:r>
              <a:rPr sz="2900" spc="-20" dirty="0"/>
              <a:t> поля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765485" y="1761030"/>
            <a:ext cx="7289165" cy="2247900"/>
          </a:xfrm>
          <a:custGeom>
            <a:avLst/>
            <a:gdLst/>
            <a:ahLst/>
            <a:cxnLst/>
            <a:rect l="l" t="t" r="r" b="b"/>
            <a:pathLst>
              <a:path w="7289165" h="2247900">
                <a:moveTo>
                  <a:pt x="131829" y="383172"/>
                </a:moveTo>
                <a:lnTo>
                  <a:pt x="134698" y="337058"/>
                </a:lnTo>
                <a:lnTo>
                  <a:pt x="143076" y="292643"/>
                </a:lnTo>
                <a:lnTo>
                  <a:pt x="156617" y="250274"/>
                </a:lnTo>
                <a:lnTo>
                  <a:pt x="174976" y="210296"/>
                </a:lnTo>
                <a:lnTo>
                  <a:pt x="197807" y="173056"/>
                </a:lnTo>
                <a:lnTo>
                  <a:pt x="224764" y="138900"/>
                </a:lnTo>
                <a:lnTo>
                  <a:pt x="255502" y="108174"/>
                </a:lnTo>
                <a:lnTo>
                  <a:pt x="289675" y="81226"/>
                </a:lnTo>
                <a:lnTo>
                  <a:pt x="326938" y="58400"/>
                </a:lnTo>
                <a:lnTo>
                  <a:pt x="366945" y="40044"/>
                </a:lnTo>
                <a:lnTo>
                  <a:pt x="409351" y="26504"/>
                </a:lnTo>
                <a:lnTo>
                  <a:pt x="453810" y="18126"/>
                </a:lnTo>
                <a:lnTo>
                  <a:pt x="499977" y="15256"/>
                </a:lnTo>
                <a:lnTo>
                  <a:pt x="546138" y="18126"/>
                </a:lnTo>
                <a:lnTo>
                  <a:pt x="590580" y="26504"/>
                </a:lnTo>
                <a:lnTo>
                  <a:pt x="632957" y="40044"/>
                </a:lnTo>
                <a:lnTo>
                  <a:pt x="672928" y="58400"/>
                </a:lnTo>
                <a:lnTo>
                  <a:pt x="710149" y="81226"/>
                </a:lnTo>
                <a:lnTo>
                  <a:pt x="744276" y="108174"/>
                </a:lnTo>
                <a:lnTo>
                  <a:pt x="774967" y="138900"/>
                </a:lnTo>
                <a:lnTo>
                  <a:pt x="801878" y="173056"/>
                </a:lnTo>
                <a:lnTo>
                  <a:pt x="824665" y="210296"/>
                </a:lnTo>
                <a:lnTo>
                  <a:pt x="842986" y="250274"/>
                </a:lnTo>
                <a:lnTo>
                  <a:pt x="856498" y="292643"/>
                </a:lnTo>
                <a:lnTo>
                  <a:pt x="864857" y="337058"/>
                </a:lnTo>
                <a:lnTo>
                  <a:pt x="867719" y="383172"/>
                </a:lnTo>
                <a:lnTo>
                  <a:pt x="864857" y="429340"/>
                </a:lnTo>
                <a:lnTo>
                  <a:pt x="856498" y="473799"/>
                </a:lnTo>
                <a:lnTo>
                  <a:pt x="842987" y="516202"/>
                </a:lnTo>
                <a:lnTo>
                  <a:pt x="824665" y="556204"/>
                </a:lnTo>
                <a:lnTo>
                  <a:pt x="801878" y="593462"/>
                </a:lnTo>
                <a:lnTo>
                  <a:pt x="774967" y="627628"/>
                </a:lnTo>
                <a:lnTo>
                  <a:pt x="744276" y="658359"/>
                </a:lnTo>
                <a:lnTo>
                  <a:pt x="710149" y="685308"/>
                </a:lnTo>
                <a:lnTo>
                  <a:pt x="672928" y="708132"/>
                </a:lnTo>
                <a:lnTo>
                  <a:pt x="632957" y="726484"/>
                </a:lnTo>
                <a:lnTo>
                  <a:pt x="590580" y="740021"/>
                </a:lnTo>
                <a:lnTo>
                  <a:pt x="546138" y="748395"/>
                </a:lnTo>
                <a:lnTo>
                  <a:pt x="499977" y="751264"/>
                </a:lnTo>
                <a:lnTo>
                  <a:pt x="453810" y="748395"/>
                </a:lnTo>
                <a:lnTo>
                  <a:pt x="409351" y="740021"/>
                </a:lnTo>
                <a:lnTo>
                  <a:pt x="366945" y="726484"/>
                </a:lnTo>
                <a:lnTo>
                  <a:pt x="326938" y="708132"/>
                </a:lnTo>
                <a:lnTo>
                  <a:pt x="289675" y="685308"/>
                </a:lnTo>
                <a:lnTo>
                  <a:pt x="255502" y="658359"/>
                </a:lnTo>
                <a:lnTo>
                  <a:pt x="224764" y="627628"/>
                </a:lnTo>
                <a:lnTo>
                  <a:pt x="197807" y="593462"/>
                </a:lnTo>
                <a:lnTo>
                  <a:pt x="174976" y="556204"/>
                </a:lnTo>
                <a:lnTo>
                  <a:pt x="156617" y="516202"/>
                </a:lnTo>
                <a:lnTo>
                  <a:pt x="143076" y="473799"/>
                </a:lnTo>
                <a:lnTo>
                  <a:pt x="134698" y="429340"/>
                </a:lnTo>
                <a:lnTo>
                  <a:pt x="131829" y="383172"/>
                </a:lnTo>
              </a:path>
              <a:path w="7289165" h="2247900">
                <a:moveTo>
                  <a:pt x="1812783" y="383172"/>
                </a:moveTo>
                <a:lnTo>
                  <a:pt x="1815652" y="337058"/>
                </a:lnTo>
                <a:lnTo>
                  <a:pt x="1824027" y="292643"/>
                </a:lnTo>
                <a:lnTo>
                  <a:pt x="1837564" y="250274"/>
                </a:lnTo>
                <a:lnTo>
                  <a:pt x="1855918" y="210296"/>
                </a:lnTo>
                <a:lnTo>
                  <a:pt x="1878743" y="173056"/>
                </a:lnTo>
                <a:lnTo>
                  <a:pt x="1905694" y="138900"/>
                </a:lnTo>
                <a:lnTo>
                  <a:pt x="1936426" y="108174"/>
                </a:lnTo>
                <a:lnTo>
                  <a:pt x="1970595" y="81226"/>
                </a:lnTo>
                <a:lnTo>
                  <a:pt x="2007854" y="58400"/>
                </a:lnTo>
                <a:lnTo>
                  <a:pt x="2047859" y="40044"/>
                </a:lnTo>
                <a:lnTo>
                  <a:pt x="2090264" y="26504"/>
                </a:lnTo>
                <a:lnTo>
                  <a:pt x="2134725" y="18126"/>
                </a:lnTo>
                <a:lnTo>
                  <a:pt x="2180896" y="15256"/>
                </a:lnTo>
                <a:lnTo>
                  <a:pt x="2227065" y="18126"/>
                </a:lnTo>
                <a:lnTo>
                  <a:pt x="2271517" y="26504"/>
                </a:lnTo>
                <a:lnTo>
                  <a:pt x="2313910" y="40044"/>
                </a:lnTo>
                <a:lnTo>
                  <a:pt x="2353899" y="58400"/>
                </a:lnTo>
                <a:lnTo>
                  <a:pt x="2391140" y="81226"/>
                </a:lnTo>
                <a:lnTo>
                  <a:pt x="2425288" y="108174"/>
                </a:lnTo>
                <a:lnTo>
                  <a:pt x="2456000" y="138900"/>
                </a:lnTo>
                <a:lnTo>
                  <a:pt x="2482932" y="173056"/>
                </a:lnTo>
                <a:lnTo>
                  <a:pt x="2505738" y="210296"/>
                </a:lnTo>
                <a:lnTo>
                  <a:pt x="2524076" y="250274"/>
                </a:lnTo>
                <a:lnTo>
                  <a:pt x="2537600" y="292643"/>
                </a:lnTo>
                <a:lnTo>
                  <a:pt x="2545967" y="337058"/>
                </a:lnTo>
                <a:lnTo>
                  <a:pt x="2548833" y="383172"/>
                </a:lnTo>
                <a:lnTo>
                  <a:pt x="2545967" y="429340"/>
                </a:lnTo>
                <a:lnTo>
                  <a:pt x="2537600" y="473799"/>
                </a:lnTo>
                <a:lnTo>
                  <a:pt x="2524076" y="516202"/>
                </a:lnTo>
                <a:lnTo>
                  <a:pt x="2505738" y="556204"/>
                </a:lnTo>
                <a:lnTo>
                  <a:pt x="2482932" y="593461"/>
                </a:lnTo>
                <a:lnTo>
                  <a:pt x="2456000" y="627628"/>
                </a:lnTo>
                <a:lnTo>
                  <a:pt x="2425288" y="658358"/>
                </a:lnTo>
                <a:lnTo>
                  <a:pt x="2391140" y="685308"/>
                </a:lnTo>
                <a:lnTo>
                  <a:pt x="2353899" y="708132"/>
                </a:lnTo>
                <a:lnTo>
                  <a:pt x="2313910" y="726484"/>
                </a:lnTo>
                <a:lnTo>
                  <a:pt x="2271517" y="740021"/>
                </a:lnTo>
                <a:lnTo>
                  <a:pt x="2227065" y="748395"/>
                </a:lnTo>
                <a:lnTo>
                  <a:pt x="2180896" y="751264"/>
                </a:lnTo>
                <a:lnTo>
                  <a:pt x="2134725" y="748395"/>
                </a:lnTo>
                <a:lnTo>
                  <a:pt x="2090264" y="740021"/>
                </a:lnTo>
                <a:lnTo>
                  <a:pt x="2047859" y="726484"/>
                </a:lnTo>
                <a:lnTo>
                  <a:pt x="2007854" y="708132"/>
                </a:lnTo>
                <a:lnTo>
                  <a:pt x="1970595" y="685308"/>
                </a:lnTo>
                <a:lnTo>
                  <a:pt x="1936426" y="658358"/>
                </a:lnTo>
                <a:lnTo>
                  <a:pt x="1905694" y="627628"/>
                </a:lnTo>
                <a:lnTo>
                  <a:pt x="1878743" y="593461"/>
                </a:lnTo>
                <a:lnTo>
                  <a:pt x="1855918" y="556204"/>
                </a:lnTo>
                <a:lnTo>
                  <a:pt x="1837564" y="516202"/>
                </a:lnTo>
                <a:lnTo>
                  <a:pt x="1824027" y="473799"/>
                </a:lnTo>
                <a:lnTo>
                  <a:pt x="1815652" y="429340"/>
                </a:lnTo>
                <a:lnTo>
                  <a:pt x="1812783" y="383172"/>
                </a:lnTo>
              </a:path>
              <a:path w="7289165" h="2247900">
                <a:moveTo>
                  <a:pt x="3493721" y="383172"/>
                </a:moveTo>
                <a:lnTo>
                  <a:pt x="3496589" y="337058"/>
                </a:lnTo>
                <a:lnTo>
                  <a:pt x="3504964" y="292643"/>
                </a:lnTo>
                <a:lnTo>
                  <a:pt x="3518501" y="250274"/>
                </a:lnTo>
                <a:lnTo>
                  <a:pt x="3536855" y="210296"/>
                </a:lnTo>
                <a:lnTo>
                  <a:pt x="3559680" y="173056"/>
                </a:lnTo>
                <a:lnTo>
                  <a:pt x="3586631" y="138900"/>
                </a:lnTo>
                <a:lnTo>
                  <a:pt x="3617363" y="108174"/>
                </a:lnTo>
                <a:lnTo>
                  <a:pt x="3651532" y="81226"/>
                </a:lnTo>
                <a:lnTo>
                  <a:pt x="3688791" y="58400"/>
                </a:lnTo>
                <a:lnTo>
                  <a:pt x="3728796" y="40044"/>
                </a:lnTo>
                <a:lnTo>
                  <a:pt x="3771201" y="26504"/>
                </a:lnTo>
                <a:lnTo>
                  <a:pt x="3815662" y="18126"/>
                </a:lnTo>
                <a:lnTo>
                  <a:pt x="3861833" y="15256"/>
                </a:lnTo>
                <a:lnTo>
                  <a:pt x="3908002" y="18126"/>
                </a:lnTo>
                <a:lnTo>
                  <a:pt x="3952454" y="26504"/>
                </a:lnTo>
                <a:lnTo>
                  <a:pt x="3994847" y="40044"/>
                </a:lnTo>
                <a:lnTo>
                  <a:pt x="4034836" y="58400"/>
                </a:lnTo>
                <a:lnTo>
                  <a:pt x="4072077" y="81226"/>
                </a:lnTo>
                <a:lnTo>
                  <a:pt x="4106226" y="108174"/>
                </a:lnTo>
                <a:lnTo>
                  <a:pt x="4136938" y="138900"/>
                </a:lnTo>
                <a:lnTo>
                  <a:pt x="4163869" y="173056"/>
                </a:lnTo>
                <a:lnTo>
                  <a:pt x="4186676" y="210296"/>
                </a:lnTo>
                <a:lnTo>
                  <a:pt x="4205013" y="250274"/>
                </a:lnTo>
                <a:lnTo>
                  <a:pt x="4218537" y="292643"/>
                </a:lnTo>
                <a:lnTo>
                  <a:pt x="4226905" y="337058"/>
                </a:lnTo>
                <a:lnTo>
                  <a:pt x="4229770" y="383172"/>
                </a:lnTo>
                <a:lnTo>
                  <a:pt x="4226905" y="429340"/>
                </a:lnTo>
                <a:lnTo>
                  <a:pt x="4218537" y="473799"/>
                </a:lnTo>
                <a:lnTo>
                  <a:pt x="4205013" y="516202"/>
                </a:lnTo>
                <a:lnTo>
                  <a:pt x="4186676" y="556204"/>
                </a:lnTo>
                <a:lnTo>
                  <a:pt x="4163869" y="593461"/>
                </a:lnTo>
                <a:lnTo>
                  <a:pt x="4136938" y="627628"/>
                </a:lnTo>
                <a:lnTo>
                  <a:pt x="4106226" y="658358"/>
                </a:lnTo>
                <a:lnTo>
                  <a:pt x="4072077" y="685308"/>
                </a:lnTo>
                <a:lnTo>
                  <a:pt x="4034836" y="708132"/>
                </a:lnTo>
                <a:lnTo>
                  <a:pt x="3994847" y="726484"/>
                </a:lnTo>
                <a:lnTo>
                  <a:pt x="3952454" y="740020"/>
                </a:lnTo>
                <a:lnTo>
                  <a:pt x="3908002" y="748395"/>
                </a:lnTo>
                <a:lnTo>
                  <a:pt x="3861834" y="751264"/>
                </a:lnTo>
                <a:lnTo>
                  <a:pt x="3815662" y="748395"/>
                </a:lnTo>
                <a:lnTo>
                  <a:pt x="3771201" y="740020"/>
                </a:lnTo>
                <a:lnTo>
                  <a:pt x="3728796" y="726484"/>
                </a:lnTo>
                <a:lnTo>
                  <a:pt x="3688791" y="708132"/>
                </a:lnTo>
                <a:lnTo>
                  <a:pt x="3651532" y="685308"/>
                </a:lnTo>
                <a:lnTo>
                  <a:pt x="3617363" y="658358"/>
                </a:lnTo>
                <a:lnTo>
                  <a:pt x="3586631" y="627628"/>
                </a:lnTo>
                <a:lnTo>
                  <a:pt x="3559680" y="593461"/>
                </a:lnTo>
                <a:lnTo>
                  <a:pt x="3536855" y="556204"/>
                </a:lnTo>
                <a:lnTo>
                  <a:pt x="3518501" y="516202"/>
                </a:lnTo>
                <a:lnTo>
                  <a:pt x="3504964" y="473799"/>
                </a:lnTo>
                <a:lnTo>
                  <a:pt x="3496589" y="429340"/>
                </a:lnTo>
                <a:lnTo>
                  <a:pt x="3493721" y="383172"/>
                </a:lnTo>
              </a:path>
              <a:path w="7289165" h="2247900">
                <a:moveTo>
                  <a:pt x="6552656" y="367915"/>
                </a:moveTo>
                <a:lnTo>
                  <a:pt x="6555523" y="321750"/>
                </a:lnTo>
                <a:lnTo>
                  <a:pt x="6563894" y="277299"/>
                </a:lnTo>
                <a:lnTo>
                  <a:pt x="6577424" y="234909"/>
                </a:lnTo>
                <a:lnTo>
                  <a:pt x="6595768" y="194922"/>
                </a:lnTo>
                <a:lnTo>
                  <a:pt x="6618581" y="157684"/>
                </a:lnTo>
                <a:lnTo>
                  <a:pt x="6645519" y="123537"/>
                </a:lnTo>
                <a:lnTo>
                  <a:pt x="6676236" y="92827"/>
                </a:lnTo>
                <a:lnTo>
                  <a:pt x="6710387" y="65897"/>
                </a:lnTo>
                <a:lnTo>
                  <a:pt x="6747629" y="43092"/>
                </a:lnTo>
                <a:lnTo>
                  <a:pt x="6787615" y="24755"/>
                </a:lnTo>
                <a:lnTo>
                  <a:pt x="6830001" y="11231"/>
                </a:lnTo>
                <a:lnTo>
                  <a:pt x="6874441" y="2865"/>
                </a:lnTo>
                <a:lnTo>
                  <a:pt x="6920592" y="0"/>
                </a:lnTo>
                <a:lnTo>
                  <a:pt x="6966765" y="2865"/>
                </a:lnTo>
                <a:lnTo>
                  <a:pt x="7011230" y="11231"/>
                </a:lnTo>
                <a:lnTo>
                  <a:pt x="7053642" y="24755"/>
                </a:lnTo>
                <a:lnTo>
                  <a:pt x="7093655" y="43092"/>
                </a:lnTo>
                <a:lnTo>
                  <a:pt x="7130923" y="65897"/>
                </a:lnTo>
                <a:lnTo>
                  <a:pt x="7165101" y="92827"/>
                </a:lnTo>
                <a:lnTo>
                  <a:pt x="7195844" y="123537"/>
                </a:lnTo>
                <a:lnTo>
                  <a:pt x="7222805" y="157684"/>
                </a:lnTo>
                <a:lnTo>
                  <a:pt x="7245639" y="194922"/>
                </a:lnTo>
                <a:lnTo>
                  <a:pt x="7264001" y="234909"/>
                </a:lnTo>
                <a:lnTo>
                  <a:pt x="7277544" y="277299"/>
                </a:lnTo>
                <a:lnTo>
                  <a:pt x="7285923" y="321750"/>
                </a:lnTo>
                <a:lnTo>
                  <a:pt x="7288793" y="367915"/>
                </a:lnTo>
                <a:lnTo>
                  <a:pt x="7285923" y="414084"/>
                </a:lnTo>
                <a:lnTo>
                  <a:pt x="7277544" y="458542"/>
                </a:lnTo>
                <a:lnTo>
                  <a:pt x="7264001" y="500945"/>
                </a:lnTo>
                <a:lnTo>
                  <a:pt x="7245639" y="540948"/>
                </a:lnTo>
                <a:lnTo>
                  <a:pt x="7222805" y="578205"/>
                </a:lnTo>
                <a:lnTo>
                  <a:pt x="7195844" y="612371"/>
                </a:lnTo>
                <a:lnTo>
                  <a:pt x="7165101" y="643102"/>
                </a:lnTo>
                <a:lnTo>
                  <a:pt x="7130923" y="670052"/>
                </a:lnTo>
                <a:lnTo>
                  <a:pt x="7093655" y="692875"/>
                </a:lnTo>
                <a:lnTo>
                  <a:pt x="7053642" y="711228"/>
                </a:lnTo>
                <a:lnTo>
                  <a:pt x="7011230" y="724764"/>
                </a:lnTo>
                <a:lnTo>
                  <a:pt x="6966765" y="733139"/>
                </a:lnTo>
                <a:lnTo>
                  <a:pt x="6920592" y="736007"/>
                </a:lnTo>
                <a:lnTo>
                  <a:pt x="6874441" y="733139"/>
                </a:lnTo>
                <a:lnTo>
                  <a:pt x="6830001" y="724764"/>
                </a:lnTo>
                <a:lnTo>
                  <a:pt x="6787615" y="711228"/>
                </a:lnTo>
                <a:lnTo>
                  <a:pt x="6747629" y="692875"/>
                </a:lnTo>
                <a:lnTo>
                  <a:pt x="6710387" y="670052"/>
                </a:lnTo>
                <a:lnTo>
                  <a:pt x="6676236" y="643102"/>
                </a:lnTo>
                <a:lnTo>
                  <a:pt x="6645519" y="612371"/>
                </a:lnTo>
                <a:lnTo>
                  <a:pt x="6618581" y="578205"/>
                </a:lnTo>
                <a:lnTo>
                  <a:pt x="6595768" y="540948"/>
                </a:lnTo>
                <a:lnTo>
                  <a:pt x="6577424" y="500945"/>
                </a:lnTo>
                <a:lnTo>
                  <a:pt x="6563894" y="458542"/>
                </a:lnTo>
                <a:lnTo>
                  <a:pt x="6555523" y="414084"/>
                </a:lnTo>
                <a:lnTo>
                  <a:pt x="6552656" y="367915"/>
                </a:lnTo>
              </a:path>
              <a:path w="7289165" h="2247900">
                <a:moveTo>
                  <a:pt x="237165" y="2247795"/>
                </a:moveTo>
                <a:lnTo>
                  <a:pt x="762595" y="2247795"/>
                </a:lnTo>
                <a:lnTo>
                  <a:pt x="810444" y="2242969"/>
                </a:lnTo>
                <a:lnTo>
                  <a:pt x="855002" y="2229128"/>
                </a:lnTo>
                <a:lnTo>
                  <a:pt x="895316" y="2207229"/>
                </a:lnTo>
                <a:lnTo>
                  <a:pt x="930435" y="2178227"/>
                </a:lnTo>
                <a:lnTo>
                  <a:pt x="959406" y="2143077"/>
                </a:lnTo>
                <a:lnTo>
                  <a:pt x="981279" y="2102737"/>
                </a:lnTo>
                <a:lnTo>
                  <a:pt x="995100" y="2058162"/>
                </a:lnTo>
                <a:lnTo>
                  <a:pt x="999919" y="2010308"/>
                </a:lnTo>
                <a:lnTo>
                  <a:pt x="999919" y="1724582"/>
                </a:lnTo>
                <a:lnTo>
                  <a:pt x="995100" y="1676790"/>
                </a:lnTo>
                <a:lnTo>
                  <a:pt x="981279" y="1632268"/>
                </a:lnTo>
                <a:lnTo>
                  <a:pt x="959406" y="1591974"/>
                </a:lnTo>
                <a:lnTo>
                  <a:pt x="930435" y="1556862"/>
                </a:lnTo>
                <a:lnTo>
                  <a:pt x="895316" y="1527888"/>
                </a:lnTo>
                <a:lnTo>
                  <a:pt x="855002" y="1506010"/>
                </a:lnTo>
                <a:lnTo>
                  <a:pt x="810444" y="1492181"/>
                </a:lnTo>
                <a:lnTo>
                  <a:pt x="762595" y="1487360"/>
                </a:lnTo>
                <a:lnTo>
                  <a:pt x="237165" y="1487360"/>
                </a:lnTo>
                <a:lnTo>
                  <a:pt x="189368" y="1492181"/>
                </a:lnTo>
                <a:lnTo>
                  <a:pt x="144850" y="1506010"/>
                </a:lnTo>
                <a:lnTo>
                  <a:pt x="104564" y="1527889"/>
                </a:lnTo>
                <a:lnTo>
                  <a:pt x="69464" y="1556862"/>
                </a:lnTo>
                <a:lnTo>
                  <a:pt x="40504" y="1591974"/>
                </a:lnTo>
                <a:lnTo>
                  <a:pt x="18637" y="1632269"/>
                </a:lnTo>
                <a:lnTo>
                  <a:pt x="4818" y="1676790"/>
                </a:lnTo>
                <a:lnTo>
                  <a:pt x="0" y="1724582"/>
                </a:lnTo>
                <a:lnTo>
                  <a:pt x="0" y="2010308"/>
                </a:lnTo>
                <a:lnTo>
                  <a:pt x="4818" y="2058162"/>
                </a:lnTo>
                <a:lnTo>
                  <a:pt x="18637" y="2102737"/>
                </a:lnTo>
                <a:lnTo>
                  <a:pt x="40504" y="2143077"/>
                </a:lnTo>
                <a:lnTo>
                  <a:pt x="69464" y="2178227"/>
                </a:lnTo>
                <a:lnTo>
                  <a:pt x="104564" y="2207229"/>
                </a:lnTo>
                <a:lnTo>
                  <a:pt x="144850" y="2229128"/>
                </a:lnTo>
                <a:lnTo>
                  <a:pt x="189368" y="2242969"/>
                </a:lnTo>
                <a:lnTo>
                  <a:pt x="237165" y="2247795"/>
                </a:lnTo>
                <a:close/>
              </a:path>
            </a:pathLst>
          </a:custGeom>
          <a:ln w="20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6823" y="4733901"/>
            <a:ext cx="756920" cy="757555"/>
            <a:chOff x="886823" y="4733901"/>
            <a:chExt cx="756920" cy="757555"/>
          </a:xfrm>
        </p:grpSpPr>
        <p:sp>
          <p:nvSpPr>
            <p:cNvPr id="5" name="object 5"/>
            <p:cNvSpPr/>
            <p:nvPr/>
          </p:nvSpPr>
          <p:spPr>
            <a:xfrm>
              <a:off x="897314" y="4744392"/>
              <a:ext cx="735965" cy="736600"/>
            </a:xfrm>
            <a:custGeom>
              <a:avLst/>
              <a:gdLst/>
              <a:ahLst/>
              <a:cxnLst/>
              <a:rect l="l" t="t" r="r" b="b"/>
              <a:pathLst>
                <a:path w="735964" h="736600">
                  <a:moveTo>
                    <a:pt x="368148" y="0"/>
                  </a:moveTo>
                  <a:lnTo>
                    <a:pt x="321981" y="2868"/>
                  </a:lnTo>
                  <a:lnTo>
                    <a:pt x="277522" y="11243"/>
                  </a:lnTo>
                  <a:lnTo>
                    <a:pt x="235116" y="24779"/>
                  </a:lnTo>
                  <a:lnTo>
                    <a:pt x="195109" y="43131"/>
                  </a:lnTo>
                  <a:lnTo>
                    <a:pt x="157846" y="65955"/>
                  </a:lnTo>
                  <a:lnTo>
                    <a:pt x="123673" y="92905"/>
                  </a:lnTo>
                  <a:lnTo>
                    <a:pt x="92935" y="123635"/>
                  </a:lnTo>
                  <a:lnTo>
                    <a:pt x="65978" y="157802"/>
                  </a:lnTo>
                  <a:lnTo>
                    <a:pt x="43147" y="195059"/>
                  </a:lnTo>
                  <a:lnTo>
                    <a:pt x="24788" y="235061"/>
                  </a:lnTo>
                  <a:lnTo>
                    <a:pt x="11247" y="277465"/>
                  </a:lnTo>
                  <a:lnTo>
                    <a:pt x="2869" y="321923"/>
                  </a:lnTo>
                  <a:lnTo>
                    <a:pt x="0" y="368092"/>
                  </a:lnTo>
                  <a:lnTo>
                    <a:pt x="2869" y="414257"/>
                  </a:lnTo>
                  <a:lnTo>
                    <a:pt x="11247" y="458707"/>
                  </a:lnTo>
                  <a:lnTo>
                    <a:pt x="24788" y="501098"/>
                  </a:lnTo>
                  <a:lnTo>
                    <a:pt x="43147" y="541084"/>
                  </a:lnTo>
                  <a:lnTo>
                    <a:pt x="65978" y="578323"/>
                  </a:lnTo>
                  <a:lnTo>
                    <a:pt x="92935" y="612470"/>
                  </a:lnTo>
                  <a:lnTo>
                    <a:pt x="123673" y="643180"/>
                  </a:lnTo>
                  <a:lnTo>
                    <a:pt x="157846" y="670110"/>
                  </a:lnTo>
                  <a:lnTo>
                    <a:pt x="195109" y="692915"/>
                  </a:lnTo>
                  <a:lnTo>
                    <a:pt x="235116" y="711252"/>
                  </a:lnTo>
                  <a:lnTo>
                    <a:pt x="277522" y="724775"/>
                  </a:lnTo>
                  <a:lnTo>
                    <a:pt x="321981" y="733142"/>
                  </a:lnTo>
                  <a:lnTo>
                    <a:pt x="368148" y="736007"/>
                  </a:lnTo>
                  <a:lnTo>
                    <a:pt x="414309" y="733142"/>
                  </a:lnTo>
                  <a:lnTo>
                    <a:pt x="458750" y="724775"/>
                  </a:lnTo>
                  <a:lnTo>
                    <a:pt x="501128" y="711252"/>
                  </a:lnTo>
                  <a:lnTo>
                    <a:pt x="541099" y="692915"/>
                  </a:lnTo>
                  <a:lnTo>
                    <a:pt x="578319" y="670110"/>
                  </a:lnTo>
                  <a:lnTo>
                    <a:pt x="612447" y="643180"/>
                  </a:lnTo>
                  <a:lnTo>
                    <a:pt x="643137" y="612470"/>
                  </a:lnTo>
                  <a:lnTo>
                    <a:pt x="670048" y="578323"/>
                  </a:lnTo>
                  <a:lnTo>
                    <a:pt x="692836" y="541084"/>
                  </a:lnTo>
                  <a:lnTo>
                    <a:pt x="711157" y="501098"/>
                  </a:lnTo>
                  <a:lnTo>
                    <a:pt x="724669" y="458707"/>
                  </a:lnTo>
                  <a:lnTo>
                    <a:pt x="733028" y="414257"/>
                  </a:lnTo>
                  <a:lnTo>
                    <a:pt x="735890" y="368091"/>
                  </a:lnTo>
                  <a:lnTo>
                    <a:pt x="733028" y="321923"/>
                  </a:lnTo>
                  <a:lnTo>
                    <a:pt x="724669" y="277465"/>
                  </a:lnTo>
                  <a:lnTo>
                    <a:pt x="711157" y="235061"/>
                  </a:lnTo>
                  <a:lnTo>
                    <a:pt x="692836" y="195059"/>
                  </a:lnTo>
                  <a:lnTo>
                    <a:pt x="670048" y="157802"/>
                  </a:lnTo>
                  <a:lnTo>
                    <a:pt x="643137" y="123635"/>
                  </a:lnTo>
                  <a:lnTo>
                    <a:pt x="612447" y="92905"/>
                  </a:lnTo>
                  <a:lnTo>
                    <a:pt x="578319" y="65955"/>
                  </a:lnTo>
                  <a:lnTo>
                    <a:pt x="541099" y="43131"/>
                  </a:lnTo>
                  <a:lnTo>
                    <a:pt x="501128" y="24779"/>
                  </a:lnTo>
                  <a:lnTo>
                    <a:pt x="458750" y="11243"/>
                  </a:lnTo>
                  <a:lnTo>
                    <a:pt x="414309" y="2868"/>
                  </a:lnTo>
                  <a:lnTo>
                    <a:pt x="368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7314" y="4744392"/>
              <a:ext cx="735965" cy="736600"/>
            </a:xfrm>
            <a:custGeom>
              <a:avLst/>
              <a:gdLst/>
              <a:ahLst/>
              <a:cxnLst/>
              <a:rect l="l" t="t" r="r" b="b"/>
              <a:pathLst>
                <a:path w="735964" h="736600">
                  <a:moveTo>
                    <a:pt x="0" y="368092"/>
                  </a:moveTo>
                  <a:lnTo>
                    <a:pt x="2869" y="321923"/>
                  </a:lnTo>
                  <a:lnTo>
                    <a:pt x="11247" y="277465"/>
                  </a:lnTo>
                  <a:lnTo>
                    <a:pt x="24788" y="235061"/>
                  </a:lnTo>
                  <a:lnTo>
                    <a:pt x="43147" y="195059"/>
                  </a:lnTo>
                  <a:lnTo>
                    <a:pt x="65978" y="157802"/>
                  </a:lnTo>
                  <a:lnTo>
                    <a:pt x="92935" y="123635"/>
                  </a:lnTo>
                  <a:lnTo>
                    <a:pt x="123673" y="92905"/>
                  </a:lnTo>
                  <a:lnTo>
                    <a:pt x="157846" y="65955"/>
                  </a:lnTo>
                  <a:lnTo>
                    <a:pt x="195109" y="43131"/>
                  </a:lnTo>
                  <a:lnTo>
                    <a:pt x="235116" y="24779"/>
                  </a:lnTo>
                  <a:lnTo>
                    <a:pt x="277522" y="11243"/>
                  </a:lnTo>
                  <a:lnTo>
                    <a:pt x="321981" y="2868"/>
                  </a:lnTo>
                  <a:lnTo>
                    <a:pt x="368148" y="0"/>
                  </a:lnTo>
                  <a:lnTo>
                    <a:pt x="414309" y="2868"/>
                  </a:lnTo>
                  <a:lnTo>
                    <a:pt x="458750" y="11243"/>
                  </a:lnTo>
                  <a:lnTo>
                    <a:pt x="501128" y="24779"/>
                  </a:lnTo>
                  <a:lnTo>
                    <a:pt x="541099" y="43131"/>
                  </a:lnTo>
                  <a:lnTo>
                    <a:pt x="578319" y="65955"/>
                  </a:lnTo>
                  <a:lnTo>
                    <a:pt x="612447" y="92905"/>
                  </a:lnTo>
                  <a:lnTo>
                    <a:pt x="643137" y="123635"/>
                  </a:lnTo>
                  <a:lnTo>
                    <a:pt x="670048" y="157802"/>
                  </a:lnTo>
                  <a:lnTo>
                    <a:pt x="692836" y="195059"/>
                  </a:lnTo>
                  <a:lnTo>
                    <a:pt x="711157" y="235061"/>
                  </a:lnTo>
                  <a:lnTo>
                    <a:pt x="724669" y="277465"/>
                  </a:lnTo>
                  <a:lnTo>
                    <a:pt x="733028" y="321923"/>
                  </a:lnTo>
                  <a:lnTo>
                    <a:pt x="735890" y="368091"/>
                  </a:lnTo>
                  <a:lnTo>
                    <a:pt x="733028" y="414257"/>
                  </a:lnTo>
                  <a:lnTo>
                    <a:pt x="724669" y="458707"/>
                  </a:lnTo>
                  <a:lnTo>
                    <a:pt x="711157" y="501098"/>
                  </a:lnTo>
                  <a:lnTo>
                    <a:pt x="692836" y="541084"/>
                  </a:lnTo>
                  <a:lnTo>
                    <a:pt x="670048" y="578323"/>
                  </a:lnTo>
                  <a:lnTo>
                    <a:pt x="643137" y="612470"/>
                  </a:lnTo>
                  <a:lnTo>
                    <a:pt x="612447" y="643180"/>
                  </a:lnTo>
                  <a:lnTo>
                    <a:pt x="578319" y="670110"/>
                  </a:lnTo>
                  <a:lnTo>
                    <a:pt x="541099" y="692915"/>
                  </a:lnTo>
                  <a:lnTo>
                    <a:pt x="501128" y="711252"/>
                  </a:lnTo>
                  <a:lnTo>
                    <a:pt x="458750" y="724775"/>
                  </a:lnTo>
                  <a:lnTo>
                    <a:pt x="414309" y="733142"/>
                  </a:lnTo>
                  <a:lnTo>
                    <a:pt x="368148" y="736007"/>
                  </a:lnTo>
                  <a:lnTo>
                    <a:pt x="321981" y="733142"/>
                  </a:lnTo>
                  <a:lnTo>
                    <a:pt x="277522" y="724775"/>
                  </a:lnTo>
                  <a:lnTo>
                    <a:pt x="235116" y="711252"/>
                  </a:lnTo>
                  <a:lnTo>
                    <a:pt x="195109" y="692915"/>
                  </a:lnTo>
                  <a:lnTo>
                    <a:pt x="157846" y="670110"/>
                  </a:lnTo>
                  <a:lnTo>
                    <a:pt x="123673" y="643180"/>
                  </a:lnTo>
                  <a:lnTo>
                    <a:pt x="92935" y="612470"/>
                  </a:lnTo>
                  <a:lnTo>
                    <a:pt x="65978" y="578323"/>
                  </a:lnTo>
                  <a:lnTo>
                    <a:pt x="43147" y="541084"/>
                  </a:lnTo>
                  <a:lnTo>
                    <a:pt x="24788" y="501098"/>
                  </a:lnTo>
                  <a:lnTo>
                    <a:pt x="11247" y="458707"/>
                  </a:lnTo>
                  <a:lnTo>
                    <a:pt x="2869" y="414257"/>
                  </a:lnTo>
                  <a:lnTo>
                    <a:pt x="0" y="368092"/>
                  </a:lnTo>
                </a:path>
              </a:pathLst>
            </a:custGeom>
            <a:ln w="20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5428" y="3460002"/>
            <a:ext cx="52387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20" dirty="0">
                <a:latin typeface="Calibri"/>
                <a:cs typeface="Calibri"/>
              </a:rPr>
              <a:t>LSTM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6422" y="3248390"/>
            <a:ext cx="1000125" cy="760730"/>
          </a:xfrm>
          <a:custGeom>
            <a:avLst/>
            <a:gdLst/>
            <a:ahLst/>
            <a:cxnLst/>
            <a:rect l="l" t="t" r="r" b="b"/>
            <a:pathLst>
              <a:path w="1000125" h="760729">
                <a:moveTo>
                  <a:pt x="237412" y="760435"/>
                </a:moveTo>
                <a:lnTo>
                  <a:pt x="762595" y="760435"/>
                </a:lnTo>
                <a:lnTo>
                  <a:pt x="810444" y="755609"/>
                </a:lnTo>
                <a:lnTo>
                  <a:pt x="855002" y="741768"/>
                </a:lnTo>
                <a:lnTo>
                  <a:pt x="895316" y="719869"/>
                </a:lnTo>
                <a:lnTo>
                  <a:pt x="930435" y="690866"/>
                </a:lnTo>
                <a:lnTo>
                  <a:pt x="959406" y="655717"/>
                </a:lnTo>
                <a:lnTo>
                  <a:pt x="981279" y="615377"/>
                </a:lnTo>
                <a:lnTo>
                  <a:pt x="995100" y="570802"/>
                </a:lnTo>
                <a:lnTo>
                  <a:pt x="999919" y="522948"/>
                </a:lnTo>
                <a:lnTo>
                  <a:pt x="999919" y="237222"/>
                </a:lnTo>
                <a:lnTo>
                  <a:pt x="995100" y="189430"/>
                </a:lnTo>
                <a:lnTo>
                  <a:pt x="981279" y="144908"/>
                </a:lnTo>
                <a:lnTo>
                  <a:pt x="959406" y="104614"/>
                </a:lnTo>
                <a:lnTo>
                  <a:pt x="930435" y="69502"/>
                </a:lnTo>
                <a:lnTo>
                  <a:pt x="895316" y="40528"/>
                </a:lnTo>
                <a:lnTo>
                  <a:pt x="855002" y="18650"/>
                </a:lnTo>
                <a:lnTo>
                  <a:pt x="810444" y="4821"/>
                </a:lnTo>
                <a:lnTo>
                  <a:pt x="762595" y="0"/>
                </a:lnTo>
                <a:lnTo>
                  <a:pt x="237412" y="0"/>
                </a:lnTo>
                <a:lnTo>
                  <a:pt x="189533" y="4821"/>
                </a:lnTo>
                <a:lnTo>
                  <a:pt x="144954" y="18650"/>
                </a:lnTo>
                <a:lnTo>
                  <a:pt x="104624" y="40528"/>
                </a:lnTo>
                <a:lnTo>
                  <a:pt x="69495" y="69502"/>
                </a:lnTo>
                <a:lnTo>
                  <a:pt x="40517" y="104614"/>
                </a:lnTo>
                <a:lnTo>
                  <a:pt x="18641" y="144908"/>
                </a:lnTo>
                <a:lnTo>
                  <a:pt x="4818" y="189430"/>
                </a:lnTo>
                <a:lnTo>
                  <a:pt x="0" y="237222"/>
                </a:lnTo>
                <a:lnTo>
                  <a:pt x="0" y="522948"/>
                </a:lnTo>
                <a:lnTo>
                  <a:pt x="4818" y="570802"/>
                </a:lnTo>
                <a:lnTo>
                  <a:pt x="18641" y="615377"/>
                </a:lnTo>
                <a:lnTo>
                  <a:pt x="40517" y="655717"/>
                </a:lnTo>
                <a:lnTo>
                  <a:pt x="69495" y="690867"/>
                </a:lnTo>
                <a:lnTo>
                  <a:pt x="104624" y="719869"/>
                </a:lnTo>
                <a:lnTo>
                  <a:pt x="144954" y="741768"/>
                </a:lnTo>
                <a:lnTo>
                  <a:pt x="189533" y="755609"/>
                </a:lnTo>
                <a:lnTo>
                  <a:pt x="237412" y="760435"/>
                </a:lnTo>
                <a:close/>
              </a:path>
            </a:pathLst>
          </a:custGeom>
          <a:ln w="20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84628" y="3460002"/>
            <a:ext cx="52387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20" dirty="0">
                <a:latin typeface="Calibri"/>
                <a:cs typeface="Calibri"/>
              </a:rPr>
              <a:t>LSTM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27359" y="3248390"/>
            <a:ext cx="1000125" cy="760730"/>
          </a:xfrm>
          <a:custGeom>
            <a:avLst/>
            <a:gdLst/>
            <a:ahLst/>
            <a:cxnLst/>
            <a:rect l="l" t="t" r="r" b="b"/>
            <a:pathLst>
              <a:path w="1000125" h="760729">
                <a:moveTo>
                  <a:pt x="237324" y="760435"/>
                </a:moveTo>
                <a:lnTo>
                  <a:pt x="762595" y="760435"/>
                </a:lnTo>
                <a:lnTo>
                  <a:pt x="810444" y="755609"/>
                </a:lnTo>
                <a:lnTo>
                  <a:pt x="855002" y="741768"/>
                </a:lnTo>
                <a:lnTo>
                  <a:pt x="895316" y="719869"/>
                </a:lnTo>
                <a:lnTo>
                  <a:pt x="930435" y="690866"/>
                </a:lnTo>
                <a:lnTo>
                  <a:pt x="959406" y="655717"/>
                </a:lnTo>
                <a:lnTo>
                  <a:pt x="981279" y="615377"/>
                </a:lnTo>
                <a:lnTo>
                  <a:pt x="995100" y="570802"/>
                </a:lnTo>
                <a:lnTo>
                  <a:pt x="999919" y="522948"/>
                </a:lnTo>
                <a:lnTo>
                  <a:pt x="999919" y="237222"/>
                </a:lnTo>
                <a:lnTo>
                  <a:pt x="995100" y="189430"/>
                </a:lnTo>
                <a:lnTo>
                  <a:pt x="981279" y="144908"/>
                </a:lnTo>
                <a:lnTo>
                  <a:pt x="959406" y="104614"/>
                </a:lnTo>
                <a:lnTo>
                  <a:pt x="930435" y="69502"/>
                </a:lnTo>
                <a:lnTo>
                  <a:pt x="895316" y="40528"/>
                </a:lnTo>
                <a:lnTo>
                  <a:pt x="855002" y="18650"/>
                </a:lnTo>
                <a:lnTo>
                  <a:pt x="810444" y="4821"/>
                </a:lnTo>
                <a:lnTo>
                  <a:pt x="762595" y="0"/>
                </a:lnTo>
                <a:lnTo>
                  <a:pt x="237324" y="0"/>
                </a:lnTo>
                <a:lnTo>
                  <a:pt x="189474" y="4821"/>
                </a:lnTo>
                <a:lnTo>
                  <a:pt x="144917" y="18650"/>
                </a:lnTo>
                <a:lnTo>
                  <a:pt x="104602" y="40528"/>
                </a:lnTo>
                <a:lnTo>
                  <a:pt x="69484" y="69502"/>
                </a:lnTo>
                <a:lnTo>
                  <a:pt x="40512" y="104614"/>
                </a:lnTo>
                <a:lnTo>
                  <a:pt x="18640" y="144908"/>
                </a:lnTo>
                <a:lnTo>
                  <a:pt x="4818" y="189430"/>
                </a:lnTo>
                <a:lnTo>
                  <a:pt x="0" y="237222"/>
                </a:lnTo>
                <a:lnTo>
                  <a:pt x="0" y="522948"/>
                </a:lnTo>
                <a:lnTo>
                  <a:pt x="4818" y="570802"/>
                </a:lnTo>
                <a:lnTo>
                  <a:pt x="18640" y="615377"/>
                </a:lnTo>
                <a:lnTo>
                  <a:pt x="40512" y="655717"/>
                </a:lnTo>
                <a:lnTo>
                  <a:pt x="69484" y="690867"/>
                </a:lnTo>
                <a:lnTo>
                  <a:pt x="104602" y="719869"/>
                </a:lnTo>
                <a:lnTo>
                  <a:pt x="144917" y="741768"/>
                </a:lnTo>
                <a:lnTo>
                  <a:pt x="189474" y="755609"/>
                </a:lnTo>
                <a:lnTo>
                  <a:pt x="237324" y="760435"/>
                </a:lnTo>
                <a:close/>
              </a:path>
            </a:pathLst>
          </a:custGeom>
          <a:ln w="20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67682" y="3460002"/>
            <a:ext cx="52387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20" dirty="0">
                <a:latin typeface="Calibri"/>
                <a:cs typeface="Calibri"/>
              </a:rPr>
              <a:t>LSTM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86118" y="3232869"/>
            <a:ext cx="1000125" cy="760730"/>
          </a:xfrm>
          <a:custGeom>
            <a:avLst/>
            <a:gdLst/>
            <a:ahLst/>
            <a:cxnLst/>
            <a:rect l="l" t="t" r="r" b="b"/>
            <a:pathLst>
              <a:path w="1000125" h="760729">
                <a:moveTo>
                  <a:pt x="237412" y="760259"/>
                </a:moveTo>
                <a:lnTo>
                  <a:pt x="762595" y="760259"/>
                </a:lnTo>
                <a:lnTo>
                  <a:pt x="810444" y="755444"/>
                </a:lnTo>
                <a:lnTo>
                  <a:pt x="855002" y="741636"/>
                </a:lnTo>
                <a:lnTo>
                  <a:pt x="895316" y="719785"/>
                </a:lnTo>
                <a:lnTo>
                  <a:pt x="930435" y="690844"/>
                </a:lnTo>
                <a:lnTo>
                  <a:pt x="959406" y="655765"/>
                </a:lnTo>
                <a:lnTo>
                  <a:pt x="981279" y="615498"/>
                </a:lnTo>
                <a:lnTo>
                  <a:pt x="995100" y="570997"/>
                </a:lnTo>
                <a:lnTo>
                  <a:pt x="999919" y="523212"/>
                </a:lnTo>
                <a:lnTo>
                  <a:pt x="999919" y="237222"/>
                </a:lnTo>
                <a:lnTo>
                  <a:pt x="995100" y="189430"/>
                </a:lnTo>
                <a:lnTo>
                  <a:pt x="981279" y="144908"/>
                </a:lnTo>
                <a:lnTo>
                  <a:pt x="959406" y="104614"/>
                </a:lnTo>
                <a:lnTo>
                  <a:pt x="930435" y="69502"/>
                </a:lnTo>
                <a:lnTo>
                  <a:pt x="895316" y="40528"/>
                </a:lnTo>
                <a:lnTo>
                  <a:pt x="855002" y="18650"/>
                </a:lnTo>
                <a:lnTo>
                  <a:pt x="810444" y="4821"/>
                </a:lnTo>
                <a:lnTo>
                  <a:pt x="762595" y="0"/>
                </a:lnTo>
                <a:lnTo>
                  <a:pt x="237412" y="0"/>
                </a:lnTo>
                <a:lnTo>
                  <a:pt x="189533" y="4821"/>
                </a:lnTo>
                <a:lnTo>
                  <a:pt x="144954" y="18650"/>
                </a:lnTo>
                <a:lnTo>
                  <a:pt x="104624" y="40528"/>
                </a:lnTo>
                <a:lnTo>
                  <a:pt x="69495" y="69502"/>
                </a:lnTo>
                <a:lnTo>
                  <a:pt x="40517" y="104614"/>
                </a:lnTo>
                <a:lnTo>
                  <a:pt x="18641" y="144908"/>
                </a:lnTo>
                <a:lnTo>
                  <a:pt x="4818" y="189430"/>
                </a:lnTo>
                <a:lnTo>
                  <a:pt x="0" y="237222"/>
                </a:lnTo>
                <a:lnTo>
                  <a:pt x="0" y="523212"/>
                </a:lnTo>
                <a:lnTo>
                  <a:pt x="4818" y="570997"/>
                </a:lnTo>
                <a:lnTo>
                  <a:pt x="18641" y="615498"/>
                </a:lnTo>
                <a:lnTo>
                  <a:pt x="40517" y="655765"/>
                </a:lnTo>
                <a:lnTo>
                  <a:pt x="69495" y="690844"/>
                </a:lnTo>
                <a:lnTo>
                  <a:pt x="104624" y="719785"/>
                </a:lnTo>
                <a:lnTo>
                  <a:pt x="144954" y="741636"/>
                </a:lnTo>
                <a:lnTo>
                  <a:pt x="189533" y="755444"/>
                </a:lnTo>
                <a:lnTo>
                  <a:pt x="237412" y="760259"/>
                </a:lnTo>
                <a:close/>
              </a:path>
            </a:pathLst>
          </a:custGeom>
          <a:ln w="20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24588" y="3444657"/>
            <a:ext cx="52387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20" dirty="0">
                <a:latin typeface="Calibri"/>
                <a:cs typeface="Calibri"/>
              </a:rPr>
              <a:t>LSTM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67778" y="4733901"/>
            <a:ext cx="757555" cy="757555"/>
            <a:chOff x="2567778" y="4733901"/>
            <a:chExt cx="757555" cy="757555"/>
          </a:xfrm>
        </p:grpSpPr>
        <p:sp>
          <p:nvSpPr>
            <p:cNvPr id="15" name="object 15"/>
            <p:cNvSpPr/>
            <p:nvPr/>
          </p:nvSpPr>
          <p:spPr>
            <a:xfrm>
              <a:off x="2578269" y="4744392"/>
              <a:ext cx="736600" cy="736600"/>
            </a:xfrm>
            <a:custGeom>
              <a:avLst/>
              <a:gdLst/>
              <a:ahLst/>
              <a:cxnLst/>
              <a:rect l="l" t="t" r="r" b="b"/>
              <a:pathLst>
                <a:path w="736600" h="736600">
                  <a:moveTo>
                    <a:pt x="368112" y="0"/>
                  </a:moveTo>
                  <a:lnTo>
                    <a:pt x="321941" y="2868"/>
                  </a:lnTo>
                  <a:lnTo>
                    <a:pt x="277480" y="11243"/>
                  </a:lnTo>
                  <a:lnTo>
                    <a:pt x="235075" y="24779"/>
                  </a:lnTo>
                  <a:lnTo>
                    <a:pt x="195070" y="43131"/>
                  </a:lnTo>
                  <a:lnTo>
                    <a:pt x="157811" y="65955"/>
                  </a:lnTo>
                  <a:lnTo>
                    <a:pt x="123642" y="92905"/>
                  </a:lnTo>
                  <a:lnTo>
                    <a:pt x="92910" y="123635"/>
                  </a:lnTo>
                  <a:lnTo>
                    <a:pt x="65959" y="157802"/>
                  </a:lnTo>
                  <a:lnTo>
                    <a:pt x="43134" y="195059"/>
                  </a:lnTo>
                  <a:lnTo>
                    <a:pt x="24780" y="235061"/>
                  </a:lnTo>
                  <a:lnTo>
                    <a:pt x="11243" y="277465"/>
                  </a:lnTo>
                  <a:lnTo>
                    <a:pt x="2868" y="321923"/>
                  </a:lnTo>
                  <a:lnTo>
                    <a:pt x="0" y="368092"/>
                  </a:lnTo>
                  <a:lnTo>
                    <a:pt x="2868" y="414257"/>
                  </a:lnTo>
                  <a:lnTo>
                    <a:pt x="11243" y="458707"/>
                  </a:lnTo>
                  <a:lnTo>
                    <a:pt x="24780" y="501098"/>
                  </a:lnTo>
                  <a:lnTo>
                    <a:pt x="43134" y="541084"/>
                  </a:lnTo>
                  <a:lnTo>
                    <a:pt x="65959" y="578323"/>
                  </a:lnTo>
                  <a:lnTo>
                    <a:pt x="92910" y="612470"/>
                  </a:lnTo>
                  <a:lnTo>
                    <a:pt x="123642" y="643180"/>
                  </a:lnTo>
                  <a:lnTo>
                    <a:pt x="157811" y="670110"/>
                  </a:lnTo>
                  <a:lnTo>
                    <a:pt x="195070" y="692915"/>
                  </a:lnTo>
                  <a:lnTo>
                    <a:pt x="235075" y="711252"/>
                  </a:lnTo>
                  <a:lnTo>
                    <a:pt x="277480" y="724775"/>
                  </a:lnTo>
                  <a:lnTo>
                    <a:pt x="321941" y="733142"/>
                  </a:lnTo>
                  <a:lnTo>
                    <a:pt x="368112" y="736007"/>
                  </a:lnTo>
                  <a:lnTo>
                    <a:pt x="414281" y="733142"/>
                  </a:lnTo>
                  <a:lnTo>
                    <a:pt x="458733" y="724775"/>
                  </a:lnTo>
                  <a:lnTo>
                    <a:pt x="501126" y="711252"/>
                  </a:lnTo>
                  <a:lnTo>
                    <a:pt x="541115" y="692915"/>
                  </a:lnTo>
                  <a:lnTo>
                    <a:pt x="578356" y="670110"/>
                  </a:lnTo>
                  <a:lnTo>
                    <a:pt x="612504" y="643180"/>
                  </a:lnTo>
                  <a:lnTo>
                    <a:pt x="643216" y="612470"/>
                  </a:lnTo>
                  <a:lnTo>
                    <a:pt x="670148" y="578323"/>
                  </a:lnTo>
                  <a:lnTo>
                    <a:pt x="692954" y="541084"/>
                  </a:lnTo>
                  <a:lnTo>
                    <a:pt x="711292" y="501098"/>
                  </a:lnTo>
                  <a:lnTo>
                    <a:pt x="724816" y="458707"/>
                  </a:lnTo>
                  <a:lnTo>
                    <a:pt x="733183" y="414257"/>
                  </a:lnTo>
                  <a:lnTo>
                    <a:pt x="736049" y="368091"/>
                  </a:lnTo>
                  <a:lnTo>
                    <a:pt x="733183" y="321923"/>
                  </a:lnTo>
                  <a:lnTo>
                    <a:pt x="724816" y="277465"/>
                  </a:lnTo>
                  <a:lnTo>
                    <a:pt x="711292" y="235061"/>
                  </a:lnTo>
                  <a:lnTo>
                    <a:pt x="692954" y="195059"/>
                  </a:lnTo>
                  <a:lnTo>
                    <a:pt x="670148" y="157802"/>
                  </a:lnTo>
                  <a:lnTo>
                    <a:pt x="643216" y="123635"/>
                  </a:lnTo>
                  <a:lnTo>
                    <a:pt x="612504" y="92905"/>
                  </a:lnTo>
                  <a:lnTo>
                    <a:pt x="578356" y="65955"/>
                  </a:lnTo>
                  <a:lnTo>
                    <a:pt x="541115" y="43131"/>
                  </a:lnTo>
                  <a:lnTo>
                    <a:pt x="501126" y="24779"/>
                  </a:lnTo>
                  <a:lnTo>
                    <a:pt x="458733" y="11243"/>
                  </a:lnTo>
                  <a:lnTo>
                    <a:pt x="414281" y="2868"/>
                  </a:lnTo>
                  <a:lnTo>
                    <a:pt x="36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8269" y="4744392"/>
              <a:ext cx="736600" cy="736600"/>
            </a:xfrm>
            <a:custGeom>
              <a:avLst/>
              <a:gdLst/>
              <a:ahLst/>
              <a:cxnLst/>
              <a:rect l="l" t="t" r="r" b="b"/>
              <a:pathLst>
                <a:path w="736600" h="736600">
                  <a:moveTo>
                    <a:pt x="0" y="368092"/>
                  </a:moveTo>
                  <a:lnTo>
                    <a:pt x="2868" y="321923"/>
                  </a:lnTo>
                  <a:lnTo>
                    <a:pt x="11243" y="277465"/>
                  </a:lnTo>
                  <a:lnTo>
                    <a:pt x="24780" y="235061"/>
                  </a:lnTo>
                  <a:lnTo>
                    <a:pt x="43134" y="195059"/>
                  </a:lnTo>
                  <a:lnTo>
                    <a:pt x="65959" y="157802"/>
                  </a:lnTo>
                  <a:lnTo>
                    <a:pt x="92910" y="123635"/>
                  </a:lnTo>
                  <a:lnTo>
                    <a:pt x="123642" y="92905"/>
                  </a:lnTo>
                  <a:lnTo>
                    <a:pt x="157811" y="65955"/>
                  </a:lnTo>
                  <a:lnTo>
                    <a:pt x="195070" y="43131"/>
                  </a:lnTo>
                  <a:lnTo>
                    <a:pt x="235075" y="24779"/>
                  </a:lnTo>
                  <a:lnTo>
                    <a:pt x="277480" y="11243"/>
                  </a:lnTo>
                  <a:lnTo>
                    <a:pt x="321941" y="2868"/>
                  </a:lnTo>
                  <a:lnTo>
                    <a:pt x="368112" y="0"/>
                  </a:lnTo>
                  <a:lnTo>
                    <a:pt x="414281" y="2868"/>
                  </a:lnTo>
                  <a:lnTo>
                    <a:pt x="458733" y="11243"/>
                  </a:lnTo>
                  <a:lnTo>
                    <a:pt x="501126" y="24779"/>
                  </a:lnTo>
                  <a:lnTo>
                    <a:pt x="541115" y="43131"/>
                  </a:lnTo>
                  <a:lnTo>
                    <a:pt x="578356" y="65955"/>
                  </a:lnTo>
                  <a:lnTo>
                    <a:pt x="612504" y="92905"/>
                  </a:lnTo>
                  <a:lnTo>
                    <a:pt x="643216" y="123635"/>
                  </a:lnTo>
                  <a:lnTo>
                    <a:pt x="670148" y="157802"/>
                  </a:lnTo>
                  <a:lnTo>
                    <a:pt x="692954" y="195059"/>
                  </a:lnTo>
                  <a:lnTo>
                    <a:pt x="711292" y="235061"/>
                  </a:lnTo>
                  <a:lnTo>
                    <a:pt x="724816" y="277465"/>
                  </a:lnTo>
                  <a:lnTo>
                    <a:pt x="733183" y="321923"/>
                  </a:lnTo>
                  <a:lnTo>
                    <a:pt x="736049" y="368091"/>
                  </a:lnTo>
                  <a:lnTo>
                    <a:pt x="733183" y="414257"/>
                  </a:lnTo>
                  <a:lnTo>
                    <a:pt x="724816" y="458707"/>
                  </a:lnTo>
                  <a:lnTo>
                    <a:pt x="711292" y="501098"/>
                  </a:lnTo>
                  <a:lnTo>
                    <a:pt x="692954" y="541084"/>
                  </a:lnTo>
                  <a:lnTo>
                    <a:pt x="670148" y="578323"/>
                  </a:lnTo>
                  <a:lnTo>
                    <a:pt x="643216" y="612470"/>
                  </a:lnTo>
                  <a:lnTo>
                    <a:pt x="612504" y="643180"/>
                  </a:lnTo>
                  <a:lnTo>
                    <a:pt x="578356" y="670110"/>
                  </a:lnTo>
                  <a:lnTo>
                    <a:pt x="541115" y="692915"/>
                  </a:lnTo>
                  <a:lnTo>
                    <a:pt x="501126" y="711252"/>
                  </a:lnTo>
                  <a:lnTo>
                    <a:pt x="458733" y="724775"/>
                  </a:lnTo>
                  <a:lnTo>
                    <a:pt x="414281" y="733142"/>
                  </a:lnTo>
                  <a:lnTo>
                    <a:pt x="368112" y="736007"/>
                  </a:lnTo>
                  <a:lnTo>
                    <a:pt x="321941" y="733142"/>
                  </a:lnTo>
                  <a:lnTo>
                    <a:pt x="277480" y="724775"/>
                  </a:lnTo>
                  <a:lnTo>
                    <a:pt x="235075" y="711252"/>
                  </a:lnTo>
                  <a:lnTo>
                    <a:pt x="195070" y="692915"/>
                  </a:lnTo>
                  <a:lnTo>
                    <a:pt x="157811" y="670110"/>
                  </a:lnTo>
                  <a:lnTo>
                    <a:pt x="123642" y="643180"/>
                  </a:lnTo>
                  <a:lnTo>
                    <a:pt x="92910" y="612470"/>
                  </a:lnTo>
                  <a:lnTo>
                    <a:pt x="65959" y="578323"/>
                  </a:lnTo>
                  <a:lnTo>
                    <a:pt x="43134" y="541084"/>
                  </a:lnTo>
                  <a:lnTo>
                    <a:pt x="24780" y="501098"/>
                  </a:lnTo>
                  <a:lnTo>
                    <a:pt x="11243" y="458707"/>
                  </a:lnTo>
                  <a:lnTo>
                    <a:pt x="2868" y="414257"/>
                  </a:lnTo>
                  <a:lnTo>
                    <a:pt x="0" y="368092"/>
                  </a:lnTo>
                </a:path>
              </a:pathLst>
            </a:custGeom>
            <a:ln w="20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248715" y="4733901"/>
            <a:ext cx="757555" cy="757555"/>
            <a:chOff x="4248715" y="4733901"/>
            <a:chExt cx="757555" cy="757555"/>
          </a:xfrm>
        </p:grpSpPr>
        <p:sp>
          <p:nvSpPr>
            <p:cNvPr id="18" name="object 18"/>
            <p:cNvSpPr/>
            <p:nvPr/>
          </p:nvSpPr>
          <p:spPr>
            <a:xfrm>
              <a:off x="4259206" y="4744392"/>
              <a:ext cx="736600" cy="736600"/>
            </a:xfrm>
            <a:custGeom>
              <a:avLst/>
              <a:gdLst/>
              <a:ahLst/>
              <a:cxnLst/>
              <a:rect l="l" t="t" r="r" b="b"/>
              <a:pathLst>
                <a:path w="736600" h="736600">
                  <a:moveTo>
                    <a:pt x="368112" y="0"/>
                  </a:moveTo>
                  <a:lnTo>
                    <a:pt x="321941" y="2868"/>
                  </a:lnTo>
                  <a:lnTo>
                    <a:pt x="277480" y="11243"/>
                  </a:lnTo>
                  <a:lnTo>
                    <a:pt x="235075" y="24779"/>
                  </a:lnTo>
                  <a:lnTo>
                    <a:pt x="195070" y="43131"/>
                  </a:lnTo>
                  <a:lnTo>
                    <a:pt x="157811" y="65955"/>
                  </a:lnTo>
                  <a:lnTo>
                    <a:pt x="123642" y="92905"/>
                  </a:lnTo>
                  <a:lnTo>
                    <a:pt x="92910" y="123635"/>
                  </a:lnTo>
                  <a:lnTo>
                    <a:pt x="65959" y="157802"/>
                  </a:lnTo>
                  <a:lnTo>
                    <a:pt x="43134" y="195059"/>
                  </a:lnTo>
                  <a:lnTo>
                    <a:pt x="24780" y="235061"/>
                  </a:lnTo>
                  <a:lnTo>
                    <a:pt x="11243" y="277465"/>
                  </a:lnTo>
                  <a:lnTo>
                    <a:pt x="2868" y="321923"/>
                  </a:lnTo>
                  <a:lnTo>
                    <a:pt x="0" y="368092"/>
                  </a:lnTo>
                  <a:lnTo>
                    <a:pt x="2868" y="414257"/>
                  </a:lnTo>
                  <a:lnTo>
                    <a:pt x="11243" y="458707"/>
                  </a:lnTo>
                  <a:lnTo>
                    <a:pt x="24780" y="501098"/>
                  </a:lnTo>
                  <a:lnTo>
                    <a:pt x="43134" y="541084"/>
                  </a:lnTo>
                  <a:lnTo>
                    <a:pt x="65959" y="578323"/>
                  </a:lnTo>
                  <a:lnTo>
                    <a:pt x="92910" y="612470"/>
                  </a:lnTo>
                  <a:lnTo>
                    <a:pt x="123642" y="643180"/>
                  </a:lnTo>
                  <a:lnTo>
                    <a:pt x="157811" y="670110"/>
                  </a:lnTo>
                  <a:lnTo>
                    <a:pt x="195070" y="692915"/>
                  </a:lnTo>
                  <a:lnTo>
                    <a:pt x="235075" y="711252"/>
                  </a:lnTo>
                  <a:lnTo>
                    <a:pt x="277480" y="724775"/>
                  </a:lnTo>
                  <a:lnTo>
                    <a:pt x="321941" y="733142"/>
                  </a:lnTo>
                  <a:lnTo>
                    <a:pt x="368112" y="736007"/>
                  </a:lnTo>
                  <a:lnTo>
                    <a:pt x="414281" y="733142"/>
                  </a:lnTo>
                  <a:lnTo>
                    <a:pt x="458733" y="724775"/>
                  </a:lnTo>
                  <a:lnTo>
                    <a:pt x="501126" y="711252"/>
                  </a:lnTo>
                  <a:lnTo>
                    <a:pt x="541115" y="692915"/>
                  </a:lnTo>
                  <a:lnTo>
                    <a:pt x="578356" y="670110"/>
                  </a:lnTo>
                  <a:lnTo>
                    <a:pt x="612504" y="643180"/>
                  </a:lnTo>
                  <a:lnTo>
                    <a:pt x="643216" y="612470"/>
                  </a:lnTo>
                  <a:lnTo>
                    <a:pt x="670148" y="578323"/>
                  </a:lnTo>
                  <a:lnTo>
                    <a:pt x="692954" y="541084"/>
                  </a:lnTo>
                  <a:lnTo>
                    <a:pt x="711292" y="501098"/>
                  </a:lnTo>
                  <a:lnTo>
                    <a:pt x="724816" y="458707"/>
                  </a:lnTo>
                  <a:lnTo>
                    <a:pt x="733183" y="414257"/>
                  </a:lnTo>
                  <a:lnTo>
                    <a:pt x="736049" y="368091"/>
                  </a:lnTo>
                  <a:lnTo>
                    <a:pt x="733183" y="321923"/>
                  </a:lnTo>
                  <a:lnTo>
                    <a:pt x="724816" y="277465"/>
                  </a:lnTo>
                  <a:lnTo>
                    <a:pt x="711292" y="235061"/>
                  </a:lnTo>
                  <a:lnTo>
                    <a:pt x="692954" y="195059"/>
                  </a:lnTo>
                  <a:lnTo>
                    <a:pt x="670148" y="157802"/>
                  </a:lnTo>
                  <a:lnTo>
                    <a:pt x="643216" y="123635"/>
                  </a:lnTo>
                  <a:lnTo>
                    <a:pt x="612504" y="92905"/>
                  </a:lnTo>
                  <a:lnTo>
                    <a:pt x="578356" y="65955"/>
                  </a:lnTo>
                  <a:lnTo>
                    <a:pt x="541115" y="43131"/>
                  </a:lnTo>
                  <a:lnTo>
                    <a:pt x="501126" y="24779"/>
                  </a:lnTo>
                  <a:lnTo>
                    <a:pt x="458733" y="11243"/>
                  </a:lnTo>
                  <a:lnTo>
                    <a:pt x="414281" y="2868"/>
                  </a:lnTo>
                  <a:lnTo>
                    <a:pt x="36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206" y="4744392"/>
              <a:ext cx="736600" cy="736600"/>
            </a:xfrm>
            <a:custGeom>
              <a:avLst/>
              <a:gdLst/>
              <a:ahLst/>
              <a:cxnLst/>
              <a:rect l="l" t="t" r="r" b="b"/>
              <a:pathLst>
                <a:path w="736600" h="736600">
                  <a:moveTo>
                    <a:pt x="0" y="368092"/>
                  </a:moveTo>
                  <a:lnTo>
                    <a:pt x="2868" y="321923"/>
                  </a:lnTo>
                  <a:lnTo>
                    <a:pt x="11243" y="277465"/>
                  </a:lnTo>
                  <a:lnTo>
                    <a:pt x="24780" y="235061"/>
                  </a:lnTo>
                  <a:lnTo>
                    <a:pt x="43134" y="195059"/>
                  </a:lnTo>
                  <a:lnTo>
                    <a:pt x="65959" y="157802"/>
                  </a:lnTo>
                  <a:lnTo>
                    <a:pt x="92910" y="123635"/>
                  </a:lnTo>
                  <a:lnTo>
                    <a:pt x="123642" y="92905"/>
                  </a:lnTo>
                  <a:lnTo>
                    <a:pt x="157811" y="65955"/>
                  </a:lnTo>
                  <a:lnTo>
                    <a:pt x="195070" y="43131"/>
                  </a:lnTo>
                  <a:lnTo>
                    <a:pt x="235075" y="24779"/>
                  </a:lnTo>
                  <a:lnTo>
                    <a:pt x="277480" y="11243"/>
                  </a:lnTo>
                  <a:lnTo>
                    <a:pt x="321941" y="2868"/>
                  </a:lnTo>
                  <a:lnTo>
                    <a:pt x="368112" y="0"/>
                  </a:lnTo>
                  <a:lnTo>
                    <a:pt x="414281" y="2868"/>
                  </a:lnTo>
                  <a:lnTo>
                    <a:pt x="458733" y="11243"/>
                  </a:lnTo>
                  <a:lnTo>
                    <a:pt x="501126" y="24779"/>
                  </a:lnTo>
                  <a:lnTo>
                    <a:pt x="541115" y="43131"/>
                  </a:lnTo>
                  <a:lnTo>
                    <a:pt x="578356" y="65955"/>
                  </a:lnTo>
                  <a:lnTo>
                    <a:pt x="612504" y="92905"/>
                  </a:lnTo>
                  <a:lnTo>
                    <a:pt x="643216" y="123635"/>
                  </a:lnTo>
                  <a:lnTo>
                    <a:pt x="670148" y="157802"/>
                  </a:lnTo>
                  <a:lnTo>
                    <a:pt x="692954" y="195059"/>
                  </a:lnTo>
                  <a:lnTo>
                    <a:pt x="711292" y="235061"/>
                  </a:lnTo>
                  <a:lnTo>
                    <a:pt x="724816" y="277465"/>
                  </a:lnTo>
                  <a:lnTo>
                    <a:pt x="733183" y="321923"/>
                  </a:lnTo>
                  <a:lnTo>
                    <a:pt x="736049" y="368091"/>
                  </a:lnTo>
                  <a:lnTo>
                    <a:pt x="733183" y="414257"/>
                  </a:lnTo>
                  <a:lnTo>
                    <a:pt x="724816" y="458707"/>
                  </a:lnTo>
                  <a:lnTo>
                    <a:pt x="711292" y="501098"/>
                  </a:lnTo>
                  <a:lnTo>
                    <a:pt x="692954" y="541084"/>
                  </a:lnTo>
                  <a:lnTo>
                    <a:pt x="670148" y="578323"/>
                  </a:lnTo>
                  <a:lnTo>
                    <a:pt x="643216" y="612470"/>
                  </a:lnTo>
                  <a:lnTo>
                    <a:pt x="612504" y="643180"/>
                  </a:lnTo>
                  <a:lnTo>
                    <a:pt x="578356" y="670110"/>
                  </a:lnTo>
                  <a:lnTo>
                    <a:pt x="541115" y="692915"/>
                  </a:lnTo>
                  <a:lnTo>
                    <a:pt x="501126" y="711252"/>
                  </a:lnTo>
                  <a:lnTo>
                    <a:pt x="458733" y="724775"/>
                  </a:lnTo>
                  <a:lnTo>
                    <a:pt x="414281" y="733142"/>
                  </a:lnTo>
                  <a:lnTo>
                    <a:pt x="368112" y="736007"/>
                  </a:lnTo>
                  <a:lnTo>
                    <a:pt x="321941" y="733142"/>
                  </a:lnTo>
                  <a:lnTo>
                    <a:pt x="277480" y="724775"/>
                  </a:lnTo>
                  <a:lnTo>
                    <a:pt x="235075" y="711252"/>
                  </a:lnTo>
                  <a:lnTo>
                    <a:pt x="195070" y="692915"/>
                  </a:lnTo>
                  <a:lnTo>
                    <a:pt x="157811" y="670110"/>
                  </a:lnTo>
                  <a:lnTo>
                    <a:pt x="123642" y="643180"/>
                  </a:lnTo>
                  <a:lnTo>
                    <a:pt x="92910" y="612470"/>
                  </a:lnTo>
                  <a:lnTo>
                    <a:pt x="65959" y="578323"/>
                  </a:lnTo>
                  <a:lnTo>
                    <a:pt x="43134" y="541084"/>
                  </a:lnTo>
                  <a:lnTo>
                    <a:pt x="24780" y="501098"/>
                  </a:lnTo>
                  <a:lnTo>
                    <a:pt x="11243" y="458707"/>
                  </a:lnTo>
                  <a:lnTo>
                    <a:pt x="2868" y="414257"/>
                  </a:lnTo>
                  <a:lnTo>
                    <a:pt x="0" y="368092"/>
                  </a:lnTo>
                </a:path>
              </a:pathLst>
            </a:custGeom>
            <a:ln w="20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28925" y="1558292"/>
            <a:ext cx="7931150" cy="3933190"/>
            <a:chOff x="728925" y="1558292"/>
            <a:chExt cx="7931150" cy="3933190"/>
          </a:xfrm>
        </p:grpSpPr>
        <p:sp>
          <p:nvSpPr>
            <p:cNvPr id="21" name="object 21"/>
            <p:cNvSpPr/>
            <p:nvPr/>
          </p:nvSpPr>
          <p:spPr>
            <a:xfrm>
              <a:off x="1765845" y="3410477"/>
              <a:ext cx="558800" cy="1905"/>
            </a:xfrm>
            <a:custGeom>
              <a:avLst/>
              <a:gdLst/>
              <a:ahLst/>
              <a:cxnLst/>
              <a:rect l="l" t="t" r="r" b="b"/>
              <a:pathLst>
                <a:path w="558800" h="1904">
                  <a:moveTo>
                    <a:pt x="0" y="1499"/>
                  </a:moveTo>
                  <a:lnTo>
                    <a:pt x="558254" y="0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4433" y="3333666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5" h="154304">
                  <a:moveTo>
                    <a:pt x="0" y="0"/>
                  </a:moveTo>
                  <a:lnTo>
                    <a:pt x="617" y="153797"/>
                  </a:lnTo>
                  <a:lnTo>
                    <a:pt x="154071" y="76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5439" y="3800440"/>
              <a:ext cx="558165" cy="1905"/>
            </a:xfrm>
            <a:custGeom>
              <a:avLst/>
              <a:gdLst/>
              <a:ahLst/>
              <a:cxnLst/>
              <a:rect l="l" t="t" r="r" b="b"/>
              <a:pathLst>
                <a:path w="558164" h="1904">
                  <a:moveTo>
                    <a:pt x="0" y="1499"/>
                  </a:moveTo>
                  <a:lnTo>
                    <a:pt x="557901" y="0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94027" y="3723629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5" h="154304">
                  <a:moveTo>
                    <a:pt x="0" y="0"/>
                  </a:moveTo>
                  <a:lnTo>
                    <a:pt x="440" y="154062"/>
                  </a:lnTo>
                  <a:lnTo>
                    <a:pt x="154071" y="76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6165" y="3412770"/>
              <a:ext cx="558165" cy="1905"/>
            </a:xfrm>
            <a:custGeom>
              <a:avLst/>
              <a:gdLst/>
              <a:ahLst/>
              <a:cxnLst/>
              <a:rect l="l" t="t" r="r" b="b"/>
              <a:pathLst>
                <a:path w="558164" h="1904">
                  <a:moveTo>
                    <a:pt x="0" y="1763"/>
                  </a:moveTo>
                  <a:lnTo>
                    <a:pt x="557813" y="0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84665" y="3335959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4" h="154304">
                  <a:moveTo>
                    <a:pt x="0" y="0"/>
                  </a:moveTo>
                  <a:lnTo>
                    <a:pt x="440" y="154062"/>
                  </a:lnTo>
                  <a:lnTo>
                    <a:pt x="154159" y="76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3608" y="3805290"/>
              <a:ext cx="558800" cy="1905"/>
            </a:xfrm>
            <a:custGeom>
              <a:avLst/>
              <a:gdLst/>
              <a:ahLst/>
              <a:cxnLst/>
              <a:rect l="l" t="t" r="r" b="b"/>
              <a:pathLst>
                <a:path w="558800" h="1904">
                  <a:moveTo>
                    <a:pt x="0" y="1322"/>
                  </a:moveTo>
                  <a:lnTo>
                    <a:pt x="558254" y="0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82372" y="3728303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4" h="154304">
                  <a:moveTo>
                    <a:pt x="0" y="0"/>
                  </a:moveTo>
                  <a:lnTo>
                    <a:pt x="440" y="153797"/>
                  </a:lnTo>
                  <a:lnTo>
                    <a:pt x="154071" y="76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18141" y="4744392"/>
              <a:ext cx="736600" cy="736600"/>
            </a:xfrm>
            <a:custGeom>
              <a:avLst/>
              <a:gdLst/>
              <a:ahLst/>
              <a:cxnLst/>
              <a:rect l="l" t="t" r="r" b="b"/>
              <a:pathLst>
                <a:path w="736600" h="736600">
                  <a:moveTo>
                    <a:pt x="367936" y="0"/>
                  </a:moveTo>
                  <a:lnTo>
                    <a:pt x="321785" y="2868"/>
                  </a:lnTo>
                  <a:lnTo>
                    <a:pt x="277344" y="11243"/>
                  </a:lnTo>
                  <a:lnTo>
                    <a:pt x="234958" y="24779"/>
                  </a:lnTo>
                  <a:lnTo>
                    <a:pt x="194972" y="43131"/>
                  </a:lnTo>
                  <a:lnTo>
                    <a:pt x="157731" y="65955"/>
                  </a:lnTo>
                  <a:lnTo>
                    <a:pt x="123579" y="92905"/>
                  </a:lnTo>
                  <a:lnTo>
                    <a:pt x="92862" y="123635"/>
                  </a:lnTo>
                  <a:lnTo>
                    <a:pt x="65925" y="157802"/>
                  </a:lnTo>
                  <a:lnTo>
                    <a:pt x="43111" y="195059"/>
                  </a:lnTo>
                  <a:lnTo>
                    <a:pt x="24767" y="235061"/>
                  </a:lnTo>
                  <a:lnTo>
                    <a:pt x="11237" y="277465"/>
                  </a:lnTo>
                  <a:lnTo>
                    <a:pt x="2866" y="321923"/>
                  </a:lnTo>
                  <a:lnTo>
                    <a:pt x="0" y="368092"/>
                  </a:lnTo>
                  <a:lnTo>
                    <a:pt x="2866" y="414257"/>
                  </a:lnTo>
                  <a:lnTo>
                    <a:pt x="11237" y="458707"/>
                  </a:lnTo>
                  <a:lnTo>
                    <a:pt x="24767" y="501098"/>
                  </a:lnTo>
                  <a:lnTo>
                    <a:pt x="43111" y="541084"/>
                  </a:lnTo>
                  <a:lnTo>
                    <a:pt x="65925" y="578323"/>
                  </a:lnTo>
                  <a:lnTo>
                    <a:pt x="92862" y="612470"/>
                  </a:lnTo>
                  <a:lnTo>
                    <a:pt x="123579" y="643180"/>
                  </a:lnTo>
                  <a:lnTo>
                    <a:pt x="157731" y="670110"/>
                  </a:lnTo>
                  <a:lnTo>
                    <a:pt x="194972" y="692915"/>
                  </a:lnTo>
                  <a:lnTo>
                    <a:pt x="234958" y="711252"/>
                  </a:lnTo>
                  <a:lnTo>
                    <a:pt x="277344" y="724775"/>
                  </a:lnTo>
                  <a:lnTo>
                    <a:pt x="321785" y="733142"/>
                  </a:lnTo>
                  <a:lnTo>
                    <a:pt x="367936" y="736007"/>
                  </a:lnTo>
                  <a:lnTo>
                    <a:pt x="414109" y="733142"/>
                  </a:lnTo>
                  <a:lnTo>
                    <a:pt x="458574" y="724775"/>
                  </a:lnTo>
                  <a:lnTo>
                    <a:pt x="500985" y="711252"/>
                  </a:lnTo>
                  <a:lnTo>
                    <a:pt x="540998" y="692915"/>
                  </a:lnTo>
                  <a:lnTo>
                    <a:pt x="578267" y="670110"/>
                  </a:lnTo>
                  <a:lnTo>
                    <a:pt x="612445" y="643180"/>
                  </a:lnTo>
                  <a:lnTo>
                    <a:pt x="643188" y="612470"/>
                  </a:lnTo>
                  <a:lnTo>
                    <a:pt x="670149" y="578323"/>
                  </a:lnTo>
                  <a:lnTo>
                    <a:pt x="692983" y="541084"/>
                  </a:lnTo>
                  <a:lnTo>
                    <a:pt x="711344" y="501098"/>
                  </a:lnTo>
                  <a:lnTo>
                    <a:pt x="724888" y="458707"/>
                  </a:lnTo>
                  <a:lnTo>
                    <a:pt x="733267" y="414257"/>
                  </a:lnTo>
                  <a:lnTo>
                    <a:pt x="736137" y="368091"/>
                  </a:lnTo>
                  <a:lnTo>
                    <a:pt x="733267" y="321923"/>
                  </a:lnTo>
                  <a:lnTo>
                    <a:pt x="724888" y="277465"/>
                  </a:lnTo>
                  <a:lnTo>
                    <a:pt x="711344" y="235061"/>
                  </a:lnTo>
                  <a:lnTo>
                    <a:pt x="692983" y="195059"/>
                  </a:lnTo>
                  <a:lnTo>
                    <a:pt x="670149" y="157802"/>
                  </a:lnTo>
                  <a:lnTo>
                    <a:pt x="643188" y="123635"/>
                  </a:lnTo>
                  <a:lnTo>
                    <a:pt x="612445" y="92905"/>
                  </a:lnTo>
                  <a:lnTo>
                    <a:pt x="578267" y="65955"/>
                  </a:lnTo>
                  <a:lnTo>
                    <a:pt x="540998" y="43131"/>
                  </a:lnTo>
                  <a:lnTo>
                    <a:pt x="500985" y="24779"/>
                  </a:lnTo>
                  <a:lnTo>
                    <a:pt x="458574" y="11243"/>
                  </a:lnTo>
                  <a:lnTo>
                    <a:pt x="414109" y="2868"/>
                  </a:lnTo>
                  <a:lnTo>
                    <a:pt x="367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18141" y="4744392"/>
              <a:ext cx="736600" cy="736600"/>
            </a:xfrm>
            <a:custGeom>
              <a:avLst/>
              <a:gdLst/>
              <a:ahLst/>
              <a:cxnLst/>
              <a:rect l="l" t="t" r="r" b="b"/>
              <a:pathLst>
                <a:path w="736600" h="736600">
                  <a:moveTo>
                    <a:pt x="0" y="368092"/>
                  </a:moveTo>
                  <a:lnTo>
                    <a:pt x="2866" y="321923"/>
                  </a:lnTo>
                  <a:lnTo>
                    <a:pt x="11237" y="277465"/>
                  </a:lnTo>
                  <a:lnTo>
                    <a:pt x="24767" y="235061"/>
                  </a:lnTo>
                  <a:lnTo>
                    <a:pt x="43111" y="195059"/>
                  </a:lnTo>
                  <a:lnTo>
                    <a:pt x="65925" y="157802"/>
                  </a:lnTo>
                  <a:lnTo>
                    <a:pt x="92862" y="123635"/>
                  </a:lnTo>
                  <a:lnTo>
                    <a:pt x="123579" y="92905"/>
                  </a:lnTo>
                  <a:lnTo>
                    <a:pt x="157731" y="65955"/>
                  </a:lnTo>
                  <a:lnTo>
                    <a:pt x="194972" y="43131"/>
                  </a:lnTo>
                  <a:lnTo>
                    <a:pt x="234958" y="24779"/>
                  </a:lnTo>
                  <a:lnTo>
                    <a:pt x="277344" y="11243"/>
                  </a:lnTo>
                  <a:lnTo>
                    <a:pt x="321785" y="2868"/>
                  </a:lnTo>
                  <a:lnTo>
                    <a:pt x="367936" y="0"/>
                  </a:lnTo>
                  <a:lnTo>
                    <a:pt x="414109" y="2868"/>
                  </a:lnTo>
                  <a:lnTo>
                    <a:pt x="458574" y="11243"/>
                  </a:lnTo>
                  <a:lnTo>
                    <a:pt x="500986" y="24779"/>
                  </a:lnTo>
                  <a:lnTo>
                    <a:pt x="540998" y="43131"/>
                  </a:lnTo>
                  <a:lnTo>
                    <a:pt x="578267" y="65955"/>
                  </a:lnTo>
                  <a:lnTo>
                    <a:pt x="612445" y="92905"/>
                  </a:lnTo>
                  <a:lnTo>
                    <a:pt x="643188" y="123635"/>
                  </a:lnTo>
                  <a:lnTo>
                    <a:pt x="670149" y="157802"/>
                  </a:lnTo>
                  <a:lnTo>
                    <a:pt x="692983" y="195059"/>
                  </a:lnTo>
                  <a:lnTo>
                    <a:pt x="711344" y="235061"/>
                  </a:lnTo>
                  <a:lnTo>
                    <a:pt x="724888" y="277465"/>
                  </a:lnTo>
                  <a:lnTo>
                    <a:pt x="733267" y="321923"/>
                  </a:lnTo>
                  <a:lnTo>
                    <a:pt x="736137" y="368091"/>
                  </a:lnTo>
                  <a:lnTo>
                    <a:pt x="733267" y="414257"/>
                  </a:lnTo>
                  <a:lnTo>
                    <a:pt x="724888" y="458707"/>
                  </a:lnTo>
                  <a:lnTo>
                    <a:pt x="711344" y="501098"/>
                  </a:lnTo>
                  <a:lnTo>
                    <a:pt x="692983" y="541084"/>
                  </a:lnTo>
                  <a:lnTo>
                    <a:pt x="670149" y="578323"/>
                  </a:lnTo>
                  <a:lnTo>
                    <a:pt x="643188" y="612470"/>
                  </a:lnTo>
                  <a:lnTo>
                    <a:pt x="612445" y="643180"/>
                  </a:lnTo>
                  <a:lnTo>
                    <a:pt x="578267" y="670110"/>
                  </a:lnTo>
                  <a:lnTo>
                    <a:pt x="540998" y="692915"/>
                  </a:lnTo>
                  <a:lnTo>
                    <a:pt x="500986" y="711252"/>
                  </a:lnTo>
                  <a:lnTo>
                    <a:pt x="458574" y="724775"/>
                  </a:lnTo>
                  <a:lnTo>
                    <a:pt x="414109" y="733142"/>
                  </a:lnTo>
                  <a:lnTo>
                    <a:pt x="367936" y="736007"/>
                  </a:lnTo>
                  <a:lnTo>
                    <a:pt x="321785" y="733142"/>
                  </a:lnTo>
                  <a:lnTo>
                    <a:pt x="277344" y="724775"/>
                  </a:lnTo>
                  <a:lnTo>
                    <a:pt x="234958" y="711252"/>
                  </a:lnTo>
                  <a:lnTo>
                    <a:pt x="194972" y="692915"/>
                  </a:lnTo>
                  <a:lnTo>
                    <a:pt x="157731" y="670110"/>
                  </a:lnTo>
                  <a:lnTo>
                    <a:pt x="123579" y="643180"/>
                  </a:lnTo>
                  <a:lnTo>
                    <a:pt x="92862" y="612470"/>
                  </a:lnTo>
                  <a:lnTo>
                    <a:pt x="65925" y="578323"/>
                  </a:lnTo>
                  <a:lnTo>
                    <a:pt x="43111" y="541084"/>
                  </a:lnTo>
                  <a:lnTo>
                    <a:pt x="24767" y="501098"/>
                  </a:lnTo>
                  <a:lnTo>
                    <a:pt x="11237" y="458707"/>
                  </a:lnTo>
                  <a:lnTo>
                    <a:pt x="2866" y="414257"/>
                  </a:lnTo>
                  <a:lnTo>
                    <a:pt x="0" y="368092"/>
                  </a:lnTo>
                </a:path>
              </a:pathLst>
            </a:custGeom>
            <a:ln w="20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88313" y="4008830"/>
              <a:ext cx="3515995" cy="153670"/>
            </a:xfrm>
            <a:custGeom>
              <a:avLst/>
              <a:gdLst/>
              <a:ahLst/>
              <a:cxnLst/>
              <a:rect l="l" t="t" r="r" b="b"/>
              <a:pathLst>
                <a:path w="3515995" h="153670">
                  <a:moveTo>
                    <a:pt x="153873" y="153530"/>
                  </a:moveTo>
                  <a:lnTo>
                    <a:pt x="77139" y="0"/>
                  </a:lnTo>
                  <a:lnTo>
                    <a:pt x="0" y="153530"/>
                  </a:lnTo>
                  <a:lnTo>
                    <a:pt x="153873" y="153530"/>
                  </a:lnTo>
                  <a:close/>
                </a:path>
                <a:path w="3515995" h="153670">
                  <a:moveTo>
                    <a:pt x="1834959" y="153530"/>
                  </a:moveTo>
                  <a:lnTo>
                    <a:pt x="1758061" y="0"/>
                  </a:lnTo>
                  <a:lnTo>
                    <a:pt x="1680895" y="153530"/>
                  </a:lnTo>
                  <a:lnTo>
                    <a:pt x="1834959" y="153530"/>
                  </a:lnTo>
                  <a:close/>
                </a:path>
                <a:path w="3515995" h="153670">
                  <a:moveTo>
                    <a:pt x="3515906" y="153530"/>
                  </a:moveTo>
                  <a:lnTo>
                    <a:pt x="3438995" y="0"/>
                  </a:lnTo>
                  <a:lnTo>
                    <a:pt x="3361829" y="153530"/>
                  </a:lnTo>
                  <a:lnTo>
                    <a:pt x="3515906" y="153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86078" y="4127789"/>
              <a:ext cx="0" cy="617220"/>
            </a:xfrm>
            <a:custGeom>
              <a:avLst/>
              <a:gdLst/>
              <a:ahLst/>
              <a:cxnLst/>
              <a:rect l="l" t="t" r="r" b="b"/>
              <a:pathLst>
                <a:path h="617220">
                  <a:moveTo>
                    <a:pt x="0" y="616602"/>
                  </a:moveTo>
                  <a:lnTo>
                    <a:pt x="0" y="0"/>
                  </a:lnTo>
                </a:path>
              </a:pathLst>
            </a:custGeom>
            <a:ln w="6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09175" y="3993128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4" h="154304">
                  <a:moveTo>
                    <a:pt x="76903" y="0"/>
                  </a:moveTo>
                  <a:lnTo>
                    <a:pt x="0" y="153974"/>
                  </a:lnTo>
                  <a:lnTo>
                    <a:pt x="154071" y="153974"/>
                  </a:lnTo>
                  <a:lnTo>
                    <a:pt x="76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65462" y="2647044"/>
              <a:ext cx="0" cy="601345"/>
            </a:xfrm>
            <a:custGeom>
              <a:avLst/>
              <a:gdLst/>
              <a:ahLst/>
              <a:cxnLst/>
              <a:rect l="l" t="t" r="r" b="b"/>
              <a:pathLst>
                <a:path h="601344">
                  <a:moveTo>
                    <a:pt x="0" y="601346"/>
                  </a:moveTo>
                  <a:lnTo>
                    <a:pt x="0" y="0"/>
                  </a:lnTo>
                </a:path>
              </a:pathLst>
            </a:custGeom>
            <a:ln w="6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88321" y="2512294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5" h="154305">
                  <a:moveTo>
                    <a:pt x="77141" y="0"/>
                  </a:moveTo>
                  <a:lnTo>
                    <a:pt x="0" y="153886"/>
                  </a:lnTo>
                  <a:lnTo>
                    <a:pt x="153868" y="153886"/>
                  </a:lnTo>
                  <a:lnTo>
                    <a:pt x="771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46382" y="2647044"/>
              <a:ext cx="0" cy="601345"/>
            </a:xfrm>
            <a:custGeom>
              <a:avLst/>
              <a:gdLst/>
              <a:ahLst/>
              <a:cxnLst/>
              <a:rect l="l" t="t" r="r" b="b"/>
              <a:pathLst>
                <a:path h="601344">
                  <a:moveTo>
                    <a:pt x="0" y="601346"/>
                  </a:moveTo>
                  <a:lnTo>
                    <a:pt x="0" y="0"/>
                  </a:lnTo>
                </a:path>
              </a:pathLst>
            </a:custGeom>
            <a:ln w="6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69214" y="2512294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5" h="154305">
                  <a:moveTo>
                    <a:pt x="77167" y="0"/>
                  </a:moveTo>
                  <a:lnTo>
                    <a:pt x="0" y="153886"/>
                  </a:lnTo>
                  <a:lnTo>
                    <a:pt x="154071" y="153886"/>
                  </a:lnTo>
                  <a:lnTo>
                    <a:pt x="771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27319" y="2647043"/>
              <a:ext cx="0" cy="601345"/>
            </a:xfrm>
            <a:custGeom>
              <a:avLst/>
              <a:gdLst/>
              <a:ahLst/>
              <a:cxnLst/>
              <a:rect l="l" t="t" r="r" b="b"/>
              <a:pathLst>
                <a:path h="601344">
                  <a:moveTo>
                    <a:pt x="0" y="601346"/>
                  </a:moveTo>
                  <a:lnTo>
                    <a:pt x="0" y="0"/>
                  </a:lnTo>
                </a:path>
              </a:pathLst>
            </a:custGeom>
            <a:ln w="6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50151" y="2512294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4" h="154305">
                  <a:moveTo>
                    <a:pt x="77167" y="0"/>
                  </a:moveTo>
                  <a:lnTo>
                    <a:pt x="0" y="153886"/>
                  </a:lnTo>
                  <a:lnTo>
                    <a:pt x="154071" y="153886"/>
                  </a:lnTo>
                  <a:lnTo>
                    <a:pt x="771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86078" y="2631787"/>
              <a:ext cx="0" cy="601345"/>
            </a:xfrm>
            <a:custGeom>
              <a:avLst/>
              <a:gdLst/>
              <a:ahLst/>
              <a:cxnLst/>
              <a:rect l="l" t="t" r="r" b="b"/>
              <a:pathLst>
                <a:path h="601344">
                  <a:moveTo>
                    <a:pt x="0" y="601081"/>
                  </a:moveTo>
                  <a:lnTo>
                    <a:pt x="0" y="0"/>
                  </a:lnTo>
                </a:path>
              </a:pathLst>
            </a:custGeom>
            <a:ln w="6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09175" y="2497037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4" h="154305">
                  <a:moveTo>
                    <a:pt x="76903" y="0"/>
                  </a:moveTo>
                  <a:lnTo>
                    <a:pt x="0" y="153886"/>
                  </a:lnTo>
                  <a:lnTo>
                    <a:pt x="154071" y="153886"/>
                  </a:lnTo>
                  <a:lnTo>
                    <a:pt x="76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33205" y="2144202"/>
              <a:ext cx="2626360" cy="0"/>
            </a:xfrm>
            <a:custGeom>
              <a:avLst/>
              <a:gdLst/>
              <a:ahLst/>
              <a:cxnLst/>
              <a:rect l="l" t="t" r="r" b="b"/>
              <a:pathLst>
                <a:path w="2626360">
                  <a:moveTo>
                    <a:pt x="945064" y="0"/>
                  </a:moveTo>
                  <a:lnTo>
                    <a:pt x="0" y="0"/>
                  </a:lnTo>
                </a:path>
                <a:path w="2626360">
                  <a:moveTo>
                    <a:pt x="2626001" y="0"/>
                  </a:moveTo>
                  <a:lnTo>
                    <a:pt x="1681113" y="0"/>
                  </a:lnTo>
                </a:path>
              </a:pathLst>
            </a:custGeom>
            <a:ln w="6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1904" y="2125771"/>
              <a:ext cx="2329815" cy="22225"/>
            </a:xfrm>
            <a:custGeom>
              <a:avLst/>
              <a:gdLst/>
              <a:ahLst/>
              <a:cxnLst/>
              <a:rect l="l" t="t" r="r" b="b"/>
              <a:pathLst>
                <a:path w="2329815" h="22225">
                  <a:moveTo>
                    <a:pt x="51680" y="15080"/>
                  </a:moveTo>
                  <a:lnTo>
                    <a:pt x="3351" y="15256"/>
                  </a:lnTo>
                  <a:lnTo>
                    <a:pt x="1411" y="15256"/>
                  </a:lnTo>
                  <a:lnTo>
                    <a:pt x="0" y="16491"/>
                  </a:lnTo>
                  <a:lnTo>
                    <a:pt x="0" y="20371"/>
                  </a:lnTo>
                  <a:lnTo>
                    <a:pt x="1411" y="21870"/>
                  </a:lnTo>
                  <a:lnTo>
                    <a:pt x="51680" y="21605"/>
                  </a:lnTo>
                  <a:lnTo>
                    <a:pt x="52915" y="19930"/>
                  </a:lnTo>
                  <a:lnTo>
                    <a:pt x="52915" y="16314"/>
                  </a:lnTo>
                  <a:lnTo>
                    <a:pt x="51680" y="15080"/>
                  </a:lnTo>
                  <a:close/>
                </a:path>
                <a:path w="2329815" h="22225">
                  <a:moveTo>
                    <a:pt x="130964" y="14374"/>
                  </a:moveTo>
                  <a:lnTo>
                    <a:pt x="82812" y="14639"/>
                  </a:lnTo>
                  <a:lnTo>
                    <a:pt x="81136" y="14639"/>
                  </a:lnTo>
                  <a:lnTo>
                    <a:pt x="79460" y="16138"/>
                  </a:lnTo>
                  <a:lnTo>
                    <a:pt x="79460" y="19930"/>
                  </a:lnTo>
                  <a:lnTo>
                    <a:pt x="81136" y="21429"/>
                  </a:lnTo>
                  <a:lnTo>
                    <a:pt x="82812" y="21429"/>
                  </a:lnTo>
                  <a:lnTo>
                    <a:pt x="131141" y="20988"/>
                  </a:lnTo>
                  <a:lnTo>
                    <a:pt x="132640" y="19489"/>
                  </a:lnTo>
                  <a:lnTo>
                    <a:pt x="132640" y="15873"/>
                  </a:lnTo>
                  <a:lnTo>
                    <a:pt x="130964" y="14374"/>
                  </a:lnTo>
                  <a:close/>
                </a:path>
                <a:path w="2329815" h="22225">
                  <a:moveTo>
                    <a:pt x="210602" y="13757"/>
                  </a:moveTo>
                  <a:lnTo>
                    <a:pt x="208750" y="13757"/>
                  </a:lnTo>
                  <a:lnTo>
                    <a:pt x="162537" y="14198"/>
                  </a:lnTo>
                  <a:lnTo>
                    <a:pt x="160597" y="14198"/>
                  </a:lnTo>
                  <a:lnTo>
                    <a:pt x="159098" y="15697"/>
                  </a:lnTo>
                  <a:lnTo>
                    <a:pt x="159098" y="19313"/>
                  </a:lnTo>
                  <a:lnTo>
                    <a:pt x="160597" y="20988"/>
                  </a:lnTo>
                  <a:lnTo>
                    <a:pt x="162537" y="20812"/>
                  </a:lnTo>
                  <a:lnTo>
                    <a:pt x="210602" y="20371"/>
                  </a:lnTo>
                  <a:lnTo>
                    <a:pt x="212101" y="19048"/>
                  </a:lnTo>
                  <a:lnTo>
                    <a:pt x="212101" y="15432"/>
                  </a:lnTo>
                  <a:lnTo>
                    <a:pt x="210602" y="13757"/>
                  </a:lnTo>
                  <a:close/>
                </a:path>
                <a:path w="2329815" h="22225">
                  <a:moveTo>
                    <a:pt x="290327" y="13316"/>
                  </a:moveTo>
                  <a:lnTo>
                    <a:pt x="241998" y="13580"/>
                  </a:lnTo>
                  <a:lnTo>
                    <a:pt x="240322" y="13757"/>
                  </a:lnTo>
                  <a:lnTo>
                    <a:pt x="238647" y="15256"/>
                  </a:lnTo>
                  <a:lnTo>
                    <a:pt x="238823" y="16931"/>
                  </a:lnTo>
                  <a:lnTo>
                    <a:pt x="238823" y="18872"/>
                  </a:lnTo>
                  <a:lnTo>
                    <a:pt x="240322" y="20106"/>
                  </a:lnTo>
                  <a:lnTo>
                    <a:pt x="290327" y="19930"/>
                  </a:lnTo>
                  <a:lnTo>
                    <a:pt x="291826" y="18431"/>
                  </a:lnTo>
                  <a:lnTo>
                    <a:pt x="291826" y="14639"/>
                  </a:lnTo>
                  <a:lnTo>
                    <a:pt x="290327" y="13316"/>
                  </a:lnTo>
                  <a:close/>
                </a:path>
                <a:path w="2329815" h="22225">
                  <a:moveTo>
                    <a:pt x="369788" y="12699"/>
                  </a:moveTo>
                  <a:lnTo>
                    <a:pt x="321723" y="12963"/>
                  </a:lnTo>
                  <a:lnTo>
                    <a:pt x="319783" y="12963"/>
                  </a:lnTo>
                  <a:lnTo>
                    <a:pt x="318284" y="14639"/>
                  </a:lnTo>
                  <a:lnTo>
                    <a:pt x="318284" y="18254"/>
                  </a:lnTo>
                  <a:lnTo>
                    <a:pt x="319783" y="19753"/>
                  </a:lnTo>
                  <a:lnTo>
                    <a:pt x="369788" y="19489"/>
                  </a:lnTo>
                  <a:lnTo>
                    <a:pt x="371287" y="17813"/>
                  </a:lnTo>
                  <a:lnTo>
                    <a:pt x="371287" y="14198"/>
                  </a:lnTo>
                  <a:lnTo>
                    <a:pt x="369788" y="12699"/>
                  </a:lnTo>
                  <a:close/>
                </a:path>
                <a:path w="2329815" h="22225">
                  <a:moveTo>
                    <a:pt x="449513" y="12258"/>
                  </a:moveTo>
                  <a:lnTo>
                    <a:pt x="400920" y="12522"/>
                  </a:lnTo>
                  <a:lnTo>
                    <a:pt x="399244" y="12522"/>
                  </a:lnTo>
                  <a:lnTo>
                    <a:pt x="398009" y="14021"/>
                  </a:lnTo>
                  <a:lnTo>
                    <a:pt x="398009" y="17813"/>
                  </a:lnTo>
                  <a:lnTo>
                    <a:pt x="399244" y="19313"/>
                  </a:lnTo>
                  <a:lnTo>
                    <a:pt x="449513" y="19048"/>
                  </a:lnTo>
                  <a:lnTo>
                    <a:pt x="451013" y="17372"/>
                  </a:lnTo>
                  <a:lnTo>
                    <a:pt x="451013" y="13757"/>
                  </a:lnTo>
                  <a:lnTo>
                    <a:pt x="449513" y="12258"/>
                  </a:lnTo>
                  <a:close/>
                </a:path>
                <a:path w="2329815" h="22225">
                  <a:moveTo>
                    <a:pt x="528974" y="11905"/>
                  </a:moveTo>
                  <a:lnTo>
                    <a:pt x="480645" y="12081"/>
                  </a:lnTo>
                  <a:lnTo>
                    <a:pt x="478705" y="12081"/>
                  </a:lnTo>
                  <a:lnTo>
                    <a:pt x="477294" y="13580"/>
                  </a:lnTo>
                  <a:lnTo>
                    <a:pt x="477294" y="17372"/>
                  </a:lnTo>
                  <a:lnTo>
                    <a:pt x="478970" y="18872"/>
                  </a:lnTo>
                  <a:lnTo>
                    <a:pt x="480645" y="18872"/>
                  </a:lnTo>
                  <a:lnTo>
                    <a:pt x="527299" y="18254"/>
                  </a:lnTo>
                  <a:lnTo>
                    <a:pt x="528974" y="18254"/>
                  </a:lnTo>
                  <a:lnTo>
                    <a:pt x="530474" y="16931"/>
                  </a:lnTo>
                  <a:lnTo>
                    <a:pt x="530474" y="13316"/>
                  </a:lnTo>
                  <a:lnTo>
                    <a:pt x="528974" y="11905"/>
                  </a:lnTo>
                  <a:close/>
                </a:path>
                <a:path w="2329815" h="22225">
                  <a:moveTo>
                    <a:pt x="608435" y="11023"/>
                  </a:moveTo>
                  <a:lnTo>
                    <a:pt x="606583" y="11023"/>
                  </a:lnTo>
                  <a:lnTo>
                    <a:pt x="560371" y="11640"/>
                  </a:lnTo>
                  <a:lnTo>
                    <a:pt x="558430" y="11640"/>
                  </a:lnTo>
                  <a:lnTo>
                    <a:pt x="556931" y="12963"/>
                  </a:lnTo>
                  <a:lnTo>
                    <a:pt x="556931" y="16491"/>
                  </a:lnTo>
                  <a:lnTo>
                    <a:pt x="558430" y="18254"/>
                  </a:lnTo>
                  <a:lnTo>
                    <a:pt x="560371" y="17990"/>
                  </a:lnTo>
                  <a:lnTo>
                    <a:pt x="608435" y="17813"/>
                  </a:lnTo>
                  <a:lnTo>
                    <a:pt x="609934" y="16314"/>
                  </a:lnTo>
                  <a:lnTo>
                    <a:pt x="609934" y="12698"/>
                  </a:lnTo>
                  <a:lnTo>
                    <a:pt x="608435" y="11023"/>
                  </a:lnTo>
                  <a:close/>
                </a:path>
                <a:path w="2329815" h="22225">
                  <a:moveTo>
                    <a:pt x="687896" y="10582"/>
                  </a:moveTo>
                  <a:lnTo>
                    <a:pt x="639832" y="10758"/>
                  </a:lnTo>
                  <a:lnTo>
                    <a:pt x="637891" y="11023"/>
                  </a:lnTo>
                  <a:lnTo>
                    <a:pt x="636392" y="12522"/>
                  </a:lnTo>
                  <a:lnTo>
                    <a:pt x="636392" y="16138"/>
                  </a:lnTo>
                  <a:lnTo>
                    <a:pt x="638156" y="17549"/>
                  </a:lnTo>
                  <a:lnTo>
                    <a:pt x="688161" y="17372"/>
                  </a:lnTo>
                  <a:lnTo>
                    <a:pt x="689660" y="15873"/>
                  </a:lnTo>
                  <a:lnTo>
                    <a:pt x="689660" y="12081"/>
                  </a:lnTo>
                  <a:lnTo>
                    <a:pt x="687896" y="10582"/>
                  </a:lnTo>
                  <a:close/>
                </a:path>
                <a:path w="2329815" h="22225">
                  <a:moveTo>
                    <a:pt x="767622" y="10141"/>
                  </a:moveTo>
                  <a:lnTo>
                    <a:pt x="719469" y="10406"/>
                  </a:lnTo>
                  <a:lnTo>
                    <a:pt x="717617" y="10406"/>
                  </a:lnTo>
                  <a:lnTo>
                    <a:pt x="716117" y="12081"/>
                  </a:lnTo>
                  <a:lnTo>
                    <a:pt x="716117" y="15697"/>
                  </a:lnTo>
                  <a:lnTo>
                    <a:pt x="717617" y="17196"/>
                  </a:lnTo>
                  <a:lnTo>
                    <a:pt x="767622" y="16931"/>
                  </a:lnTo>
                  <a:lnTo>
                    <a:pt x="769121" y="15256"/>
                  </a:lnTo>
                  <a:lnTo>
                    <a:pt x="769121" y="11640"/>
                  </a:lnTo>
                  <a:lnTo>
                    <a:pt x="767622" y="10141"/>
                  </a:lnTo>
                  <a:close/>
                </a:path>
                <a:path w="2329815" h="22225">
                  <a:moveTo>
                    <a:pt x="847347" y="9700"/>
                  </a:moveTo>
                  <a:lnTo>
                    <a:pt x="799018" y="9965"/>
                  </a:lnTo>
                  <a:lnTo>
                    <a:pt x="797254" y="9965"/>
                  </a:lnTo>
                  <a:lnTo>
                    <a:pt x="795578" y="11464"/>
                  </a:lnTo>
                  <a:lnTo>
                    <a:pt x="795578" y="15256"/>
                  </a:lnTo>
                  <a:lnTo>
                    <a:pt x="797254" y="16491"/>
                  </a:lnTo>
                  <a:lnTo>
                    <a:pt x="847347" y="16314"/>
                  </a:lnTo>
                  <a:lnTo>
                    <a:pt x="848758" y="14639"/>
                  </a:lnTo>
                  <a:lnTo>
                    <a:pt x="848758" y="11023"/>
                  </a:lnTo>
                  <a:lnTo>
                    <a:pt x="847347" y="9700"/>
                  </a:lnTo>
                  <a:close/>
                </a:path>
                <a:path w="2329815" h="22225">
                  <a:moveTo>
                    <a:pt x="926808" y="9083"/>
                  </a:moveTo>
                  <a:lnTo>
                    <a:pt x="924868" y="9083"/>
                  </a:lnTo>
                  <a:lnTo>
                    <a:pt x="878479" y="9524"/>
                  </a:lnTo>
                  <a:lnTo>
                    <a:pt x="876539" y="9524"/>
                  </a:lnTo>
                  <a:lnTo>
                    <a:pt x="875304" y="10758"/>
                  </a:lnTo>
                  <a:lnTo>
                    <a:pt x="875304" y="14639"/>
                  </a:lnTo>
                  <a:lnTo>
                    <a:pt x="876539" y="16138"/>
                  </a:lnTo>
                  <a:lnTo>
                    <a:pt x="878479" y="16138"/>
                  </a:lnTo>
                  <a:lnTo>
                    <a:pt x="926808" y="15697"/>
                  </a:lnTo>
                  <a:lnTo>
                    <a:pt x="928307" y="14198"/>
                  </a:lnTo>
                  <a:lnTo>
                    <a:pt x="928307" y="10582"/>
                  </a:lnTo>
                  <a:lnTo>
                    <a:pt x="926808" y="9083"/>
                  </a:lnTo>
                  <a:close/>
                </a:path>
                <a:path w="2329815" h="22225">
                  <a:moveTo>
                    <a:pt x="1006445" y="8466"/>
                  </a:moveTo>
                  <a:lnTo>
                    <a:pt x="1004593" y="8466"/>
                  </a:lnTo>
                  <a:lnTo>
                    <a:pt x="957940" y="8906"/>
                  </a:lnTo>
                  <a:lnTo>
                    <a:pt x="956264" y="8906"/>
                  </a:lnTo>
                  <a:lnTo>
                    <a:pt x="954941" y="10406"/>
                  </a:lnTo>
                  <a:lnTo>
                    <a:pt x="954941" y="14021"/>
                  </a:lnTo>
                  <a:lnTo>
                    <a:pt x="956264" y="15432"/>
                  </a:lnTo>
                  <a:lnTo>
                    <a:pt x="1006445" y="15256"/>
                  </a:lnTo>
                  <a:lnTo>
                    <a:pt x="1007768" y="13757"/>
                  </a:lnTo>
                  <a:lnTo>
                    <a:pt x="1007768" y="9965"/>
                  </a:lnTo>
                  <a:lnTo>
                    <a:pt x="1006445" y="8466"/>
                  </a:lnTo>
                  <a:close/>
                </a:path>
                <a:path w="2329815" h="22225">
                  <a:moveTo>
                    <a:pt x="1085730" y="8025"/>
                  </a:moveTo>
                  <a:lnTo>
                    <a:pt x="1037665" y="8289"/>
                  </a:lnTo>
                  <a:lnTo>
                    <a:pt x="1035725" y="8466"/>
                  </a:lnTo>
                  <a:lnTo>
                    <a:pt x="1034226" y="9965"/>
                  </a:lnTo>
                  <a:lnTo>
                    <a:pt x="1034226" y="13580"/>
                  </a:lnTo>
                  <a:lnTo>
                    <a:pt x="1035725" y="15080"/>
                  </a:lnTo>
                  <a:lnTo>
                    <a:pt x="1037665" y="15080"/>
                  </a:lnTo>
                  <a:lnTo>
                    <a:pt x="1085730" y="14639"/>
                  </a:lnTo>
                  <a:lnTo>
                    <a:pt x="1087405" y="13316"/>
                  </a:lnTo>
                  <a:lnTo>
                    <a:pt x="1087405" y="11464"/>
                  </a:lnTo>
                  <a:lnTo>
                    <a:pt x="1087229" y="9524"/>
                  </a:lnTo>
                  <a:lnTo>
                    <a:pt x="1085730" y="8025"/>
                  </a:lnTo>
                  <a:close/>
                </a:path>
                <a:path w="2329815" h="22225">
                  <a:moveTo>
                    <a:pt x="1165455" y="7584"/>
                  </a:moveTo>
                  <a:lnTo>
                    <a:pt x="1117302" y="7848"/>
                  </a:lnTo>
                  <a:lnTo>
                    <a:pt x="1115450" y="7848"/>
                  </a:lnTo>
                  <a:lnTo>
                    <a:pt x="1113951" y="9524"/>
                  </a:lnTo>
                  <a:lnTo>
                    <a:pt x="1113951" y="12963"/>
                  </a:lnTo>
                  <a:lnTo>
                    <a:pt x="1115450" y="14374"/>
                  </a:lnTo>
                  <a:lnTo>
                    <a:pt x="1165455" y="14198"/>
                  </a:lnTo>
                  <a:lnTo>
                    <a:pt x="1166954" y="12522"/>
                  </a:lnTo>
                  <a:lnTo>
                    <a:pt x="1166954" y="8906"/>
                  </a:lnTo>
                  <a:lnTo>
                    <a:pt x="1165455" y="7584"/>
                  </a:lnTo>
                  <a:close/>
                </a:path>
                <a:path w="2329815" h="22225">
                  <a:moveTo>
                    <a:pt x="1244916" y="6966"/>
                  </a:moveTo>
                  <a:lnTo>
                    <a:pt x="1196851" y="7231"/>
                  </a:lnTo>
                  <a:lnTo>
                    <a:pt x="1194911" y="7231"/>
                  </a:lnTo>
                  <a:lnTo>
                    <a:pt x="1193412" y="8642"/>
                  </a:lnTo>
                  <a:lnTo>
                    <a:pt x="1193412" y="12522"/>
                  </a:lnTo>
                  <a:lnTo>
                    <a:pt x="1195088" y="14021"/>
                  </a:lnTo>
                  <a:lnTo>
                    <a:pt x="1245092" y="13757"/>
                  </a:lnTo>
                  <a:lnTo>
                    <a:pt x="1246592" y="12081"/>
                  </a:lnTo>
                  <a:lnTo>
                    <a:pt x="1246592" y="8465"/>
                  </a:lnTo>
                  <a:lnTo>
                    <a:pt x="1244916" y="6966"/>
                  </a:lnTo>
                  <a:close/>
                </a:path>
                <a:path w="2329815" h="22225">
                  <a:moveTo>
                    <a:pt x="1324641" y="6525"/>
                  </a:moveTo>
                  <a:lnTo>
                    <a:pt x="1276489" y="6790"/>
                  </a:lnTo>
                  <a:lnTo>
                    <a:pt x="1274637" y="6790"/>
                  </a:lnTo>
                  <a:lnTo>
                    <a:pt x="1273137" y="8289"/>
                  </a:lnTo>
                  <a:lnTo>
                    <a:pt x="1273137" y="12081"/>
                  </a:lnTo>
                  <a:lnTo>
                    <a:pt x="1274637" y="13580"/>
                  </a:lnTo>
                  <a:lnTo>
                    <a:pt x="1276489" y="13580"/>
                  </a:lnTo>
                  <a:lnTo>
                    <a:pt x="1322701" y="12963"/>
                  </a:lnTo>
                  <a:lnTo>
                    <a:pt x="1324641" y="12963"/>
                  </a:lnTo>
                  <a:lnTo>
                    <a:pt x="1326052" y="11640"/>
                  </a:lnTo>
                  <a:lnTo>
                    <a:pt x="1326052" y="8025"/>
                  </a:lnTo>
                  <a:lnTo>
                    <a:pt x="1324641" y="6525"/>
                  </a:lnTo>
                  <a:close/>
                </a:path>
                <a:path w="2329815" h="22225">
                  <a:moveTo>
                    <a:pt x="1404102" y="5908"/>
                  </a:moveTo>
                  <a:lnTo>
                    <a:pt x="1402427" y="5908"/>
                  </a:lnTo>
                  <a:lnTo>
                    <a:pt x="1355773" y="6349"/>
                  </a:lnTo>
                  <a:lnTo>
                    <a:pt x="1354274" y="6349"/>
                  </a:lnTo>
                  <a:lnTo>
                    <a:pt x="1352598" y="7848"/>
                  </a:lnTo>
                  <a:lnTo>
                    <a:pt x="1352598" y="11464"/>
                  </a:lnTo>
                  <a:lnTo>
                    <a:pt x="1354274" y="12698"/>
                  </a:lnTo>
                  <a:lnTo>
                    <a:pt x="1404279" y="12522"/>
                  </a:lnTo>
                  <a:lnTo>
                    <a:pt x="1405778" y="11023"/>
                  </a:lnTo>
                  <a:lnTo>
                    <a:pt x="1405778" y="7231"/>
                  </a:lnTo>
                  <a:lnTo>
                    <a:pt x="1404102" y="5908"/>
                  </a:lnTo>
                  <a:close/>
                </a:path>
                <a:path w="2329815" h="22225">
                  <a:moveTo>
                    <a:pt x="1483740" y="5291"/>
                  </a:moveTo>
                  <a:lnTo>
                    <a:pt x="1481888" y="5291"/>
                  </a:lnTo>
                  <a:lnTo>
                    <a:pt x="1435499" y="5732"/>
                  </a:lnTo>
                  <a:lnTo>
                    <a:pt x="1433558" y="5732"/>
                  </a:lnTo>
                  <a:lnTo>
                    <a:pt x="1432235" y="7231"/>
                  </a:lnTo>
                  <a:lnTo>
                    <a:pt x="1432235" y="10758"/>
                  </a:lnTo>
                  <a:lnTo>
                    <a:pt x="1433558" y="12258"/>
                  </a:lnTo>
                  <a:lnTo>
                    <a:pt x="1483740" y="12081"/>
                  </a:lnTo>
                  <a:lnTo>
                    <a:pt x="1485062" y="10582"/>
                  </a:lnTo>
                  <a:lnTo>
                    <a:pt x="1485062" y="6790"/>
                  </a:lnTo>
                  <a:lnTo>
                    <a:pt x="1483740" y="5291"/>
                  </a:lnTo>
                  <a:close/>
                </a:path>
                <a:path w="2329815" h="22225">
                  <a:moveTo>
                    <a:pt x="1563465" y="4850"/>
                  </a:moveTo>
                  <a:lnTo>
                    <a:pt x="1514959" y="5114"/>
                  </a:lnTo>
                  <a:lnTo>
                    <a:pt x="1513284" y="5114"/>
                  </a:lnTo>
                  <a:lnTo>
                    <a:pt x="1511520" y="6790"/>
                  </a:lnTo>
                  <a:lnTo>
                    <a:pt x="1511785" y="8465"/>
                  </a:lnTo>
                  <a:lnTo>
                    <a:pt x="1511785" y="10406"/>
                  </a:lnTo>
                  <a:lnTo>
                    <a:pt x="1513284" y="11905"/>
                  </a:lnTo>
                  <a:lnTo>
                    <a:pt x="1563465" y="11640"/>
                  </a:lnTo>
                  <a:lnTo>
                    <a:pt x="1564788" y="9965"/>
                  </a:lnTo>
                  <a:lnTo>
                    <a:pt x="1564788" y="6349"/>
                  </a:lnTo>
                  <a:lnTo>
                    <a:pt x="1563465" y="4850"/>
                  </a:lnTo>
                  <a:close/>
                </a:path>
                <a:path w="2329815" h="22225">
                  <a:moveTo>
                    <a:pt x="1642749" y="4409"/>
                  </a:moveTo>
                  <a:lnTo>
                    <a:pt x="1594597" y="4673"/>
                  </a:lnTo>
                  <a:lnTo>
                    <a:pt x="1592745" y="4673"/>
                  </a:lnTo>
                  <a:lnTo>
                    <a:pt x="1591245" y="6173"/>
                  </a:lnTo>
                  <a:lnTo>
                    <a:pt x="1591245" y="9965"/>
                  </a:lnTo>
                  <a:lnTo>
                    <a:pt x="1592745" y="11464"/>
                  </a:lnTo>
                  <a:lnTo>
                    <a:pt x="1594597" y="11464"/>
                  </a:lnTo>
                  <a:lnTo>
                    <a:pt x="1642749" y="11023"/>
                  </a:lnTo>
                  <a:lnTo>
                    <a:pt x="1644249" y="9524"/>
                  </a:lnTo>
                  <a:lnTo>
                    <a:pt x="1644249" y="5908"/>
                  </a:lnTo>
                  <a:lnTo>
                    <a:pt x="1642749" y="4409"/>
                  </a:lnTo>
                  <a:close/>
                </a:path>
                <a:path w="2329815" h="22225">
                  <a:moveTo>
                    <a:pt x="1722387" y="4056"/>
                  </a:moveTo>
                  <a:lnTo>
                    <a:pt x="1674146" y="4233"/>
                  </a:lnTo>
                  <a:lnTo>
                    <a:pt x="1672382" y="4233"/>
                  </a:lnTo>
                  <a:lnTo>
                    <a:pt x="1670971" y="5732"/>
                  </a:lnTo>
                  <a:lnTo>
                    <a:pt x="1670971" y="9524"/>
                  </a:lnTo>
                  <a:lnTo>
                    <a:pt x="1672382" y="10758"/>
                  </a:lnTo>
                  <a:lnTo>
                    <a:pt x="1674322" y="10758"/>
                  </a:lnTo>
                  <a:lnTo>
                    <a:pt x="1722387" y="10406"/>
                  </a:lnTo>
                  <a:lnTo>
                    <a:pt x="1723886" y="8906"/>
                  </a:lnTo>
                  <a:lnTo>
                    <a:pt x="1723886" y="5291"/>
                  </a:lnTo>
                  <a:lnTo>
                    <a:pt x="1722387" y="4056"/>
                  </a:lnTo>
                  <a:close/>
                </a:path>
                <a:path w="2329815" h="22225">
                  <a:moveTo>
                    <a:pt x="1801936" y="3174"/>
                  </a:moveTo>
                  <a:lnTo>
                    <a:pt x="1800172" y="3174"/>
                  </a:lnTo>
                  <a:lnTo>
                    <a:pt x="1753783" y="3792"/>
                  </a:lnTo>
                  <a:lnTo>
                    <a:pt x="1751931" y="3792"/>
                  </a:lnTo>
                  <a:lnTo>
                    <a:pt x="1750432" y="5114"/>
                  </a:lnTo>
                  <a:lnTo>
                    <a:pt x="1750432" y="8642"/>
                  </a:lnTo>
                  <a:lnTo>
                    <a:pt x="1752107" y="10141"/>
                  </a:lnTo>
                  <a:lnTo>
                    <a:pt x="1801936" y="9965"/>
                  </a:lnTo>
                  <a:lnTo>
                    <a:pt x="1803611" y="8465"/>
                  </a:lnTo>
                  <a:lnTo>
                    <a:pt x="1803611" y="4673"/>
                  </a:lnTo>
                  <a:lnTo>
                    <a:pt x="1801936" y="3174"/>
                  </a:lnTo>
                  <a:close/>
                </a:path>
                <a:path w="2329815" h="22225">
                  <a:moveTo>
                    <a:pt x="1881573" y="2733"/>
                  </a:moveTo>
                  <a:lnTo>
                    <a:pt x="1833509" y="2910"/>
                  </a:lnTo>
                  <a:lnTo>
                    <a:pt x="1831392" y="2910"/>
                  </a:lnTo>
                  <a:lnTo>
                    <a:pt x="1830069" y="4673"/>
                  </a:lnTo>
                  <a:lnTo>
                    <a:pt x="1830069" y="8289"/>
                  </a:lnTo>
                  <a:lnTo>
                    <a:pt x="1831392" y="9700"/>
                  </a:lnTo>
                  <a:lnTo>
                    <a:pt x="1881573" y="9524"/>
                  </a:lnTo>
                  <a:lnTo>
                    <a:pt x="1883072" y="8025"/>
                  </a:lnTo>
                  <a:lnTo>
                    <a:pt x="1883072" y="4232"/>
                  </a:lnTo>
                  <a:lnTo>
                    <a:pt x="1881573" y="2733"/>
                  </a:lnTo>
                  <a:close/>
                </a:path>
                <a:path w="2329815" h="22225">
                  <a:moveTo>
                    <a:pt x="1961122" y="2292"/>
                  </a:moveTo>
                  <a:lnTo>
                    <a:pt x="1912793" y="2557"/>
                  </a:lnTo>
                  <a:lnTo>
                    <a:pt x="1910853" y="2557"/>
                  </a:lnTo>
                  <a:lnTo>
                    <a:pt x="1909618" y="4232"/>
                  </a:lnTo>
                  <a:lnTo>
                    <a:pt x="1909618" y="7848"/>
                  </a:lnTo>
                  <a:lnTo>
                    <a:pt x="1911029" y="9083"/>
                  </a:lnTo>
                  <a:lnTo>
                    <a:pt x="1961299" y="8906"/>
                  </a:lnTo>
                  <a:lnTo>
                    <a:pt x="1962533" y="7231"/>
                  </a:lnTo>
                  <a:lnTo>
                    <a:pt x="1962533" y="3792"/>
                  </a:lnTo>
                  <a:lnTo>
                    <a:pt x="1961122" y="2292"/>
                  </a:lnTo>
                  <a:close/>
                </a:path>
                <a:path w="2329815" h="22225">
                  <a:moveTo>
                    <a:pt x="2040583" y="1851"/>
                  </a:moveTo>
                  <a:lnTo>
                    <a:pt x="1992430" y="2116"/>
                  </a:lnTo>
                  <a:lnTo>
                    <a:pt x="1990578" y="2116"/>
                  </a:lnTo>
                  <a:lnTo>
                    <a:pt x="1989079" y="3351"/>
                  </a:lnTo>
                  <a:lnTo>
                    <a:pt x="1989079" y="7231"/>
                  </a:lnTo>
                  <a:lnTo>
                    <a:pt x="1990578" y="8642"/>
                  </a:lnTo>
                  <a:lnTo>
                    <a:pt x="2040583" y="8465"/>
                  </a:lnTo>
                  <a:lnTo>
                    <a:pt x="2042082" y="6790"/>
                  </a:lnTo>
                  <a:lnTo>
                    <a:pt x="2042082" y="3174"/>
                  </a:lnTo>
                  <a:lnTo>
                    <a:pt x="2040583" y="1851"/>
                  </a:lnTo>
                  <a:close/>
                </a:path>
                <a:path w="2329815" h="22225">
                  <a:moveTo>
                    <a:pt x="2120220" y="1234"/>
                  </a:moveTo>
                  <a:lnTo>
                    <a:pt x="2071891" y="1499"/>
                  </a:lnTo>
                  <a:lnTo>
                    <a:pt x="2070215" y="1499"/>
                  </a:lnTo>
                  <a:lnTo>
                    <a:pt x="2068540" y="2910"/>
                  </a:lnTo>
                  <a:lnTo>
                    <a:pt x="2068540" y="6790"/>
                  </a:lnTo>
                  <a:lnTo>
                    <a:pt x="2070215" y="8289"/>
                  </a:lnTo>
                  <a:lnTo>
                    <a:pt x="2071891" y="8289"/>
                  </a:lnTo>
                  <a:lnTo>
                    <a:pt x="2120220" y="7848"/>
                  </a:lnTo>
                  <a:lnTo>
                    <a:pt x="2121720" y="6349"/>
                  </a:lnTo>
                  <a:lnTo>
                    <a:pt x="2121720" y="2733"/>
                  </a:lnTo>
                  <a:lnTo>
                    <a:pt x="2120220" y="1234"/>
                  </a:lnTo>
                  <a:close/>
                </a:path>
                <a:path w="2329815" h="22225">
                  <a:moveTo>
                    <a:pt x="2199769" y="617"/>
                  </a:moveTo>
                  <a:lnTo>
                    <a:pt x="2197829" y="617"/>
                  </a:lnTo>
                  <a:lnTo>
                    <a:pt x="2151617" y="1058"/>
                  </a:lnTo>
                  <a:lnTo>
                    <a:pt x="2149676" y="1058"/>
                  </a:lnTo>
                  <a:lnTo>
                    <a:pt x="2148265" y="2557"/>
                  </a:lnTo>
                  <a:lnTo>
                    <a:pt x="2148265" y="6173"/>
                  </a:lnTo>
                  <a:lnTo>
                    <a:pt x="2149676" y="7584"/>
                  </a:lnTo>
                  <a:lnTo>
                    <a:pt x="2151617" y="7584"/>
                  </a:lnTo>
                  <a:lnTo>
                    <a:pt x="2199769" y="7231"/>
                  </a:lnTo>
                  <a:lnTo>
                    <a:pt x="2201180" y="5908"/>
                  </a:lnTo>
                  <a:lnTo>
                    <a:pt x="2201180" y="2116"/>
                  </a:lnTo>
                  <a:lnTo>
                    <a:pt x="2199769" y="617"/>
                  </a:lnTo>
                  <a:close/>
                </a:path>
                <a:path w="2329815" h="22225">
                  <a:moveTo>
                    <a:pt x="2279407" y="176"/>
                  </a:moveTo>
                  <a:lnTo>
                    <a:pt x="2231077" y="440"/>
                  </a:lnTo>
                  <a:lnTo>
                    <a:pt x="2229402" y="440"/>
                  </a:lnTo>
                  <a:lnTo>
                    <a:pt x="2227903" y="2116"/>
                  </a:lnTo>
                  <a:lnTo>
                    <a:pt x="2227903" y="5732"/>
                  </a:lnTo>
                  <a:lnTo>
                    <a:pt x="2229402" y="6966"/>
                  </a:lnTo>
                  <a:lnTo>
                    <a:pt x="2279407" y="6790"/>
                  </a:lnTo>
                  <a:lnTo>
                    <a:pt x="2280906" y="5291"/>
                  </a:lnTo>
                  <a:lnTo>
                    <a:pt x="2280906" y="1499"/>
                  </a:lnTo>
                  <a:lnTo>
                    <a:pt x="2279407" y="176"/>
                  </a:lnTo>
                  <a:close/>
                </a:path>
                <a:path w="2329815" h="22225">
                  <a:moveTo>
                    <a:pt x="2328177" y="0"/>
                  </a:moveTo>
                  <a:lnTo>
                    <a:pt x="2308686" y="0"/>
                  </a:lnTo>
                  <a:lnTo>
                    <a:pt x="2307363" y="1499"/>
                  </a:lnTo>
                  <a:lnTo>
                    <a:pt x="2307363" y="5114"/>
                  </a:lnTo>
                  <a:lnTo>
                    <a:pt x="2308686" y="6525"/>
                  </a:lnTo>
                  <a:lnTo>
                    <a:pt x="2328177" y="6525"/>
                  </a:lnTo>
                  <a:lnTo>
                    <a:pt x="2329411" y="4850"/>
                  </a:lnTo>
                  <a:lnTo>
                    <a:pt x="2329411" y="1234"/>
                  </a:lnTo>
                  <a:lnTo>
                    <a:pt x="2328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91904" y="2125771"/>
              <a:ext cx="2329815" cy="22225"/>
            </a:xfrm>
            <a:custGeom>
              <a:avLst/>
              <a:gdLst/>
              <a:ahLst/>
              <a:cxnLst/>
              <a:rect l="l" t="t" r="r" b="b"/>
              <a:pathLst>
                <a:path w="2329815" h="22225">
                  <a:moveTo>
                    <a:pt x="3351" y="15256"/>
                  </a:moveTo>
                  <a:lnTo>
                    <a:pt x="49740" y="15080"/>
                  </a:lnTo>
                  <a:lnTo>
                    <a:pt x="51680" y="15080"/>
                  </a:lnTo>
                  <a:lnTo>
                    <a:pt x="52915" y="16314"/>
                  </a:lnTo>
                  <a:lnTo>
                    <a:pt x="52915" y="18254"/>
                  </a:lnTo>
                  <a:lnTo>
                    <a:pt x="52915" y="19930"/>
                  </a:lnTo>
                  <a:lnTo>
                    <a:pt x="51680" y="21605"/>
                  </a:lnTo>
                  <a:lnTo>
                    <a:pt x="49740" y="21605"/>
                  </a:lnTo>
                  <a:lnTo>
                    <a:pt x="3351" y="21870"/>
                  </a:lnTo>
                  <a:lnTo>
                    <a:pt x="1411" y="21870"/>
                  </a:lnTo>
                  <a:lnTo>
                    <a:pt x="0" y="20371"/>
                  </a:lnTo>
                  <a:lnTo>
                    <a:pt x="0" y="18431"/>
                  </a:lnTo>
                  <a:lnTo>
                    <a:pt x="0" y="16491"/>
                  </a:lnTo>
                  <a:lnTo>
                    <a:pt x="1411" y="15256"/>
                  </a:lnTo>
                  <a:lnTo>
                    <a:pt x="3351" y="15256"/>
                  </a:lnTo>
                  <a:close/>
                </a:path>
                <a:path w="2329815" h="22225">
                  <a:moveTo>
                    <a:pt x="82812" y="14639"/>
                  </a:moveTo>
                  <a:lnTo>
                    <a:pt x="129289" y="14374"/>
                  </a:lnTo>
                  <a:lnTo>
                    <a:pt x="130964" y="14374"/>
                  </a:lnTo>
                  <a:lnTo>
                    <a:pt x="132640" y="15873"/>
                  </a:lnTo>
                  <a:lnTo>
                    <a:pt x="132640" y="17549"/>
                  </a:lnTo>
                  <a:lnTo>
                    <a:pt x="132640" y="19489"/>
                  </a:lnTo>
                  <a:lnTo>
                    <a:pt x="131141" y="20988"/>
                  </a:lnTo>
                  <a:lnTo>
                    <a:pt x="129289" y="20988"/>
                  </a:lnTo>
                  <a:lnTo>
                    <a:pt x="82812" y="21429"/>
                  </a:lnTo>
                  <a:lnTo>
                    <a:pt x="81136" y="21429"/>
                  </a:lnTo>
                  <a:lnTo>
                    <a:pt x="79460" y="19930"/>
                  </a:lnTo>
                  <a:lnTo>
                    <a:pt x="79460" y="17990"/>
                  </a:lnTo>
                  <a:lnTo>
                    <a:pt x="79460" y="16138"/>
                  </a:lnTo>
                  <a:lnTo>
                    <a:pt x="81136" y="14639"/>
                  </a:lnTo>
                  <a:lnTo>
                    <a:pt x="82812" y="14639"/>
                  </a:lnTo>
                  <a:close/>
                </a:path>
                <a:path w="2329815" h="22225">
                  <a:moveTo>
                    <a:pt x="162537" y="14198"/>
                  </a:moveTo>
                  <a:lnTo>
                    <a:pt x="208750" y="13757"/>
                  </a:lnTo>
                  <a:lnTo>
                    <a:pt x="210602" y="13757"/>
                  </a:lnTo>
                  <a:lnTo>
                    <a:pt x="212101" y="15432"/>
                  </a:lnTo>
                  <a:lnTo>
                    <a:pt x="212101" y="17196"/>
                  </a:lnTo>
                  <a:lnTo>
                    <a:pt x="212101" y="19048"/>
                  </a:lnTo>
                  <a:lnTo>
                    <a:pt x="210602" y="20371"/>
                  </a:lnTo>
                  <a:lnTo>
                    <a:pt x="208926" y="20371"/>
                  </a:lnTo>
                  <a:lnTo>
                    <a:pt x="162537" y="20812"/>
                  </a:lnTo>
                  <a:lnTo>
                    <a:pt x="160597" y="20988"/>
                  </a:lnTo>
                  <a:lnTo>
                    <a:pt x="159098" y="19313"/>
                  </a:lnTo>
                  <a:lnTo>
                    <a:pt x="159098" y="17549"/>
                  </a:lnTo>
                  <a:lnTo>
                    <a:pt x="159098" y="15697"/>
                  </a:lnTo>
                  <a:lnTo>
                    <a:pt x="160597" y="14198"/>
                  </a:lnTo>
                  <a:lnTo>
                    <a:pt x="162537" y="14198"/>
                  </a:lnTo>
                  <a:close/>
                </a:path>
                <a:path w="2329815" h="22225">
                  <a:moveTo>
                    <a:pt x="241998" y="13580"/>
                  </a:moveTo>
                  <a:lnTo>
                    <a:pt x="288387" y="13316"/>
                  </a:lnTo>
                  <a:lnTo>
                    <a:pt x="290327" y="13316"/>
                  </a:lnTo>
                  <a:lnTo>
                    <a:pt x="291826" y="14639"/>
                  </a:lnTo>
                  <a:lnTo>
                    <a:pt x="291826" y="16491"/>
                  </a:lnTo>
                  <a:lnTo>
                    <a:pt x="291826" y="18431"/>
                  </a:lnTo>
                  <a:lnTo>
                    <a:pt x="290327" y="19930"/>
                  </a:lnTo>
                  <a:lnTo>
                    <a:pt x="288387" y="19930"/>
                  </a:lnTo>
                  <a:lnTo>
                    <a:pt x="242174" y="20106"/>
                  </a:lnTo>
                  <a:lnTo>
                    <a:pt x="240322" y="20106"/>
                  </a:lnTo>
                  <a:lnTo>
                    <a:pt x="238823" y="18872"/>
                  </a:lnTo>
                  <a:lnTo>
                    <a:pt x="238823" y="16931"/>
                  </a:lnTo>
                  <a:lnTo>
                    <a:pt x="238647" y="15256"/>
                  </a:lnTo>
                  <a:lnTo>
                    <a:pt x="240322" y="13757"/>
                  </a:lnTo>
                  <a:lnTo>
                    <a:pt x="241998" y="13580"/>
                  </a:lnTo>
                  <a:close/>
                </a:path>
                <a:path w="2329815" h="22225">
                  <a:moveTo>
                    <a:pt x="321723" y="12963"/>
                  </a:moveTo>
                  <a:lnTo>
                    <a:pt x="367936" y="12699"/>
                  </a:lnTo>
                  <a:lnTo>
                    <a:pt x="369788" y="12699"/>
                  </a:lnTo>
                  <a:lnTo>
                    <a:pt x="371287" y="14198"/>
                  </a:lnTo>
                  <a:lnTo>
                    <a:pt x="371287" y="16138"/>
                  </a:lnTo>
                  <a:lnTo>
                    <a:pt x="371287" y="17813"/>
                  </a:lnTo>
                  <a:lnTo>
                    <a:pt x="369788" y="19489"/>
                  </a:lnTo>
                  <a:lnTo>
                    <a:pt x="368112" y="19489"/>
                  </a:lnTo>
                  <a:lnTo>
                    <a:pt x="321723" y="19753"/>
                  </a:lnTo>
                  <a:lnTo>
                    <a:pt x="319783" y="19753"/>
                  </a:lnTo>
                  <a:lnTo>
                    <a:pt x="318284" y="18254"/>
                  </a:lnTo>
                  <a:lnTo>
                    <a:pt x="318284" y="16314"/>
                  </a:lnTo>
                  <a:lnTo>
                    <a:pt x="318284" y="14639"/>
                  </a:lnTo>
                  <a:lnTo>
                    <a:pt x="319783" y="12963"/>
                  </a:lnTo>
                  <a:lnTo>
                    <a:pt x="321723" y="12963"/>
                  </a:lnTo>
                  <a:close/>
                </a:path>
                <a:path w="2329815" h="22225">
                  <a:moveTo>
                    <a:pt x="400920" y="12522"/>
                  </a:moveTo>
                  <a:lnTo>
                    <a:pt x="447573" y="12258"/>
                  </a:lnTo>
                  <a:lnTo>
                    <a:pt x="449513" y="12258"/>
                  </a:lnTo>
                  <a:lnTo>
                    <a:pt x="451013" y="13757"/>
                  </a:lnTo>
                  <a:lnTo>
                    <a:pt x="451013" y="15697"/>
                  </a:lnTo>
                  <a:lnTo>
                    <a:pt x="451013" y="17372"/>
                  </a:lnTo>
                  <a:lnTo>
                    <a:pt x="449513" y="19048"/>
                  </a:lnTo>
                  <a:lnTo>
                    <a:pt x="447573" y="19048"/>
                  </a:lnTo>
                  <a:lnTo>
                    <a:pt x="401184" y="19313"/>
                  </a:lnTo>
                  <a:lnTo>
                    <a:pt x="399244" y="19313"/>
                  </a:lnTo>
                  <a:lnTo>
                    <a:pt x="398009" y="17813"/>
                  </a:lnTo>
                  <a:lnTo>
                    <a:pt x="398009" y="15873"/>
                  </a:lnTo>
                  <a:lnTo>
                    <a:pt x="398009" y="14021"/>
                  </a:lnTo>
                  <a:lnTo>
                    <a:pt x="399244" y="12522"/>
                  </a:lnTo>
                  <a:lnTo>
                    <a:pt x="400920" y="12522"/>
                  </a:lnTo>
                  <a:close/>
                </a:path>
                <a:path w="2329815" h="22225">
                  <a:moveTo>
                    <a:pt x="480645" y="12081"/>
                  </a:moveTo>
                  <a:lnTo>
                    <a:pt x="527299" y="11905"/>
                  </a:lnTo>
                  <a:lnTo>
                    <a:pt x="528974" y="11905"/>
                  </a:lnTo>
                  <a:lnTo>
                    <a:pt x="530474" y="13316"/>
                  </a:lnTo>
                  <a:lnTo>
                    <a:pt x="530474" y="15080"/>
                  </a:lnTo>
                  <a:lnTo>
                    <a:pt x="530474" y="16931"/>
                  </a:lnTo>
                  <a:lnTo>
                    <a:pt x="528974" y="18254"/>
                  </a:lnTo>
                  <a:lnTo>
                    <a:pt x="527299" y="18254"/>
                  </a:lnTo>
                  <a:lnTo>
                    <a:pt x="480645" y="18872"/>
                  </a:lnTo>
                  <a:lnTo>
                    <a:pt x="478970" y="18872"/>
                  </a:lnTo>
                  <a:lnTo>
                    <a:pt x="477294" y="17372"/>
                  </a:lnTo>
                  <a:lnTo>
                    <a:pt x="477294" y="15432"/>
                  </a:lnTo>
                  <a:lnTo>
                    <a:pt x="477294" y="13580"/>
                  </a:lnTo>
                  <a:lnTo>
                    <a:pt x="478705" y="12081"/>
                  </a:lnTo>
                  <a:lnTo>
                    <a:pt x="480645" y="12081"/>
                  </a:lnTo>
                  <a:close/>
                </a:path>
                <a:path w="2329815" h="22225">
                  <a:moveTo>
                    <a:pt x="560371" y="11640"/>
                  </a:moveTo>
                  <a:lnTo>
                    <a:pt x="606583" y="11023"/>
                  </a:lnTo>
                  <a:lnTo>
                    <a:pt x="608435" y="11023"/>
                  </a:lnTo>
                  <a:lnTo>
                    <a:pt x="609935" y="12698"/>
                  </a:lnTo>
                  <a:lnTo>
                    <a:pt x="609935" y="14374"/>
                  </a:lnTo>
                  <a:lnTo>
                    <a:pt x="609935" y="16314"/>
                  </a:lnTo>
                  <a:lnTo>
                    <a:pt x="608435" y="17813"/>
                  </a:lnTo>
                  <a:lnTo>
                    <a:pt x="606583" y="17813"/>
                  </a:lnTo>
                  <a:lnTo>
                    <a:pt x="560371" y="17990"/>
                  </a:lnTo>
                  <a:lnTo>
                    <a:pt x="558430" y="18254"/>
                  </a:lnTo>
                  <a:lnTo>
                    <a:pt x="556931" y="16491"/>
                  </a:lnTo>
                  <a:lnTo>
                    <a:pt x="556931" y="15080"/>
                  </a:lnTo>
                  <a:lnTo>
                    <a:pt x="556931" y="12963"/>
                  </a:lnTo>
                  <a:lnTo>
                    <a:pt x="558430" y="11640"/>
                  </a:lnTo>
                  <a:lnTo>
                    <a:pt x="560371" y="11640"/>
                  </a:lnTo>
                  <a:close/>
                </a:path>
                <a:path w="2329815" h="22225">
                  <a:moveTo>
                    <a:pt x="639832" y="10758"/>
                  </a:moveTo>
                  <a:lnTo>
                    <a:pt x="686220" y="10582"/>
                  </a:lnTo>
                  <a:lnTo>
                    <a:pt x="687896" y="10582"/>
                  </a:lnTo>
                  <a:lnTo>
                    <a:pt x="689660" y="12081"/>
                  </a:lnTo>
                  <a:lnTo>
                    <a:pt x="689660" y="14021"/>
                  </a:lnTo>
                  <a:lnTo>
                    <a:pt x="689660" y="15873"/>
                  </a:lnTo>
                  <a:lnTo>
                    <a:pt x="688161" y="17372"/>
                  </a:lnTo>
                  <a:lnTo>
                    <a:pt x="686220" y="17372"/>
                  </a:lnTo>
                  <a:lnTo>
                    <a:pt x="639832" y="17549"/>
                  </a:lnTo>
                  <a:lnTo>
                    <a:pt x="638156" y="17549"/>
                  </a:lnTo>
                  <a:lnTo>
                    <a:pt x="636392" y="16138"/>
                  </a:lnTo>
                  <a:lnTo>
                    <a:pt x="636392" y="14198"/>
                  </a:lnTo>
                  <a:lnTo>
                    <a:pt x="636392" y="12522"/>
                  </a:lnTo>
                  <a:lnTo>
                    <a:pt x="637891" y="11023"/>
                  </a:lnTo>
                  <a:lnTo>
                    <a:pt x="639832" y="10758"/>
                  </a:lnTo>
                  <a:close/>
                </a:path>
                <a:path w="2329815" h="22225">
                  <a:moveTo>
                    <a:pt x="719469" y="10406"/>
                  </a:moveTo>
                  <a:lnTo>
                    <a:pt x="765681" y="10141"/>
                  </a:lnTo>
                  <a:lnTo>
                    <a:pt x="767622" y="10141"/>
                  </a:lnTo>
                  <a:lnTo>
                    <a:pt x="769121" y="11640"/>
                  </a:lnTo>
                  <a:lnTo>
                    <a:pt x="769121" y="13580"/>
                  </a:lnTo>
                  <a:lnTo>
                    <a:pt x="769121" y="15256"/>
                  </a:lnTo>
                  <a:lnTo>
                    <a:pt x="767622" y="16931"/>
                  </a:lnTo>
                  <a:lnTo>
                    <a:pt x="765681" y="16931"/>
                  </a:lnTo>
                  <a:lnTo>
                    <a:pt x="719469" y="17196"/>
                  </a:lnTo>
                  <a:lnTo>
                    <a:pt x="717617" y="17196"/>
                  </a:lnTo>
                  <a:lnTo>
                    <a:pt x="716118" y="15697"/>
                  </a:lnTo>
                  <a:lnTo>
                    <a:pt x="716118" y="13757"/>
                  </a:lnTo>
                  <a:lnTo>
                    <a:pt x="716118" y="12081"/>
                  </a:lnTo>
                  <a:lnTo>
                    <a:pt x="717617" y="10406"/>
                  </a:lnTo>
                  <a:lnTo>
                    <a:pt x="719469" y="10406"/>
                  </a:lnTo>
                  <a:close/>
                </a:path>
                <a:path w="2329815" h="22225">
                  <a:moveTo>
                    <a:pt x="799018" y="9965"/>
                  </a:moveTo>
                  <a:lnTo>
                    <a:pt x="845407" y="9700"/>
                  </a:lnTo>
                  <a:lnTo>
                    <a:pt x="847347" y="9700"/>
                  </a:lnTo>
                  <a:lnTo>
                    <a:pt x="848758" y="11023"/>
                  </a:lnTo>
                  <a:lnTo>
                    <a:pt x="848758" y="12963"/>
                  </a:lnTo>
                  <a:lnTo>
                    <a:pt x="848758" y="14639"/>
                  </a:lnTo>
                  <a:lnTo>
                    <a:pt x="847347" y="16314"/>
                  </a:lnTo>
                  <a:lnTo>
                    <a:pt x="845407" y="16314"/>
                  </a:lnTo>
                  <a:lnTo>
                    <a:pt x="799018" y="16491"/>
                  </a:lnTo>
                  <a:lnTo>
                    <a:pt x="797254" y="16491"/>
                  </a:lnTo>
                  <a:lnTo>
                    <a:pt x="795578" y="15256"/>
                  </a:lnTo>
                  <a:lnTo>
                    <a:pt x="795578" y="13316"/>
                  </a:lnTo>
                  <a:lnTo>
                    <a:pt x="795578" y="11464"/>
                  </a:lnTo>
                  <a:lnTo>
                    <a:pt x="797254" y="9965"/>
                  </a:lnTo>
                  <a:lnTo>
                    <a:pt x="799018" y="9965"/>
                  </a:lnTo>
                  <a:close/>
                </a:path>
                <a:path w="2329815" h="22225">
                  <a:moveTo>
                    <a:pt x="878479" y="9524"/>
                  </a:moveTo>
                  <a:lnTo>
                    <a:pt x="924868" y="9083"/>
                  </a:lnTo>
                  <a:lnTo>
                    <a:pt x="926808" y="9083"/>
                  </a:lnTo>
                  <a:lnTo>
                    <a:pt x="928307" y="10582"/>
                  </a:lnTo>
                  <a:lnTo>
                    <a:pt x="928307" y="12258"/>
                  </a:lnTo>
                  <a:lnTo>
                    <a:pt x="928307" y="14198"/>
                  </a:lnTo>
                  <a:lnTo>
                    <a:pt x="926808" y="15697"/>
                  </a:lnTo>
                  <a:lnTo>
                    <a:pt x="925132" y="15697"/>
                  </a:lnTo>
                  <a:lnTo>
                    <a:pt x="878479" y="16138"/>
                  </a:lnTo>
                  <a:lnTo>
                    <a:pt x="876539" y="16138"/>
                  </a:lnTo>
                  <a:lnTo>
                    <a:pt x="875304" y="14639"/>
                  </a:lnTo>
                  <a:lnTo>
                    <a:pt x="875304" y="12698"/>
                  </a:lnTo>
                  <a:lnTo>
                    <a:pt x="875304" y="10758"/>
                  </a:lnTo>
                  <a:lnTo>
                    <a:pt x="876539" y="9524"/>
                  </a:lnTo>
                  <a:lnTo>
                    <a:pt x="878479" y="9524"/>
                  </a:lnTo>
                  <a:close/>
                </a:path>
                <a:path w="2329815" h="22225">
                  <a:moveTo>
                    <a:pt x="957940" y="8906"/>
                  </a:moveTo>
                  <a:lnTo>
                    <a:pt x="1004593" y="8466"/>
                  </a:lnTo>
                  <a:lnTo>
                    <a:pt x="1006445" y="8466"/>
                  </a:lnTo>
                  <a:lnTo>
                    <a:pt x="1007768" y="9965"/>
                  </a:lnTo>
                  <a:lnTo>
                    <a:pt x="1007768" y="11905"/>
                  </a:lnTo>
                  <a:lnTo>
                    <a:pt x="1007768" y="13757"/>
                  </a:lnTo>
                  <a:lnTo>
                    <a:pt x="1006445" y="15256"/>
                  </a:lnTo>
                  <a:lnTo>
                    <a:pt x="1004593" y="15256"/>
                  </a:lnTo>
                  <a:lnTo>
                    <a:pt x="958116" y="15432"/>
                  </a:lnTo>
                  <a:lnTo>
                    <a:pt x="956264" y="15432"/>
                  </a:lnTo>
                  <a:lnTo>
                    <a:pt x="954941" y="14021"/>
                  </a:lnTo>
                  <a:lnTo>
                    <a:pt x="954941" y="12258"/>
                  </a:lnTo>
                  <a:lnTo>
                    <a:pt x="954941" y="10406"/>
                  </a:lnTo>
                  <a:lnTo>
                    <a:pt x="956264" y="8906"/>
                  </a:lnTo>
                  <a:lnTo>
                    <a:pt x="957940" y="8906"/>
                  </a:lnTo>
                  <a:close/>
                </a:path>
                <a:path w="2329815" h="22225">
                  <a:moveTo>
                    <a:pt x="1037665" y="8289"/>
                  </a:moveTo>
                  <a:lnTo>
                    <a:pt x="1084230" y="8025"/>
                  </a:lnTo>
                  <a:lnTo>
                    <a:pt x="1085730" y="8025"/>
                  </a:lnTo>
                  <a:lnTo>
                    <a:pt x="1087229" y="9524"/>
                  </a:lnTo>
                  <a:lnTo>
                    <a:pt x="1087405" y="11464"/>
                  </a:lnTo>
                  <a:lnTo>
                    <a:pt x="1087405" y="13316"/>
                  </a:lnTo>
                  <a:lnTo>
                    <a:pt x="1085730" y="14639"/>
                  </a:lnTo>
                  <a:lnTo>
                    <a:pt x="1084230" y="14639"/>
                  </a:lnTo>
                  <a:lnTo>
                    <a:pt x="1037665" y="15080"/>
                  </a:lnTo>
                  <a:lnTo>
                    <a:pt x="1035725" y="15080"/>
                  </a:lnTo>
                  <a:lnTo>
                    <a:pt x="1034226" y="13580"/>
                  </a:lnTo>
                  <a:lnTo>
                    <a:pt x="1034226" y="11640"/>
                  </a:lnTo>
                  <a:lnTo>
                    <a:pt x="1034226" y="9965"/>
                  </a:lnTo>
                  <a:lnTo>
                    <a:pt x="1035725" y="8466"/>
                  </a:lnTo>
                  <a:lnTo>
                    <a:pt x="1037665" y="8289"/>
                  </a:lnTo>
                  <a:close/>
                </a:path>
                <a:path w="2329815" h="22225">
                  <a:moveTo>
                    <a:pt x="1117302" y="7848"/>
                  </a:moveTo>
                  <a:lnTo>
                    <a:pt x="1163515" y="7584"/>
                  </a:lnTo>
                  <a:lnTo>
                    <a:pt x="1165455" y="7584"/>
                  </a:lnTo>
                  <a:lnTo>
                    <a:pt x="1166954" y="8906"/>
                  </a:lnTo>
                  <a:lnTo>
                    <a:pt x="1166954" y="10758"/>
                  </a:lnTo>
                  <a:lnTo>
                    <a:pt x="1166954" y="12522"/>
                  </a:lnTo>
                  <a:lnTo>
                    <a:pt x="1165455" y="14198"/>
                  </a:lnTo>
                  <a:lnTo>
                    <a:pt x="1163515" y="14198"/>
                  </a:lnTo>
                  <a:lnTo>
                    <a:pt x="1117302" y="14374"/>
                  </a:lnTo>
                  <a:lnTo>
                    <a:pt x="1115450" y="14374"/>
                  </a:lnTo>
                  <a:lnTo>
                    <a:pt x="1113951" y="12963"/>
                  </a:lnTo>
                  <a:lnTo>
                    <a:pt x="1113951" y="11023"/>
                  </a:lnTo>
                  <a:lnTo>
                    <a:pt x="1113951" y="9524"/>
                  </a:lnTo>
                  <a:lnTo>
                    <a:pt x="1115450" y="7848"/>
                  </a:lnTo>
                  <a:lnTo>
                    <a:pt x="1117302" y="7848"/>
                  </a:lnTo>
                  <a:close/>
                </a:path>
                <a:path w="2329815" h="22225">
                  <a:moveTo>
                    <a:pt x="1196851" y="7231"/>
                  </a:moveTo>
                  <a:lnTo>
                    <a:pt x="1243240" y="6966"/>
                  </a:lnTo>
                  <a:lnTo>
                    <a:pt x="1244916" y="6966"/>
                  </a:lnTo>
                  <a:lnTo>
                    <a:pt x="1246592" y="8465"/>
                  </a:lnTo>
                  <a:lnTo>
                    <a:pt x="1246592" y="10406"/>
                  </a:lnTo>
                  <a:lnTo>
                    <a:pt x="1246592" y="12081"/>
                  </a:lnTo>
                  <a:lnTo>
                    <a:pt x="1245092" y="13757"/>
                  </a:lnTo>
                  <a:lnTo>
                    <a:pt x="1243240" y="13757"/>
                  </a:lnTo>
                  <a:lnTo>
                    <a:pt x="1196851" y="14021"/>
                  </a:lnTo>
                  <a:lnTo>
                    <a:pt x="1195088" y="14021"/>
                  </a:lnTo>
                  <a:lnTo>
                    <a:pt x="1193412" y="12522"/>
                  </a:lnTo>
                  <a:lnTo>
                    <a:pt x="1193412" y="10582"/>
                  </a:lnTo>
                  <a:lnTo>
                    <a:pt x="1193412" y="8642"/>
                  </a:lnTo>
                  <a:lnTo>
                    <a:pt x="1194911" y="7231"/>
                  </a:lnTo>
                  <a:lnTo>
                    <a:pt x="1196851" y="7231"/>
                  </a:lnTo>
                  <a:close/>
                </a:path>
                <a:path w="2329815" h="22225">
                  <a:moveTo>
                    <a:pt x="1276489" y="6790"/>
                  </a:moveTo>
                  <a:lnTo>
                    <a:pt x="1322701" y="6525"/>
                  </a:lnTo>
                  <a:lnTo>
                    <a:pt x="1324641" y="6525"/>
                  </a:lnTo>
                  <a:lnTo>
                    <a:pt x="1326053" y="8025"/>
                  </a:lnTo>
                  <a:lnTo>
                    <a:pt x="1326053" y="9700"/>
                  </a:lnTo>
                  <a:lnTo>
                    <a:pt x="1326053" y="11640"/>
                  </a:lnTo>
                  <a:lnTo>
                    <a:pt x="1324641" y="12963"/>
                  </a:lnTo>
                  <a:lnTo>
                    <a:pt x="1322701" y="12963"/>
                  </a:lnTo>
                  <a:lnTo>
                    <a:pt x="1276489" y="13580"/>
                  </a:lnTo>
                  <a:lnTo>
                    <a:pt x="1274637" y="13580"/>
                  </a:lnTo>
                  <a:lnTo>
                    <a:pt x="1273137" y="12081"/>
                  </a:lnTo>
                  <a:lnTo>
                    <a:pt x="1273137" y="10141"/>
                  </a:lnTo>
                  <a:lnTo>
                    <a:pt x="1273137" y="8289"/>
                  </a:lnTo>
                  <a:lnTo>
                    <a:pt x="1274637" y="6790"/>
                  </a:lnTo>
                  <a:lnTo>
                    <a:pt x="1276489" y="6790"/>
                  </a:lnTo>
                  <a:close/>
                </a:path>
                <a:path w="2329815" h="22225">
                  <a:moveTo>
                    <a:pt x="1355773" y="6349"/>
                  </a:moveTo>
                  <a:lnTo>
                    <a:pt x="1402427" y="5908"/>
                  </a:lnTo>
                  <a:lnTo>
                    <a:pt x="1404102" y="5908"/>
                  </a:lnTo>
                  <a:lnTo>
                    <a:pt x="1405778" y="7231"/>
                  </a:lnTo>
                  <a:lnTo>
                    <a:pt x="1405778" y="9083"/>
                  </a:lnTo>
                  <a:lnTo>
                    <a:pt x="1405778" y="11023"/>
                  </a:lnTo>
                  <a:lnTo>
                    <a:pt x="1404279" y="12522"/>
                  </a:lnTo>
                  <a:lnTo>
                    <a:pt x="1402427" y="12522"/>
                  </a:lnTo>
                  <a:lnTo>
                    <a:pt x="1355773" y="12698"/>
                  </a:lnTo>
                  <a:lnTo>
                    <a:pt x="1354274" y="12698"/>
                  </a:lnTo>
                  <a:lnTo>
                    <a:pt x="1352598" y="11464"/>
                  </a:lnTo>
                  <a:lnTo>
                    <a:pt x="1352598" y="9700"/>
                  </a:lnTo>
                  <a:lnTo>
                    <a:pt x="1352598" y="7848"/>
                  </a:lnTo>
                  <a:lnTo>
                    <a:pt x="1354274" y="6349"/>
                  </a:lnTo>
                  <a:lnTo>
                    <a:pt x="1355773" y="6349"/>
                  </a:lnTo>
                  <a:close/>
                </a:path>
                <a:path w="2329815" h="22225">
                  <a:moveTo>
                    <a:pt x="1435499" y="5732"/>
                  </a:moveTo>
                  <a:lnTo>
                    <a:pt x="1481888" y="5291"/>
                  </a:lnTo>
                  <a:lnTo>
                    <a:pt x="1483740" y="5291"/>
                  </a:lnTo>
                  <a:lnTo>
                    <a:pt x="1485062" y="6790"/>
                  </a:lnTo>
                  <a:lnTo>
                    <a:pt x="1485062" y="8642"/>
                  </a:lnTo>
                  <a:lnTo>
                    <a:pt x="1485062" y="10582"/>
                  </a:lnTo>
                  <a:lnTo>
                    <a:pt x="1483740" y="12081"/>
                  </a:lnTo>
                  <a:lnTo>
                    <a:pt x="1482064" y="12081"/>
                  </a:lnTo>
                  <a:lnTo>
                    <a:pt x="1435499" y="12258"/>
                  </a:lnTo>
                  <a:lnTo>
                    <a:pt x="1433558" y="12258"/>
                  </a:lnTo>
                  <a:lnTo>
                    <a:pt x="1432236" y="10758"/>
                  </a:lnTo>
                  <a:lnTo>
                    <a:pt x="1432236" y="8906"/>
                  </a:lnTo>
                  <a:lnTo>
                    <a:pt x="1432236" y="7231"/>
                  </a:lnTo>
                  <a:lnTo>
                    <a:pt x="1433558" y="5732"/>
                  </a:lnTo>
                  <a:lnTo>
                    <a:pt x="1435499" y="5732"/>
                  </a:lnTo>
                  <a:close/>
                </a:path>
                <a:path w="2329815" h="22225">
                  <a:moveTo>
                    <a:pt x="1514960" y="5114"/>
                  </a:moveTo>
                  <a:lnTo>
                    <a:pt x="1561525" y="4850"/>
                  </a:lnTo>
                  <a:lnTo>
                    <a:pt x="1563465" y="4850"/>
                  </a:lnTo>
                  <a:lnTo>
                    <a:pt x="1564788" y="6349"/>
                  </a:lnTo>
                  <a:lnTo>
                    <a:pt x="1564788" y="8289"/>
                  </a:lnTo>
                  <a:lnTo>
                    <a:pt x="1564788" y="9965"/>
                  </a:lnTo>
                  <a:lnTo>
                    <a:pt x="1563465" y="11640"/>
                  </a:lnTo>
                  <a:lnTo>
                    <a:pt x="1561525" y="11640"/>
                  </a:lnTo>
                  <a:lnTo>
                    <a:pt x="1514960" y="11905"/>
                  </a:lnTo>
                  <a:lnTo>
                    <a:pt x="1513284" y="11905"/>
                  </a:lnTo>
                  <a:lnTo>
                    <a:pt x="1511785" y="10406"/>
                  </a:lnTo>
                  <a:lnTo>
                    <a:pt x="1511785" y="8465"/>
                  </a:lnTo>
                  <a:lnTo>
                    <a:pt x="1511520" y="6790"/>
                  </a:lnTo>
                  <a:lnTo>
                    <a:pt x="1513284" y="5114"/>
                  </a:lnTo>
                  <a:lnTo>
                    <a:pt x="1514960" y="5114"/>
                  </a:lnTo>
                  <a:close/>
                </a:path>
                <a:path w="2329815" h="22225">
                  <a:moveTo>
                    <a:pt x="1594597" y="4673"/>
                  </a:moveTo>
                  <a:lnTo>
                    <a:pt x="1640809" y="4409"/>
                  </a:lnTo>
                  <a:lnTo>
                    <a:pt x="1642750" y="4409"/>
                  </a:lnTo>
                  <a:lnTo>
                    <a:pt x="1644249" y="5908"/>
                  </a:lnTo>
                  <a:lnTo>
                    <a:pt x="1644249" y="7848"/>
                  </a:lnTo>
                  <a:lnTo>
                    <a:pt x="1644249" y="9524"/>
                  </a:lnTo>
                  <a:lnTo>
                    <a:pt x="1642750" y="11023"/>
                  </a:lnTo>
                  <a:lnTo>
                    <a:pt x="1641074" y="11023"/>
                  </a:lnTo>
                  <a:lnTo>
                    <a:pt x="1594597" y="11464"/>
                  </a:lnTo>
                  <a:lnTo>
                    <a:pt x="1592745" y="11464"/>
                  </a:lnTo>
                  <a:lnTo>
                    <a:pt x="1591245" y="9965"/>
                  </a:lnTo>
                  <a:lnTo>
                    <a:pt x="1591245" y="8025"/>
                  </a:lnTo>
                  <a:lnTo>
                    <a:pt x="1591245" y="6173"/>
                  </a:lnTo>
                  <a:lnTo>
                    <a:pt x="1592745" y="4673"/>
                  </a:lnTo>
                  <a:lnTo>
                    <a:pt x="1594597" y="4673"/>
                  </a:lnTo>
                  <a:close/>
                </a:path>
                <a:path w="2329815" h="22225">
                  <a:moveTo>
                    <a:pt x="1674146" y="4233"/>
                  </a:moveTo>
                  <a:lnTo>
                    <a:pt x="1720535" y="4056"/>
                  </a:lnTo>
                  <a:lnTo>
                    <a:pt x="1722387" y="4056"/>
                  </a:lnTo>
                  <a:lnTo>
                    <a:pt x="1723886" y="5291"/>
                  </a:lnTo>
                  <a:lnTo>
                    <a:pt x="1723886" y="6966"/>
                  </a:lnTo>
                  <a:lnTo>
                    <a:pt x="1723886" y="8906"/>
                  </a:lnTo>
                  <a:lnTo>
                    <a:pt x="1722387" y="10406"/>
                  </a:lnTo>
                  <a:lnTo>
                    <a:pt x="1720535" y="10406"/>
                  </a:lnTo>
                  <a:lnTo>
                    <a:pt x="1674322" y="10758"/>
                  </a:lnTo>
                  <a:lnTo>
                    <a:pt x="1672382" y="10758"/>
                  </a:lnTo>
                  <a:lnTo>
                    <a:pt x="1670971" y="9524"/>
                  </a:lnTo>
                  <a:lnTo>
                    <a:pt x="1670971" y="7584"/>
                  </a:lnTo>
                  <a:lnTo>
                    <a:pt x="1670971" y="5732"/>
                  </a:lnTo>
                  <a:lnTo>
                    <a:pt x="1672382" y="4233"/>
                  </a:lnTo>
                  <a:lnTo>
                    <a:pt x="1674146" y="4233"/>
                  </a:lnTo>
                  <a:close/>
                </a:path>
                <a:path w="2329815" h="22225">
                  <a:moveTo>
                    <a:pt x="1753783" y="3792"/>
                  </a:moveTo>
                  <a:lnTo>
                    <a:pt x="1800172" y="3174"/>
                  </a:lnTo>
                  <a:lnTo>
                    <a:pt x="1801936" y="3174"/>
                  </a:lnTo>
                  <a:lnTo>
                    <a:pt x="1803612" y="4673"/>
                  </a:lnTo>
                  <a:lnTo>
                    <a:pt x="1803612" y="6525"/>
                  </a:lnTo>
                  <a:lnTo>
                    <a:pt x="1803612" y="8465"/>
                  </a:lnTo>
                  <a:lnTo>
                    <a:pt x="1801936" y="9965"/>
                  </a:lnTo>
                  <a:lnTo>
                    <a:pt x="1800172" y="9965"/>
                  </a:lnTo>
                  <a:lnTo>
                    <a:pt x="1753783" y="10141"/>
                  </a:lnTo>
                  <a:lnTo>
                    <a:pt x="1752107" y="10141"/>
                  </a:lnTo>
                  <a:lnTo>
                    <a:pt x="1750432" y="8642"/>
                  </a:lnTo>
                  <a:lnTo>
                    <a:pt x="1750432" y="6966"/>
                  </a:lnTo>
                  <a:lnTo>
                    <a:pt x="1750432" y="5114"/>
                  </a:lnTo>
                  <a:lnTo>
                    <a:pt x="1751931" y="3792"/>
                  </a:lnTo>
                  <a:lnTo>
                    <a:pt x="1753783" y="3792"/>
                  </a:lnTo>
                  <a:close/>
                </a:path>
                <a:path w="2329815" h="22225">
                  <a:moveTo>
                    <a:pt x="1833509" y="2910"/>
                  </a:moveTo>
                  <a:lnTo>
                    <a:pt x="1879721" y="2733"/>
                  </a:lnTo>
                  <a:lnTo>
                    <a:pt x="1881573" y="2733"/>
                  </a:lnTo>
                  <a:lnTo>
                    <a:pt x="1883072" y="4232"/>
                  </a:lnTo>
                  <a:lnTo>
                    <a:pt x="1883072" y="6173"/>
                  </a:lnTo>
                  <a:lnTo>
                    <a:pt x="1883072" y="8025"/>
                  </a:lnTo>
                  <a:lnTo>
                    <a:pt x="1881573" y="9524"/>
                  </a:lnTo>
                  <a:lnTo>
                    <a:pt x="1879721" y="9524"/>
                  </a:lnTo>
                  <a:lnTo>
                    <a:pt x="1833509" y="9700"/>
                  </a:lnTo>
                  <a:lnTo>
                    <a:pt x="1831392" y="9700"/>
                  </a:lnTo>
                  <a:lnTo>
                    <a:pt x="1830069" y="8289"/>
                  </a:lnTo>
                  <a:lnTo>
                    <a:pt x="1830069" y="6349"/>
                  </a:lnTo>
                  <a:lnTo>
                    <a:pt x="1830069" y="4673"/>
                  </a:lnTo>
                  <a:lnTo>
                    <a:pt x="1831392" y="2910"/>
                  </a:lnTo>
                  <a:lnTo>
                    <a:pt x="1833509" y="2910"/>
                  </a:lnTo>
                  <a:close/>
                </a:path>
                <a:path w="2329815" h="22225">
                  <a:moveTo>
                    <a:pt x="1912793" y="2557"/>
                  </a:moveTo>
                  <a:lnTo>
                    <a:pt x="1959358" y="2292"/>
                  </a:lnTo>
                  <a:lnTo>
                    <a:pt x="1961122" y="2292"/>
                  </a:lnTo>
                  <a:lnTo>
                    <a:pt x="1962533" y="3792"/>
                  </a:lnTo>
                  <a:lnTo>
                    <a:pt x="1962533" y="5732"/>
                  </a:lnTo>
                  <a:lnTo>
                    <a:pt x="1962533" y="7231"/>
                  </a:lnTo>
                  <a:lnTo>
                    <a:pt x="1961299" y="8906"/>
                  </a:lnTo>
                  <a:lnTo>
                    <a:pt x="1959358" y="8906"/>
                  </a:lnTo>
                  <a:lnTo>
                    <a:pt x="1912793" y="9083"/>
                  </a:lnTo>
                  <a:lnTo>
                    <a:pt x="1911029" y="9083"/>
                  </a:lnTo>
                  <a:lnTo>
                    <a:pt x="1909618" y="7848"/>
                  </a:lnTo>
                  <a:lnTo>
                    <a:pt x="1909618" y="5908"/>
                  </a:lnTo>
                  <a:lnTo>
                    <a:pt x="1909618" y="4232"/>
                  </a:lnTo>
                  <a:lnTo>
                    <a:pt x="1910853" y="2557"/>
                  </a:lnTo>
                  <a:lnTo>
                    <a:pt x="1912793" y="2557"/>
                  </a:lnTo>
                  <a:close/>
                </a:path>
                <a:path w="2329815" h="22225">
                  <a:moveTo>
                    <a:pt x="1992430" y="2116"/>
                  </a:moveTo>
                  <a:lnTo>
                    <a:pt x="2038643" y="1851"/>
                  </a:lnTo>
                  <a:lnTo>
                    <a:pt x="2040583" y="1851"/>
                  </a:lnTo>
                  <a:lnTo>
                    <a:pt x="2042082" y="3174"/>
                  </a:lnTo>
                  <a:lnTo>
                    <a:pt x="2042082" y="5114"/>
                  </a:lnTo>
                  <a:lnTo>
                    <a:pt x="2042082" y="6790"/>
                  </a:lnTo>
                  <a:lnTo>
                    <a:pt x="2040583" y="8465"/>
                  </a:lnTo>
                  <a:lnTo>
                    <a:pt x="2038643" y="8465"/>
                  </a:lnTo>
                  <a:lnTo>
                    <a:pt x="1992430" y="8642"/>
                  </a:lnTo>
                  <a:lnTo>
                    <a:pt x="1990578" y="8642"/>
                  </a:lnTo>
                  <a:lnTo>
                    <a:pt x="1989079" y="7231"/>
                  </a:lnTo>
                  <a:lnTo>
                    <a:pt x="1989079" y="5291"/>
                  </a:lnTo>
                  <a:lnTo>
                    <a:pt x="1989079" y="3351"/>
                  </a:lnTo>
                  <a:lnTo>
                    <a:pt x="1990578" y="2116"/>
                  </a:lnTo>
                  <a:lnTo>
                    <a:pt x="1992430" y="2116"/>
                  </a:lnTo>
                  <a:close/>
                </a:path>
                <a:path w="2329815" h="22225">
                  <a:moveTo>
                    <a:pt x="2071891" y="1499"/>
                  </a:moveTo>
                  <a:lnTo>
                    <a:pt x="2118368" y="1234"/>
                  </a:lnTo>
                  <a:lnTo>
                    <a:pt x="2120220" y="1234"/>
                  </a:lnTo>
                  <a:lnTo>
                    <a:pt x="2121720" y="2733"/>
                  </a:lnTo>
                  <a:lnTo>
                    <a:pt x="2121720" y="4409"/>
                  </a:lnTo>
                  <a:lnTo>
                    <a:pt x="2121720" y="6349"/>
                  </a:lnTo>
                  <a:lnTo>
                    <a:pt x="2120220" y="7848"/>
                  </a:lnTo>
                  <a:lnTo>
                    <a:pt x="2118368" y="7848"/>
                  </a:lnTo>
                  <a:lnTo>
                    <a:pt x="2071891" y="8289"/>
                  </a:lnTo>
                  <a:lnTo>
                    <a:pt x="2070216" y="8289"/>
                  </a:lnTo>
                  <a:lnTo>
                    <a:pt x="2068540" y="6790"/>
                  </a:lnTo>
                  <a:lnTo>
                    <a:pt x="2068540" y="4850"/>
                  </a:lnTo>
                  <a:lnTo>
                    <a:pt x="2068540" y="2910"/>
                  </a:lnTo>
                  <a:lnTo>
                    <a:pt x="2070216" y="1499"/>
                  </a:lnTo>
                  <a:lnTo>
                    <a:pt x="2071891" y="1499"/>
                  </a:lnTo>
                  <a:close/>
                </a:path>
                <a:path w="2329815" h="22225">
                  <a:moveTo>
                    <a:pt x="2151617" y="1058"/>
                  </a:moveTo>
                  <a:lnTo>
                    <a:pt x="2197829" y="617"/>
                  </a:lnTo>
                  <a:lnTo>
                    <a:pt x="2199769" y="617"/>
                  </a:lnTo>
                  <a:lnTo>
                    <a:pt x="2201181" y="2116"/>
                  </a:lnTo>
                  <a:lnTo>
                    <a:pt x="2201181" y="4056"/>
                  </a:lnTo>
                  <a:lnTo>
                    <a:pt x="2201181" y="5908"/>
                  </a:lnTo>
                  <a:lnTo>
                    <a:pt x="2199769" y="7231"/>
                  </a:lnTo>
                  <a:lnTo>
                    <a:pt x="2198006" y="7231"/>
                  </a:lnTo>
                  <a:lnTo>
                    <a:pt x="2151617" y="7584"/>
                  </a:lnTo>
                  <a:lnTo>
                    <a:pt x="2149676" y="7584"/>
                  </a:lnTo>
                  <a:lnTo>
                    <a:pt x="2148265" y="6173"/>
                  </a:lnTo>
                  <a:lnTo>
                    <a:pt x="2148265" y="4409"/>
                  </a:lnTo>
                  <a:lnTo>
                    <a:pt x="2148265" y="2557"/>
                  </a:lnTo>
                  <a:lnTo>
                    <a:pt x="2149676" y="1058"/>
                  </a:lnTo>
                  <a:lnTo>
                    <a:pt x="2151617" y="1058"/>
                  </a:lnTo>
                  <a:close/>
                </a:path>
                <a:path w="2329815" h="22225">
                  <a:moveTo>
                    <a:pt x="2231078" y="440"/>
                  </a:moveTo>
                  <a:lnTo>
                    <a:pt x="2277555" y="176"/>
                  </a:lnTo>
                  <a:lnTo>
                    <a:pt x="2279407" y="176"/>
                  </a:lnTo>
                  <a:lnTo>
                    <a:pt x="2280906" y="1499"/>
                  </a:lnTo>
                  <a:lnTo>
                    <a:pt x="2280906" y="3351"/>
                  </a:lnTo>
                  <a:lnTo>
                    <a:pt x="2280906" y="5291"/>
                  </a:lnTo>
                  <a:lnTo>
                    <a:pt x="2279407" y="6790"/>
                  </a:lnTo>
                  <a:lnTo>
                    <a:pt x="2277555" y="6790"/>
                  </a:lnTo>
                  <a:lnTo>
                    <a:pt x="2231342" y="6966"/>
                  </a:lnTo>
                  <a:lnTo>
                    <a:pt x="2229402" y="6966"/>
                  </a:lnTo>
                  <a:lnTo>
                    <a:pt x="2227903" y="5732"/>
                  </a:lnTo>
                  <a:lnTo>
                    <a:pt x="2227903" y="3792"/>
                  </a:lnTo>
                  <a:lnTo>
                    <a:pt x="2227903" y="2116"/>
                  </a:lnTo>
                  <a:lnTo>
                    <a:pt x="2229402" y="440"/>
                  </a:lnTo>
                  <a:lnTo>
                    <a:pt x="2231078" y="440"/>
                  </a:lnTo>
                  <a:close/>
                </a:path>
                <a:path w="2329815" h="22225">
                  <a:moveTo>
                    <a:pt x="2310538" y="0"/>
                  </a:moveTo>
                  <a:lnTo>
                    <a:pt x="2326237" y="0"/>
                  </a:lnTo>
                  <a:lnTo>
                    <a:pt x="2328177" y="0"/>
                  </a:lnTo>
                  <a:lnTo>
                    <a:pt x="2329411" y="1234"/>
                  </a:lnTo>
                  <a:lnTo>
                    <a:pt x="2329411" y="3174"/>
                  </a:lnTo>
                  <a:lnTo>
                    <a:pt x="2329411" y="4850"/>
                  </a:lnTo>
                  <a:lnTo>
                    <a:pt x="2328177" y="6525"/>
                  </a:lnTo>
                  <a:lnTo>
                    <a:pt x="2326501" y="6525"/>
                  </a:lnTo>
                  <a:lnTo>
                    <a:pt x="2310538" y="6525"/>
                  </a:lnTo>
                  <a:lnTo>
                    <a:pt x="2308686" y="6525"/>
                  </a:lnTo>
                  <a:lnTo>
                    <a:pt x="2307364" y="5114"/>
                  </a:lnTo>
                  <a:lnTo>
                    <a:pt x="2307364" y="3174"/>
                  </a:lnTo>
                  <a:lnTo>
                    <a:pt x="2307364" y="1499"/>
                  </a:lnTo>
                  <a:lnTo>
                    <a:pt x="2308686" y="0"/>
                  </a:lnTo>
                  <a:lnTo>
                    <a:pt x="2310538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11558" y="3408361"/>
              <a:ext cx="348615" cy="0"/>
            </a:xfrm>
            <a:custGeom>
              <a:avLst/>
              <a:gdLst/>
              <a:ahLst/>
              <a:cxnLst/>
              <a:rect l="l" t="t" r="r" b="b"/>
              <a:pathLst>
                <a:path w="348615">
                  <a:moveTo>
                    <a:pt x="0" y="0"/>
                  </a:moveTo>
                  <a:lnTo>
                    <a:pt x="348269" y="0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0513" y="3331550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4" h="154304">
                  <a:moveTo>
                    <a:pt x="0" y="0"/>
                  </a:moveTo>
                  <a:lnTo>
                    <a:pt x="0" y="154062"/>
                  </a:lnTo>
                  <a:lnTo>
                    <a:pt x="153894" y="76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97359" y="3847708"/>
              <a:ext cx="372745" cy="1270"/>
            </a:xfrm>
            <a:custGeom>
              <a:avLst/>
              <a:gdLst/>
              <a:ahLst/>
              <a:cxnLst/>
              <a:rect l="l" t="t" r="r" b="b"/>
              <a:pathLst>
                <a:path w="372745" h="1270">
                  <a:moveTo>
                    <a:pt x="0" y="1146"/>
                  </a:moveTo>
                  <a:lnTo>
                    <a:pt x="372434" y="0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50302" y="3770985"/>
              <a:ext cx="154305" cy="153670"/>
            </a:xfrm>
            <a:custGeom>
              <a:avLst/>
              <a:gdLst/>
              <a:ahLst/>
              <a:cxnLst/>
              <a:rect l="l" t="t" r="r" b="b"/>
              <a:pathLst>
                <a:path w="154304" h="153670">
                  <a:moveTo>
                    <a:pt x="0" y="0"/>
                  </a:moveTo>
                  <a:lnTo>
                    <a:pt x="352" y="153533"/>
                  </a:lnTo>
                  <a:lnTo>
                    <a:pt x="154247" y="76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05848" y="3386049"/>
              <a:ext cx="403225" cy="1905"/>
            </a:xfrm>
            <a:custGeom>
              <a:avLst/>
              <a:gdLst/>
              <a:ahLst/>
              <a:cxnLst/>
              <a:rect l="l" t="t" r="r" b="b"/>
              <a:pathLst>
                <a:path w="403225" h="1904">
                  <a:moveTo>
                    <a:pt x="0" y="1322"/>
                  </a:moveTo>
                  <a:lnTo>
                    <a:pt x="403125" y="0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89483" y="3309239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4" h="154304">
                  <a:moveTo>
                    <a:pt x="0" y="0"/>
                  </a:moveTo>
                  <a:lnTo>
                    <a:pt x="440" y="154062"/>
                  </a:lnTo>
                  <a:lnTo>
                    <a:pt x="154071" y="76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10963" y="3856703"/>
              <a:ext cx="398145" cy="1270"/>
            </a:xfrm>
            <a:custGeom>
              <a:avLst/>
              <a:gdLst/>
              <a:ahLst/>
              <a:cxnLst/>
              <a:rect l="l" t="t" r="r" b="b"/>
              <a:pathLst>
                <a:path w="398145" h="1270">
                  <a:moveTo>
                    <a:pt x="0" y="1058"/>
                  </a:moveTo>
                  <a:lnTo>
                    <a:pt x="398009" y="0"/>
                  </a:lnTo>
                </a:path>
              </a:pathLst>
            </a:custGeom>
            <a:ln w="6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89483" y="3779627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4" h="154304">
                  <a:moveTo>
                    <a:pt x="0" y="0"/>
                  </a:moveTo>
                  <a:lnTo>
                    <a:pt x="440" y="153797"/>
                  </a:lnTo>
                  <a:lnTo>
                    <a:pt x="154071" y="76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9415" y="1568782"/>
              <a:ext cx="7910195" cy="1143000"/>
            </a:xfrm>
            <a:custGeom>
              <a:avLst/>
              <a:gdLst/>
              <a:ahLst/>
              <a:cxnLst/>
              <a:rect l="l" t="t" r="r" b="b"/>
              <a:pathLst>
                <a:path w="7910195" h="1143000">
                  <a:moveTo>
                    <a:pt x="237165" y="1142990"/>
                  </a:moveTo>
                  <a:lnTo>
                    <a:pt x="7673010" y="1142990"/>
                  </a:lnTo>
                  <a:lnTo>
                    <a:pt x="7720877" y="1138175"/>
                  </a:lnTo>
                  <a:lnTo>
                    <a:pt x="7765427" y="1124361"/>
                  </a:lnTo>
                  <a:lnTo>
                    <a:pt x="7805714" y="1102498"/>
                  </a:lnTo>
                  <a:lnTo>
                    <a:pt x="7840795" y="1073531"/>
                  </a:lnTo>
                  <a:lnTo>
                    <a:pt x="7869725" y="1038410"/>
                  </a:lnTo>
                  <a:lnTo>
                    <a:pt x="7891558" y="998081"/>
                  </a:lnTo>
                  <a:lnTo>
                    <a:pt x="7905351" y="953492"/>
                  </a:lnTo>
                  <a:lnTo>
                    <a:pt x="7910158" y="905590"/>
                  </a:lnTo>
                  <a:lnTo>
                    <a:pt x="7910158" y="237399"/>
                  </a:lnTo>
                  <a:lnTo>
                    <a:pt x="7905351" y="189497"/>
                  </a:lnTo>
                  <a:lnTo>
                    <a:pt x="7891558" y="144908"/>
                  </a:lnTo>
                  <a:lnTo>
                    <a:pt x="7869724" y="104579"/>
                  </a:lnTo>
                  <a:lnTo>
                    <a:pt x="7840795" y="69458"/>
                  </a:lnTo>
                  <a:lnTo>
                    <a:pt x="7805714" y="40491"/>
                  </a:lnTo>
                  <a:lnTo>
                    <a:pt x="7765427" y="18628"/>
                  </a:lnTo>
                  <a:lnTo>
                    <a:pt x="7720877" y="4814"/>
                  </a:lnTo>
                  <a:lnTo>
                    <a:pt x="7673010" y="0"/>
                  </a:lnTo>
                  <a:lnTo>
                    <a:pt x="237165" y="0"/>
                  </a:lnTo>
                  <a:lnTo>
                    <a:pt x="189307" y="4815"/>
                  </a:lnTo>
                  <a:lnTo>
                    <a:pt x="144760" y="18628"/>
                  </a:lnTo>
                  <a:lnTo>
                    <a:pt x="104471" y="40492"/>
                  </a:lnTo>
                  <a:lnTo>
                    <a:pt x="69384" y="69458"/>
                  </a:lnTo>
                  <a:lnTo>
                    <a:pt x="40448" y="104580"/>
                  </a:lnTo>
                  <a:lnTo>
                    <a:pt x="18607" y="144909"/>
                  </a:lnTo>
                  <a:lnTo>
                    <a:pt x="4809" y="189498"/>
                  </a:lnTo>
                  <a:lnTo>
                    <a:pt x="0" y="237399"/>
                  </a:lnTo>
                  <a:lnTo>
                    <a:pt x="0" y="905591"/>
                  </a:lnTo>
                  <a:lnTo>
                    <a:pt x="4809" y="953492"/>
                  </a:lnTo>
                  <a:lnTo>
                    <a:pt x="18607" y="998081"/>
                  </a:lnTo>
                  <a:lnTo>
                    <a:pt x="40448" y="1038410"/>
                  </a:lnTo>
                  <a:lnTo>
                    <a:pt x="69384" y="1073532"/>
                  </a:lnTo>
                  <a:lnTo>
                    <a:pt x="104471" y="1102498"/>
                  </a:lnTo>
                  <a:lnTo>
                    <a:pt x="144760" y="1124362"/>
                  </a:lnTo>
                  <a:lnTo>
                    <a:pt x="189307" y="1138175"/>
                  </a:lnTo>
                  <a:lnTo>
                    <a:pt x="237165" y="1142990"/>
                  </a:lnTo>
                </a:path>
              </a:pathLst>
            </a:custGeom>
            <a:ln w="20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039270" y="3467965"/>
            <a:ext cx="2774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25" dirty="0">
                <a:latin typeface="Calibri"/>
                <a:cs typeface="Calibri"/>
              </a:rPr>
              <a:t>...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65462" y="4143310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5">
                <a:moveTo>
                  <a:pt x="0" y="601081"/>
                </a:moveTo>
                <a:lnTo>
                  <a:pt x="0" y="0"/>
                </a:lnTo>
              </a:path>
            </a:pathLst>
          </a:custGeom>
          <a:ln w="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46382" y="4143310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5">
                <a:moveTo>
                  <a:pt x="0" y="601081"/>
                </a:moveTo>
                <a:lnTo>
                  <a:pt x="0" y="0"/>
                </a:lnTo>
              </a:path>
            </a:pathLst>
          </a:custGeom>
          <a:ln w="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27319" y="4143310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5">
                <a:moveTo>
                  <a:pt x="0" y="601081"/>
                </a:moveTo>
                <a:lnTo>
                  <a:pt x="0" y="0"/>
                </a:lnTo>
              </a:path>
            </a:pathLst>
          </a:custGeom>
          <a:ln w="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80345" y="5917065"/>
            <a:ext cx="81534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latin typeface="Calibri"/>
                <a:cs typeface="Calibri"/>
              </a:rPr>
              <a:t>Apple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24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  <p:sp>
        <p:nvSpPr>
          <p:cNvPr id="59" name="object 59"/>
          <p:cNvSpPr txBox="1"/>
          <p:nvPr/>
        </p:nvSpPr>
        <p:spPr>
          <a:xfrm>
            <a:off x="2559828" y="5917065"/>
            <a:ext cx="59118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25" dirty="0">
                <a:latin typeface="Calibri"/>
                <a:cs typeface="Calibri"/>
              </a:rPr>
              <a:t>CEO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190865" y="5917065"/>
            <a:ext cx="53530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25" dirty="0">
                <a:latin typeface="Calibri"/>
                <a:cs typeface="Calibri"/>
              </a:rPr>
              <a:t>Tim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16593" y="5917064"/>
            <a:ext cx="27876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25" dirty="0">
                <a:latin typeface="Calibri"/>
                <a:cs typeface="Calibri"/>
              </a:rPr>
              <a:t>...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58532" y="5917064"/>
            <a:ext cx="79946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latin typeface="Calibri"/>
                <a:cs typeface="Calibri"/>
              </a:rPr>
              <a:t>Event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9412" y="1052968"/>
            <a:ext cx="7780655" cy="163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1050" algn="l"/>
                <a:tab pos="3415029" algn="l"/>
                <a:tab pos="5196205" algn="l"/>
                <a:tab pos="6818630" algn="l"/>
              </a:tabLst>
            </a:pPr>
            <a:r>
              <a:rPr sz="2650" spc="-25" dirty="0">
                <a:latin typeface="Calibri"/>
                <a:cs typeface="Calibri"/>
              </a:rPr>
              <a:t>B-ORG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50" dirty="0">
                <a:latin typeface="Calibri"/>
                <a:cs typeface="Calibri"/>
              </a:rPr>
              <a:t>O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65" dirty="0">
                <a:latin typeface="Calibri"/>
                <a:cs typeface="Calibri"/>
              </a:rPr>
              <a:t>B-</a:t>
            </a:r>
            <a:r>
              <a:rPr sz="2650" spc="-25" dirty="0">
                <a:latin typeface="Calibri"/>
                <a:cs typeface="Calibri"/>
              </a:rPr>
              <a:t>PER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25" dirty="0">
                <a:latin typeface="Calibri"/>
                <a:cs typeface="Calibri"/>
              </a:rPr>
              <a:t>...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50" dirty="0">
                <a:latin typeface="Calibri"/>
                <a:cs typeface="Calibri"/>
              </a:rPr>
              <a:t>O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60"/>
              </a:spcBef>
            </a:pPr>
            <a:endParaRPr sz="26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650" spc="-25" dirty="0">
                <a:latin typeface="Calibri"/>
                <a:cs typeface="Calibri"/>
              </a:rPr>
              <a:t>CRF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7306" y="4586085"/>
            <a:ext cx="247015" cy="1050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750" spc="-10" dirty="0">
                <a:latin typeface="Calibri"/>
                <a:cs typeface="Calibri"/>
              </a:rPr>
              <a:t>embedding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28363" y="4586084"/>
            <a:ext cx="247015" cy="1050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750" spc="-10" dirty="0">
                <a:latin typeface="Calibri"/>
                <a:cs typeface="Calibri"/>
              </a:rPr>
              <a:t>embedding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49604" y="4586084"/>
            <a:ext cx="247015" cy="1050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750" spc="-10" dirty="0">
                <a:latin typeface="Calibri"/>
                <a:cs typeface="Calibri"/>
              </a:rPr>
              <a:t>embedding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56250" y="4586084"/>
            <a:ext cx="247015" cy="1050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750" spc="-10" dirty="0">
                <a:latin typeface="Calibri"/>
                <a:cs typeface="Calibri"/>
              </a:rPr>
              <a:t>embedding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6218" y="6494170"/>
            <a:ext cx="685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aseline="1388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r>
              <a:rPr sz="3000" spc="-165" baseline="138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7492" y="-5638"/>
            <a:ext cx="207454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321310">
              <a:lnSpc>
                <a:spcPts val="3460"/>
              </a:lnSpc>
              <a:spcBef>
                <a:spcPts val="535"/>
              </a:spcBef>
            </a:pPr>
            <a:r>
              <a:rPr sz="3200" b="1" spc="-35" dirty="0">
                <a:latin typeface="Times New Roman"/>
                <a:cs typeface="Times New Roman"/>
              </a:rPr>
              <a:t>Итоговая </a:t>
            </a:r>
            <a:r>
              <a:rPr sz="3200" b="1" spc="-10" dirty="0">
                <a:latin typeface="Times New Roman"/>
                <a:cs typeface="Times New Roman"/>
              </a:rPr>
              <a:t>модель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для</a:t>
            </a:r>
            <a:endParaRPr sz="3200">
              <a:latin typeface="Times New Roman"/>
              <a:cs typeface="Times New Roman"/>
            </a:endParaRPr>
          </a:p>
          <a:p>
            <a:pPr marL="1200785">
              <a:lnSpc>
                <a:spcPts val="3400"/>
              </a:lnSpc>
            </a:pPr>
            <a:r>
              <a:rPr sz="3200" b="1" spc="-25" dirty="0">
                <a:latin typeface="Times New Roman"/>
                <a:cs typeface="Times New Roman"/>
              </a:rPr>
              <a:t>NER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642" y="368421"/>
            <a:ext cx="6322557" cy="59946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6760" y="3629066"/>
            <a:ext cx="3943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alibri"/>
                <a:cs typeface="Calibri"/>
              </a:rPr>
              <a:t>LSTM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9917" y="3629066"/>
            <a:ext cx="3930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alibri"/>
                <a:cs typeface="Calibri"/>
              </a:rPr>
              <a:t>LSTM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2663" y="3629066"/>
            <a:ext cx="3930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alibri"/>
                <a:cs typeface="Calibri"/>
              </a:rPr>
              <a:t>LSTM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4240" y="3617738"/>
            <a:ext cx="3930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alibri"/>
                <a:cs typeface="Calibri"/>
              </a:rPr>
              <a:t>LSTM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8610" y="3635759"/>
            <a:ext cx="21082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25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985" y="6389406"/>
            <a:ext cx="61150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>
                <a:latin typeface="Calibri"/>
                <a:cs typeface="Calibri"/>
              </a:rPr>
              <a:t>Apple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2393" y="6389406"/>
            <a:ext cx="44640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25" dirty="0">
                <a:latin typeface="Calibri"/>
                <a:cs typeface="Calibri"/>
              </a:rPr>
              <a:t>CEO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4588" y="6389406"/>
            <a:ext cx="40830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25" dirty="0">
                <a:latin typeface="Calibri"/>
                <a:cs typeface="Calibri"/>
              </a:rPr>
              <a:t>Tim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8851" y="6389406"/>
            <a:ext cx="211454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25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3317" y="6389406"/>
            <a:ext cx="59182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>
                <a:latin typeface="Calibri"/>
                <a:cs typeface="Calibri"/>
              </a:rPr>
              <a:t>Event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411" y="40300"/>
            <a:ext cx="69088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>
                <a:latin typeface="Calibri"/>
                <a:cs typeface="Calibri"/>
              </a:rPr>
              <a:t>B-</a:t>
            </a:r>
            <a:r>
              <a:rPr sz="1950" spc="-25" dirty="0">
                <a:latin typeface="Calibri"/>
                <a:cs typeface="Calibri"/>
              </a:rPr>
              <a:t>ORG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0202" y="40300"/>
            <a:ext cx="18923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0" dirty="0">
                <a:latin typeface="Calibri"/>
                <a:cs typeface="Calibri"/>
              </a:rPr>
              <a:t>O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7005" y="40300"/>
            <a:ext cx="62293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dirty="0">
                <a:latin typeface="Calibri"/>
                <a:cs typeface="Calibri"/>
              </a:rPr>
              <a:t>B-</a:t>
            </a:r>
            <a:r>
              <a:rPr sz="1950" spc="-25" dirty="0">
                <a:latin typeface="Calibri"/>
                <a:cs typeface="Calibri"/>
              </a:rPr>
              <a:t>PER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3603" y="40300"/>
            <a:ext cx="211454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25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4001" y="40300"/>
            <a:ext cx="18923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0" dirty="0">
                <a:latin typeface="Calibri"/>
                <a:cs typeface="Calibri"/>
              </a:rPr>
              <a:t>O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9762" y="2734192"/>
            <a:ext cx="3930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alibri"/>
                <a:cs typeface="Calibri"/>
              </a:rPr>
              <a:t>LSTM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2405" y="2734192"/>
            <a:ext cx="3943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alibri"/>
                <a:cs typeface="Calibri"/>
              </a:rPr>
              <a:t>LSTM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5562" y="2734192"/>
            <a:ext cx="3930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alibri"/>
                <a:cs typeface="Calibri"/>
              </a:rPr>
              <a:t>LSTM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6934" y="2722864"/>
            <a:ext cx="3943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alibri"/>
                <a:cs typeface="Calibri"/>
              </a:rPr>
              <a:t>LSTM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1510" y="2740885"/>
            <a:ext cx="21082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25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6245" y="1589082"/>
            <a:ext cx="39687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b="1" spc="-10" dirty="0">
                <a:latin typeface="Calibri"/>
                <a:cs typeface="Calibri"/>
              </a:rPr>
              <a:t>Dense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68887" y="1589082"/>
            <a:ext cx="39687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b="1" spc="-10" dirty="0">
                <a:latin typeface="Calibri"/>
                <a:cs typeface="Calibri"/>
              </a:rPr>
              <a:t>Dense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1633" y="1589082"/>
            <a:ext cx="39878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b="1" spc="-10" dirty="0">
                <a:latin typeface="Calibri"/>
                <a:cs typeface="Calibri"/>
              </a:rPr>
              <a:t>Dense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73211" y="1577754"/>
            <a:ext cx="39687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b="1" spc="-10" dirty="0">
                <a:latin typeface="Calibri"/>
                <a:cs typeface="Calibri"/>
              </a:rPr>
              <a:t>Dense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82309" y="836934"/>
            <a:ext cx="407034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25" dirty="0">
                <a:latin typeface="Calibri"/>
                <a:cs typeface="Calibri"/>
              </a:rPr>
              <a:t>CRF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77881" y="5637147"/>
            <a:ext cx="71183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ts val="1560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LSTM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для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560"/>
              </a:lnSpc>
            </a:pPr>
            <a:r>
              <a:rPr sz="1300" spc="-10" dirty="0">
                <a:latin typeface="Calibri"/>
                <a:cs typeface="Calibri"/>
              </a:rPr>
              <a:t>символов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70476" y="5637147"/>
            <a:ext cx="71183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ts val="1560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LSTM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для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560"/>
              </a:lnSpc>
            </a:pPr>
            <a:r>
              <a:rPr sz="1300" spc="-10" dirty="0">
                <a:latin typeface="Calibri"/>
                <a:cs typeface="Calibri"/>
              </a:rPr>
              <a:t>символов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63071" y="5637147"/>
            <a:ext cx="71183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1560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LSTM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для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560"/>
              </a:lnSpc>
            </a:pPr>
            <a:r>
              <a:rPr sz="1300" spc="-10" dirty="0">
                <a:latin typeface="Calibri"/>
                <a:cs typeface="Calibri"/>
              </a:rPr>
              <a:t>символов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3545" y="5637147"/>
            <a:ext cx="71564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1560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LSTM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для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560"/>
              </a:lnSpc>
            </a:pPr>
            <a:r>
              <a:rPr sz="1300" spc="-10" dirty="0">
                <a:latin typeface="Calibri"/>
                <a:cs typeface="Calibri"/>
              </a:rPr>
              <a:t>символов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937" y="4790659"/>
            <a:ext cx="190500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300" spc="-10" dirty="0">
                <a:latin typeface="Calibri"/>
                <a:cs typeface="Calibri"/>
              </a:rPr>
              <a:t>embedding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32933" y="4790659"/>
            <a:ext cx="190500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300" spc="-10" dirty="0">
                <a:latin typeface="Calibri"/>
                <a:cs typeface="Calibri"/>
              </a:rPr>
              <a:t>embedding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41690" y="4814052"/>
            <a:ext cx="190500" cy="7829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300" spc="-10" dirty="0">
                <a:latin typeface="Calibri"/>
                <a:cs typeface="Calibri"/>
              </a:rPr>
              <a:t>embedding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18923" y="4845604"/>
            <a:ext cx="190500" cy="7823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300" spc="-10" dirty="0">
                <a:latin typeface="Calibri"/>
                <a:cs typeface="Calibri"/>
              </a:rPr>
              <a:t>embedding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3129" y="46101"/>
            <a:ext cx="279781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>
              <a:lnSpc>
                <a:spcPts val="3760"/>
              </a:lnSpc>
              <a:spcBef>
                <a:spcPts val="100"/>
              </a:spcBef>
            </a:pPr>
            <a:r>
              <a:rPr spc="-30" dirty="0"/>
              <a:t>Tensorflow</a:t>
            </a:r>
            <a:r>
              <a:rPr spc="-110" dirty="0"/>
              <a:t> </a:t>
            </a:r>
            <a:r>
              <a:rPr spc="-25" dirty="0"/>
              <a:t>(1)</a:t>
            </a:r>
          </a:p>
          <a:p>
            <a:pPr marL="12700">
              <a:lnSpc>
                <a:spcPts val="2080"/>
              </a:lnSpc>
            </a:pPr>
            <a:r>
              <a:rPr sz="1800" b="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https://www.tensorflow.org/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043" y="2739390"/>
            <a:ext cx="8357870" cy="3862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/>
                <a:cs typeface="Times New Roman"/>
              </a:rPr>
              <a:t>Библиотека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для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тензорных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вычислений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открытым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исходным 	</a:t>
            </a:r>
            <a:r>
              <a:rPr sz="2400" spc="-35" dirty="0">
                <a:latin typeface="Times New Roman"/>
                <a:cs typeface="Times New Roman"/>
              </a:rPr>
              <a:t>кодом </a:t>
            </a:r>
            <a:r>
              <a:rPr sz="2400" dirty="0">
                <a:latin typeface="Times New Roman"/>
                <a:cs typeface="Times New Roman"/>
              </a:rPr>
              <a:t>(Python,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C++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и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др.),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разработанная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Google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ts val="2735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Тензор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многомерный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массив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(скаляр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(массив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одним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sz="2400" spc="-10" dirty="0">
                <a:latin typeface="Times New Roman"/>
                <a:cs typeface="Times New Roman"/>
              </a:rPr>
              <a:t>элементом),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вектор,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матрица,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массивы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размерностями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2)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Параллельная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обработка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на:</a:t>
            </a:r>
            <a:endParaRPr sz="2400">
              <a:latin typeface="Times New Roman"/>
              <a:cs typeface="Times New Roman"/>
            </a:endParaRPr>
          </a:p>
          <a:p>
            <a:pPr marL="696595" lvl="1" indent="-227329" algn="just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Times New Roman"/>
                <a:cs typeface="Times New Roman"/>
              </a:rPr>
              <a:t>CPU,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GPU</a:t>
            </a:r>
            <a:endParaRPr sz="2400">
              <a:latin typeface="Times New Roman"/>
              <a:cs typeface="Times New Roman"/>
            </a:endParaRPr>
          </a:p>
          <a:p>
            <a:pPr marL="696595" lvl="1" indent="-227329" algn="just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spc="-10" dirty="0">
                <a:latin typeface="Times New Roman"/>
                <a:cs typeface="Times New Roman"/>
              </a:rPr>
              <a:t>Нескольких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GPU,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серверах</a:t>
            </a:r>
            <a:endParaRPr sz="2400">
              <a:latin typeface="Times New Roman"/>
              <a:cs typeface="Times New Roman"/>
            </a:endParaRPr>
          </a:p>
          <a:p>
            <a:pPr marL="240029" marR="1193165" indent="-227329" algn="just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/>
                <a:cs typeface="Times New Roman"/>
              </a:rPr>
              <a:t>Библиотека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для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машинного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обучения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(мат.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операции, 	</a:t>
            </a:r>
            <a:r>
              <a:rPr sz="2400" dirty="0">
                <a:latin typeface="Times New Roman"/>
                <a:cs typeface="Times New Roman"/>
              </a:rPr>
              <a:t>алгоритмы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оптимизации,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мат.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модели,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нейросетевые 	</a:t>
            </a:r>
            <a:r>
              <a:rPr sz="2400" dirty="0">
                <a:latin typeface="Times New Roman"/>
                <a:cs typeface="Times New Roman"/>
              </a:rPr>
              <a:t>архитектуры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и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др.)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433" y="147828"/>
            <a:ext cx="3914034" cy="2564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2036" y="865632"/>
            <a:ext cx="2009774" cy="1724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26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27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323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Tensorflow</a:t>
            </a:r>
            <a:r>
              <a:rPr spc="-114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043" y="896211"/>
            <a:ext cx="8302625" cy="52139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0" dirty="0">
                <a:latin typeface="Times New Roman"/>
                <a:cs typeface="Times New Roman"/>
              </a:rPr>
              <a:t>Концепция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работы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Tensorflow:</a:t>
            </a:r>
            <a:endParaRPr sz="2800">
              <a:latin typeface="Times New Roman"/>
              <a:cs typeface="Times New Roman"/>
            </a:endParaRPr>
          </a:p>
          <a:p>
            <a:pPr marL="696595" marR="664210" lvl="1" indent="-227329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7865" algn="l"/>
              </a:tabLst>
            </a:pPr>
            <a:r>
              <a:rPr sz="2400" dirty="0">
                <a:latin typeface="Times New Roman"/>
                <a:cs typeface="Times New Roman"/>
              </a:rPr>
              <a:t>Любые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данные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библиотеке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это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тензоры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(входные, 	</a:t>
            </a:r>
            <a:r>
              <a:rPr sz="2400" spc="-20" dirty="0">
                <a:latin typeface="Times New Roman"/>
                <a:cs typeface="Times New Roman"/>
              </a:rPr>
              <a:t>выходные,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промежуточные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данные)</a:t>
            </a:r>
            <a:endParaRPr sz="2400">
              <a:latin typeface="Times New Roman"/>
              <a:cs typeface="Times New Roman"/>
            </a:endParaRPr>
          </a:p>
          <a:p>
            <a:pPr marL="696595" lvl="1" indent="-227329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Times New Roman"/>
                <a:cs typeface="Times New Roman"/>
              </a:rPr>
              <a:t>Вычисления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проводятся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внутри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сессии</a:t>
            </a:r>
            <a:endParaRPr sz="2400">
              <a:latin typeface="Times New Roman"/>
              <a:cs typeface="Times New Roman"/>
            </a:endParaRPr>
          </a:p>
          <a:p>
            <a:pPr marL="696595" marR="130175" lvl="1" indent="-227329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7865" algn="l"/>
              </a:tabLst>
            </a:pPr>
            <a:r>
              <a:rPr sz="2400" dirty="0">
                <a:latin typeface="Times New Roman"/>
                <a:cs typeface="Times New Roman"/>
              </a:rPr>
              <a:t>Перед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началом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работы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сессии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строится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граф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вычислений 	</a:t>
            </a:r>
            <a:r>
              <a:rPr sz="2400" dirty="0">
                <a:latin typeface="Times New Roman"/>
                <a:cs typeface="Times New Roman"/>
              </a:rPr>
              <a:t>(граф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математических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операций)</a:t>
            </a:r>
            <a:endParaRPr sz="2400">
              <a:latin typeface="Times New Roman"/>
              <a:cs typeface="Times New Roman"/>
            </a:endParaRPr>
          </a:p>
          <a:p>
            <a:pPr marL="696595" lvl="1" indent="-227329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Times New Roman"/>
                <a:cs typeface="Times New Roman"/>
              </a:rPr>
              <a:t>При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этом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определяются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точки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ввода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данных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(placeholders)</a:t>
            </a:r>
            <a:endParaRPr sz="2400">
              <a:latin typeface="Times New Roman"/>
              <a:cs typeface="Times New Roman"/>
            </a:endParaRPr>
          </a:p>
          <a:p>
            <a:pPr marL="696595" marR="558165" lvl="1" indent="-227329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</a:tabLst>
            </a:pPr>
            <a:r>
              <a:rPr sz="2400" spc="-10" dirty="0">
                <a:latin typeface="Times New Roman"/>
                <a:cs typeface="Times New Roman"/>
              </a:rPr>
              <a:t>Граф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запускается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на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вычисление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рамках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сессии,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при 	</a:t>
            </a:r>
            <a:r>
              <a:rPr sz="2400" dirty="0">
                <a:latin typeface="Times New Roman"/>
                <a:cs typeface="Times New Roman"/>
              </a:rPr>
              <a:t>этом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всем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placeholders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передаются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значения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извне</a:t>
            </a:r>
            <a:endParaRPr sz="2400">
              <a:latin typeface="Times New Roman"/>
              <a:cs typeface="Times New Roman"/>
            </a:endParaRPr>
          </a:p>
          <a:p>
            <a:pPr marL="696595" marR="222885" lvl="1" indent="-227329">
              <a:lnSpc>
                <a:spcPct val="90000"/>
              </a:lnSpc>
              <a:spcBef>
                <a:spcPts val="470"/>
              </a:spcBef>
              <a:buFont typeface="Arial MT"/>
              <a:buChar char="•"/>
              <a:tabLst>
                <a:tab pos="697865" algn="l"/>
              </a:tabLst>
            </a:pPr>
            <a:r>
              <a:rPr sz="2400" spc="-30" dirty="0">
                <a:latin typeface="Times New Roman"/>
                <a:cs typeface="Times New Roman"/>
              </a:rPr>
              <a:t>Результат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работы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(тензор)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можно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извлечь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из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tensorflow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и 	</a:t>
            </a:r>
            <a:r>
              <a:rPr sz="2400" dirty="0">
                <a:latin typeface="Times New Roman"/>
                <a:cs typeface="Times New Roman"/>
              </a:rPr>
              <a:t>дальше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работать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ним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как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обычным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многомерным 	массивом</a:t>
            </a:r>
            <a:endParaRPr sz="2400">
              <a:latin typeface="Times New Roman"/>
              <a:cs typeface="Times New Roman"/>
            </a:endParaRPr>
          </a:p>
          <a:p>
            <a:pPr marL="696595" marR="344805" lvl="1" indent="-227329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7865" algn="l"/>
              </a:tabLst>
            </a:pPr>
            <a:r>
              <a:rPr sz="2400" dirty="0">
                <a:latin typeface="Times New Roman"/>
                <a:cs typeface="Times New Roman"/>
              </a:rPr>
              <a:t>Переменные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внутри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графа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«живут»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только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пока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«жива» 	сессия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821" y="1183330"/>
            <a:ext cx="2396989" cy="38185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323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Tensorflow</a:t>
            </a:r>
            <a:r>
              <a:rPr spc="-114" dirty="0"/>
              <a:t> </a:t>
            </a:r>
            <a:r>
              <a:rPr spc="-25" dirty="0"/>
              <a:t>(3)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1048" y="1159764"/>
            <a:ext cx="5967984" cy="48406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28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Tensorflow</a:t>
            </a:r>
            <a:r>
              <a:rPr spc="-114" dirty="0"/>
              <a:t> </a:t>
            </a:r>
            <a:r>
              <a:rPr spc="-25" dirty="0"/>
              <a:t>(4)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1101" y="358920"/>
            <a:ext cx="1715135" cy="2734945"/>
            <a:chOff x="321101" y="358920"/>
            <a:chExt cx="1715135" cy="2734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101" y="358920"/>
              <a:ext cx="1700405" cy="27087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45692" y="2374391"/>
              <a:ext cx="684530" cy="713740"/>
            </a:xfrm>
            <a:custGeom>
              <a:avLst/>
              <a:gdLst/>
              <a:ahLst/>
              <a:cxnLst/>
              <a:rect l="l" t="t" r="r" b="b"/>
              <a:pathLst>
                <a:path w="684530" h="713739">
                  <a:moveTo>
                    <a:pt x="342138" y="0"/>
                  </a:moveTo>
                  <a:lnTo>
                    <a:pt x="295708" y="3255"/>
                  </a:lnTo>
                  <a:lnTo>
                    <a:pt x="251177" y="12737"/>
                  </a:lnTo>
                  <a:lnTo>
                    <a:pt x="208954" y="28021"/>
                  </a:lnTo>
                  <a:lnTo>
                    <a:pt x="169446" y="48683"/>
                  </a:lnTo>
                  <a:lnTo>
                    <a:pt x="133059" y="74298"/>
                  </a:lnTo>
                  <a:lnTo>
                    <a:pt x="100203" y="104441"/>
                  </a:lnTo>
                  <a:lnTo>
                    <a:pt x="71283" y="138688"/>
                  </a:lnTo>
                  <a:lnTo>
                    <a:pt x="46707" y="176614"/>
                  </a:lnTo>
                  <a:lnTo>
                    <a:pt x="26884" y="217795"/>
                  </a:lnTo>
                  <a:lnTo>
                    <a:pt x="12220" y="261805"/>
                  </a:lnTo>
                  <a:lnTo>
                    <a:pt x="3122" y="308220"/>
                  </a:lnTo>
                  <a:lnTo>
                    <a:pt x="0" y="356616"/>
                  </a:lnTo>
                  <a:lnTo>
                    <a:pt x="3122" y="405011"/>
                  </a:lnTo>
                  <a:lnTo>
                    <a:pt x="12220" y="451426"/>
                  </a:lnTo>
                  <a:lnTo>
                    <a:pt x="26884" y="495436"/>
                  </a:lnTo>
                  <a:lnTo>
                    <a:pt x="46707" y="536617"/>
                  </a:lnTo>
                  <a:lnTo>
                    <a:pt x="71283" y="574543"/>
                  </a:lnTo>
                  <a:lnTo>
                    <a:pt x="100203" y="608790"/>
                  </a:lnTo>
                  <a:lnTo>
                    <a:pt x="133059" y="638933"/>
                  </a:lnTo>
                  <a:lnTo>
                    <a:pt x="169446" y="664548"/>
                  </a:lnTo>
                  <a:lnTo>
                    <a:pt x="208954" y="685210"/>
                  </a:lnTo>
                  <a:lnTo>
                    <a:pt x="251177" y="700494"/>
                  </a:lnTo>
                  <a:lnTo>
                    <a:pt x="295708" y="709976"/>
                  </a:lnTo>
                  <a:lnTo>
                    <a:pt x="342138" y="713232"/>
                  </a:lnTo>
                  <a:lnTo>
                    <a:pt x="388567" y="709976"/>
                  </a:lnTo>
                  <a:lnTo>
                    <a:pt x="433098" y="700494"/>
                  </a:lnTo>
                  <a:lnTo>
                    <a:pt x="475321" y="685210"/>
                  </a:lnTo>
                  <a:lnTo>
                    <a:pt x="514829" y="664548"/>
                  </a:lnTo>
                  <a:lnTo>
                    <a:pt x="551216" y="638933"/>
                  </a:lnTo>
                  <a:lnTo>
                    <a:pt x="584072" y="608790"/>
                  </a:lnTo>
                  <a:lnTo>
                    <a:pt x="612992" y="574543"/>
                  </a:lnTo>
                  <a:lnTo>
                    <a:pt x="637568" y="536617"/>
                  </a:lnTo>
                  <a:lnTo>
                    <a:pt x="657391" y="495436"/>
                  </a:lnTo>
                  <a:lnTo>
                    <a:pt x="672055" y="451426"/>
                  </a:lnTo>
                  <a:lnTo>
                    <a:pt x="681153" y="405011"/>
                  </a:lnTo>
                  <a:lnTo>
                    <a:pt x="684276" y="356616"/>
                  </a:lnTo>
                  <a:lnTo>
                    <a:pt x="681153" y="308220"/>
                  </a:lnTo>
                  <a:lnTo>
                    <a:pt x="672055" y="261805"/>
                  </a:lnTo>
                  <a:lnTo>
                    <a:pt x="657391" y="217795"/>
                  </a:lnTo>
                  <a:lnTo>
                    <a:pt x="637568" y="176614"/>
                  </a:lnTo>
                  <a:lnTo>
                    <a:pt x="612992" y="138688"/>
                  </a:lnTo>
                  <a:lnTo>
                    <a:pt x="584073" y="104441"/>
                  </a:lnTo>
                  <a:lnTo>
                    <a:pt x="551216" y="74298"/>
                  </a:lnTo>
                  <a:lnTo>
                    <a:pt x="514829" y="48683"/>
                  </a:lnTo>
                  <a:lnTo>
                    <a:pt x="475321" y="28021"/>
                  </a:lnTo>
                  <a:lnTo>
                    <a:pt x="433098" y="12737"/>
                  </a:lnTo>
                  <a:lnTo>
                    <a:pt x="388567" y="3255"/>
                  </a:lnTo>
                  <a:lnTo>
                    <a:pt x="3421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5692" y="2374391"/>
              <a:ext cx="684530" cy="713740"/>
            </a:xfrm>
            <a:custGeom>
              <a:avLst/>
              <a:gdLst/>
              <a:ahLst/>
              <a:cxnLst/>
              <a:rect l="l" t="t" r="r" b="b"/>
              <a:pathLst>
                <a:path w="684530" h="713739">
                  <a:moveTo>
                    <a:pt x="0" y="356616"/>
                  </a:moveTo>
                  <a:lnTo>
                    <a:pt x="3122" y="308220"/>
                  </a:lnTo>
                  <a:lnTo>
                    <a:pt x="12220" y="261805"/>
                  </a:lnTo>
                  <a:lnTo>
                    <a:pt x="26884" y="217795"/>
                  </a:lnTo>
                  <a:lnTo>
                    <a:pt x="46707" y="176614"/>
                  </a:lnTo>
                  <a:lnTo>
                    <a:pt x="71283" y="138688"/>
                  </a:lnTo>
                  <a:lnTo>
                    <a:pt x="100203" y="104441"/>
                  </a:lnTo>
                  <a:lnTo>
                    <a:pt x="133059" y="74298"/>
                  </a:lnTo>
                  <a:lnTo>
                    <a:pt x="169446" y="48683"/>
                  </a:lnTo>
                  <a:lnTo>
                    <a:pt x="208954" y="28021"/>
                  </a:lnTo>
                  <a:lnTo>
                    <a:pt x="251177" y="12737"/>
                  </a:lnTo>
                  <a:lnTo>
                    <a:pt x="295708" y="3255"/>
                  </a:lnTo>
                  <a:lnTo>
                    <a:pt x="342138" y="0"/>
                  </a:lnTo>
                  <a:lnTo>
                    <a:pt x="388567" y="3255"/>
                  </a:lnTo>
                  <a:lnTo>
                    <a:pt x="433098" y="12737"/>
                  </a:lnTo>
                  <a:lnTo>
                    <a:pt x="475321" y="28021"/>
                  </a:lnTo>
                  <a:lnTo>
                    <a:pt x="514829" y="48683"/>
                  </a:lnTo>
                  <a:lnTo>
                    <a:pt x="551216" y="74298"/>
                  </a:lnTo>
                  <a:lnTo>
                    <a:pt x="584073" y="104441"/>
                  </a:lnTo>
                  <a:lnTo>
                    <a:pt x="612992" y="138688"/>
                  </a:lnTo>
                  <a:lnTo>
                    <a:pt x="637568" y="176614"/>
                  </a:lnTo>
                  <a:lnTo>
                    <a:pt x="657391" y="217795"/>
                  </a:lnTo>
                  <a:lnTo>
                    <a:pt x="672055" y="261805"/>
                  </a:lnTo>
                  <a:lnTo>
                    <a:pt x="681153" y="308220"/>
                  </a:lnTo>
                  <a:lnTo>
                    <a:pt x="684276" y="356616"/>
                  </a:lnTo>
                  <a:lnTo>
                    <a:pt x="681153" y="405011"/>
                  </a:lnTo>
                  <a:lnTo>
                    <a:pt x="672055" y="451426"/>
                  </a:lnTo>
                  <a:lnTo>
                    <a:pt x="657391" y="495436"/>
                  </a:lnTo>
                  <a:lnTo>
                    <a:pt x="637568" y="536617"/>
                  </a:lnTo>
                  <a:lnTo>
                    <a:pt x="612992" y="574543"/>
                  </a:lnTo>
                  <a:lnTo>
                    <a:pt x="584072" y="608790"/>
                  </a:lnTo>
                  <a:lnTo>
                    <a:pt x="551216" y="638933"/>
                  </a:lnTo>
                  <a:lnTo>
                    <a:pt x="514829" y="664548"/>
                  </a:lnTo>
                  <a:lnTo>
                    <a:pt x="475321" y="685210"/>
                  </a:lnTo>
                  <a:lnTo>
                    <a:pt x="433098" y="700494"/>
                  </a:lnTo>
                  <a:lnTo>
                    <a:pt x="388567" y="709976"/>
                  </a:lnTo>
                  <a:lnTo>
                    <a:pt x="342138" y="713232"/>
                  </a:lnTo>
                  <a:lnTo>
                    <a:pt x="295708" y="709976"/>
                  </a:lnTo>
                  <a:lnTo>
                    <a:pt x="251177" y="700494"/>
                  </a:lnTo>
                  <a:lnTo>
                    <a:pt x="208954" y="685210"/>
                  </a:lnTo>
                  <a:lnTo>
                    <a:pt x="169446" y="664548"/>
                  </a:lnTo>
                  <a:lnTo>
                    <a:pt x="133059" y="638933"/>
                  </a:lnTo>
                  <a:lnTo>
                    <a:pt x="100203" y="608790"/>
                  </a:lnTo>
                  <a:lnTo>
                    <a:pt x="71283" y="574543"/>
                  </a:lnTo>
                  <a:lnTo>
                    <a:pt x="46707" y="536617"/>
                  </a:lnTo>
                  <a:lnTo>
                    <a:pt x="26884" y="495436"/>
                  </a:lnTo>
                  <a:lnTo>
                    <a:pt x="12220" y="451426"/>
                  </a:lnTo>
                  <a:lnTo>
                    <a:pt x="3122" y="405011"/>
                  </a:lnTo>
                  <a:lnTo>
                    <a:pt x="0" y="3566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48511" y="2347722"/>
            <a:ext cx="278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8860" y="1310640"/>
            <a:ext cx="6682740" cy="453645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29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6159" y="66802"/>
            <a:ext cx="2962275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1043940">
              <a:lnSpc>
                <a:spcPts val="3240"/>
              </a:lnSpc>
              <a:spcBef>
                <a:spcPts val="505"/>
              </a:spcBef>
            </a:pPr>
            <a:r>
              <a:rPr sz="3000" spc="-10" dirty="0"/>
              <a:t>Машинное </a:t>
            </a:r>
            <a:r>
              <a:rPr sz="3000" dirty="0"/>
              <a:t>обучение.</a:t>
            </a:r>
            <a:r>
              <a:rPr sz="3000" spc="-114" dirty="0"/>
              <a:t> </a:t>
            </a:r>
            <a:r>
              <a:rPr sz="3000" spc="-30" dirty="0"/>
              <a:t>Задачи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02215" y="212320"/>
            <a:ext cx="1790064" cy="1236345"/>
          </a:xfrm>
          <a:custGeom>
            <a:avLst/>
            <a:gdLst/>
            <a:ahLst/>
            <a:cxnLst/>
            <a:rect l="l" t="t" r="r" b="b"/>
            <a:pathLst>
              <a:path w="1790064" h="1236345">
                <a:moveTo>
                  <a:pt x="0" y="1236182"/>
                </a:moveTo>
                <a:lnTo>
                  <a:pt x="1789669" y="1236182"/>
                </a:lnTo>
                <a:lnTo>
                  <a:pt x="1789669" y="0"/>
                </a:lnTo>
                <a:lnTo>
                  <a:pt x="0" y="0"/>
                </a:lnTo>
                <a:lnTo>
                  <a:pt x="0" y="1236182"/>
                </a:lnTo>
                <a:close/>
              </a:path>
            </a:pathLst>
          </a:custGeom>
          <a:ln w="11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854" y="418119"/>
            <a:ext cx="1050925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" algn="ctr">
              <a:lnSpc>
                <a:spcPct val="100699"/>
              </a:lnSpc>
              <a:spcBef>
                <a:spcPts val="95"/>
              </a:spcBef>
            </a:pPr>
            <a:r>
              <a:rPr sz="1650" spc="-10" dirty="0">
                <a:latin typeface="Times New Roman"/>
                <a:cs typeface="Times New Roman"/>
              </a:rPr>
              <a:t>Метод машинного обучения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2057" y="212395"/>
            <a:ext cx="1535430" cy="1236345"/>
          </a:xfrm>
          <a:custGeom>
            <a:avLst/>
            <a:gdLst/>
            <a:ahLst/>
            <a:cxnLst/>
            <a:rect l="l" t="t" r="r" b="b"/>
            <a:pathLst>
              <a:path w="1535429" h="1236345">
                <a:moveTo>
                  <a:pt x="0" y="153385"/>
                </a:moveTo>
                <a:lnTo>
                  <a:pt x="0" y="1082721"/>
                </a:lnTo>
                <a:lnTo>
                  <a:pt x="3513" y="1097509"/>
                </a:lnTo>
                <a:lnTo>
                  <a:pt x="30655" y="1125818"/>
                </a:lnTo>
                <a:lnTo>
                  <a:pt x="82474" y="1152010"/>
                </a:lnTo>
                <a:lnTo>
                  <a:pt x="156397" y="1175576"/>
                </a:lnTo>
                <a:lnTo>
                  <a:pt x="200845" y="1186214"/>
                </a:lnTo>
                <a:lnTo>
                  <a:pt x="249853" y="1196004"/>
                </a:lnTo>
                <a:lnTo>
                  <a:pt x="303102" y="1204881"/>
                </a:lnTo>
                <a:lnTo>
                  <a:pt x="360270" y="1212782"/>
                </a:lnTo>
                <a:lnTo>
                  <a:pt x="421034" y="1219643"/>
                </a:lnTo>
                <a:lnTo>
                  <a:pt x="485074" y="1225400"/>
                </a:lnTo>
                <a:lnTo>
                  <a:pt x="552069" y="1229988"/>
                </a:lnTo>
                <a:lnTo>
                  <a:pt x="621695" y="1233345"/>
                </a:lnTo>
                <a:lnTo>
                  <a:pt x="693632" y="1235406"/>
                </a:lnTo>
                <a:lnTo>
                  <a:pt x="767559" y="1236107"/>
                </a:lnTo>
                <a:lnTo>
                  <a:pt x="841488" y="1235406"/>
                </a:lnTo>
                <a:lnTo>
                  <a:pt x="913429" y="1233345"/>
                </a:lnTo>
                <a:lnTo>
                  <a:pt x="983063" y="1229988"/>
                </a:lnTo>
                <a:lnTo>
                  <a:pt x="1050065" y="1225400"/>
                </a:lnTo>
                <a:lnTo>
                  <a:pt x="1114116" y="1219643"/>
                </a:lnTo>
                <a:lnTo>
                  <a:pt x="1174892" y="1212782"/>
                </a:lnTo>
                <a:lnTo>
                  <a:pt x="1232072" y="1204881"/>
                </a:lnTo>
                <a:lnTo>
                  <a:pt x="1285334" y="1196004"/>
                </a:lnTo>
                <a:lnTo>
                  <a:pt x="1334356" y="1186214"/>
                </a:lnTo>
                <a:lnTo>
                  <a:pt x="1378816" y="1175576"/>
                </a:lnTo>
                <a:lnTo>
                  <a:pt x="1418393" y="1164154"/>
                </a:lnTo>
                <a:lnTo>
                  <a:pt x="1481608" y="1139210"/>
                </a:lnTo>
                <a:lnTo>
                  <a:pt x="1521425" y="1111896"/>
                </a:lnTo>
                <a:lnTo>
                  <a:pt x="1535270" y="1082721"/>
                </a:lnTo>
                <a:lnTo>
                  <a:pt x="1535270" y="153385"/>
                </a:lnTo>
                <a:lnTo>
                  <a:pt x="1504602" y="110343"/>
                </a:lnTo>
                <a:lnTo>
                  <a:pt x="1452764" y="84162"/>
                </a:lnTo>
                <a:lnTo>
                  <a:pt x="1378816" y="60595"/>
                </a:lnTo>
                <a:lnTo>
                  <a:pt x="1334356" y="49952"/>
                </a:lnTo>
                <a:lnTo>
                  <a:pt x="1285334" y="40155"/>
                </a:lnTo>
                <a:lnTo>
                  <a:pt x="1232072" y="31270"/>
                </a:lnTo>
                <a:lnTo>
                  <a:pt x="1174892" y="23361"/>
                </a:lnTo>
                <a:lnTo>
                  <a:pt x="1114116" y="16491"/>
                </a:lnTo>
                <a:lnTo>
                  <a:pt x="1050065" y="10726"/>
                </a:lnTo>
                <a:lnTo>
                  <a:pt x="983063" y="6130"/>
                </a:lnTo>
                <a:lnTo>
                  <a:pt x="913429" y="2767"/>
                </a:lnTo>
                <a:lnTo>
                  <a:pt x="841488" y="702"/>
                </a:lnTo>
                <a:lnTo>
                  <a:pt x="767559" y="0"/>
                </a:lnTo>
                <a:lnTo>
                  <a:pt x="693632" y="702"/>
                </a:lnTo>
                <a:lnTo>
                  <a:pt x="621695" y="2767"/>
                </a:lnTo>
                <a:lnTo>
                  <a:pt x="552069" y="6130"/>
                </a:lnTo>
                <a:lnTo>
                  <a:pt x="485074" y="10726"/>
                </a:lnTo>
                <a:lnTo>
                  <a:pt x="421034" y="16491"/>
                </a:lnTo>
                <a:lnTo>
                  <a:pt x="360270" y="23361"/>
                </a:lnTo>
                <a:lnTo>
                  <a:pt x="303102" y="31270"/>
                </a:lnTo>
                <a:lnTo>
                  <a:pt x="249853" y="40155"/>
                </a:lnTo>
                <a:lnTo>
                  <a:pt x="200845" y="49952"/>
                </a:lnTo>
                <a:lnTo>
                  <a:pt x="156397" y="60595"/>
                </a:lnTo>
                <a:lnTo>
                  <a:pt x="116833" y="72020"/>
                </a:lnTo>
                <a:lnTo>
                  <a:pt x="53640" y="96958"/>
                </a:lnTo>
                <a:lnTo>
                  <a:pt x="13838" y="124252"/>
                </a:lnTo>
                <a:lnTo>
                  <a:pt x="0" y="153385"/>
                </a:lnTo>
                <a:close/>
              </a:path>
              <a:path w="1535429" h="1236345">
                <a:moveTo>
                  <a:pt x="0" y="153385"/>
                </a:moveTo>
                <a:lnTo>
                  <a:pt x="30655" y="196494"/>
                </a:lnTo>
                <a:lnTo>
                  <a:pt x="82474" y="222705"/>
                </a:lnTo>
                <a:lnTo>
                  <a:pt x="156397" y="246295"/>
                </a:lnTo>
                <a:lnTo>
                  <a:pt x="200845" y="256947"/>
                </a:lnTo>
                <a:lnTo>
                  <a:pt x="249853" y="266749"/>
                </a:lnTo>
                <a:lnTo>
                  <a:pt x="303102" y="275640"/>
                </a:lnTo>
                <a:lnTo>
                  <a:pt x="360270" y="283553"/>
                </a:lnTo>
                <a:lnTo>
                  <a:pt x="421034" y="290426"/>
                </a:lnTo>
                <a:lnTo>
                  <a:pt x="485074" y="296193"/>
                </a:lnTo>
                <a:lnTo>
                  <a:pt x="552069" y="300790"/>
                </a:lnTo>
                <a:lnTo>
                  <a:pt x="621695" y="304153"/>
                </a:lnTo>
                <a:lnTo>
                  <a:pt x="693632" y="306218"/>
                </a:lnTo>
                <a:lnTo>
                  <a:pt x="767559" y="306921"/>
                </a:lnTo>
                <a:lnTo>
                  <a:pt x="841488" y="306218"/>
                </a:lnTo>
                <a:lnTo>
                  <a:pt x="913429" y="304153"/>
                </a:lnTo>
                <a:lnTo>
                  <a:pt x="983063" y="300790"/>
                </a:lnTo>
                <a:lnTo>
                  <a:pt x="1050065" y="296193"/>
                </a:lnTo>
                <a:lnTo>
                  <a:pt x="1114116" y="290426"/>
                </a:lnTo>
                <a:lnTo>
                  <a:pt x="1174892" y="283553"/>
                </a:lnTo>
                <a:lnTo>
                  <a:pt x="1232072" y="275640"/>
                </a:lnTo>
                <a:lnTo>
                  <a:pt x="1285334" y="266749"/>
                </a:lnTo>
                <a:lnTo>
                  <a:pt x="1334356" y="256947"/>
                </a:lnTo>
                <a:lnTo>
                  <a:pt x="1378816" y="246295"/>
                </a:lnTo>
                <a:lnTo>
                  <a:pt x="1418393" y="234860"/>
                </a:lnTo>
                <a:lnTo>
                  <a:pt x="1481608" y="209895"/>
                </a:lnTo>
                <a:lnTo>
                  <a:pt x="1521425" y="182565"/>
                </a:lnTo>
                <a:lnTo>
                  <a:pt x="1531755" y="168174"/>
                </a:lnTo>
                <a:lnTo>
                  <a:pt x="1535270" y="153385"/>
                </a:lnTo>
              </a:path>
              <a:path w="1535429" h="1236345">
                <a:moveTo>
                  <a:pt x="0" y="230228"/>
                </a:moveTo>
                <a:lnTo>
                  <a:pt x="30655" y="273270"/>
                </a:lnTo>
                <a:lnTo>
                  <a:pt x="82474" y="299451"/>
                </a:lnTo>
                <a:lnTo>
                  <a:pt x="156397" y="323019"/>
                </a:lnTo>
                <a:lnTo>
                  <a:pt x="200845" y="333662"/>
                </a:lnTo>
                <a:lnTo>
                  <a:pt x="249853" y="343458"/>
                </a:lnTo>
                <a:lnTo>
                  <a:pt x="303102" y="352343"/>
                </a:lnTo>
                <a:lnTo>
                  <a:pt x="360270" y="360253"/>
                </a:lnTo>
                <a:lnTo>
                  <a:pt x="421034" y="367122"/>
                </a:lnTo>
                <a:lnTo>
                  <a:pt x="485074" y="372887"/>
                </a:lnTo>
                <a:lnTo>
                  <a:pt x="552069" y="377483"/>
                </a:lnTo>
                <a:lnTo>
                  <a:pt x="621695" y="380846"/>
                </a:lnTo>
                <a:lnTo>
                  <a:pt x="693632" y="382911"/>
                </a:lnTo>
                <a:lnTo>
                  <a:pt x="767559" y="383614"/>
                </a:lnTo>
                <a:lnTo>
                  <a:pt x="841488" y="382911"/>
                </a:lnTo>
                <a:lnTo>
                  <a:pt x="913429" y="380846"/>
                </a:lnTo>
                <a:lnTo>
                  <a:pt x="983063" y="377483"/>
                </a:lnTo>
                <a:lnTo>
                  <a:pt x="1050065" y="372887"/>
                </a:lnTo>
                <a:lnTo>
                  <a:pt x="1114116" y="367122"/>
                </a:lnTo>
                <a:lnTo>
                  <a:pt x="1174892" y="360253"/>
                </a:lnTo>
                <a:lnTo>
                  <a:pt x="1232072" y="352343"/>
                </a:lnTo>
                <a:lnTo>
                  <a:pt x="1285334" y="343458"/>
                </a:lnTo>
                <a:lnTo>
                  <a:pt x="1334356" y="333662"/>
                </a:lnTo>
                <a:lnTo>
                  <a:pt x="1378816" y="323019"/>
                </a:lnTo>
                <a:lnTo>
                  <a:pt x="1418393" y="311594"/>
                </a:lnTo>
                <a:lnTo>
                  <a:pt x="1481608" y="286655"/>
                </a:lnTo>
                <a:lnTo>
                  <a:pt x="1521425" y="259361"/>
                </a:lnTo>
                <a:lnTo>
                  <a:pt x="1531755" y="244993"/>
                </a:lnTo>
                <a:lnTo>
                  <a:pt x="1535270" y="230228"/>
                </a:lnTo>
              </a:path>
            </a:pathLst>
          </a:custGeom>
          <a:ln w="112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4269" y="648949"/>
            <a:ext cx="1125855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3810" algn="ctr">
              <a:lnSpc>
                <a:spcPct val="100600"/>
              </a:lnSpc>
              <a:spcBef>
                <a:spcPts val="95"/>
              </a:spcBef>
            </a:pPr>
            <a:r>
              <a:rPr sz="1650" spc="-10" dirty="0">
                <a:latin typeface="Times New Roman"/>
                <a:cs typeface="Times New Roman"/>
              </a:rPr>
              <a:t>Данные (обучающая выборка)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8528" y="1771798"/>
            <a:ext cx="2132330" cy="1329690"/>
          </a:xfrm>
          <a:custGeom>
            <a:avLst/>
            <a:gdLst/>
            <a:ahLst/>
            <a:cxnLst/>
            <a:rect l="l" t="t" r="r" b="b"/>
            <a:pathLst>
              <a:path w="2132329" h="1329689">
                <a:moveTo>
                  <a:pt x="791630" y="182726"/>
                </a:moveTo>
                <a:lnTo>
                  <a:pt x="815614" y="143092"/>
                </a:lnTo>
                <a:lnTo>
                  <a:pt x="843950" y="107915"/>
                </a:lnTo>
                <a:lnTo>
                  <a:pt x="876097" y="77365"/>
                </a:lnTo>
                <a:lnTo>
                  <a:pt x="911511" y="51613"/>
                </a:lnTo>
                <a:lnTo>
                  <a:pt x="949650" y="30829"/>
                </a:lnTo>
                <a:lnTo>
                  <a:pt x="989970" y="15186"/>
                </a:lnTo>
                <a:lnTo>
                  <a:pt x="1031930" y="4852"/>
                </a:lnTo>
                <a:lnTo>
                  <a:pt x="1074987" y="0"/>
                </a:lnTo>
                <a:lnTo>
                  <a:pt x="1118597" y="799"/>
                </a:lnTo>
                <a:lnTo>
                  <a:pt x="1162218" y="7420"/>
                </a:lnTo>
                <a:lnTo>
                  <a:pt x="1205307" y="20035"/>
                </a:lnTo>
                <a:lnTo>
                  <a:pt x="1247322" y="38814"/>
                </a:lnTo>
                <a:lnTo>
                  <a:pt x="1289617" y="65501"/>
                </a:lnTo>
                <a:lnTo>
                  <a:pt x="1327414" y="98025"/>
                </a:lnTo>
                <a:lnTo>
                  <a:pt x="1360105" y="135793"/>
                </a:lnTo>
                <a:lnTo>
                  <a:pt x="1387083" y="178214"/>
                </a:lnTo>
                <a:lnTo>
                  <a:pt x="1418646" y="146144"/>
                </a:lnTo>
                <a:lnTo>
                  <a:pt x="1454306" y="120973"/>
                </a:lnTo>
                <a:lnTo>
                  <a:pt x="1493079" y="102797"/>
                </a:lnTo>
                <a:lnTo>
                  <a:pt x="1533980" y="91709"/>
                </a:lnTo>
                <a:lnTo>
                  <a:pt x="1576025" y="87803"/>
                </a:lnTo>
                <a:lnTo>
                  <a:pt x="1618230" y="91173"/>
                </a:lnTo>
                <a:lnTo>
                  <a:pt x="1659611" y="101914"/>
                </a:lnTo>
                <a:lnTo>
                  <a:pt x="1699182" y="120119"/>
                </a:lnTo>
                <a:lnTo>
                  <a:pt x="1735960" y="145883"/>
                </a:lnTo>
                <a:lnTo>
                  <a:pt x="1782617" y="197970"/>
                </a:lnTo>
                <a:lnTo>
                  <a:pt x="1813138" y="261223"/>
                </a:lnTo>
                <a:lnTo>
                  <a:pt x="1862944" y="251422"/>
                </a:lnTo>
                <a:lnTo>
                  <a:pt x="1912425" y="251919"/>
                </a:lnTo>
                <a:lnTo>
                  <a:pt x="1960221" y="262130"/>
                </a:lnTo>
                <a:lnTo>
                  <a:pt x="2004975" y="281473"/>
                </a:lnTo>
                <a:lnTo>
                  <a:pt x="2045329" y="309361"/>
                </a:lnTo>
                <a:lnTo>
                  <a:pt x="2079924" y="345213"/>
                </a:lnTo>
                <a:lnTo>
                  <a:pt x="2107404" y="388443"/>
                </a:lnTo>
                <a:lnTo>
                  <a:pt x="2115999" y="434489"/>
                </a:lnTo>
                <a:lnTo>
                  <a:pt x="2113427" y="479967"/>
                </a:lnTo>
                <a:lnTo>
                  <a:pt x="2100484" y="523031"/>
                </a:lnTo>
                <a:lnTo>
                  <a:pt x="2077962" y="561834"/>
                </a:lnTo>
                <a:lnTo>
                  <a:pt x="2046656" y="594530"/>
                </a:lnTo>
                <a:lnTo>
                  <a:pt x="2007359" y="619273"/>
                </a:lnTo>
                <a:lnTo>
                  <a:pt x="2049384" y="644851"/>
                </a:lnTo>
                <a:lnTo>
                  <a:pt x="2083479" y="678299"/>
                </a:lnTo>
                <a:lnTo>
                  <a:pt x="2109011" y="717914"/>
                </a:lnTo>
                <a:lnTo>
                  <a:pt x="2125345" y="761989"/>
                </a:lnTo>
                <a:lnTo>
                  <a:pt x="2131848" y="808822"/>
                </a:lnTo>
                <a:lnTo>
                  <a:pt x="2127884" y="856706"/>
                </a:lnTo>
                <a:lnTo>
                  <a:pt x="2112820" y="903939"/>
                </a:lnTo>
                <a:lnTo>
                  <a:pt x="2088914" y="944734"/>
                </a:lnTo>
                <a:lnTo>
                  <a:pt x="2057760" y="978289"/>
                </a:lnTo>
                <a:lnTo>
                  <a:pt x="2020824" y="1003996"/>
                </a:lnTo>
                <a:lnTo>
                  <a:pt x="1979572" y="1021242"/>
                </a:lnTo>
                <a:lnTo>
                  <a:pt x="1935471" y="1029419"/>
                </a:lnTo>
                <a:lnTo>
                  <a:pt x="1889985" y="1027915"/>
                </a:lnTo>
                <a:lnTo>
                  <a:pt x="1844580" y="1016121"/>
                </a:lnTo>
                <a:lnTo>
                  <a:pt x="1824049" y="1060092"/>
                </a:lnTo>
                <a:lnTo>
                  <a:pt x="1798870" y="1100248"/>
                </a:lnTo>
                <a:lnTo>
                  <a:pt x="1769508" y="1136386"/>
                </a:lnTo>
                <a:lnTo>
                  <a:pt x="1736428" y="1168304"/>
                </a:lnTo>
                <a:lnTo>
                  <a:pt x="1700093" y="1195800"/>
                </a:lnTo>
                <a:lnTo>
                  <a:pt x="1660968" y="1218669"/>
                </a:lnTo>
                <a:lnTo>
                  <a:pt x="1619517" y="1236710"/>
                </a:lnTo>
                <a:lnTo>
                  <a:pt x="1576205" y="1249721"/>
                </a:lnTo>
                <a:lnTo>
                  <a:pt x="1531495" y="1257497"/>
                </a:lnTo>
                <a:lnTo>
                  <a:pt x="1485852" y="1259838"/>
                </a:lnTo>
                <a:lnTo>
                  <a:pt x="1439741" y="1256539"/>
                </a:lnTo>
                <a:lnTo>
                  <a:pt x="1393625" y="1247399"/>
                </a:lnTo>
                <a:lnTo>
                  <a:pt x="1347968" y="1232214"/>
                </a:lnTo>
                <a:lnTo>
                  <a:pt x="1312464" y="1215687"/>
                </a:lnTo>
                <a:lnTo>
                  <a:pt x="1274068" y="1245151"/>
                </a:lnTo>
                <a:lnTo>
                  <a:pt x="1233732" y="1270175"/>
                </a:lnTo>
                <a:lnTo>
                  <a:pt x="1191776" y="1290781"/>
                </a:lnTo>
                <a:lnTo>
                  <a:pt x="1148521" y="1306994"/>
                </a:lnTo>
                <a:lnTo>
                  <a:pt x="1104286" y="1318835"/>
                </a:lnTo>
                <a:lnTo>
                  <a:pt x="1059392" y="1326328"/>
                </a:lnTo>
                <a:lnTo>
                  <a:pt x="1014160" y="1329498"/>
                </a:lnTo>
                <a:lnTo>
                  <a:pt x="968908" y="1328366"/>
                </a:lnTo>
                <a:lnTo>
                  <a:pt x="923958" y="1322955"/>
                </a:lnTo>
                <a:lnTo>
                  <a:pt x="879630" y="1313291"/>
                </a:lnTo>
                <a:lnTo>
                  <a:pt x="836244" y="1299394"/>
                </a:lnTo>
                <a:lnTo>
                  <a:pt x="794120" y="1281289"/>
                </a:lnTo>
                <a:lnTo>
                  <a:pt x="753578" y="1258999"/>
                </a:lnTo>
                <a:lnTo>
                  <a:pt x="714938" y="1232547"/>
                </a:lnTo>
                <a:lnTo>
                  <a:pt x="678521" y="1201957"/>
                </a:lnTo>
                <a:lnTo>
                  <a:pt x="644647" y="1167251"/>
                </a:lnTo>
                <a:lnTo>
                  <a:pt x="611185" y="1201849"/>
                </a:lnTo>
                <a:lnTo>
                  <a:pt x="573279" y="1229099"/>
                </a:lnTo>
                <a:lnTo>
                  <a:pt x="531982" y="1248895"/>
                </a:lnTo>
                <a:lnTo>
                  <a:pt x="488345" y="1261130"/>
                </a:lnTo>
                <a:lnTo>
                  <a:pt x="443419" y="1265695"/>
                </a:lnTo>
                <a:lnTo>
                  <a:pt x="398255" y="1262486"/>
                </a:lnTo>
                <a:lnTo>
                  <a:pt x="353905" y="1251393"/>
                </a:lnTo>
                <a:lnTo>
                  <a:pt x="311419" y="1232310"/>
                </a:lnTo>
                <a:lnTo>
                  <a:pt x="271850" y="1205131"/>
                </a:lnTo>
                <a:lnTo>
                  <a:pt x="238039" y="1171640"/>
                </a:lnTo>
                <a:lnTo>
                  <a:pt x="211032" y="1133205"/>
                </a:lnTo>
                <a:lnTo>
                  <a:pt x="191212" y="1090875"/>
                </a:lnTo>
                <a:lnTo>
                  <a:pt x="178965" y="1045700"/>
                </a:lnTo>
                <a:lnTo>
                  <a:pt x="174675" y="998728"/>
                </a:lnTo>
                <a:lnTo>
                  <a:pt x="178726" y="951007"/>
                </a:lnTo>
                <a:lnTo>
                  <a:pt x="135264" y="943028"/>
                </a:lnTo>
                <a:lnTo>
                  <a:pt x="95989" y="925842"/>
                </a:lnTo>
                <a:lnTo>
                  <a:pt x="61975" y="900682"/>
                </a:lnTo>
                <a:lnTo>
                  <a:pt x="34295" y="868784"/>
                </a:lnTo>
                <a:lnTo>
                  <a:pt x="14024" y="831380"/>
                </a:lnTo>
                <a:lnTo>
                  <a:pt x="2234" y="789703"/>
                </a:lnTo>
                <a:lnTo>
                  <a:pt x="0" y="744989"/>
                </a:lnTo>
                <a:lnTo>
                  <a:pt x="8802" y="698161"/>
                </a:lnTo>
                <a:lnTo>
                  <a:pt x="27943" y="656082"/>
                </a:lnTo>
                <a:lnTo>
                  <a:pt x="56002" y="620194"/>
                </a:lnTo>
                <a:lnTo>
                  <a:pt x="91558" y="591938"/>
                </a:lnTo>
                <a:lnTo>
                  <a:pt x="133190" y="572754"/>
                </a:lnTo>
                <a:lnTo>
                  <a:pt x="179478" y="564084"/>
                </a:lnTo>
                <a:lnTo>
                  <a:pt x="141596" y="541609"/>
                </a:lnTo>
                <a:lnTo>
                  <a:pt x="111862" y="510901"/>
                </a:lnTo>
                <a:lnTo>
                  <a:pt x="91130" y="474027"/>
                </a:lnTo>
                <a:lnTo>
                  <a:pt x="80252" y="433055"/>
                </a:lnTo>
                <a:lnTo>
                  <a:pt x="80081" y="390053"/>
                </a:lnTo>
                <a:lnTo>
                  <a:pt x="91469" y="347089"/>
                </a:lnTo>
                <a:lnTo>
                  <a:pt x="113606" y="308685"/>
                </a:lnTo>
                <a:lnTo>
                  <a:pt x="143901" y="278555"/>
                </a:lnTo>
                <a:lnTo>
                  <a:pt x="180305" y="257557"/>
                </a:lnTo>
                <a:lnTo>
                  <a:pt x="220772" y="246547"/>
                </a:lnTo>
                <a:lnTo>
                  <a:pt x="263252" y="246381"/>
                </a:lnTo>
                <a:lnTo>
                  <a:pt x="305700" y="257915"/>
                </a:lnTo>
                <a:lnTo>
                  <a:pt x="307655" y="258666"/>
                </a:lnTo>
                <a:lnTo>
                  <a:pt x="309761" y="259569"/>
                </a:lnTo>
                <a:lnTo>
                  <a:pt x="311717" y="260621"/>
                </a:lnTo>
                <a:lnTo>
                  <a:pt x="323580" y="215229"/>
                </a:lnTo>
                <a:lnTo>
                  <a:pt x="342662" y="173887"/>
                </a:lnTo>
                <a:lnTo>
                  <a:pt x="368128" y="137194"/>
                </a:lnTo>
                <a:lnTo>
                  <a:pt x="399139" y="105748"/>
                </a:lnTo>
                <a:lnTo>
                  <a:pt x="434860" y="80146"/>
                </a:lnTo>
                <a:lnTo>
                  <a:pt x="474452" y="60986"/>
                </a:lnTo>
                <a:lnTo>
                  <a:pt x="517079" y="48866"/>
                </a:lnTo>
                <a:lnTo>
                  <a:pt x="561904" y="44384"/>
                </a:lnTo>
                <a:lnTo>
                  <a:pt x="608090" y="48137"/>
                </a:lnTo>
                <a:lnTo>
                  <a:pt x="653752" y="60489"/>
                </a:lnTo>
                <a:lnTo>
                  <a:pt x="695876" y="80831"/>
                </a:lnTo>
                <a:lnTo>
                  <a:pt x="733523" y="108456"/>
                </a:lnTo>
                <a:lnTo>
                  <a:pt x="765754" y="142656"/>
                </a:lnTo>
                <a:lnTo>
                  <a:pt x="791630" y="182726"/>
                </a:lnTo>
                <a:close/>
              </a:path>
            </a:pathLst>
          </a:custGeom>
          <a:ln w="11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47448" y="2027164"/>
            <a:ext cx="1642110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600"/>
              </a:lnSpc>
              <a:spcBef>
                <a:spcPts val="95"/>
              </a:spcBef>
            </a:pPr>
            <a:r>
              <a:rPr sz="1650" spc="-10" dirty="0">
                <a:latin typeface="Times New Roman"/>
                <a:cs typeface="Times New Roman"/>
              </a:rPr>
              <a:t>Обучение (выявление закономерностей)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6706" y="3448012"/>
            <a:ext cx="1535430" cy="894715"/>
          </a:xfrm>
          <a:prstGeom prst="rect">
            <a:avLst/>
          </a:prstGeom>
          <a:ln w="11279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43180" marR="28575" algn="ctr">
              <a:lnSpc>
                <a:spcPct val="100699"/>
              </a:lnSpc>
              <a:spcBef>
                <a:spcPts val="415"/>
              </a:spcBef>
            </a:pPr>
            <a:r>
              <a:rPr sz="1650" dirty="0">
                <a:latin typeface="Times New Roman"/>
                <a:cs typeface="Times New Roman"/>
              </a:rPr>
              <a:t>Инструмент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для </a:t>
            </a:r>
            <a:r>
              <a:rPr sz="1650" spc="-10" dirty="0">
                <a:latin typeface="Times New Roman"/>
                <a:cs typeface="Times New Roman"/>
              </a:rPr>
              <a:t>решения </a:t>
            </a:r>
            <a:r>
              <a:rPr sz="1650" dirty="0">
                <a:latin typeface="Times New Roman"/>
                <a:cs typeface="Times New Roman"/>
              </a:rPr>
              <a:t>сложной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задачи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6537" y="1361358"/>
            <a:ext cx="4286250" cy="2092325"/>
            <a:chOff x="966537" y="1361358"/>
            <a:chExt cx="4286250" cy="2092325"/>
          </a:xfrm>
        </p:grpSpPr>
        <p:sp>
          <p:nvSpPr>
            <p:cNvPr id="11" name="object 11"/>
            <p:cNvSpPr/>
            <p:nvPr/>
          </p:nvSpPr>
          <p:spPr>
            <a:xfrm>
              <a:off x="972177" y="1366997"/>
              <a:ext cx="1510030" cy="647700"/>
            </a:xfrm>
            <a:custGeom>
              <a:avLst/>
              <a:gdLst/>
              <a:ahLst/>
              <a:cxnLst/>
              <a:rect l="l" t="t" r="r" b="b"/>
              <a:pathLst>
                <a:path w="1510030" h="647700">
                  <a:moveTo>
                    <a:pt x="49781" y="0"/>
                  </a:moveTo>
                  <a:lnTo>
                    <a:pt x="0" y="163160"/>
                  </a:lnTo>
                  <a:lnTo>
                    <a:pt x="1321776" y="566173"/>
                  </a:lnTo>
                  <a:lnTo>
                    <a:pt x="1296802" y="647678"/>
                  </a:lnTo>
                  <a:lnTo>
                    <a:pt x="1509830" y="534443"/>
                  </a:lnTo>
                  <a:lnTo>
                    <a:pt x="1396396" y="321508"/>
                  </a:lnTo>
                  <a:lnTo>
                    <a:pt x="1371573" y="403163"/>
                  </a:lnTo>
                  <a:lnTo>
                    <a:pt x="49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2177" y="1366997"/>
              <a:ext cx="1510030" cy="647700"/>
            </a:xfrm>
            <a:custGeom>
              <a:avLst/>
              <a:gdLst/>
              <a:ahLst/>
              <a:cxnLst/>
              <a:rect l="l" t="t" r="r" b="b"/>
              <a:pathLst>
                <a:path w="1510030" h="647700">
                  <a:moveTo>
                    <a:pt x="1509830" y="534443"/>
                  </a:moveTo>
                  <a:lnTo>
                    <a:pt x="1296802" y="647678"/>
                  </a:lnTo>
                  <a:lnTo>
                    <a:pt x="1321776" y="566173"/>
                  </a:lnTo>
                  <a:lnTo>
                    <a:pt x="0" y="163160"/>
                  </a:lnTo>
                  <a:lnTo>
                    <a:pt x="49781" y="0"/>
                  </a:lnTo>
                  <a:lnTo>
                    <a:pt x="1371573" y="403163"/>
                  </a:lnTo>
                  <a:lnTo>
                    <a:pt x="1396396" y="321508"/>
                  </a:lnTo>
                  <a:lnTo>
                    <a:pt x="1509830" y="534443"/>
                  </a:lnTo>
                  <a:close/>
                </a:path>
              </a:pathLst>
            </a:custGeom>
            <a:ln w="11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2984" y="1367749"/>
              <a:ext cx="1414145" cy="655955"/>
            </a:xfrm>
            <a:custGeom>
              <a:avLst/>
              <a:gdLst/>
              <a:ahLst/>
              <a:cxnLst/>
              <a:rect l="l" t="t" r="r" b="b"/>
              <a:pathLst>
                <a:path w="1414145" h="655955">
                  <a:moveTo>
                    <a:pt x="1359402" y="0"/>
                  </a:moveTo>
                  <a:lnTo>
                    <a:pt x="134345" y="413389"/>
                  </a:lnTo>
                  <a:lnTo>
                    <a:pt x="107115" y="332636"/>
                  </a:lnTo>
                  <a:lnTo>
                    <a:pt x="0" y="548729"/>
                  </a:lnTo>
                  <a:lnTo>
                    <a:pt x="216186" y="655648"/>
                  </a:lnTo>
                  <a:lnTo>
                    <a:pt x="188805" y="574895"/>
                  </a:lnTo>
                  <a:lnTo>
                    <a:pt x="1413862" y="161656"/>
                  </a:lnTo>
                  <a:lnTo>
                    <a:pt x="1359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3663" y="1367749"/>
              <a:ext cx="2253615" cy="2080260"/>
            </a:xfrm>
            <a:custGeom>
              <a:avLst/>
              <a:gdLst/>
              <a:ahLst/>
              <a:cxnLst/>
              <a:rect l="l" t="t" r="r" b="b"/>
              <a:pathLst>
                <a:path w="2253615" h="2080260">
                  <a:moveTo>
                    <a:pt x="839321" y="548729"/>
                  </a:moveTo>
                  <a:lnTo>
                    <a:pt x="946436" y="332636"/>
                  </a:lnTo>
                  <a:lnTo>
                    <a:pt x="973666" y="413389"/>
                  </a:lnTo>
                  <a:lnTo>
                    <a:pt x="2198723" y="0"/>
                  </a:lnTo>
                  <a:lnTo>
                    <a:pt x="2253183" y="161656"/>
                  </a:lnTo>
                  <a:lnTo>
                    <a:pt x="1028126" y="574895"/>
                  </a:lnTo>
                  <a:lnTo>
                    <a:pt x="1055507" y="655648"/>
                  </a:lnTo>
                  <a:lnTo>
                    <a:pt x="839321" y="548729"/>
                  </a:lnTo>
                  <a:close/>
                </a:path>
                <a:path w="2253615" h="2080260">
                  <a:moveTo>
                    <a:pt x="170602" y="2080254"/>
                  </a:moveTo>
                  <a:lnTo>
                    <a:pt x="0" y="1909755"/>
                  </a:lnTo>
                  <a:lnTo>
                    <a:pt x="85301" y="1909755"/>
                  </a:lnTo>
                  <a:lnTo>
                    <a:pt x="85301" y="1733648"/>
                  </a:lnTo>
                  <a:lnTo>
                    <a:pt x="255903" y="1733648"/>
                  </a:lnTo>
                  <a:lnTo>
                    <a:pt x="255903" y="1909755"/>
                  </a:lnTo>
                  <a:lnTo>
                    <a:pt x="341204" y="1909755"/>
                  </a:lnTo>
                  <a:lnTo>
                    <a:pt x="170602" y="2080254"/>
                  </a:lnTo>
                  <a:close/>
                </a:path>
              </a:pathLst>
            </a:custGeom>
            <a:ln w="11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8079" y="4939665"/>
            <a:ext cx="7668259" cy="1276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Машинное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обучение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нужно,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когда:</a:t>
            </a:r>
            <a:endParaRPr sz="22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sz="2000" spc="-30" dirty="0">
                <a:latin typeface="Times New Roman"/>
                <a:cs typeface="Times New Roman"/>
              </a:rPr>
              <a:t>Трудно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придумать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алгоритм,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который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решает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задачу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напрямую</a:t>
            </a:r>
            <a:endParaRPr sz="20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Много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скрытых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закономерностей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данных</a:t>
            </a:r>
            <a:endParaRPr sz="20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Закономерности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нечеткие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(могу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проявляться,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могут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20" dirty="0">
                <a:latin typeface="Times New Roman"/>
                <a:cs typeface="Times New Roman"/>
              </a:rPr>
              <a:t> нет)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065"/>
              </a:lnSpc>
            </a:pPr>
            <a:fld id="{81D60167-4931-47E6-BA6A-407CBD079E47}" type="slidenum">
              <a:rPr sz="3000" baseline="1388" dirty="0"/>
              <a:t>3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Цель</a:t>
            </a:r>
            <a:r>
              <a:rPr spc="-60" dirty="0"/>
              <a:t> </a:t>
            </a:r>
            <a:r>
              <a:rPr spc="-10" dirty="0"/>
              <a:t>машинного</a:t>
            </a:r>
            <a:r>
              <a:rPr spc="-60" dirty="0"/>
              <a:t> </a:t>
            </a:r>
            <a:r>
              <a:rPr spc="-10" dirty="0"/>
              <a:t>обучения:</a:t>
            </a:r>
          </a:p>
          <a:p>
            <a:pPr marL="812800" marR="5080" lvl="1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На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основе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имеющихся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данных </a:t>
            </a:r>
            <a:r>
              <a:rPr sz="2000" dirty="0">
                <a:latin typeface="Times New Roman"/>
                <a:cs typeface="Times New Roman"/>
              </a:rPr>
              <a:t>сделать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инструмент,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который </a:t>
            </a:r>
            <a:r>
              <a:rPr sz="2000" dirty="0">
                <a:latin typeface="Times New Roman"/>
                <a:cs typeface="Times New Roman"/>
              </a:rPr>
              <a:t>хорошо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решает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задачи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на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новых данных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594060"/>
            <a:ext cx="6195208" cy="61344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523" y="67437"/>
            <a:ext cx="624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5835" algn="l"/>
              </a:tabLst>
            </a:pPr>
            <a:r>
              <a:rPr spc="-10" dirty="0"/>
              <a:t>Машинное</a:t>
            </a:r>
            <a:r>
              <a:rPr dirty="0"/>
              <a:t>	</a:t>
            </a:r>
            <a:r>
              <a:rPr spc="-10" dirty="0"/>
              <a:t>обучение</a:t>
            </a:r>
            <a:r>
              <a:rPr spc="-90" dirty="0"/>
              <a:t> </a:t>
            </a:r>
            <a:r>
              <a:rPr dirty="0"/>
              <a:t>в</a:t>
            </a:r>
            <a:r>
              <a:rPr spc="-130" dirty="0"/>
              <a:t> </a:t>
            </a:r>
            <a:r>
              <a:rPr spc="-20" dirty="0"/>
              <a:t>Tensorflow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30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31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6518" y="119837"/>
            <a:ext cx="1845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Live</a:t>
            </a:r>
            <a:r>
              <a:rPr spc="5" dirty="0"/>
              <a:t> </a:t>
            </a:r>
            <a:r>
              <a:rPr spc="-20" dirty="0"/>
              <a:t>demo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238" y="453898"/>
            <a:ext cx="8818245" cy="605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3329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Times New Roman"/>
                <a:cs typeface="Times New Roman"/>
              </a:rPr>
              <a:t>Для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решения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задачи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потребуются</a:t>
            </a:r>
            <a:endParaRPr sz="2800">
              <a:latin typeface="Times New Roman"/>
              <a:cs typeface="Times New Roman"/>
            </a:endParaRPr>
          </a:p>
          <a:p>
            <a:pPr marL="697230" lvl="1" indent="-227329">
              <a:lnSpc>
                <a:spcPts val="281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Python </a:t>
            </a:r>
            <a:r>
              <a:rPr sz="2400" spc="-25" dirty="0">
                <a:latin typeface="Times New Roman"/>
                <a:cs typeface="Times New Roman"/>
              </a:rPr>
              <a:t>3.6</a:t>
            </a:r>
            <a:endParaRPr sz="2400">
              <a:latin typeface="Times New Roman"/>
              <a:cs typeface="Times New Roman"/>
            </a:endParaRPr>
          </a:p>
          <a:p>
            <a:pPr marL="697230" lvl="1" indent="-227329">
              <a:lnSpc>
                <a:spcPts val="280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Пакеты: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numpy,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scipy,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sklearn,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tensorflow,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genism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и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др.</a:t>
            </a:r>
            <a:endParaRPr sz="2400">
              <a:latin typeface="Times New Roman"/>
              <a:cs typeface="Times New Roman"/>
            </a:endParaRPr>
          </a:p>
          <a:p>
            <a:pPr marL="697230" lvl="1" indent="-227329">
              <a:lnSpc>
                <a:spcPts val="2845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Jupyter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web-</a:t>
            </a:r>
            <a:r>
              <a:rPr sz="2400" dirty="0">
                <a:latin typeface="Times New Roman"/>
                <a:cs typeface="Times New Roman"/>
              </a:rPr>
              <a:t>среда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разработки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для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задач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анализа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данных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ts val="3325"/>
              </a:lnSpc>
              <a:spcBef>
                <a:spcPts val="3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Times New Roman"/>
                <a:cs typeface="Times New Roman"/>
              </a:rPr>
              <a:t>Все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это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можно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скачать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и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установить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в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шага:</a:t>
            </a:r>
            <a:endParaRPr sz="2800">
              <a:latin typeface="Times New Roman"/>
              <a:cs typeface="Times New Roman"/>
            </a:endParaRPr>
          </a:p>
          <a:p>
            <a:pPr marL="697230" marR="990600" lvl="1" indent="-227329">
              <a:lnSpc>
                <a:spcPct val="8000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30" dirty="0">
                <a:latin typeface="Times New Roman"/>
                <a:cs typeface="Times New Roman"/>
              </a:rPr>
              <a:t>Установить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Docker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(среда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управления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виртуальными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и 	</a:t>
            </a:r>
            <a:r>
              <a:rPr sz="2400" spc="-20" dirty="0">
                <a:latin typeface="Times New Roman"/>
                <a:cs typeface="Times New Roman"/>
              </a:rPr>
              <a:t>псевдовиртуальными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машинами)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Windows: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https://www.docker.com/docker-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windows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Mac: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https://www.docker.com/docker-</a:t>
            </a:r>
            <a:r>
              <a:rPr sz="20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mac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2355"/>
              </a:lnSpc>
              <a:spcBef>
                <a:spcPts val="2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Debian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Linux: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https://www.docker.com/docker-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debian</a:t>
            </a:r>
            <a:endParaRPr sz="2000">
              <a:latin typeface="Times New Roman"/>
              <a:cs typeface="Times New Roman"/>
            </a:endParaRPr>
          </a:p>
          <a:p>
            <a:pPr marL="697230" lvl="1" indent="-227329">
              <a:lnSpc>
                <a:spcPts val="2835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Запустить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команду: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2160"/>
              </a:lnSpc>
              <a:spcBef>
                <a:spcPts val="2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docker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-ti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--rm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-v `pwd`:/notebook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8888:8888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windj007/jupyter-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keras-</a:t>
            </a:r>
            <a:r>
              <a:rPr sz="2000" spc="-10" dirty="0">
                <a:latin typeface="Times New Roman"/>
                <a:cs typeface="Times New Roman"/>
              </a:rPr>
              <a:t>tools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Jupyter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поднимется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по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адресу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http://localhost:8888</a:t>
            </a:r>
            <a:endParaRPr sz="2000">
              <a:latin typeface="Times New Roman"/>
              <a:cs typeface="Times New Roman"/>
            </a:endParaRPr>
          </a:p>
          <a:p>
            <a:pPr marL="240029" marR="222250" indent="-227965">
              <a:lnSpc>
                <a:spcPct val="800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  <a:hlinkClick r:id="rId5"/>
              </a:rPr>
              <a:t>Подробности:</a:t>
            </a:r>
            <a:r>
              <a:rPr sz="2800" spc="-175" dirty="0">
                <a:latin typeface="Times New Roman"/>
                <a:cs typeface="Times New Roman"/>
                <a:hlinkClick r:id="rId5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https://hub.docker.com/r/windj007/jupyter-</a:t>
            </a:r>
            <a:r>
              <a:rPr sz="2800" spc="-10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 	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keras-tools/</a:t>
            </a:r>
            <a:endParaRPr sz="2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Times New Roman"/>
                <a:cs typeface="Times New Roman"/>
              </a:rPr>
              <a:t>Jupyter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notebook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с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примером: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http://nlp.isa.ru/hse/crf-lstm/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3000" baseline="1388" dirty="0"/>
              <a:t>32</a:t>
            </a:fld>
            <a:r>
              <a:rPr sz="3000" spc="-172" baseline="1388" dirty="0"/>
              <a:t> </a:t>
            </a:r>
            <a:r>
              <a:rPr sz="2000" spc="-25" dirty="0"/>
              <a:t>/33</a:t>
            </a:r>
            <a:endParaRPr sz="20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5894" y="61721"/>
            <a:ext cx="22644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Заключение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071" y="549401"/>
            <a:ext cx="8458835" cy="59867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425450" indent="-2286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На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сегодняшний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день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NLP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и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машинное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обучение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тесно связаны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Быстро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развиваются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направления:</a:t>
            </a:r>
            <a:endParaRPr sz="26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Times New Roman"/>
                <a:cs typeface="Times New Roman"/>
              </a:rPr>
              <a:t>Deep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learning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(DL)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(глубокие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нейронные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сети)</a:t>
            </a:r>
            <a:endParaRPr sz="22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Times New Roman"/>
                <a:cs typeface="Times New Roman"/>
              </a:rPr>
              <a:t>Embedding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(векторные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представления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конструкций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текста)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Важным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направлением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в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NLP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является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sequence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modeling</a:t>
            </a:r>
            <a:endParaRPr sz="26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Times New Roman"/>
                <a:cs typeface="Times New Roman"/>
              </a:rPr>
              <a:t>С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применением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условно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случайных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полей</a:t>
            </a:r>
            <a:endParaRPr sz="22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Times New Roman"/>
                <a:cs typeface="Times New Roman"/>
              </a:rPr>
              <a:t>Рекуррентных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нейронных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сетей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(LSTM)</a:t>
            </a:r>
            <a:endParaRPr sz="2200">
              <a:latin typeface="Times New Roman"/>
              <a:cs typeface="Times New Roman"/>
            </a:endParaRPr>
          </a:p>
          <a:p>
            <a:pPr marL="241300" marR="1407160" indent="-228600">
              <a:lnSpc>
                <a:spcPts val="281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Times New Roman"/>
                <a:cs typeface="Times New Roman"/>
              </a:rPr>
              <a:t>Хорошие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инструменты,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с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которых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можно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начать </a:t>
            </a:r>
            <a:r>
              <a:rPr sz="2600" dirty="0">
                <a:latin typeface="Times New Roman"/>
                <a:cs typeface="Times New Roman"/>
              </a:rPr>
              <a:t>применять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глубокое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обучение:</a:t>
            </a:r>
            <a:endParaRPr sz="26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Times New Roman"/>
                <a:cs typeface="Times New Roman"/>
              </a:rPr>
              <a:t>Tensorflow</a:t>
            </a:r>
            <a:endParaRPr sz="22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Times New Roman"/>
                <a:cs typeface="Times New Roman"/>
              </a:rPr>
              <a:t>Keras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81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Чтобы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быстро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и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просто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начать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использовать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ML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и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DL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(в </a:t>
            </a:r>
            <a:r>
              <a:rPr sz="2600" dirty="0">
                <a:latin typeface="Times New Roman"/>
                <a:cs typeface="Times New Roman"/>
              </a:rPr>
              <a:t>том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числе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и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на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GPU)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можно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воспользоваться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контейнером</a:t>
            </a:r>
            <a:endParaRPr sz="26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Times New Roman"/>
                <a:cs typeface="Times New Roman"/>
              </a:rPr>
              <a:t>Docker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+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https://hub.docker.com/r/windj007/jupyter-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keras-tools/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6218" y="6494170"/>
            <a:ext cx="685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aseline="1388" dirty="0">
                <a:solidFill>
                  <a:srgbClr val="888888"/>
                </a:solidFill>
                <a:latin typeface="Calibri"/>
                <a:cs typeface="Calibri"/>
              </a:rPr>
              <a:t>33</a:t>
            </a:r>
            <a:r>
              <a:rPr sz="3000" spc="-165" baseline="138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2058" y="126"/>
            <a:ext cx="4010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Полезные</a:t>
            </a:r>
            <a:r>
              <a:rPr spc="-150" dirty="0"/>
              <a:t> </a:t>
            </a:r>
            <a:r>
              <a:rPr spc="-10" dirty="0"/>
              <a:t>материалы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238" y="154051"/>
            <a:ext cx="32677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Машинное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обучение: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238" y="578942"/>
            <a:ext cx="8518525" cy="582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indent="-227329">
              <a:lnSpc>
                <a:spcPts val="2735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697230" algn="l"/>
              </a:tabLst>
            </a:pPr>
            <a:r>
              <a:rPr sz="2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http://www.machinelearning.ru/wiki/images/6/6d/Voron-</a:t>
            </a:r>
            <a:r>
              <a:rPr sz="2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ML-</a:t>
            </a:r>
            <a:endParaRPr sz="2400">
              <a:latin typeface="Times New Roman"/>
              <a:cs typeface="Times New Roman"/>
            </a:endParaRPr>
          </a:p>
          <a:p>
            <a:pPr marL="927100" lvl="1" indent="-231775">
              <a:lnSpc>
                <a:spcPts val="2735"/>
              </a:lnSpc>
              <a:buSzPct val="95833"/>
              <a:buAutoNum type="arabicPeriod"/>
              <a:tabLst>
                <a:tab pos="927100" algn="l"/>
              </a:tabLst>
            </a:pPr>
            <a:r>
              <a:rPr sz="2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pdf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35" dirty="0">
                <a:latin typeface="Times New Roman"/>
                <a:cs typeface="Times New Roman"/>
              </a:rPr>
              <a:t>Глубокое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обучение:</a:t>
            </a:r>
            <a:endParaRPr sz="2600">
              <a:latin typeface="Times New Roman"/>
              <a:cs typeface="Times New Roman"/>
            </a:endParaRPr>
          </a:p>
          <a:p>
            <a:pPr marL="697230" marR="323215" lvl="1" indent="-227329">
              <a:lnSpc>
                <a:spcPts val="2590"/>
              </a:lnSpc>
              <a:spcBef>
                <a:spcPts val="555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2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http://www.machinelearning.ru/wiki/images/7/71/Voron-</a:t>
            </a:r>
            <a:r>
              <a:rPr sz="2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ML-</a:t>
            </a:r>
            <a:r>
              <a:rPr sz="2400" spc="-2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 	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DeepLearning-slides.pdf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40" dirty="0">
                <a:latin typeface="Times New Roman"/>
                <a:cs typeface="Times New Roman"/>
              </a:rPr>
              <a:t>Условно-</a:t>
            </a:r>
            <a:r>
              <a:rPr sz="2600" dirty="0">
                <a:latin typeface="Times New Roman"/>
                <a:cs typeface="Times New Roman"/>
              </a:rPr>
              <a:t>случайные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поля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(CRF):</a:t>
            </a:r>
            <a:endParaRPr sz="2600">
              <a:latin typeface="Times New Roman"/>
              <a:cs typeface="Times New Roman"/>
            </a:endParaRPr>
          </a:p>
          <a:p>
            <a:pPr marL="697230" lvl="1" indent="-227329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Font typeface="Arial MT"/>
              <a:buChar char="•"/>
              <a:tabLst>
                <a:tab pos="697230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http://homepages.inf.ed.ac.uk/csutton/publications/crftut-fnt.pdf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GitHub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LSTM+CRF:</a:t>
            </a:r>
            <a:endParaRPr sz="2600">
              <a:latin typeface="Times New Roman"/>
              <a:cs typeface="Times New Roman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Font typeface="Arial MT"/>
              <a:buChar char="•"/>
              <a:tabLst>
                <a:tab pos="697230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https://github.com/guillaumegenthial/sequence_tagging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Статьи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про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модель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типа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LSTM+CRF:</a:t>
            </a:r>
            <a:endParaRPr sz="2600">
              <a:latin typeface="Times New Roman"/>
              <a:cs typeface="Times New Roman"/>
            </a:endParaRPr>
          </a:p>
          <a:p>
            <a:pPr marL="697230" lvl="1" indent="-227329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Font typeface="Arial MT"/>
              <a:buChar char="•"/>
              <a:tabLst>
                <a:tab pos="697230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https://arxiv.org/pdf/1603.01360.pdf</a:t>
            </a:r>
            <a:endParaRPr sz="2400">
              <a:latin typeface="Times New Roman"/>
              <a:cs typeface="Times New Roman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Arial MT"/>
              <a:buChar char="•"/>
              <a:tabLst>
                <a:tab pos="697230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https://arxiv.org/pdf/1508.01991</a:t>
            </a:r>
            <a:endParaRPr sz="2400">
              <a:latin typeface="Times New Roman"/>
              <a:cs typeface="Times New Roman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Arial MT"/>
              <a:buChar char="•"/>
              <a:tabLst>
                <a:tab pos="697230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7"/>
              </a:rPr>
              <a:t>https://arxiv.org/pdf/1709.09686</a:t>
            </a:r>
            <a:r>
              <a:rPr sz="2400" spc="-2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(Russian </a:t>
            </a:r>
            <a:r>
              <a:rPr sz="2400" spc="-20" dirty="0">
                <a:latin typeface="Times New Roman"/>
                <a:cs typeface="Times New Roman"/>
              </a:rPr>
              <a:t>NER)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Jupyter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notebook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с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разобранным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примером: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743" y="6409435"/>
            <a:ext cx="34499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40665" algn="l"/>
              </a:tabLst>
            </a:pP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8"/>
              </a:rPr>
              <a:t>http://nlp.isa.ru/hse/crf-lstm/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043" y="764870"/>
            <a:ext cx="8670290" cy="60610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marR="788035" indent="-227329">
              <a:lnSpc>
                <a:spcPct val="8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Mikolov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T.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representations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words 	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phrases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their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compositionality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//Advances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in 	</a:t>
            </a:r>
            <a:r>
              <a:rPr sz="2800" dirty="0">
                <a:latin typeface="Times New Roman"/>
                <a:cs typeface="Times New Roman"/>
              </a:rPr>
              <a:t>neural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information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systems.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2013.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С. 	</a:t>
            </a:r>
            <a:r>
              <a:rPr sz="2800" spc="-60" dirty="0">
                <a:latin typeface="Times New Roman"/>
                <a:cs typeface="Times New Roman"/>
              </a:rPr>
              <a:t>3111-</a:t>
            </a:r>
            <a:r>
              <a:rPr sz="2800" spc="-20" dirty="0">
                <a:latin typeface="Times New Roman"/>
                <a:cs typeface="Times New Roman"/>
              </a:rPr>
              <a:t>3119</a:t>
            </a:r>
            <a:endParaRPr sz="2800">
              <a:latin typeface="Times New Roman"/>
              <a:cs typeface="Times New Roman"/>
            </a:endParaRPr>
          </a:p>
          <a:p>
            <a:pPr marL="240029" marR="436880" indent="-227329">
              <a:lnSpc>
                <a:spcPts val="269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Pennington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J.,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Socher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R.,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Manning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Glove: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Global 	</a:t>
            </a:r>
            <a:r>
              <a:rPr sz="2800" dirty="0">
                <a:latin typeface="Times New Roman"/>
                <a:cs typeface="Times New Roman"/>
              </a:rPr>
              <a:t>vectors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representation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//Proceedings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	</a:t>
            </a:r>
            <a:r>
              <a:rPr sz="2800" dirty="0">
                <a:latin typeface="Times New Roman"/>
                <a:cs typeface="Times New Roman"/>
              </a:rPr>
              <a:t>2014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conference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empirical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methods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natural 	</a:t>
            </a:r>
            <a:r>
              <a:rPr sz="2800" dirty="0">
                <a:latin typeface="Times New Roman"/>
                <a:cs typeface="Times New Roman"/>
              </a:rPr>
              <a:t>language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processing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(EMNLP).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2014.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С.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1532-</a:t>
            </a:r>
            <a:r>
              <a:rPr sz="2800" spc="-20" dirty="0">
                <a:latin typeface="Times New Roman"/>
                <a:cs typeface="Times New Roman"/>
              </a:rPr>
              <a:t>1543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ts val="3025"/>
              </a:lnSpc>
              <a:spcBef>
                <a:spcPts val="34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Hochreiter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S.,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Schmidhuber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J.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Long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short-</a:t>
            </a:r>
            <a:r>
              <a:rPr sz="2800" dirty="0">
                <a:latin typeface="Times New Roman"/>
                <a:cs typeface="Times New Roman"/>
              </a:rPr>
              <a:t>term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memory</a:t>
            </a:r>
            <a:endParaRPr sz="2800">
              <a:latin typeface="Times New Roman"/>
              <a:cs typeface="Times New Roman"/>
            </a:endParaRPr>
          </a:p>
          <a:p>
            <a:pPr marL="241300">
              <a:lnSpc>
                <a:spcPts val="2690"/>
              </a:lnSpc>
            </a:pPr>
            <a:r>
              <a:rPr sz="2800" dirty="0">
                <a:latin typeface="Times New Roman"/>
                <a:cs typeface="Times New Roman"/>
              </a:rPr>
              <a:t>//Neural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computation.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1997.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Т.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9.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№.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С.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1735-</a:t>
            </a:r>
            <a:endParaRPr sz="2800">
              <a:latin typeface="Times New Roman"/>
              <a:cs typeface="Times New Roman"/>
            </a:endParaRPr>
          </a:p>
          <a:p>
            <a:pPr marL="241300">
              <a:lnSpc>
                <a:spcPts val="3025"/>
              </a:lnSpc>
            </a:pPr>
            <a:r>
              <a:rPr sz="2800" spc="-20" dirty="0">
                <a:latin typeface="Times New Roman"/>
                <a:cs typeface="Times New Roman"/>
              </a:rPr>
              <a:t>1780</a:t>
            </a:r>
            <a:endParaRPr sz="2800">
              <a:latin typeface="Times New Roman"/>
              <a:cs typeface="Times New Roman"/>
            </a:endParaRPr>
          </a:p>
          <a:p>
            <a:pPr marL="240029" marR="532130" indent="-227329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Lafferty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J.,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McCallum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A.,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Pereira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F.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C.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Conditional 	</a:t>
            </a:r>
            <a:r>
              <a:rPr sz="2800" dirty="0">
                <a:latin typeface="Times New Roman"/>
                <a:cs typeface="Times New Roman"/>
              </a:rPr>
              <a:t>random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fields: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Probabilistic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segmenting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	</a:t>
            </a:r>
            <a:r>
              <a:rPr sz="2800" dirty="0">
                <a:latin typeface="Times New Roman"/>
                <a:cs typeface="Times New Roman"/>
              </a:rPr>
              <a:t>labeling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sequence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data. –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2001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3000" baseline="1388" dirty="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r>
              <a:rPr sz="3000" spc="-165" baseline="138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Литература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494170"/>
            <a:ext cx="554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aseline="1388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r>
              <a:rPr sz="3000" spc="-172" baseline="138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13145" y="15367"/>
            <a:ext cx="2893695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120140" marR="5715" indent="-260985" algn="r">
              <a:lnSpc>
                <a:spcPts val="3460"/>
              </a:lnSpc>
              <a:spcBef>
                <a:spcPts val="535"/>
              </a:spcBef>
            </a:pPr>
            <a:r>
              <a:rPr spc="-10" dirty="0"/>
              <a:t>Машинное </a:t>
            </a:r>
            <a:r>
              <a:rPr spc="-20" dirty="0"/>
              <a:t>обучение.</a:t>
            </a:r>
          </a:p>
          <a:p>
            <a:pPr marR="5080" algn="r">
              <a:lnSpc>
                <a:spcPts val="3400"/>
              </a:lnSpc>
            </a:pPr>
            <a:r>
              <a:rPr dirty="0"/>
              <a:t>Примеры</a:t>
            </a:r>
            <a:r>
              <a:rPr spc="-25" dirty="0"/>
              <a:t> </a:t>
            </a:r>
            <a:r>
              <a:rPr spc="-10" dirty="0"/>
              <a:t>задач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036" y="4267327"/>
            <a:ext cx="1564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latin typeface="Times New Roman"/>
                <a:cs typeface="Times New Roman"/>
              </a:rPr>
              <a:t>Примеры: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236" y="4636134"/>
            <a:ext cx="7708900" cy="21037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464820" indent="-3429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Задача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кредитного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скоринга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банке: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по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данным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клиента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нужно </a:t>
            </a:r>
            <a:r>
              <a:rPr sz="2000" dirty="0">
                <a:latin typeface="Times New Roman"/>
                <a:cs typeface="Times New Roman"/>
              </a:rPr>
              <a:t>определить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давать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ли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ему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кредит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(сможет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ли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он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его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отдать)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ts val="2280"/>
              </a:lnSpc>
              <a:spcBef>
                <a:spcPts val="22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Распознавание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изображений: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по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матрице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пикселей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понять,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latin typeface="Times New Roman"/>
                <a:cs typeface="Times New Roman"/>
              </a:rPr>
              <a:t>присутствует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ли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на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изображении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объект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или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нет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Извлечение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информации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из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текста: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последовательности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символов </a:t>
            </a:r>
            <a:r>
              <a:rPr sz="2000" dirty="0">
                <a:latin typeface="Times New Roman"/>
                <a:cs typeface="Times New Roman"/>
              </a:rPr>
              <a:t>(или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слов)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выявить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важную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для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нас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информацию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(например, </a:t>
            </a:r>
            <a:r>
              <a:rPr sz="2000" dirty="0">
                <a:latin typeface="Times New Roman"/>
                <a:cs typeface="Times New Roman"/>
              </a:rPr>
              <a:t>географическое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название)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5" y="119508"/>
            <a:ext cx="1793239" cy="1238885"/>
          </a:xfrm>
          <a:prstGeom prst="rect">
            <a:avLst/>
          </a:prstGeom>
          <a:ln w="11299">
            <a:solidFill>
              <a:srgbClr val="000000"/>
            </a:solidFill>
          </a:ln>
        </p:spPr>
        <p:txBody>
          <a:bodyPr vert="horz" wrap="square" lIns="0" tIns="218440" rIns="0" bIns="0" rtlCol="0">
            <a:spAutoFit/>
          </a:bodyPr>
          <a:lstStyle/>
          <a:p>
            <a:pPr marL="383540" marR="373380" indent="3175" algn="ctr">
              <a:lnSpc>
                <a:spcPct val="100899"/>
              </a:lnSpc>
              <a:spcBef>
                <a:spcPts val="1720"/>
              </a:spcBef>
            </a:pPr>
            <a:r>
              <a:rPr sz="1650" spc="-10" dirty="0">
                <a:latin typeface="Times New Roman"/>
                <a:cs typeface="Times New Roman"/>
              </a:rPr>
              <a:t>Метод машинного обучения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9884" y="119584"/>
            <a:ext cx="1537970" cy="1238885"/>
          </a:xfrm>
          <a:custGeom>
            <a:avLst/>
            <a:gdLst/>
            <a:ahLst/>
            <a:cxnLst/>
            <a:rect l="l" t="t" r="r" b="b"/>
            <a:pathLst>
              <a:path w="1537970" h="1238885">
                <a:moveTo>
                  <a:pt x="0" y="153656"/>
                </a:moveTo>
                <a:lnTo>
                  <a:pt x="0" y="1084635"/>
                </a:lnTo>
                <a:lnTo>
                  <a:pt x="3519" y="1099449"/>
                </a:lnTo>
                <a:lnTo>
                  <a:pt x="30709" y="1127808"/>
                </a:lnTo>
                <a:lnTo>
                  <a:pt x="82619" y="1154047"/>
                </a:lnTo>
                <a:lnTo>
                  <a:pt x="156672" y="1177654"/>
                </a:lnTo>
                <a:lnTo>
                  <a:pt x="201198" y="1188311"/>
                </a:lnTo>
                <a:lnTo>
                  <a:pt x="250293" y="1198118"/>
                </a:lnTo>
                <a:lnTo>
                  <a:pt x="303635" y="1207011"/>
                </a:lnTo>
                <a:lnTo>
                  <a:pt x="360903" y="1214926"/>
                </a:lnTo>
                <a:lnTo>
                  <a:pt x="421775" y="1221799"/>
                </a:lnTo>
                <a:lnTo>
                  <a:pt x="485927" y="1227566"/>
                </a:lnTo>
                <a:lnTo>
                  <a:pt x="553039" y="1232163"/>
                </a:lnTo>
                <a:lnTo>
                  <a:pt x="622788" y="1235525"/>
                </a:lnTo>
                <a:lnTo>
                  <a:pt x="694852" y="1237590"/>
                </a:lnTo>
                <a:lnTo>
                  <a:pt x="768909" y="1238292"/>
                </a:lnTo>
                <a:lnTo>
                  <a:pt x="842967" y="1237590"/>
                </a:lnTo>
                <a:lnTo>
                  <a:pt x="915035" y="1235525"/>
                </a:lnTo>
                <a:lnTo>
                  <a:pt x="984791" y="1232163"/>
                </a:lnTo>
                <a:lnTo>
                  <a:pt x="1051911" y="1227566"/>
                </a:lnTo>
                <a:lnTo>
                  <a:pt x="1116074" y="1221799"/>
                </a:lnTo>
                <a:lnTo>
                  <a:pt x="1176957" y="1214926"/>
                </a:lnTo>
                <a:lnTo>
                  <a:pt x="1234238" y="1207011"/>
                </a:lnTo>
                <a:lnTo>
                  <a:pt x="1287594" y="1198118"/>
                </a:lnTo>
                <a:lnTo>
                  <a:pt x="1336702" y="1188311"/>
                </a:lnTo>
                <a:lnTo>
                  <a:pt x="1381240" y="1177654"/>
                </a:lnTo>
                <a:lnTo>
                  <a:pt x="1420887" y="1166212"/>
                </a:lnTo>
                <a:lnTo>
                  <a:pt x="1484212" y="1141224"/>
                </a:lnTo>
                <a:lnTo>
                  <a:pt x="1524100" y="1113862"/>
                </a:lnTo>
                <a:lnTo>
                  <a:pt x="1537969" y="1084635"/>
                </a:lnTo>
                <a:lnTo>
                  <a:pt x="1537969" y="153656"/>
                </a:lnTo>
                <a:lnTo>
                  <a:pt x="1507247" y="110538"/>
                </a:lnTo>
                <a:lnTo>
                  <a:pt x="1455318" y="84311"/>
                </a:lnTo>
                <a:lnTo>
                  <a:pt x="1381240" y="60702"/>
                </a:lnTo>
                <a:lnTo>
                  <a:pt x="1336702" y="50040"/>
                </a:lnTo>
                <a:lnTo>
                  <a:pt x="1287594" y="40226"/>
                </a:lnTo>
                <a:lnTo>
                  <a:pt x="1234238" y="31326"/>
                </a:lnTo>
                <a:lnTo>
                  <a:pt x="1176957" y="23402"/>
                </a:lnTo>
                <a:lnTo>
                  <a:pt x="1116074" y="16520"/>
                </a:lnTo>
                <a:lnTo>
                  <a:pt x="1051911" y="10745"/>
                </a:lnTo>
                <a:lnTo>
                  <a:pt x="984791" y="6141"/>
                </a:lnTo>
                <a:lnTo>
                  <a:pt x="915035" y="2772"/>
                </a:lnTo>
                <a:lnTo>
                  <a:pt x="842967" y="703"/>
                </a:lnTo>
                <a:lnTo>
                  <a:pt x="768909" y="0"/>
                </a:lnTo>
                <a:lnTo>
                  <a:pt x="694852" y="703"/>
                </a:lnTo>
                <a:lnTo>
                  <a:pt x="622788" y="2772"/>
                </a:lnTo>
                <a:lnTo>
                  <a:pt x="553039" y="6141"/>
                </a:lnTo>
                <a:lnTo>
                  <a:pt x="485927" y="10745"/>
                </a:lnTo>
                <a:lnTo>
                  <a:pt x="421775" y="16520"/>
                </a:lnTo>
                <a:lnTo>
                  <a:pt x="360903" y="23402"/>
                </a:lnTo>
                <a:lnTo>
                  <a:pt x="303635" y="31326"/>
                </a:lnTo>
                <a:lnTo>
                  <a:pt x="250293" y="40226"/>
                </a:lnTo>
                <a:lnTo>
                  <a:pt x="201198" y="50040"/>
                </a:lnTo>
                <a:lnTo>
                  <a:pt x="156672" y="60702"/>
                </a:lnTo>
                <a:lnTo>
                  <a:pt x="117039" y="72147"/>
                </a:lnTo>
                <a:lnTo>
                  <a:pt x="53735" y="97130"/>
                </a:lnTo>
                <a:lnTo>
                  <a:pt x="13863" y="124472"/>
                </a:lnTo>
                <a:lnTo>
                  <a:pt x="0" y="153656"/>
                </a:lnTo>
                <a:close/>
              </a:path>
              <a:path w="1537970" h="1238885">
                <a:moveTo>
                  <a:pt x="0" y="153656"/>
                </a:moveTo>
                <a:lnTo>
                  <a:pt x="30709" y="196841"/>
                </a:lnTo>
                <a:lnTo>
                  <a:pt x="82619" y="223099"/>
                </a:lnTo>
                <a:lnTo>
                  <a:pt x="156672" y="246731"/>
                </a:lnTo>
                <a:lnTo>
                  <a:pt x="201198" y="257401"/>
                </a:lnTo>
                <a:lnTo>
                  <a:pt x="250293" y="267221"/>
                </a:lnTo>
                <a:lnTo>
                  <a:pt x="303635" y="276127"/>
                </a:lnTo>
                <a:lnTo>
                  <a:pt x="360903" y="284054"/>
                </a:lnTo>
                <a:lnTo>
                  <a:pt x="421775" y="290939"/>
                </a:lnTo>
                <a:lnTo>
                  <a:pt x="485927" y="296716"/>
                </a:lnTo>
                <a:lnTo>
                  <a:pt x="553039" y="301322"/>
                </a:lnTo>
                <a:lnTo>
                  <a:pt x="622788" y="304691"/>
                </a:lnTo>
                <a:lnTo>
                  <a:pt x="694852" y="306760"/>
                </a:lnTo>
                <a:lnTo>
                  <a:pt x="768909" y="307464"/>
                </a:lnTo>
                <a:lnTo>
                  <a:pt x="842967" y="306760"/>
                </a:lnTo>
                <a:lnTo>
                  <a:pt x="915035" y="304691"/>
                </a:lnTo>
                <a:lnTo>
                  <a:pt x="984791" y="301322"/>
                </a:lnTo>
                <a:lnTo>
                  <a:pt x="1051911" y="296716"/>
                </a:lnTo>
                <a:lnTo>
                  <a:pt x="1116074" y="290939"/>
                </a:lnTo>
                <a:lnTo>
                  <a:pt x="1176957" y="284054"/>
                </a:lnTo>
                <a:lnTo>
                  <a:pt x="1234238" y="276127"/>
                </a:lnTo>
                <a:lnTo>
                  <a:pt x="1287594" y="267221"/>
                </a:lnTo>
                <a:lnTo>
                  <a:pt x="1336702" y="257401"/>
                </a:lnTo>
                <a:lnTo>
                  <a:pt x="1381240" y="246731"/>
                </a:lnTo>
                <a:lnTo>
                  <a:pt x="1420887" y="235276"/>
                </a:lnTo>
                <a:lnTo>
                  <a:pt x="1484212" y="210266"/>
                </a:lnTo>
                <a:lnTo>
                  <a:pt x="1524100" y="182888"/>
                </a:lnTo>
                <a:lnTo>
                  <a:pt x="1534448" y="168472"/>
                </a:lnTo>
                <a:lnTo>
                  <a:pt x="1537969" y="153656"/>
                </a:lnTo>
              </a:path>
              <a:path w="1537970" h="1238885">
                <a:moveTo>
                  <a:pt x="0" y="230635"/>
                </a:moveTo>
                <a:lnTo>
                  <a:pt x="30709" y="273754"/>
                </a:lnTo>
                <a:lnTo>
                  <a:pt x="82619" y="299980"/>
                </a:lnTo>
                <a:lnTo>
                  <a:pt x="156672" y="323590"/>
                </a:lnTo>
                <a:lnTo>
                  <a:pt x="201198" y="334252"/>
                </a:lnTo>
                <a:lnTo>
                  <a:pt x="250293" y="344065"/>
                </a:lnTo>
                <a:lnTo>
                  <a:pt x="303635" y="352966"/>
                </a:lnTo>
                <a:lnTo>
                  <a:pt x="360903" y="360889"/>
                </a:lnTo>
                <a:lnTo>
                  <a:pt x="421775" y="367771"/>
                </a:lnTo>
                <a:lnTo>
                  <a:pt x="485927" y="373546"/>
                </a:lnTo>
                <a:lnTo>
                  <a:pt x="553039" y="378151"/>
                </a:lnTo>
                <a:lnTo>
                  <a:pt x="622788" y="381520"/>
                </a:lnTo>
                <a:lnTo>
                  <a:pt x="694852" y="383588"/>
                </a:lnTo>
                <a:lnTo>
                  <a:pt x="768909" y="384292"/>
                </a:lnTo>
                <a:lnTo>
                  <a:pt x="842967" y="383588"/>
                </a:lnTo>
                <a:lnTo>
                  <a:pt x="915035" y="381520"/>
                </a:lnTo>
                <a:lnTo>
                  <a:pt x="984791" y="378151"/>
                </a:lnTo>
                <a:lnTo>
                  <a:pt x="1051911" y="373546"/>
                </a:lnTo>
                <a:lnTo>
                  <a:pt x="1116074" y="367771"/>
                </a:lnTo>
                <a:lnTo>
                  <a:pt x="1176957" y="360889"/>
                </a:lnTo>
                <a:lnTo>
                  <a:pt x="1234238" y="352966"/>
                </a:lnTo>
                <a:lnTo>
                  <a:pt x="1287594" y="344065"/>
                </a:lnTo>
                <a:lnTo>
                  <a:pt x="1336702" y="334252"/>
                </a:lnTo>
                <a:lnTo>
                  <a:pt x="1381240" y="323590"/>
                </a:lnTo>
                <a:lnTo>
                  <a:pt x="1420887" y="312145"/>
                </a:lnTo>
                <a:lnTo>
                  <a:pt x="1484212" y="287162"/>
                </a:lnTo>
                <a:lnTo>
                  <a:pt x="1524100" y="259820"/>
                </a:lnTo>
                <a:lnTo>
                  <a:pt x="1534448" y="245426"/>
                </a:lnTo>
                <a:lnTo>
                  <a:pt x="1537969" y="230635"/>
                </a:lnTo>
              </a:path>
            </a:pathLst>
          </a:custGeom>
          <a:ln w="113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72492" y="556932"/>
            <a:ext cx="1127760" cy="786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810" algn="ctr">
              <a:lnSpc>
                <a:spcPct val="100800"/>
              </a:lnSpc>
              <a:spcBef>
                <a:spcPts val="95"/>
              </a:spcBef>
            </a:pPr>
            <a:r>
              <a:rPr sz="1650" spc="-10" dirty="0">
                <a:latin typeface="Times New Roman"/>
                <a:cs typeface="Times New Roman"/>
              </a:rPr>
              <a:t>Данные (обучающая выборка)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95748" y="1775590"/>
            <a:ext cx="2529840" cy="1067435"/>
          </a:xfrm>
          <a:custGeom>
            <a:avLst/>
            <a:gdLst/>
            <a:ahLst/>
            <a:cxnLst/>
            <a:rect l="l" t="t" r="r" b="b"/>
            <a:pathLst>
              <a:path w="2529840" h="1067435">
                <a:moveTo>
                  <a:pt x="939359" y="146749"/>
                </a:moveTo>
                <a:lnTo>
                  <a:pt x="967848" y="114933"/>
                </a:lnTo>
                <a:lnTo>
                  <a:pt x="1001496" y="86689"/>
                </a:lnTo>
                <a:lnTo>
                  <a:pt x="1039659" y="62155"/>
                </a:lnTo>
                <a:lnTo>
                  <a:pt x="1081694" y="41471"/>
                </a:lnTo>
                <a:lnTo>
                  <a:pt x="1126956" y="24775"/>
                </a:lnTo>
                <a:lnTo>
                  <a:pt x="1174801" y="12205"/>
                </a:lnTo>
                <a:lnTo>
                  <a:pt x="1224588" y="3900"/>
                </a:lnTo>
                <a:lnTo>
                  <a:pt x="1275671" y="0"/>
                </a:lnTo>
                <a:lnTo>
                  <a:pt x="1327407" y="641"/>
                </a:lnTo>
                <a:lnTo>
                  <a:pt x="1379152" y="5963"/>
                </a:lnTo>
                <a:lnTo>
                  <a:pt x="1430264" y="16105"/>
                </a:lnTo>
                <a:lnTo>
                  <a:pt x="1480097" y="31205"/>
                </a:lnTo>
                <a:lnTo>
                  <a:pt x="1530396" y="52592"/>
                </a:lnTo>
                <a:lnTo>
                  <a:pt x="1575269" y="78696"/>
                </a:lnTo>
                <a:lnTo>
                  <a:pt x="1614038" y="109036"/>
                </a:lnTo>
                <a:lnTo>
                  <a:pt x="1646026" y="143134"/>
                </a:lnTo>
                <a:lnTo>
                  <a:pt x="1683463" y="117363"/>
                </a:lnTo>
                <a:lnTo>
                  <a:pt x="1725770" y="97144"/>
                </a:lnTo>
                <a:lnTo>
                  <a:pt x="1771777" y="82547"/>
                </a:lnTo>
                <a:lnTo>
                  <a:pt x="1820315" y="73645"/>
                </a:lnTo>
                <a:lnTo>
                  <a:pt x="1870213" y="70509"/>
                </a:lnTo>
                <a:lnTo>
                  <a:pt x="1920302" y="73212"/>
                </a:lnTo>
                <a:lnTo>
                  <a:pt x="1969413" y="81826"/>
                </a:lnTo>
                <a:lnTo>
                  <a:pt x="2016375" y="96422"/>
                </a:lnTo>
                <a:lnTo>
                  <a:pt x="2060019" y="117072"/>
                </a:lnTo>
                <a:lnTo>
                  <a:pt x="2115442" y="158989"/>
                </a:lnTo>
                <a:lnTo>
                  <a:pt x="2151649" y="209718"/>
                </a:lnTo>
                <a:lnTo>
                  <a:pt x="2203365" y="202386"/>
                </a:lnTo>
                <a:lnTo>
                  <a:pt x="2254933" y="201421"/>
                </a:lnTo>
                <a:lnTo>
                  <a:pt x="2305276" y="206511"/>
                </a:lnTo>
                <a:lnTo>
                  <a:pt x="2353315" y="217344"/>
                </a:lnTo>
                <a:lnTo>
                  <a:pt x="2397969" y="233608"/>
                </a:lnTo>
                <a:lnTo>
                  <a:pt x="2438161" y="254989"/>
                </a:lnTo>
                <a:lnTo>
                  <a:pt x="2472810" y="281175"/>
                </a:lnTo>
                <a:lnTo>
                  <a:pt x="2500838" y="311855"/>
                </a:lnTo>
                <a:lnTo>
                  <a:pt x="2511069" y="348804"/>
                </a:lnTo>
                <a:lnTo>
                  <a:pt x="2508033" y="385302"/>
                </a:lnTo>
                <a:lnTo>
                  <a:pt x="2492681" y="419866"/>
                </a:lnTo>
                <a:lnTo>
                  <a:pt x="2465964" y="451016"/>
                </a:lnTo>
                <a:lnTo>
                  <a:pt x="2428830" y="477270"/>
                </a:lnTo>
                <a:lnTo>
                  <a:pt x="2382232" y="497147"/>
                </a:lnTo>
                <a:lnTo>
                  <a:pt x="2432042" y="517671"/>
                </a:lnTo>
                <a:lnTo>
                  <a:pt x="2472463" y="544504"/>
                </a:lnTo>
                <a:lnTo>
                  <a:pt x="2502739" y="576281"/>
                </a:lnTo>
                <a:lnTo>
                  <a:pt x="2522116" y="611636"/>
                </a:lnTo>
                <a:lnTo>
                  <a:pt x="2529841" y="649205"/>
                </a:lnTo>
                <a:lnTo>
                  <a:pt x="2525160" y="687622"/>
                </a:lnTo>
                <a:lnTo>
                  <a:pt x="2507319" y="725523"/>
                </a:lnTo>
                <a:lnTo>
                  <a:pt x="2478931" y="758293"/>
                </a:lnTo>
                <a:lnTo>
                  <a:pt x="2441950" y="785255"/>
                </a:lnTo>
                <a:lnTo>
                  <a:pt x="2398113" y="805914"/>
                </a:lnTo>
                <a:lnTo>
                  <a:pt x="2349163" y="819774"/>
                </a:lnTo>
                <a:lnTo>
                  <a:pt x="2296838" y="826340"/>
                </a:lnTo>
                <a:lnTo>
                  <a:pt x="2242879" y="825116"/>
                </a:lnTo>
                <a:lnTo>
                  <a:pt x="2189025" y="815608"/>
                </a:lnTo>
                <a:lnTo>
                  <a:pt x="2166587" y="848489"/>
                </a:lnTo>
                <a:lnTo>
                  <a:pt x="2139355" y="878741"/>
                </a:lnTo>
                <a:lnTo>
                  <a:pt x="2107773" y="906233"/>
                </a:lnTo>
                <a:lnTo>
                  <a:pt x="2072281" y="930833"/>
                </a:lnTo>
                <a:lnTo>
                  <a:pt x="2033324" y="952413"/>
                </a:lnTo>
                <a:lnTo>
                  <a:pt x="1991343" y="970840"/>
                </a:lnTo>
                <a:lnTo>
                  <a:pt x="1946781" y="985986"/>
                </a:lnTo>
                <a:lnTo>
                  <a:pt x="1900081" y="997719"/>
                </a:lnTo>
                <a:lnTo>
                  <a:pt x="1851685" y="1005909"/>
                </a:lnTo>
                <a:lnTo>
                  <a:pt x="1802036" y="1010426"/>
                </a:lnTo>
                <a:lnTo>
                  <a:pt x="1751576" y="1011139"/>
                </a:lnTo>
                <a:lnTo>
                  <a:pt x="1700749" y="1007917"/>
                </a:lnTo>
                <a:lnTo>
                  <a:pt x="1649995" y="1000631"/>
                </a:lnTo>
                <a:lnTo>
                  <a:pt x="1599759" y="989150"/>
                </a:lnTo>
                <a:lnTo>
                  <a:pt x="1557561" y="975893"/>
                </a:lnTo>
                <a:lnTo>
                  <a:pt x="1514724" y="998245"/>
                </a:lnTo>
                <a:lnTo>
                  <a:pt x="1469830" y="1017440"/>
                </a:lnTo>
                <a:lnTo>
                  <a:pt x="1423195" y="1033493"/>
                </a:lnTo>
                <a:lnTo>
                  <a:pt x="1375136" y="1046419"/>
                </a:lnTo>
                <a:lnTo>
                  <a:pt x="1325970" y="1056234"/>
                </a:lnTo>
                <a:lnTo>
                  <a:pt x="1276014" y="1062954"/>
                </a:lnTo>
                <a:lnTo>
                  <a:pt x="1225584" y="1066594"/>
                </a:lnTo>
                <a:lnTo>
                  <a:pt x="1174999" y="1067169"/>
                </a:lnTo>
                <a:lnTo>
                  <a:pt x="1124574" y="1064696"/>
                </a:lnTo>
                <a:lnTo>
                  <a:pt x="1074626" y="1059190"/>
                </a:lnTo>
                <a:lnTo>
                  <a:pt x="1025473" y="1050667"/>
                </a:lnTo>
                <a:lnTo>
                  <a:pt x="977432" y="1039141"/>
                </a:lnTo>
                <a:lnTo>
                  <a:pt x="930819" y="1024629"/>
                </a:lnTo>
                <a:lnTo>
                  <a:pt x="885952" y="1007146"/>
                </a:lnTo>
                <a:lnTo>
                  <a:pt x="843146" y="986707"/>
                </a:lnTo>
                <a:lnTo>
                  <a:pt x="802720" y="963329"/>
                </a:lnTo>
                <a:lnTo>
                  <a:pt x="764990" y="937027"/>
                </a:lnTo>
                <a:lnTo>
                  <a:pt x="729537" y="962275"/>
                </a:lnTo>
                <a:lnTo>
                  <a:pt x="689705" y="982753"/>
                </a:lnTo>
                <a:lnTo>
                  <a:pt x="646405" y="998398"/>
                </a:lnTo>
                <a:lnTo>
                  <a:pt x="600546" y="1009150"/>
                </a:lnTo>
                <a:lnTo>
                  <a:pt x="553039" y="1014947"/>
                </a:lnTo>
                <a:lnTo>
                  <a:pt x="504796" y="1015728"/>
                </a:lnTo>
                <a:lnTo>
                  <a:pt x="456726" y="1011431"/>
                </a:lnTo>
                <a:lnTo>
                  <a:pt x="409740" y="1001994"/>
                </a:lnTo>
                <a:lnTo>
                  <a:pt x="364750" y="987357"/>
                </a:lnTo>
                <a:lnTo>
                  <a:pt x="322664" y="967457"/>
                </a:lnTo>
                <a:lnTo>
                  <a:pt x="275467" y="934615"/>
                </a:lnTo>
                <a:lnTo>
                  <a:pt x="240019" y="896343"/>
                </a:lnTo>
                <a:lnTo>
                  <a:pt x="217106" y="854080"/>
                </a:lnTo>
                <a:lnTo>
                  <a:pt x="207519" y="809264"/>
                </a:lnTo>
                <a:lnTo>
                  <a:pt x="212045" y="763334"/>
                </a:lnTo>
                <a:lnTo>
                  <a:pt x="160438" y="756971"/>
                </a:lnTo>
                <a:lnTo>
                  <a:pt x="113814" y="743195"/>
                </a:lnTo>
                <a:lnTo>
                  <a:pt x="73446" y="723004"/>
                </a:lnTo>
                <a:lnTo>
                  <a:pt x="40607" y="697399"/>
                </a:lnTo>
                <a:lnTo>
                  <a:pt x="16571" y="667377"/>
                </a:lnTo>
                <a:lnTo>
                  <a:pt x="0" y="598078"/>
                </a:lnTo>
                <a:lnTo>
                  <a:pt x="10405" y="560445"/>
                </a:lnTo>
                <a:lnTo>
                  <a:pt x="33105" y="526645"/>
                </a:lnTo>
                <a:lnTo>
                  <a:pt x="66405" y="497824"/>
                </a:lnTo>
                <a:lnTo>
                  <a:pt x="108609" y="475130"/>
                </a:lnTo>
                <a:lnTo>
                  <a:pt x="158023" y="459709"/>
                </a:lnTo>
                <a:lnTo>
                  <a:pt x="212949" y="452707"/>
                </a:lnTo>
                <a:lnTo>
                  <a:pt x="160101" y="430302"/>
                </a:lnTo>
                <a:lnTo>
                  <a:pt x="121519" y="398815"/>
                </a:lnTo>
                <a:lnTo>
                  <a:pt x="98917" y="361131"/>
                </a:lnTo>
                <a:lnTo>
                  <a:pt x="94008" y="320135"/>
                </a:lnTo>
                <a:lnTo>
                  <a:pt x="108509" y="278713"/>
                </a:lnTo>
                <a:lnTo>
                  <a:pt x="134793" y="247844"/>
                </a:lnTo>
                <a:lnTo>
                  <a:pt x="170734" y="223633"/>
                </a:lnTo>
                <a:lnTo>
                  <a:pt x="213910" y="206762"/>
                </a:lnTo>
                <a:lnTo>
                  <a:pt x="261895" y="197912"/>
                </a:lnTo>
                <a:lnTo>
                  <a:pt x="312267" y="197766"/>
                </a:lnTo>
                <a:lnTo>
                  <a:pt x="362602" y="207006"/>
                </a:lnTo>
                <a:lnTo>
                  <a:pt x="365013" y="207760"/>
                </a:lnTo>
                <a:lnTo>
                  <a:pt x="367424" y="208362"/>
                </a:lnTo>
                <a:lnTo>
                  <a:pt x="369835" y="209115"/>
                </a:lnTo>
                <a:lnTo>
                  <a:pt x="383898" y="172712"/>
                </a:lnTo>
                <a:lnTo>
                  <a:pt x="406534" y="139547"/>
                </a:lnTo>
                <a:lnTo>
                  <a:pt x="436750" y="110103"/>
                </a:lnTo>
                <a:lnTo>
                  <a:pt x="473552" y="84863"/>
                </a:lnTo>
                <a:lnTo>
                  <a:pt x="515947" y="64307"/>
                </a:lnTo>
                <a:lnTo>
                  <a:pt x="562942" y="48920"/>
                </a:lnTo>
                <a:lnTo>
                  <a:pt x="613542" y="39182"/>
                </a:lnTo>
                <a:lnTo>
                  <a:pt x="666755" y="35577"/>
                </a:lnTo>
                <a:lnTo>
                  <a:pt x="721587" y="38587"/>
                </a:lnTo>
                <a:lnTo>
                  <a:pt x="775760" y="48563"/>
                </a:lnTo>
                <a:lnTo>
                  <a:pt x="825760" y="64924"/>
                </a:lnTo>
                <a:lnTo>
                  <a:pt x="870451" y="87113"/>
                </a:lnTo>
                <a:lnTo>
                  <a:pt x="908695" y="114574"/>
                </a:lnTo>
                <a:lnTo>
                  <a:pt x="939359" y="146749"/>
                </a:lnTo>
                <a:close/>
              </a:path>
            </a:pathLst>
          </a:custGeom>
          <a:ln w="11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2103" y="1899169"/>
            <a:ext cx="1644650" cy="786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800"/>
              </a:lnSpc>
              <a:spcBef>
                <a:spcPts val="95"/>
              </a:spcBef>
            </a:pPr>
            <a:r>
              <a:rPr sz="1650" spc="-10" dirty="0">
                <a:latin typeface="Times New Roman"/>
                <a:cs typeface="Times New Roman"/>
              </a:rPr>
              <a:t>Обучение (выявление закономерностей)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0919" y="3360920"/>
            <a:ext cx="1537970" cy="896619"/>
          </a:xfrm>
          <a:prstGeom prst="rect">
            <a:avLst/>
          </a:prstGeom>
          <a:ln w="11299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43180" marR="29209" algn="ctr">
              <a:lnSpc>
                <a:spcPct val="100899"/>
              </a:lnSpc>
              <a:spcBef>
                <a:spcPts val="415"/>
              </a:spcBef>
            </a:pPr>
            <a:r>
              <a:rPr sz="1650" dirty="0">
                <a:latin typeface="Times New Roman"/>
                <a:cs typeface="Times New Roman"/>
              </a:rPr>
              <a:t>Инструмент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для </a:t>
            </a:r>
            <a:r>
              <a:rPr sz="1650" spc="-10" dirty="0">
                <a:latin typeface="Times New Roman"/>
                <a:cs typeface="Times New Roman"/>
              </a:rPr>
              <a:t>решения </a:t>
            </a:r>
            <a:r>
              <a:rPr sz="1650" dirty="0">
                <a:latin typeface="Times New Roman"/>
                <a:cs typeface="Times New Roman"/>
              </a:rPr>
              <a:t>сложной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задачи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494170"/>
            <a:ext cx="554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aseline="1388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3000" spc="-172" baseline="138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504" y="35813"/>
            <a:ext cx="6409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Машинное</a:t>
            </a:r>
            <a:r>
              <a:rPr spc="-125" dirty="0"/>
              <a:t> </a:t>
            </a:r>
            <a:r>
              <a:rPr spc="-10" dirty="0"/>
              <a:t>обучение.</a:t>
            </a:r>
            <a:r>
              <a:rPr spc="-145" dirty="0"/>
              <a:t> </a:t>
            </a:r>
            <a:r>
              <a:rPr spc="-10" dirty="0"/>
              <a:t>Обозначения</a:t>
            </a:r>
          </a:p>
        </p:txBody>
      </p:sp>
      <p:sp>
        <p:nvSpPr>
          <p:cNvPr id="4" name="object 4"/>
          <p:cNvSpPr/>
          <p:nvPr/>
        </p:nvSpPr>
        <p:spPr>
          <a:xfrm>
            <a:off x="136401" y="708937"/>
            <a:ext cx="1668145" cy="1049655"/>
          </a:xfrm>
          <a:custGeom>
            <a:avLst/>
            <a:gdLst/>
            <a:ahLst/>
            <a:cxnLst/>
            <a:rect l="l" t="t" r="r" b="b"/>
            <a:pathLst>
              <a:path w="1668145" h="1049655">
                <a:moveTo>
                  <a:pt x="0" y="1049647"/>
                </a:moveTo>
                <a:lnTo>
                  <a:pt x="1667767" y="1049647"/>
                </a:lnTo>
                <a:lnTo>
                  <a:pt x="1667767" y="0"/>
                </a:lnTo>
                <a:lnTo>
                  <a:pt x="0" y="0"/>
                </a:lnTo>
                <a:lnTo>
                  <a:pt x="0" y="1049647"/>
                </a:lnTo>
                <a:close/>
              </a:path>
            </a:pathLst>
          </a:custGeom>
          <a:ln w="1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929" y="848723"/>
            <a:ext cx="981075" cy="732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Times New Roman"/>
                <a:cs typeface="Times New Roman"/>
              </a:rPr>
              <a:t>Метод машинного обучения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70049" y="708895"/>
            <a:ext cx="1431290" cy="1168400"/>
          </a:xfrm>
          <a:custGeom>
            <a:avLst/>
            <a:gdLst/>
            <a:ahLst/>
            <a:cxnLst/>
            <a:rect l="l" t="t" r="r" b="b"/>
            <a:pathLst>
              <a:path w="1431289" h="1168400">
                <a:moveTo>
                  <a:pt x="0" y="142929"/>
                </a:moveTo>
                <a:lnTo>
                  <a:pt x="0" y="1024747"/>
                </a:lnTo>
                <a:lnTo>
                  <a:pt x="3692" y="1039377"/>
                </a:lnTo>
                <a:lnTo>
                  <a:pt x="32154" y="1067297"/>
                </a:lnTo>
                <a:lnTo>
                  <a:pt x="86323" y="1092949"/>
                </a:lnTo>
                <a:lnTo>
                  <a:pt x="163323" y="1115759"/>
                </a:lnTo>
                <a:lnTo>
                  <a:pt x="209487" y="1125918"/>
                </a:lnTo>
                <a:lnTo>
                  <a:pt x="260280" y="1135151"/>
                </a:lnTo>
                <a:lnTo>
                  <a:pt x="315344" y="1143386"/>
                </a:lnTo>
                <a:lnTo>
                  <a:pt x="374318" y="1150552"/>
                </a:lnTo>
                <a:lnTo>
                  <a:pt x="436845" y="1156575"/>
                </a:lnTo>
                <a:lnTo>
                  <a:pt x="502563" y="1161385"/>
                </a:lnTo>
                <a:lnTo>
                  <a:pt x="571114" y="1164910"/>
                </a:lnTo>
                <a:lnTo>
                  <a:pt x="642139" y="1167078"/>
                </a:lnTo>
                <a:lnTo>
                  <a:pt x="715278" y="1167816"/>
                </a:lnTo>
                <a:lnTo>
                  <a:pt x="788418" y="1167078"/>
                </a:lnTo>
                <a:lnTo>
                  <a:pt x="859447" y="1164910"/>
                </a:lnTo>
                <a:lnTo>
                  <a:pt x="928005" y="1161385"/>
                </a:lnTo>
                <a:lnTo>
                  <a:pt x="993732" y="1156575"/>
                </a:lnTo>
                <a:lnTo>
                  <a:pt x="1056269" y="1150552"/>
                </a:lnTo>
                <a:lnTo>
                  <a:pt x="1115256" y="1143386"/>
                </a:lnTo>
                <a:lnTo>
                  <a:pt x="1170332" y="1135151"/>
                </a:lnTo>
                <a:lnTo>
                  <a:pt x="1221138" y="1125918"/>
                </a:lnTo>
                <a:lnTo>
                  <a:pt x="1267315" y="1115759"/>
                </a:lnTo>
                <a:lnTo>
                  <a:pt x="1308502" y="1104745"/>
                </a:lnTo>
                <a:lnTo>
                  <a:pt x="1374469" y="1080443"/>
                </a:lnTo>
                <a:lnTo>
                  <a:pt x="1416159" y="1053585"/>
                </a:lnTo>
                <a:lnTo>
                  <a:pt x="1430696" y="1024747"/>
                </a:lnTo>
                <a:lnTo>
                  <a:pt x="1430696" y="142929"/>
                </a:lnTo>
                <a:lnTo>
                  <a:pt x="1398528" y="100443"/>
                </a:lnTo>
                <a:lnTo>
                  <a:pt x="1344340" y="74821"/>
                </a:lnTo>
                <a:lnTo>
                  <a:pt x="1267315" y="52032"/>
                </a:lnTo>
                <a:lnTo>
                  <a:pt x="1221138" y="41880"/>
                </a:lnTo>
                <a:lnTo>
                  <a:pt x="1170332" y="32653"/>
                </a:lnTo>
                <a:lnTo>
                  <a:pt x="1115256" y="24422"/>
                </a:lnTo>
                <a:lnTo>
                  <a:pt x="1056269" y="17260"/>
                </a:lnTo>
                <a:lnTo>
                  <a:pt x="993732" y="11238"/>
                </a:lnTo>
                <a:lnTo>
                  <a:pt x="928005" y="6429"/>
                </a:lnTo>
                <a:lnTo>
                  <a:pt x="859447" y="2905"/>
                </a:lnTo>
                <a:lnTo>
                  <a:pt x="788418" y="738"/>
                </a:lnTo>
                <a:lnTo>
                  <a:pt x="715278" y="0"/>
                </a:lnTo>
                <a:lnTo>
                  <a:pt x="642139" y="738"/>
                </a:lnTo>
                <a:lnTo>
                  <a:pt x="571114" y="2905"/>
                </a:lnTo>
                <a:lnTo>
                  <a:pt x="502563" y="6429"/>
                </a:lnTo>
                <a:lnTo>
                  <a:pt x="436845" y="11238"/>
                </a:lnTo>
                <a:lnTo>
                  <a:pt x="374318" y="17260"/>
                </a:lnTo>
                <a:lnTo>
                  <a:pt x="315344" y="24422"/>
                </a:lnTo>
                <a:lnTo>
                  <a:pt x="260280" y="32653"/>
                </a:lnTo>
                <a:lnTo>
                  <a:pt x="209487" y="41880"/>
                </a:lnTo>
                <a:lnTo>
                  <a:pt x="163323" y="52032"/>
                </a:lnTo>
                <a:lnTo>
                  <a:pt x="122149" y="63036"/>
                </a:lnTo>
                <a:lnTo>
                  <a:pt x="56205" y="87314"/>
                </a:lnTo>
                <a:lnTo>
                  <a:pt x="14530" y="114137"/>
                </a:lnTo>
                <a:lnTo>
                  <a:pt x="0" y="142929"/>
                </a:lnTo>
                <a:close/>
              </a:path>
              <a:path w="1431289" h="1168400">
                <a:moveTo>
                  <a:pt x="0" y="142929"/>
                </a:moveTo>
                <a:lnTo>
                  <a:pt x="32154" y="185479"/>
                </a:lnTo>
                <a:lnTo>
                  <a:pt x="86323" y="211131"/>
                </a:lnTo>
                <a:lnTo>
                  <a:pt x="163323" y="233941"/>
                </a:lnTo>
                <a:lnTo>
                  <a:pt x="209487" y="244100"/>
                </a:lnTo>
                <a:lnTo>
                  <a:pt x="260280" y="253333"/>
                </a:lnTo>
                <a:lnTo>
                  <a:pt x="315344" y="261569"/>
                </a:lnTo>
                <a:lnTo>
                  <a:pt x="374318" y="268734"/>
                </a:lnTo>
                <a:lnTo>
                  <a:pt x="436845" y="274757"/>
                </a:lnTo>
                <a:lnTo>
                  <a:pt x="502563" y="279568"/>
                </a:lnTo>
                <a:lnTo>
                  <a:pt x="571114" y="283092"/>
                </a:lnTo>
                <a:lnTo>
                  <a:pt x="642139" y="285260"/>
                </a:lnTo>
                <a:lnTo>
                  <a:pt x="715278" y="285998"/>
                </a:lnTo>
                <a:lnTo>
                  <a:pt x="788418" y="285260"/>
                </a:lnTo>
                <a:lnTo>
                  <a:pt x="859447" y="283092"/>
                </a:lnTo>
                <a:lnTo>
                  <a:pt x="928005" y="279568"/>
                </a:lnTo>
                <a:lnTo>
                  <a:pt x="993732" y="274757"/>
                </a:lnTo>
                <a:lnTo>
                  <a:pt x="1056269" y="268734"/>
                </a:lnTo>
                <a:lnTo>
                  <a:pt x="1115256" y="261569"/>
                </a:lnTo>
                <a:lnTo>
                  <a:pt x="1170332" y="253333"/>
                </a:lnTo>
                <a:lnTo>
                  <a:pt x="1221138" y="244100"/>
                </a:lnTo>
                <a:lnTo>
                  <a:pt x="1267315" y="233941"/>
                </a:lnTo>
                <a:lnTo>
                  <a:pt x="1308502" y="222928"/>
                </a:lnTo>
                <a:lnTo>
                  <a:pt x="1374469" y="198625"/>
                </a:lnTo>
                <a:lnTo>
                  <a:pt x="1416159" y="171767"/>
                </a:lnTo>
                <a:lnTo>
                  <a:pt x="1427002" y="157560"/>
                </a:lnTo>
                <a:lnTo>
                  <a:pt x="1430696" y="142929"/>
                </a:lnTo>
              </a:path>
              <a:path w="1431289" h="1168400">
                <a:moveTo>
                  <a:pt x="0" y="214534"/>
                </a:moveTo>
                <a:lnTo>
                  <a:pt x="32154" y="257019"/>
                </a:lnTo>
                <a:lnTo>
                  <a:pt x="86323" y="282642"/>
                </a:lnTo>
                <a:lnTo>
                  <a:pt x="163323" y="305431"/>
                </a:lnTo>
                <a:lnTo>
                  <a:pt x="209487" y="315582"/>
                </a:lnTo>
                <a:lnTo>
                  <a:pt x="260280" y="324810"/>
                </a:lnTo>
                <a:lnTo>
                  <a:pt x="315344" y="333041"/>
                </a:lnTo>
                <a:lnTo>
                  <a:pt x="374318" y="340203"/>
                </a:lnTo>
                <a:lnTo>
                  <a:pt x="436845" y="346224"/>
                </a:lnTo>
                <a:lnTo>
                  <a:pt x="502563" y="351033"/>
                </a:lnTo>
                <a:lnTo>
                  <a:pt x="571114" y="354557"/>
                </a:lnTo>
                <a:lnTo>
                  <a:pt x="642139" y="356724"/>
                </a:lnTo>
                <a:lnTo>
                  <a:pt x="715278" y="357463"/>
                </a:lnTo>
                <a:lnTo>
                  <a:pt x="788418" y="356724"/>
                </a:lnTo>
                <a:lnTo>
                  <a:pt x="859447" y="354557"/>
                </a:lnTo>
                <a:lnTo>
                  <a:pt x="928005" y="351033"/>
                </a:lnTo>
                <a:lnTo>
                  <a:pt x="993732" y="346224"/>
                </a:lnTo>
                <a:lnTo>
                  <a:pt x="1056269" y="340203"/>
                </a:lnTo>
                <a:lnTo>
                  <a:pt x="1115256" y="333041"/>
                </a:lnTo>
                <a:lnTo>
                  <a:pt x="1170332" y="324810"/>
                </a:lnTo>
                <a:lnTo>
                  <a:pt x="1221138" y="315583"/>
                </a:lnTo>
                <a:lnTo>
                  <a:pt x="1267315" y="305431"/>
                </a:lnTo>
                <a:lnTo>
                  <a:pt x="1308502" y="294426"/>
                </a:lnTo>
                <a:lnTo>
                  <a:pt x="1374469" y="270149"/>
                </a:lnTo>
                <a:lnTo>
                  <a:pt x="1416159" y="243326"/>
                </a:lnTo>
                <a:lnTo>
                  <a:pt x="1427002" y="229140"/>
                </a:lnTo>
                <a:lnTo>
                  <a:pt x="1430696" y="214534"/>
                </a:lnTo>
              </a:path>
            </a:pathLst>
          </a:custGeom>
          <a:ln w="10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66801" y="1122671"/>
            <a:ext cx="1050925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Times New Roman"/>
                <a:cs typeface="Times New Roman"/>
              </a:rPr>
              <a:t>Данные (обучающая выборка)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65513" y="2146973"/>
            <a:ext cx="2244090" cy="947419"/>
          </a:xfrm>
          <a:custGeom>
            <a:avLst/>
            <a:gdLst/>
            <a:ahLst/>
            <a:cxnLst/>
            <a:rect l="l" t="t" r="r" b="b"/>
            <a:pathLst>
              <a:path w="2244090" h="947419">
                <a:moveTo>
                  <a:pt x="833603" y="130221"/>
                </a:moveTo>
                <a:lnTo>
                  <a:pt x="861401" y="99577"/>
                </a:lnTo>
                <a:lnTo>
                  <a:pt x="894594" y="72719"/>
                </a:lnTo>
                <a:lnTo>
                  <a:pt x="932437" y="49807"/>
                </a:lnTo>
                <a:lnTo>
                  <a:pt x="974188" y="31000"/>
                </a:lnTo>
                <a:lnTo>
                  <a:pt x="1019101" y="16456"/>
                </a:lnTo>
                <a:lnTo>
                  <a:pt x="1066434" y="6335"/>
                </a:lnTo>
                <a:lnTo>
                  <a:pt x="1115442" y="797"/>
                </a:lnTo>
                <a:lnTo>
                  <a:pt x="1165382" y="0"/>
                </a:lnTo>
                <a:lnTo>
                  <a:pt x="1215509" y="4103"/>
                </a:lnTo>
                <a:lnTo>
                  <a:pt x="1265081" y="13266"/>
                </a:lnTo>
                <a:lnTo>
                  <a:pt x="1313352" y="27648"/>
                </a:lnTo>
                <a:lnTo>
                  <a:pt x="1357963" y="46679"/>
                </a:lnTo>
                <a:lnTo>
                  <a:pt x="1397802" y="69861"/>
                </a:lnTo>
                <a:lnTo>
                  <a:pt x="1432253" y="96774"/>
                </a:lnTo>
                <a:lnTo>
                  <a:pt x="1460698" y="126998"/>
                </a:lnTo>
                <a:lnTo>
                  <a:pt x="1498383" y="101653"/>
                </a:lnTo>
                <a:lnTo>
                  <a:pt x="1541374" y="82538"/>
                </a:lnTo>
                <a:lnTo>
                  <a:pt x="1588192" y="69749"/>
                </a:lnTo>
                <a:lnTo>
                  <a:pt x="1637362" y="63380"/>
                </a:lnTo>
                <a:lnTo>
                  <a:pt x="1687405" y="63528"/>
                </a:lnTo>
                <a:lnTo>
                  <a:pt x="1736846" y="70286"/>
                </a:lnTo>
                <a:lnTo>
                  <a:pt x="1784207" y="83751"/>
                </a:lnTo>
                <a:lnTo>
                  <a:pt x="1828010" y="104017"/>
                </a:lnTo>
                <a:lnTo>
                  <a:pt x="1877131" y="141133"/>
                </a:lnTo>
                <a:lnTo>
                  <a:pt x="1909324" y="186131"/>
                </a:lnTo>
                <a:lnTo>
                  <a:pt x="1961779" y="179182"/>
                </a:lnTo>
                <a:lnTo>
                  <a:pt x="2013886" y="179556"/>
                </a:lnTo>
                <a:lnTo>
                  <a:pt x="2064215" y="186841"/>
                </a:lnTo>
                <a:lnTo>
                  <a:pt x="2111336" y="200621"/>
                </a:lnTo>
                <a:lnTo>
                  <a:pt x="2153820" y="220483"/>
                </a:lnTo>
                <a:lnTo>
                  <a:pt x="2190237" y="246012"/>
                </a:lnTo>
                <a:lnTo>
                  <a:pt x="2219156" y="276793"/>
                </a:lnTo>
                <a:lnTo>
                  <a:pt x="2228583" y="316152"/>
                </a:lnTo>
                <a:lnTo>
                  <a:pt x="2221321" y="354536"/>
                </a:lnTo>
                <a:lnTo>
                  <a:pt x="2198817" y="389691"/>
                </a:lnTo>
                <a:lnTo>
                  <a:pt x="2162517" y="419364"/>
                </a:lnTo>
                <a:lnTo>
                  <a:pt x="2113869" y="441302"/>
                </a:lnTo>
                <a:lnTo>
                  <a:pt x="2164678" y="463084"/>
                </a:lnTo>
                <a:lnTo>
                  <a:pt x="2203968" y="492246"/>
                </a:lnTo>
                <a:lnTo>
                  <a:pt x="2230687" y="526850"/>
                </a:lnTo>
                <a:lnTo>
                  <a:pt x="2243784" y="564956"/>
                </a:lnTo>
                <a:lnTo>
                  <a:pt x="2242207" y="604628"/>
                </a:lnTo>
                <a:lnTo>
                  <a:pt x="2224904" y="643926"/>
                </a:lnTo>
                <a:lnTo>
                  <a:pt x="2199721" y="673022"/>
                </a:lnTo>
                <a:lnTo>
                  <a:pt x="2166901" y="696960"/>
                </a:lnTo>
                <a:lnTo>
                  <a:pt x="2127991" y="715303"/>
                </a:lnTo>
                <a:lnTo>
                  <a:pt x="2084540" y="727611"/>
                </a:lnTo>
                <a:lnTo>
                  <a:pt x="2038094" y="733445"/>
                </a:lnTo>
                <a:lnTo>
                  <a:pt x="1990202" y="732367"/>
                </a:lnTo>
                <a:lnTo>
                  <a:pt x="1942410" y="723938"/>
                </a:lnTo>
                <a:lnTo>
                  <a:pt x="1918777" y="757745"/>
                </a:lnTo>
                <a:lnTo>
                  <a:pt x="1889441" y="788350"/>
                </a:lnTo>
                <a:lnTo>
                  <a:pt x="1855024" y="815570"/>
                </a:lnTo>
                <a:lnTo>
                  <a:pt x="1816151" y="839221"/>
                </a:lnTo>
                <a:lnTo>
                  <a:pt x="1773443" y="859119"/>
                </a:lnTo>
                <a:lnTo>
                  <a:pt x="1727525" y="875082"/>
                </a:lnTo>
                <a:lnTo>
                  <a:pt x="1679019" y="886926"/>
                </a:lnTo>
                <a:lnTo>
                  <a:pt x="1628548" y="894467"/>
                </a:lnTo>
                <a:lnTo>
                  <a:pt x="1576736" y="897522"/>
                </a:lnTo>
                <a:lnTo>
                  <a:pt x="1524205" y="895908"/>
                </a:lnTo>
                <a:lnTo>
                  <a:pt x="1471579" y="889441"/>
                </a:lnTo>
                <a:lnTo>
                  <a:pt x="1419480" y="877937"/>
                </a:lnTo>
                <a:lnTo>
                  <a:pt x="1382048" y="866167"/>
                </a:lnTo>
                <a:lnTo>
                  <a:pt x="1338843" y="888435"/>
                </a:lnTo>
                <a:lnTo>
                  <a:pt x="1293336" y="907106"/>
                </a:lnTo>
                <a:lnTo>
                  <a:pt x="1245939" y="922200"/>
                </a:lnTo>
                <a:lnTo>
                  <a:pt x="1197061" y="933737"/>
                </a:lnTo>
                <a:lnTo>
                  <a:pt x="1147111" y="941736"/>
                </a:lnTo>
                <a:lnTo>
                  <a:pt x="1096500" y="946218"/>
                </a:lnTo>
                <a:lnTo>
                  <a:pt x="1045636" y="947202"/>
                </a:lnTo>
                <a:lnTo>
                  <a:pt x="994931" y="944709"/>
                </a:lnTo>
                <a:lnTo>
                  <a:pt x="944792" y="938758"/>
                </a:lnTo>
                <a:lnTo>
                  <a:pt x="895631" y="929369"/>
                </a:lnTo>
                <a:lnTo>
                  <a:pt x="847858" y="916562"/>
                </a:lnTo>
                <a:lnTo>
                  <a:pt x="801880" y="900357"/>
                </a:lnTo>
                <a:lnTo>
                  <a:pt x="758110" y="880775"/>
                </a:lnTo>
                <a:lnTo>
                  <a:pt x="716955" y="857834"/>
                </a:lnTo>
                <a:lnTo>
                  <a:pt x="678827" y="831555"/>
                </a:lnTo>
                <a:lnTo>
                  <a:pt x="643594" y="856236"/>
                </a:lnTo>
                <a:lnTo>
                  <a:pt x="603683" y="875673"/>
                </a:lnTo>
                <a:lnTo>
                  <a:pt x="560200" y="889791"/>
                </a:lnTo>
                <a:lnTo>
                  <a:pt x="514254" y="898515"/>
                </a:lnTo>
                <a:lnTo>
                  <a:pt x="466949" y="901770"/>
                </a:lnTo>
                <a:lnTo>
                  <a:pt x="419392" y="899480"/>
                </a:lnTo>
                <a:lnTo>
                  <a:pt x="372691" y="891572"/>
                </a:lnTo>
                <a:lnTo>
                  <a:pt x="327951" y="877970"/>
                </a:lnTo>
                <a:lnTo>
                  <a:pt x="286279" y="858600"/>
                </a:lnTo>
                <a:lnTo>
                  <a:pt x="244418" y="829521"/>
                </a:lnTo>
                <a:lnTo>
                  <a:pt x="212994" y="795599"/>
                </a:lnTo>
                <a:lnTo>
                  <a:pt x="192687" y="758112"/>
                </a:lnTo>
                <a:lnTo>
                  <a:pt x="184176" y="718338"/>
                </a:lnTo>
                <a:lnTo>
                  <a:pt x="188142" y="677556"/>
                </a:lnTo>
                <a:lnTo>
                  <a:pt x="135155" y="670269"/>
                </a:lnTo>
                <a:lnTo>
                  <a:pt x="88427" y="654248"/>
                </a:lnTo>
                <a:lnTo>
                  <a:pt x="49751" y="630894"/>
                </a:lnTo>
                <a:lnTo>
                  <a:pt x="20925" y="601607"/>
                </a:lnTo>
                <a:lnTo>
                  <a:pt x="0" y="530843"/>
                </a:lnTo>
                <a:lnTo>
                  <a:pt x="12454" y="491137"/>
                </a:lnTo>
                <a:lnTo>
                  <a:pt x="40185" y="456610"/>
                </a:lnTo>
                <a:lnTo>
                  <a:pt x="80601" y="429044"/>
                </a:lnTo>
                <a:lnTo>
                  <a:pt x="131110" y="410222"/>
                </a:lnTo>
                <a:lnTo>
                  <a:pt x="189123" y="401927"/>
                </a:lnTo>
                <a:lnTo>
                  <a:pt x="142190" y="381951"/>
                </a:lnTo>
                <a:lnTo>
                  <a:pt x="107902" y="353979"/>
                </a:lnTo>
                <a:lnTo>
                  <a:pt x="87799" y="320538"/>
                </a:lnTo>
                <a:lnTo>
                  <a:pt x="83423" y="284157"/>
                </a:lnTo>
                <a:lnTo>
                  <a:pt x="96314" y="247367"/>
                </a:lnTo>
                <a:lnTo>
                  <a:pt x="125386" y="215205"/>
                </a:lnTo>
                <a:lnTo>
                  <a:pt x="166208" y="191720"/>
                </a:lnTo>
                <a:lnTo>
                  <a:pt x="215051" y="177954"/>
                </a:lnTo>
                <a:lnTo>
                  <a:pt x="268187" y="174949"/>
                </a:lnTo>
                <a:lnTo>
                  <a:pt x="321889" y="183749"/>
                </a:lnTo>
                <a:lnTo>
                  <a:pt x="323992" y="184450"/>
                </a:lnTo>
                <a:lnTo>
                  <a:pt x="326095" y="185010"/>
                </a:lnTo>
                <a:lnTo>
                  <a:pt x="328197" y="185711"/>
                </a:lnTo>
                <a:lnTo>
                  <a:pt x="342815" y="149534"/>
                </a:lnTo>
                <a:lnTo>
                  <a:pt x="366905" y="117077"/>
                </a:lnTo>
                <a:lnTo>
                  <a:pt x="399216" y="88945"/>
                </a:lnTo>
                <a:lnTo>
                  <a:pt x="438496" y="65745"/>
                </a:lnTo>
                <a:lnTo>
                  <a:pt x="483494" y="48082"/>
                </a:lnTo>
                <a:lnTo>
                  <a:pt x="532958" y="36561"/>
                </a:lnTo>
                <a:lnTo>
                  <a:pt x="585634" y="31790"/>
                </a:lnTo>
                <a:lnTo>
                  <a:pt x="640273" y="34374"/>
                </a:lnTo>
                <a:lnTo>
                  <a:pt x="699856" y="46296"/>
                </a:lnTo>
                <a:lnTo>
                  <a:pt x="753236" y="66901"/>
                </a:lnTo>
                <a:lnTo>
                  <a:pt x="798466" y="95204"/>
                </a:lnTo>
                <a:lnTo>
                  <a:pt x="833603" y="130221"/>
                </a:lnTo>
                <a:close/>
              </a:path>
            </a:pathLst>
          </a:custGeom>
          <a:ln w="1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64088" y="2355786"/>
            <a:ext cx="1856739" cy="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Times New Roman"/>
                <a:cs typeface="Times New Roman"/>
              </a:rPr>
              <a:t>Обучение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(выявление закономерностей)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74604" y="3621682"/>
            <a:ext cx="1431290" cy="833755"/>
          </a:xfrm>
          <a:custGeom>
            <a:avLst/>
            <a:gdLst/>
            <a:ahLst/>
            <a:cxnLst/>
            <a:rect l="l" t="t" r="r" b="b"/>
            <a:pathLst>
              <a:path w="1431289" h="833754">
                <a:moveTo>
                  <a:pt x="0" y="833488"/>
                </a:moveTo>
                <a:lnTo>
                  <a:pt x="1430696" y="833488"/>
                </a:lnTo>
                <a:lnTo>
                  <a:pt x="1430696" y="0"/>
                </a:lnTo>
                <a:lnTo>
                  <a:pt x="0" y="0"/>
                </a:lnTo>
                <a:lnTo>
                  <a:pt x="0" y="833488"/>
                </a:lnTo>
                <a:close/>
              </a:path>
            </a:pathLst>
          </a:custGeom>
          <a:ln w="1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02421" y="3658223"/>
            <a:ext cx="1381760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Times New Roman"/>
                <a:cs typeface="Times New Roman"/>
              </a:rPr>
              <a:t>Инструмент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для </a:t>
            </a:r>
            <a:r>
              <a:rPr sz="1550" spc="-10" dirty="0">
                <a:latin typeface="Times New Roman"/>
                <a:cs typeface="Times New Roman"/>
              </a:rPr>
              <a:t>решения </a:t>
            </a:r>
            <a:r>
              <a:rPr sz="1550" dirty="0">
                <a:latin typeface="Times New Roman"/>
                <a:cs typeface="Times New Roman"/>
              </a:rPr>
              <a:t>сложной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задачи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7448" y="1678782"/>
            <a:ext cx="3977004" cy="1948180"/>
            <a:chOff x="937448" y="1678782"/>
            <a:chExt cx="3977004" cy="1948180"/>
          </a:xfrm>
        </p:grpSpPr>
        <p:sp>
          <p:nvSpPr>
            <p:cNvPr id="13" name="object 13"/>
            <p:cNvSpPr/>
            <p:nvPr/>
          </p:nvSpPr>
          <p:spPr>
            <a:xfrm>
              <a:off x="942703" y="1684037"/>
              <a:ext cx="1327150" cy="649605"/>
            </a:xfrm>
            <a:custGeom>
              <a:avLst/>
              <a:gdLst/>
              <a:ahLst/>
              <a:cxnLst/>
              <a:rect l="l" t="t" r="r" b="b"/>
              <a:pathLst>
                <a:path w="1327150" h="649605">
                  <a:moveTo>
                    <a:pt x="55195" y="0"/>
                  </a:moveTo>
                  <a:lnTo>
                    <a:pt x="0" y="148954"/>
                  </a:lnTo>
                  <a:lnTo>
                    <a:pt x="1149926" y="574659"/>
                  </a:lnTo>
                  <a:lnTo>
                    <a:pt x="1122307" y="649207"/>
                  </a:lnTo>
                  <a:lnTo>
                    <a:pt x="1326573" y="555322"/>
                  </a:lnTo>
                  <a:lnTo>
                    <a:pt x="1232641" y="351157"/>
                  </a:lnTo>
                  <a:lnTo>
                    <a:pt x="1205163" y="425705"/>
                  </a:lnTo>
                  <a:lnTo>
                    <a:pt x="5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2703" y="1684037"/>
              <a:ext cx="1327150" cy="649605"/>
            </a:xfrm>
            <a:custGeom>
              <a:avLst/>
              <a:gdLst/>
              <a:ahLst/>
              <a:cxnLst/>
              <a:rect l="l" t="t" r="r" b="b"/>
              <a:pathLst>
                <a:path w="1327150" h="649605">
                  <a:moveTo>
                    <a:pt x="1326573" y="555322"/>
                  </a:moveTo>
                  <a:lnTo>
                    <a:pt x="1122307" y="649207"/>
                  </a:lnTo>
                  <a:lnTo>
                    <a:pt x="1149926" y="574659"/>
                  </a:lnTo>
                  <a:lnTo>
                    <a:pt x="0" y="148954"/>
                  </a:lnTo>
                  <a:lnTo>
                    <a:pt x="55195" y="0"/>
                  </a:lnTo>
                  <a:lnTo>
                    <a:pt x="1205163" y="425705"/>
                  </a:lnTo>
                  <a:lnTo>
                    <a:pt x="1232641" y="351157"/>
                  </a:lnTo>
                  <a:lnTo>
                    <a:pt x="1326573" y="555322"/>
                  </a:lnTo>
                </a:path>
              </a:pathLst>
            </a:custGeom>
            <a:ln w="10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91982" y="1800903"/>
              <a:ext cx="1217295" cy="553720"/>
            </a:xfrm>
            <a:custGeom>
              <a:avLst/>
              <a:gdLst/>
              <a:ahLst/>
              <a:cxnLst/>
              <a:rect l="l" t="t" r="r" b="b"/>
              <a:pathLst>
                <a:path w="1217295" h="553719">
                  <a:moveTo>
                    <a:pt x="1169652" y="0"/>
                  </a:moveTo>
                  <a:lnTo>
                    <a:pt x="127858" y="325934"/>
                  </a:lnTo>
                  <a:lnTo>
                    <a:pt x="104165" y="250126"/>
                  </a:lnTo>
                  <a:lnTo>
                    <a:pt x="0" y="449106"/>
                  </a:lnTo>
                  <a:lnTo>
                    <a:pt x="199077" y="553360"/>
                  </a:lnTo>
                  <a:lnTo>
                    <a:pt x="175384" y="477551"/>
                  </a:lnTo>
                  <a:lnTo>
                    <a:pt x="1217178" y="151617"/>
                  </a:lnTo>
                  <a:lnTo>
                    <a:pt x="116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0339" y="1800903"/>
              <a:ext cx="2078989" cy="1821180"/>
            </a:xfrm>
            <a:custGeom>
              <a:avLst/>
              <a:gdLst/>
              <a:ahLst/>
              <a:cxnLst/>
              <a:rect l="l" t="t" r="r" b="b"/>
              <a:pathLst>
                <a:path w="2078989" h="1821179">
                  <a:moveTo>
                    <a:pt x="861642" y="449106"/>
                  </a:moveTo>
                  <a:lnTo>
                    <a:pt x="965807" y="250126"/>
                  </a:lnTo>
                  <a:lnTo>
                    <a:pt x="989500" y="325934"/>
                  </a:lnTo>
                  <a:lnTo>
                    <a:pt x="2031294" y="0"/>
                  </a:lnTo>
                  <a:lnTo>
                    <a:pt x="2078820" y="151617"/>
                  </a:lnTo>
                  <a:lnTo>
                    <a:pt x="1037027" y="477551"/>
                  </a:lnTo>
                  <a:lnTo>
                    <a:pt x="1060720" y="553360"/>
                  </a:lnTo>
                  <a:lnTo>
                    <a:pt x="861642" y="449106"/>
                  </a:lnTo>
                </a:path>
                <a:path w="2078989" h="1821179">
                  <a:moveTo>
                    <a:pt x="159542" y="1820779"/>
                  </a:moveTo>
                  <a:lnTo>
                    <a:pt x="0" y="1662533"/>
                  </a:lnTo>
                  <a:lnTo>
                    <a:pt x="79490" y="1662211"/>
                  </a:lnTo>
                  <a:lnTo>
                    <a:pt x="77948" y="1293650"/>
                  </a:lnTo>
                  <a:lnTo>
                    <a:pt x="236930" y="1292949"/>
                  </a:lnTo>
                  <a:lnTo>
                    <a:pt x="238332" y="1661581"/>
                  </a:lnTo>
                  <a:lnTo>
                    <a:pt x="317823" y="1661258"/>
                  </a:lnTo>
                  <a:lnTo>
                    <a:pt x="159542" y="1820779"/>
                  </a:lnTo>
                </a:path>
              </a:pathLst>
            </a:custGeom>
            <a:ln w="10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095491" y="2064892"/>
            <a:ext cx="693420" cy="236220"/>
          </a:xfrm>
          <a:custGeom>
            <a:avLst/>
            <a:gdLst/>
            <a:ahLst/>
            <a:cxnLst/>
            <a:rect l="l" t="t" r="r" b="b"/>
            <a:pathLst>
              <a:path w="693420" h="236219">
                <a:moveTo>
                  <a:pt x="618236" y="0"/>
                </a:moveTo>
                <a:lnTo>
                  <a:pt x="614807" y="9652"/>
                </a:lnTo>
                <a:lnTo>
                  <a:pt x="628447" y="15557"/>
                </a:lnTo>
                <a:lnTo>
                  <a:pt x="640206" y="23749"/>
                </a:lnTo>
                <a:lnTo>
                  <a:pt x="664061" y="61777"/>
                </a:lnTo>
                <a:lnTo>
                  <a:pt x="671830" y="116712"/>
                </a:lnTo>
                <a:lnTo>
                  <a:pt x="670968" y="137497"/>
                </a:lnTo>
                <a:lnTo>
                  <a:pt x="657860" y="188468"/>
                </a:lnTo>
                <a:lnTo>
                  <a:pt x="628642" y="220257"/>
                </a:lnTo>
                <a:lnTo>
                  <a:pt x="615188" y="226187"/>
                </a:lnTo>
                <a:lnTo>
                  <a:pt x="618236" y="235839"/>
                </a:lnTo>
                <a:lnTo>
                  <a:pt x="663223" y="208996"/>
                </a:lnTo>
                <a:lnTo>
                  <a:pt x="688562" y="159607"/>
                </a:lnTo>
                <a:lnTo>
                  <a:pt x="693419" y="117983"/>
                </a:lnTo>
                <a:lnTo>
                  <a:pt x="692203" y="96337"/>
                </a:lnTo>
                <a:lnTo>
                  <a:pt x="682436" y="58046"/>
                </a:lnTo>
                <a:lnTo>
                  <a:pt x="650239" y="15176"/>
                </a:lnTo>
                <a:lnTo>
                  <a:pt x="635285" y="6219"/>
                </a:lnTo>
                <a:lnTo>
                  <a:pt x="618236" y="0"/>
                </a:lnTo>
                <a:close/>
              </a:path>
              <a:path w="693420" h="236219">
                <a:moveTo>
                  <a:pt x="75184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4" y="235839"/>
                </a:lnTo>
                <a:lnTo>
                  <a:pt x="78232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3" y="46990"/>
                </a:lnTo>
                <a:lnTo>
                  <a:pt x="64990" y="15557"/>
                </a:lnTo>
                <a:lnTo>
                  <a:pt x="78612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5491" y="3601084"/>
            <a:ext cx="693420" cy="236220"/>
          </a:xfrm>
          <a:custGeom>
            <a:avLst/>
            <a:gdLst/>
            <a:ahLst/>
            <a:cxnLst/>
            <a:rect l="l" t="t" r="r" b="b"/>
            <a:pathLst>
              <a:path w="693420" h="236220">
                <a:moveTo>
                  <a:pt x="618236" y="0"/>
                </a:moveTo>
                <a:lnTo>
                  <a:pt x="614807" y="9651"/>
                </a:lnTo>
                <a:lnTo>
                  <a:pt x="628447" y="15557"/>
                </a:lnTo>
                <a:lnTo>
                  <a:pt x="640206" y="23749"/>
                </a:lnTo>
                <a:lnTo>
                  <a:pt x="664061" y="61777"/>
                </a:lnTo>
                <a:lnTo>
                  <a:pt x="671830" y="116712"/>
                </a:lnTo>
                <a:lnTo>
                  <a:pt x="670968" y="137497"/>
                </a:lnTo>
                <a:lnTo>
                  <a:pt x="657860" y="188467"/>
                </a:lnTo>
                <a:lnTo>
                  <a:pt x="628642" y="220257"/>
                </a:lnTo>
                <a:lnTo>
                  <a:pt x="615188" y="226187"/>
                </a:lnTo>
                <a:lnTo>
                  <a:pt x="618236" y="235838"/>
                </a:lnTo>
                <a:lnTo>
                  <a:pt x="663223" y="208996"/>
                </a:lnTo>
                <a:lnTo>
                  <a:pt x="688562" y="159607"/>
                </a:lnTo>
                <a:lnTo>
                  <a:pt x="693419" y="117982"/>
                </a:lnTo>
                <a:lnTo>
                  <a:pt x="692203" y="96337"/>
                </a:lnTo>
                <a:lnTo>
                  <a:pt x="682436" y="58046"/>
                </a:lnTo>
                <a:lnTo>
                  <a:pt x="650239" y="15176"/>
                </a:lnTo>
                <a:lnTo>
                  <a:pt x="635285" y="6219"/>
                </a:lnTo>
                <a:lnTo>
                  <a:pt x="618236" y="0"/>
                </a:lnTo>
                <a:close/>
              </a:path>
              <a:path w="693420" h="236220">
                <a:moveTo>
                  <a:pt x="75184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4" y="235838"/>
                </a:lnTo>
                <a:lnTo>
                  <a:pt x="78232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3" y="46989"/>
                </a:lnTo>
                <a:lnTo>
                  <a:pt x="64990" y="15557"/>
                </a:lnTo>
                <a:lnTo>
                  <a:pt x="78612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42228" y="769112"/>
            <a:ext cx="3419475" cy="339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31165" algn="l"/>
              </a:tabLst>
            </a:pPr>
            <a:r>
              <a:rPr sz="2000" dirty="0">
                <a:latin typeface="Cambria Math"/>
                <a:cs typeface="Cambria Math"/>
              </a:rPr>
              <a:t>𝑋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множество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объектов</a:t>
            </a:r>
            <a:endParaRPr sz="20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{𝑥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𝑥</a:t>
            </a:r>
            <a:r>
              <a:rPr sz="2175" spc="37" baseline="-15325" dirty="0">
                <a:latin typeface="Cambria Math"/>
                <a:cs typeface="Cambria Math"/>
              </a:rPr>
              <a:t>𝑙</a:t>
            </a:r>
            <a:r>
              <a:rPr sz="2000" spc="25" dirty="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  <a:p>
            <a:pPr marL="431800" marR="981710" indent="-342900">
              <a:lnSpc>
                <a:spcPct val="100000"/>
              </a:lnSpc>
              <a:buFont typeface="Arial MT"/>
              <a:buChar char="•"/>
              <a:tabLst>
                <a:tab pos="431800" algn="l"/>
              </a:tabLst>
            </a:pP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классы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(метки) объектов</a:t>
            </a:r>
            <a:endParaRPr sz="2000">
              <a:latin typeface="Times New Roman"/>
              <a:cs typeface="Times New Roman"/>
            </a:endParaRPr>
          </a:p>
          <a:p>
            <a:pPr marL="431800" marR="754380" indent="-342900">
              <a:lnSpc>
                <a:spcPct val="100000"/>
              </a:lnSpc>
              <a:buChar char="•"/>
              <a:tabLst>
                <a:tab pos="431800" algn="l"/>
                <a:tab pos="536575" algn="l"/>
                <a:tab pos="1233170" algn="l"/>
              </a:tabLst>
            </a:pPr>
            <a:r>
              <a:rPr sz="2000" dirty="0">
                <a:latin typeface="Arial MT"/>
                <a:cs typeface="Arial MT"/>
              </a:rPr>
              <a:t>	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𝑦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обучающий пример</a:t>
            </a:r>
            <a:endParaRPr sz="2000">
              <a:latin typeface="Times New Roman"/>
              <a:cs typeface="Times New Roman"/>
            </a:endParaRPr>
          </a:p>
          <a:p>
            <a:pPr marL="431800" marR="93980" indent="-342900">
              <a:lnSpc>
                <a:spcPct val="100000"/>
              </a:lnSpc>
              <a:buFont typeface="Arial MT"/>
              <a:buChar char="•"/>
              <a:tabLst>
                <a:tab pos="431800" algn="l"/>
              </a:tabLst>
            </a:pPr>
            <a:r>
              <a:rPr sz="2000" dirty="0">
                <a:latin typeface="Cambria Math"/>
                <a:cs typeface="Cambria Math"/>
              </a:rPr>
              <a:t>𝑙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количество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обучающих </a:t>
            </a:r>
            <a:r>
              <a:rPr sz="2000" dirty="0">
                <a:latin typeface="Times New Roman"/>
                <a:cs typeface="Times New Roman"/>
              </a:rPr>
              <a:t>примеров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выборке</a:t>
            </a:r>
            <a:endParaRPr sz="2000">
              <a:latin typeface="Times New Roman"/>
              <a:cs typeface="Times New Roman"/>
            </a:endParaRPr>
          </a:p>
          <a:p>
            <a:pPr marL="431165" indent="-34226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31165" algn="l"/>
              </a:tabLst>
            </a:pPr>
            <a:r>
              <a:rPr sz="2000" dirty="0">
                <a:latin typeface="Times New Roman"/>
                <a:cs typeface="Times New Roman"/>
              </a:rPr>
              <a:t>Совокупность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пар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Cambria Math"/>
                <a:cs typeface="Cambria Math"/>
              </a:rPr>
              <a:t>𝑋</a:t>
            </a:r>
            <a:r>
              <a:rPr sz="2175" spc="104" baseline="28735" dirty="0">
                <a:latin typeface="Cambria Math"/>
                <a:cs typeface="Cambria Math"/>
              </a:rPr>
              <a:t>𝑙</a:t>
            </a:r>
            <a:r>
              <a:rPr sz="2175" spc="517" baseline="2873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  <a:p>
            <a:pPr marL="431800" marR="714375" indent="104775">
              <a:lnSpc>
                <a:spcPts val="2390"/>
              </a:lnSpc>
              <a:spcBef>
                <a:spcPts val="135"/>
              </a:spcBef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284" baseline="-15325" dirty="0">
                <a:latin typeface="Cambria Math"/>
                <a:cs typeface="Cambria Math"/>
              </a:rPr>
              <a:t>  </a:t>
            </a:r>
            <a:r>
              <a:rPr sz="2175" spc="75" baseline="28735" dirty="0">
                <a:latin typeface="Cambria Math"/>
                <a:cs typeface="Cambria Math"/>
              </a:rPr>
              <a:t>𝑙</a:t>
            </a:r>
            <a:r>
              <a:rPr sz="2175" spc="532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обучающая выборка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13936" y="4813808"/>
            <a:ext cx="309245" cy="236220"/>
          </a:xfrm>
          <a:custGeom>
            <a:avLst/>
            <a:gdLst/>
            <a:ahLst/>
            <a:cxnLst/>
            <a:rect l="l" t="t" r="r" b="b"/>
            <a:pathLst>
              <a:path w="309245" h="236220">
                <a:moveTo>
                  <a:pt x="234061" y="0"/>
                </a:moveTo>
                <a:lnTo>
                  <a:pt x="230759" y="9525"/>
                </a:lnTo>
                <a:lnTo>
                  <a:pt x="244379" y="15501"/>
                </a:lnTo>
                <a:lnTo>
                  <a:pt x="256095" y="23717"/>
                </a:lnTo>
                <a:lnTo>
                  <a:pt x="279906" y="61652"/>
                </a:lnTo>
                <a:lnTo>
                  <a:pt x="287782" y="116713"/>
                </a:lnTo>
                <a:lnTo>
                  <a:pt x="286902" y="137477"/>
                </a:lnTo>
                <a:lnTo>
                  <a:pt x="273812" y="188341"/>
                </a:lnTo>
                <a:lnTo>
                  <a:pt x="244540" y="220255"/>
                </a:lnTo>
                <a:lnTo>
                  <a:pt x="231139" y="226187"/>
                </a:lnTo>
                <a:lnTo>
                  <a:pt x="234061" y="235712"/>
                </a:lnTo>
                <a:lnTo>
                  <a:pt x="279155" y="208994"/>
                </a:lnTo>
                <a:lnTo>
                  <a:pt x="304403" y="159607"/>
                </a:lnTo>
                <a:lnTo>
                  <a:pt x="309245" y="117983"/>
                </a:lnTo>
                <a:lnTo>
                  <a:pt x="308030" y="96335"/>
                </a:lnTo>
                <a:lnTo>
                  <a:pt x="298315" y="57993"/>
                </a:lnTo>
                <a:lnTo>
                  <a:pt x="266176" y="15113"/>
                </a:lnTo>
                <a:lnTo>
                  <a:pt x="251184" y="6163"/>
                </a:lnTo>
                <a:lnTo>
                  <a:pt x="234061" y="0"/>
                </a:lnTo>
                <a:close/>
              </a:path>
              <a:path w="309245" h="236220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722" y="220255"/>
                </a:lnTo>
                <a:lnTo>
                  <a:pt x="53149" y="211978"/>
                </a:lnTo>
                <a:lnTo>
                  <a:pt x="29338" y="173291"/>
                </a:lnTo>
                <a:lnTo>
                  <a:pt x="21462" y="116713"/>
                </a:lnTo>
                <a:lnTo>
                  <a:pt x="22342" y="96565"/>
                </a:lnTo>
                <a:lnTo>
                  <a:pt x="35433" y="46863"/>
                </a:lnTo>
                <a:lnTo>
                  <a:pt x="64936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09775" y="4433061"/>
            <a:ext cx="31222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05735" algn="l"/>
              </a:tabLst>
            </a:pPr>
            <a:r>
              <a:rPr sz="2000" spc="-10" dirty="0">
                <a:latin typeface="Times New Roman"/>
                <a:cs typeface="Times New Roman"/>
              </a:rPr>
              <a:t>Модель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машинного обучения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 Math"/>
                <a:cs typeface="Cambria Math"/>
              </a:rPr>
              <a:t>𝑎: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𝑋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→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𝑌,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39406" y="5227192"/>
            <a:ext cx="381000" cy="236220"/>
          </a:xfrm>
          <a:custGeom>
            <a:avLst/>
            <a:gdLst/>
            <a:ahLst/>
            <a:cxnLst/>
            <a:rect l="l" t="t" r="r" b="b"/>
            <a:pathLst>
              <a:path w="381000" h="236220">
                <a:moveTo>
                  <a:pt x="305816" y="0"/>
                </a:moveTo>
                <a:lnTo>
                  <a:pt x="302387" y="9651"/>
                </a:lnTo>
                <a:lnTo>
                  <a:pt x="316081" y="15557"/>
                </a:lnTo>
                <a:lnTo>
                  <a:pt x="327834" y="23748"/>
                </a:lnTo>
                <a:lnTo>
                  <a:pt x="351641" y="61777"/>
                </a:lnTo>
                <a:lnTo>
                  <a:pt x="359410" y="116712"/>
                </a:lnTo>
                <a:lnTo>
                  <a:pt x="358548" y="137497"/>
                </a:lnTo>
                <a:lnTo>
                  <a:pt x="345440" y="188467"/>
                </a:lnTo>
                <a:lnTo>
                  <a:pt x="316222" y="220257"/>
                </a:lnTo>
                <a:lnTo>
                  <a:pt x="302768" y="226186"/>
                </a:lnTo>
                <a:lnTo>
                  <a:pt x="305816" y="235838"/>
                </a:lnTo>
                <a:lnTo>
                  <a:pt x="350803" y="208996"/>
                </a:lnTo>
                <a:lnTo>
                  <a:pt x="376142" y="159607"/>
                </a:lnTo>
                <a:lnTo>
                  <a:pt x="381000" y="117982"/>
                </a:lnTo>
                <a:lnTo>
                  <a:pt x="379783" y="96337"/>
                </a:lnTo>
                <a:lnTo>
                  <a:pt x="370016" y="58046"/>
                </a:lnTo>
                <a:lnTo>
                  <a:pt x="337820" y="15176"/>
                </a:lnTo>
                <a:lnTo>
                  <a:pt x="322865" y="6219"/>
                </a:lnTo>
                <a:lnTo>
                  <a:pt x="305816" y="0"/>
                </a:lnTo>
                <a:close/>
              </a:path>
              <a:path w="381000" h="236220">
                <a:moveTo>
                  <a:pt x="75184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4" y="235838"/>
                </a:lnTo>
                <a:lnTo>
                  <a:pt x="78232" y="226186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392" y="173398"/>
                </a:lnTo>
                <a:lnTo>
                  <a:pt x="21463" y="116712"/>
                </a:lnTo>
                <a:lnTo>
                  <a:pt x="22344" y="96639"/>
                </a:lnTo>
                <a:lnTo>
                  <a:pt x="35560" y="46989"/>
                </a:lnTo>
                <a:lnTo>
                  <a:pt x="64992" y="15557"/>
                </a:lnTo>
                <a:lnTo>
                  <a:pt x="78613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85127" y="5151501"/>
            <a:ext cx="460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262" baseline="-15325" dirty="0">
                <a:latin typeface="Cambria Math"/>
                <a:cs typeface="Cambria Math"/>
              </a:rPr>
              <a:t>  </a:t>
            </a: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5643" y="5124653"/>
            <a:ext cx="6605905" cy="6902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80365" algn="l"/>
              </a:tabLst>
            </a:pPr>
            <a:r>
              <a:rPr sz="2000" dirty="0">
                <a:latin typeface="Times New Roman"/>
                <a:cs typeface="Times New Roman"/>
              </a:rPr>
              <a:t>Каждый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объект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382" baseline="-1532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характеризуется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набором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признаков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𝑓</a:t>
            </a:r>
            <a:r>
              <a:rPr sz="2175" spc="-37" baseline="-15325" dirty="0">
                <a:latin typeface="Cambria Math"/>
                <a:cs typeface="Cambria Math"/>
              </a:rPr>
              <a:t>𝑗</a:t>
            </a:r>
            <a:endParaRPr sz="2175" baseline="-15325">
              <a:latin typeface="Cambria Math"/>
              <a:cs typeface="Cambria Math"/>
            </a:endParaRPr>
          </a:p>
          <a:p>
            <a:pPr marL="380365" indent="-34226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380365" algn="l"/>
              </a:tabLst>
            </a:pPr>
            <a:r>
              <a:rPr sz="2000" dirty="0">
                <a:latin typeface="Times New Roman"/>
                <a:cs typeface="Times New Roman"/>
              </a:rPr>
              <a:t>Примеры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признаков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(задача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кредитного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скоринга):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19478" y="5864275"/>
            <a:ext cx="381000" cy="236220"/>
          </a:xfrm>
          <a:custGeom>
            <a:avLst/>
            <a:gdLst/>
            <a:ahLst/>
            <a:cxnLst/>
            <a:rect l="l" t="t" r="r" b="b"/>
            <a:pathLst>
              <a:path w="381000" h="236220">
                <a:moveTo>
                  <a:pt x="305816" y="0"/>
                </a:moveTo>
                <a:lnTo>
                  <a:pt x="302387" y="9563"/>
                </a:lnTo>
                <a:lnTo>
                  <a:pt x="316081" y="15482"/>
                </a:lnTo>
                <a:lnTo>
                  <a:pt x="327834" y="23679"/>
                </a:lnTo>
                <a:lnTo>
                  <a:pt x="351641" y="61678"/>
                </a:lnTo>
                <a:lnTo>
                  <a:pt x="359409" y="116687"/>
                </a:lnTo>
                <a:lnTo>
                  <a:pt x="358548" y="137478"/>
                </a:lnTo>
                <a:lnTo>
                  <a:pt x="345440" y="188391"/>
                </a:lnTo>
                <a:lnTo>
                  <a:pt x="316222" y="220220"/>
                </a:lnTo>
                <a:lnTo>
                  <a:pt x="302768" y="226174"/>
                </a:lnTo>
                <a:lnTo>
                  <a:pt x="305816" y="235737"/>
                </a:lnTo>
                <a:lnTo>
                  <a:pt x="350803" y="208973"/>
                </a:lnTo>
                <a:lnTo>
                  <a:pt x="376142" y="159573"/>
                </a:lnTo>
                <a:lnTo>
                  <a:pt x="381000" y="117932"/>
                </a:lnTo>
                <a:lnTo>
                  <a:pt x="379783" y="96319"/>
                </a:lnTo>
                <a:lnTo>
                  <a:pt x="370016" y="58010"/>
                </a:lnTo>
                <a:lnTo>
                  <a:pt x="337820" y="15108"/>
                </a:lnTo>
                <a:lnTo>
                  <a:pt x="322865" y="6167"/>
                </a:lnTo>
                <a:lnTo>
                  <a:pt x="305816" y="0"/>
                </a:lnTo>
                <a:close/>
              </a:path>
              <a:path w="381000" h="236220">
                <a:moveTo>
                  <a:pt x="75184" y="0"/>
                </a:moveTo>
                <a:lnTo>
                  <a:pt x="30214" y="26822"/>
                </a:lnTo>
                <a:lnTo>
                  <a:pt x="4857" y="76346"/>
                </a:lnTo>
                <a:lnTo>
                  <a:pt x="0" y="117932"/>
                </a:lnTo>
                <a:lnTo>
                  <a:pt x="1214" y="139587"/>
                </a:lnTo>
                <a:lnTo>
                  <a:pt x="10929" y="177891"/>
                </a:lnTo>
                <a:lnTo>
                  <a:pt x="43068" y="220652"/>
                </a:lnTo>
                <a:lnTo>
                  <a:pt x="75184" y="235737"/>
                </a:lnTo>
                <a:lnTo>
                  <a:pt x="78232" y="226174"/>
                </a:lnTo>
                <a:lnTo>
                  <a:pt x="64777" y="220220"/>
                </a:lnTo>
                <a:lnTo>
                  <a:pt x="53181" y="211940"/>
                </a:lnTo>
                <a:lnTo>
                  <a:pt x="29392" y="173330"/>
                </a:lnTo>
                <a:lnTo>
                  <a:pt x="21462" y="116687"/>
                </a:lnTo>
                <a:lnTo>
                  <a:pt x="22344" y="96573"/>
                </a:lnTo>
                <a:lnTo>
                  <a:pt x="35559" y="46901"/>
                </a:lnTo>
                <a:lnTo>
                  <a:pt x="64992" y="15482"/>
                </a:lnTo>
                <a:lnTo>
                  <a:pt x="78612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25575" y="6169075"/>
            <a:ext cx="381000" cy="236220"/>
          </a:xfrm>
          <a:custGeom>
            <a:avLst/>
            <a:gdLst/>
            <a:ahLst/>
            <a:cxnLst/>
            <a:rect l="l" t="t" r="r" b="b"/>
            <a:pathLst>
              <a:path w="381000" h="236220">
                <a:moveTo>
                  <a:pt x="305816" y="0"/>
                </a:moveTo>
                <a:lnTo>
                  <a:pt x="302387" y="9563"/>
                </a:lnTo>
                <a:lnTo>
                  <a:pt x="316081" y="15482"/>
                </a:lnTo>
                <a:lnTo>
                  <a:pt x="327834" y="23679"/>
                </a:lnTo>
                <a:lnTo>
                  <a:pt x="351641" y="61678"/>
                </a:lnTo>
                <a:lnTo>
                  <a:pt x="359410" y="116687"/>
                </a:lnTo>
                <a:lnTo>
                  <a:pt x="358548" y="137478"/>
                </a:lnTo>
                <a:lnTo>
                  <a:pt x="345439" y="188391"/>
                </a:lnTo>
                <a:lnTo>
                  <a:pt x="316222" y="220220"/>
                </a:lnTo>
                <a:lnTo>
                  <a:pt x="302768" y="226174"/>
                </a:lnTo>
                <a:lnTo>
                  <a:pt x="305816" y="235737"/>
                </a:lnTo>
                <a:lnTo>
                  <a:pt x="350803" y="208973"/>
                </a:lnTo>
                <a:lnTo>
                  <a:pt x="376142" y="159573"/>
                </a:lnTo>
                <a:lnTo>
                  <a:pt x="381000" y="117932"/>
                </a:lnTo>
                <a:lnTo>
                  <a:pt x="379785" y="96319"/>
                </a:lnTo>
                <a:lnTo>
                  <a:pt x="370070" y="58010"/>
                </a:lnTo>
                <a:lnTo>
                  <a:pt x="337835" y="15108"/>
                </a:lnTo>
                <a:lnTo>
                  <a:pt x="322867" y="6167"/>
                </a:lnTo>
                <a:lnTo>
                  <a:pt x="305816" y="0"/>
                </a:lnTo>
                <a:close/>
              </a:path>
              <a:path w="381000" h="236220">
                <a:moveTo>
                  <a:pt x="75184" y="0"/>
                </a:moveTo>
                <a:lnTo>
                  <a:pt x="30214" y="26822"/>
                </a:lnTo>
                <a:lnTo>
                  <a:pt x="4857" y="76346"/>
                </a:lnTo>
                <a:lnTo>
                  <a:pt x="0" y="117932"/>
                </a:lnTo>
                <a:lnTo>
                  <a:pt x="1214" y="139587"/>
                </a:lnTo>
                <a:lnTo>
                  <a:pt x="10929" y="177891"/>
                </a:lnTo>
                <a:lnTo>
                  <a:pt x="43068" y="220652"/>
                </a:lnTo>
                <a:lnTo>
                  <a:pt x="75184" y="235737"/>
                </a:lnTo>
                <a:lnTo>
                  <a:pt x="78231" y="226174"/>
                </a:lnTo>
                <a:lnTo>
                  <a:pt x="64777" y="220220"/>
                </a:lnTo>
                <a:lnTo>
                  <a:pt x="53181" y="211940"/>
                </a:lnTo>
                <a:lnTo>
                  <a:pt x="29392" y="173330"/>
                </a:lnTo>
                <a:lnTo>
                  <a:pt x="21462" y="116687"/>
                </a:lnTo>
                <a:lnTo>
                  <a:pt x="22344" y="96573"/>
                </a:lnTo>
                <a:lnTo>
                  <a:pt x="35559" y="46901"/>
                </a:lnTo>
                <a:lnTo>
                  <a:pt x="64992" y="15482"/>
                </a:lnTo>
                <a:lnTo>
                  <a:pt x="78612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25575" y="6473862"/>
            <a:ext cx="365760" cy="236220"/>
          </a:xfrm>
          <a:custGeom>
            <a:avLst/>
            <a:gdLst/>
            <a:ahLst/>
            <a:cxnLst/>
            <a:rect l="l" t="t" r="r" b="b"/>
            <a:pathLst>
              <a:path w="365760" h="236220">
                <a:moveTo>
                  <a:pt x="290575" y="0"/>
                </a:moveTo>
                <a:lnTo>
                  <a:pt x="287147" y="9575"/>
                </a:lnTo>
                <a:lnTo>
                  <a:pt x="300841" y="15495"/>
                </a:lnTo>
                <a:lnTo>
                  <a:pt x="312594" y="23691"/>
                </a:lnTo>
                <a:lnTo>
                  <a:pt x="336401" y="61691"/>
                </a:lnTo>
                <a:lnTo>
                  <a:pt x="344169" y="116700"/>
                </a:lnTo>
                <a:lnTo>
                  <a:pt x="343308" y="137490"/>
                </a:lnTo>
                <a:lnTo>
                  <a:pt x="330200" y="188404"/>
                </a:lnTo>
                <a:lnTo>
                  <a:pt x="300982" y="220228"/>
                </a:lnTo>
                <a:lnTo>
                  <a:pt x="287527" y="226174"/>
                </a:lnTo>
                <a:lnTo>
                  <a:pt x="290575" y="235750"/>
                </a:lnTo>
                <a:lnTo>
                  <a:pt x="335563" y="208986"/>
                </a:lnTo>
                <a:lnTo>
                  <a:pt x="360902" y="159586"/>
                </a:lnTo>
                <a:lnTo>
                  <a:pt x="365760" y="117944"/>
                </a:lnTo>
                <a:lnTo>
                  <a:pt x="364543" y="96332"/>
                </a:lnTo>
                <a:lnTo>
                  <a:pt x="354776" y="58023"/>
                </a:lnTo>
                <a:lnTo>
                  <a:pt x="322580" y="15119"/>
                </a:lnTo>
                <a:lnTo>
                  <a:pt x="307625" y="6174"/>
                </a:lnTo>
                <a:lnTo>
                  <a:pt x="290575" y="0"/>
                </a:lnTo>
                <a:close/>
              </a:path>
              <a:path w="365760" h="236220">
                <a:moveTo>
                  <a:pt x="75184" y="0"/>
                </a:moveTo>
                <a:lnTo>
                  <a:pt x="30214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4" y="235750"/>
                </a:lnTo>
                <a:lnTo>
                  <a:pt x="78231" y="226174"/>
                </a:lnTo>
                <a:lnTo>
                  <a:pt x="64777" y="220228"/>
                </a:lnTo>
                <a:lnTo>
                  <a:pt x="53181" y="211951"/>
                </a:lnTo>
                <a:lnTo>
                  <a:pt x="29392" y="173343"/>
                </a:lnTo>
                <a:lnTo>
                  <a:pt x="21462" y="116700"/>
                </a:lnTo>
                <a:lnTo>
                  <a:pt x="22344" y="96586"/>
                </a:lnTo>
                <a:lnTo>
                  <a:pt x="35559" y="46913"/>
                </a:lnTo>
                <a:lnTo>
                  <a:pt x="64992" y="15495"/>
                </a:lnTo>
                <a:lnTo>
                  <a:pt x="78612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2843" y="5788558"/>
            <a:ext cx="318008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  <a:tab pos="1083310" algn="l"/>
              </a:tabLst>
            </a:pPr>
            <a:r>
              <a:rPr sz="2000" dirty="0">
                <a:latin typeface="Cambria Math"/>
                <a:cs typeface="Cambria Math"/>
              </a:rPr>
              <a:t>𝑓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434" baseline="-1532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зарплата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клиента</a:t>
            </a:r>
            <a:endParaRPr sz="20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buFont typeface="Arial MT"/>
              <a:buChar char="•"/>
              <a:tabLst>
                <a:tab pos="380365" algn="l"/>
                <a:tab pos="1087755" algn="l"/>
              </a:tabLst>
            </a:pPr>
            <a:r>
              <a:rPr sz="2000" dirty="0">
                <a:latin typeface="Cambria Math"/>
                <a:cs typeface="Cambria Math"/>
              </a:rPr>
              <a:t>𝑓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175" spc="502" baseline="-1532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количество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детей</a:t>
            </a:r>
            <a:endParaRPr sz="20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80365" algn="l"/>
              </a:tabLst>
            </a:pPr>
            <a:r>
              <a:rPr sz="2000" dirty="0">
                <a:latin typeface="Cambria Math"/>
                <a:cs typeface="Cambria Math"/>
              </a:rPr>
              <a:t>𝑓</a:t>
            </a:r>
            <a:r>
              <a:rPr sz="2175" baseline="-15325" dirty="0">
                <a:latin typeface="Cambria Math"/>
                <a:cs typeface="Cambria Math"/>
              </a:rPr>
              <a:t>3</a:t>
            </a:r>
            <a:r>
              <a:rPr sz="2175" spc="509" baseline="-15325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x</a:t>
            </a:r>
            <a:r>
              <a:rPr sz="2175" spc="37" baseline="-15325" dirty="0">
                <a:latin typeface="Cambria Math"/>
                <a:cs typeface="Cambria Math"/>
              </a:rPr>
              <a:t>i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63344" y="6398463"/>
            <a:ext cx="4253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размер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непогашенной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задолженности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61938" y="5933478"/>
            <a:ext cx="2270760" cy="212090"/>
          </a:xfrm>
          <a:custGeom>
            <a:avLst/>
            <a:gdLst/>
            <a:ahLst/>
            <a:cxnLst/>
            <a:rect l="l" t="t" r="r" b="b"/>
            <a:pathLst>
              <a:path w="2270759" h="212089">
                <a:moveTo>
                  <a:pt x="70612" y="8597"/>
                </a:moveTo>
                <a:lnTo>
                  <a:pt x="67564" y="0"/>
                </a:lnTo>
                <a:lnTo>
                  <a:pt x="52197" y="5549"/>
                </a:lnTo>
                <a:lnTo>
                  <a:pt x="38735" y="13589"/>
                </a:lnTo>
                <a:lnTo>
                  <a:pt x="9855" y="52120"/>
                </a:lnTo>
                <a:lnTo>
                  <a:pt x="0" y="105930"/>
                </a:lnTo>
                <a:lnTo>
                  <a:pt x="1092" y="125387"/>
                </a:lnTo>
                <a:lnTo>
                  <a:pt x="17399" y="174752"/>
                </a:lnTo>
                <a:lnTo>
                  <a:pt x="52146" y="206222"/>
                </a:lnTo>
                <a:lnTo>
                  <a:pt x="67564" y="211747"/>
                </a:lnTo>
                <a:lnTo>
                  <a:pt x="70231" y="203149"/>
                </a:lnTo>
                <a:lnTo>
                  <a:pt x="58178" y="197815"/>
                </a:lnTo>
                <a:lnTo>
                  <a:pt x="47764" y="190385"/>
                </a:lnTo>
                <a:lnTo>
                  <a:pt x="26365" y="155702"/>
                </a:lnTo>
                <a:lnTo>
                  <a:pt x="19304" y="104813"/>
                </a:lnTo>
                <a:lnTo>
                  <a:pt x="20078" y="86753"/>
                </a:lnTo>
                <a:lnTo>
                  <a:pt x="31877" y="42138"/>
                </a:lnTo>
                <a:lnTo>
                  <a:pt x="58394" y="13919"/>
                </a:lnTo>
                <a:lnTo>
                  <a:pt x="70612" y="8597"/>
                </a:lnTo>
                <a:close/>
              </a:path>
              <a:path w="2270759" h="212089">
                <a:moveTo>
                  <a:pt x="357124" y="8597"/>
                </a:moveTo>
                <a:lnTo>
                  <a:pt x="354076" y="0"/>
                </a:lnTo>
                <a:lnTo>
                  <a:pt x="338709" y="5549"/>
                </a:lnTo>
                <a:lnTo>
                  <a:pt x="325247" y="13589"/>
                </a:lnTo>
                <a:lnTo>
                  <a:pt x="296367" y="52120"/>
                </a:lnTo>
                <a:lnTo>
                  <a:pt x="286512" y="105930"/>
                </a:lnTo>
                <a:lnTo>
                  <a:pt x="287604" y="125387"/>
                </a:lnTo>
                <a:lnTo>
                  <a:pt x="303911" y="174752"/>
                </a:lnTo>
                <a:lnTo>
                  <a:pt x="338658" y="206222"/>
                </a:lnTo>
                <a:lnTo>
                  <a:pt x="354076" y="211747"/>
                </a:lnTo>
                <a:lnTo>
                  <a:pt x="356743" y="203149"/>
                </a:lnTo>
                <a:lnTo>
                  <a:pt x="344690" y="197815"/>
                </a:lnTo>
                <a:lnTo>
                  <a:pt x="334276" y="190385"/>
                </a:lnTo>
                <a:lnTo>
                  <a:pt x="312877" y="155702"/>
                </a:lnTo>
                <a:lnTo>
                  <a:pt x="305816" y="104813"/>
                </a:lnTo>
                <a:lnTo>
                  <a:pt x="306590" y="86753"/>
                </a:lnTo>
                <a:lnTo>
                  <a:pt x="318389" y="42138"/>
                </a:lnTo>
                <a:lnTo>
                  <a:pt x="344906" y="13919"/>
                </a:lnTo>
                <a:lnTo>
                  <a:pt x="357124" y="8597"/>
                </a:lnTo>
                <a:close/>
              </a:path>
              <a:path w="2270759" h="212089">
                <a:moveTo>
                  <a:pt x="629285" y="105930"/>
                </a:moveTo>
                <a:lnTo>
                  <a:pt x="619417" y="52120"/>
                </a:lnTo>
                <a:lnTo>
                  <a:pt x="590550" y="13589"/>
                </a:lnTo>
                <a:lnTo>
                  <a:pt x="561721" y="0"/>
                </a:lnTo>
                <a:lnTo>
                  <a:pt x="558673" y="8597"/>
                </a:lnTo>
                <a:lnTo>
                  <a:pt x="570953" y="13919"/>
                </a:lnTo>
                <a:lnTo>
                  <a:pt x="581507" y="21285"/>
                </a:lnTo>
                <a:lnTo>
                  <a:pt x="602907" y="55422"/>
                </a:lnTo>
                <a:lnTo>
                  <a:pt x="609981" y="104813"/>
                </a:lnTo>
                <a:lnTo>
                  <a:pt x="609193" y="123494"/>
                </a:lnTo>
                <a:lnTo>
                  <a:pt x="597408" y="169227"/>
                </a:lnTo>
                <a:lnTo>
                  <a:pt x="571093" y="197815"/>
                </a:lnTo>
                <a:lnTo>
                  <a:pt x="559054" y="203149"/>
                </a:lnTo>
                <a:lnTo>
                  <a:pt x="561721" y="211747"/>
                </a:lnTo>
                <a:lnTo>
                  <a:pt x="602183" y="187718"/>
                </a:lnTo>
                <a:lnTo>
                  <a:pt x="624916" y="143344"/>
                </a:lnTo>
                <a:lnTo>
                  <a:pt x="628180" y="125387"/>
                </a:lnTo>
                <a:lnTo>
                  <a:pt x="629285" y="105930"/>
                </a:lnTo>
                <a:close/>
              </a:path>
              <a:path w="2270759" h="212089">
                <a:moveTo>
                  <a:pt x="1021588" y="8597"/>
                </a:moveTo>
                <a:lnTo>
                  <a:pt x="1018540" y="0"/>
                </a:lnTo>
                <a:lnTo>
                  <a:pt x="1003173" y="5549"/>
                </a:lnTo>
                <a:lnTo>
                  <a:pt x="989711" y="13589"/>
                </a:lnTo>
                <a:lnTo>
                  <a:pt x="960831" y="52120"/>
                </a:lnTo>
                <a:lnTo>
                  <a:pt x="950976" y="105930"/>
                </a:lnTo>
                <a:lnTo>
                  <a:pt x="952068" y="125387"/>
                </a:lnTo>
                <a:lnTo>
                  <a:pt x="968375" y="174752"/>
                </a:lnTo>
                <a:lnTo>
                  <a:pt x="1003122" y="206222"/>
                </a:lnTo>
                <a:lnTo>
                  <a:pt x="1018540" y="211747"/>
                </a:lnTo>
                <a:lnTo>
                  <a:pt x="1021207" y="203149"/>
                </a:lnTo>
                <a:lnTo>
                  <a:pt x="1009154" y="197815"/>
                </a:lnTo>
                <a:lnTo>
                  <a:pt x="998740" y="190385"/>
                </a:lnTo>
                <a:lnTo>
                  <a:pt x="977341" y="155702"/>
                </a:lnTo>
                <a:lnTo>
                  <a:pt x="970280" y="104813"/>
                </a:lnTo>
                <a:lnTo>
                  <a:pt x="971054" y="86753"/>
                </a:lnTo>
                <a:lnTo>
                  <a:pt x="982853" y="42138"/>
                </a:lnTo>
                <a:lnTo>
                  <a:pt x="1009370" y="13919"/>
                </a:lnTo>
                <a:lnTo>
                  <a:pt x="1021588" y="8597"/>
                </a:lnTo>
                <a:close/>
              </a:path>
              <a:path w="2270759" h="212089">
                <a:moveTo>
                  <a:pt x="1295273" y="105930"/>
                </a:moveTo>
                <a:lnTo>
                  <a:pt x="1285405" y="52120"/>
                </a:lnTo>
                <a:lnTo>
                  <a:pt x="1256538" y="13589"/>
                </a:lnTo>
                <a:lnTo>
                  <a:pt x="1227709" y="0"/>
                </a:lnTo>
                <a:lnTo>
                  <a:pt x="1224661" y="8597"/>
                </a:lnTo>
                <a:lnTo>
                  <a:pt x="1236941" y="13919"/>
                </a:lnTo>
                <a:lnTo>
                  <a:pt x="1247495" y="21285"/>
                </a:lnTo>
                <a:lnTo>
                  <a:pt x="1268895" y="55422"/>
                </a:lnTo>
                <a:lnTo>
                  <a:pt x="1275969" y="104813"/>
                </a:lnTo>
                <a:lnTo>
                  <a:pt x="1275181" y="123494"/>
                </a:lnTo>
                <a:lnTo>
                  <a:pt x="1263396" y="169227"/>
                </a:lnTo>
                <a:lnTo>
                  <a:pt x="1237081" y="197815"/>
                </a:lnTo>
                <a:lnTo>
                  <a:pt x="1225042" y="203149"/>
                </a:lnTo>
                <a:lnTo>
                  <a:pt x="1227709" y="211747"/>
                </a:lnTo>
                <a:lnTo>
                  <a:pt x="1268171" y="187718"/>
                </a:lnTo>
                <a:lnTo>
                  <a:pt x="1290904" y="143344"/>
                </a:lnTo>
                <a:lnTo>
                  <a:pt x="1294168" y="125387"/>
                </a:lnTo>
                <a:lnTo>
                  <a:pt x="1295273" y="105930"/>
                </a:lnTo>
                <a:close/>
              </a:path>
              <a:path w="2270759" h="212089">
                <a:moveTo>
                  <a:pt x="2270633" y="105930"/>
                </a:moveTo>
                <a:lnTo>
                  <a:pt x="2260765" y="52120"/>
                </a:lnTo>
                <a:lnTo>
                  <a:pt x="2231898" y="13589"/>
                </a:lnTo>
                <a:lnTo>
                  <a:pt x="2203069" y="0"/>
                </a:lnTo>
                <a:lnTo>
                  <a:pt x="2200021" y="8597"/>
                </a:lnTo>
                <a:lnTo>
                  <a:pt x="2212302" y="13919"/>
                </a:lnTo>
                <a:lnTo>
                  <a:pt x="2222855" y="21285"/>
                </a:lnTo>
                <a:lnTo>
                  <a:pt x="2244255" y="55422"/>
                </a:lnTo>
                <a:lnTo>
                  <a:pt x="2251329" y="104813"/>
                </a:lnTo>
                <a:lnTo>
                  <a:pt x="2250541" y="123494"/>
                </a:lnTo>
                <a:lnTo>
                  <a:pt x="2238756" y="169227"/>
                </a:lnTo>
                <a:lnTo>
                  <a:pt x="2212441" y="197815"/>
                </a:lnTo>
                <a:lnTo>
                  <a:pt x="2200402" y="203149"/>
                </a:lnTo>
                <a:lnTo>
                  <a:pt x="2203069" y="211747"/>
                </a:lnTo>
                <a:lnTo>
                  <a:pt x="2243531" y="187718"/>
                </a:lnTo>
                <a:lnTo>
                  <a:pt x="2266264" y="143344"/>
                </a:lnTo>
                <a:lnTo>
                  <a:pt x="2269528" y="125387"/>
                </a:lnTo>
                <a:lnTo>
                  <a:pt x="2270633" y="10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787135" y="5863539"/>
            <a:ext cx="2823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49605" algn="l"/>
              </a:tabLst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950" spc="502" baseline="-14957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=</a:t>
            </a:r>
            <a:r>
              <a:rPr sz="1800" dirty="0">
                <a:latin typeface="Cambria Math"/>
                <a:cs typeface="Cambria Math"/>
              </a:rPr>
              <a:t>	𝑓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50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950" spc="712" baseline="-14957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𝑓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950" spc="66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950" spc="727" baseline="-14957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𝑓</a:t>
            </a:r>
            <a:r>
              <a:rPr sz="1950" spc="-15" baseline="-14957" dirty="0">
                <a:latin typeface="Cambria Math"/>
                <a:cs typeface="Cambria Math"/>
              </a:rPr>
              <a:t>𝑛</a:t>
            </a:r>
            <a:r>
              <a:rPr sz="1800" spc="-10" dirty="0">
                <a:latin typeface="Cambria Math"/>
                <a:cs typeface="Cambria Math"/>
              </a:rPr>
              <a:t>(𝑥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r>
              <a:rPr sz="1800" spc="-1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37935" y="6129324"/>
            <a:ext cx="2745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(100,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1,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1,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0,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0,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3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494170"/>
            <a:ext cx="554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aseline="1388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r>
              <a:rPr sz="3000" spc="-172" baseline="138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44395">
              <a:lnSpc>
                <a:spcPct val="100000"/>
              </a:lnSpc>
              <a:spcBef>
                <a:spcPts val="105"/>
              </a:spcBef>
            </a:pPr>
            <a:r>
              <a:rPr dirty="0"/>
              <a:t>Процесс</a:t>
            </a:r>
            <a:r>
              <a:rPr spc="-10" dirty="0"/>
              <a:t> обучения</a:t>
            </a:r>
          </a:p>
        </p:txBody>
      </p:sp>
      <p:sp>
        <p:nvSpPr>
          <p:cNvPr id="4" name="object 4"/>
          <p:cNvSpPr/>
          <p:nvPr/>
        </p:nvSpPr>
        <p:spPr>
          <a:xfrm>
            <a:off x="1065212" y="2278760"/>
            <a:ext cx="719455" cy="282575"/>
          </a:xfrm>
          <a:custGeom>
            <a:avLst/>
            <a:gdLst/>
            <a:ahLst/>
            <a:cxnLst/>
            <a:rect l="l" t="t" r="r" b="b"/>
            <a:pathLst>
              <a:path w="719455" h="282575">
                <a:moveTo>
                  <a:pt x="629094" y="0"/>
                </a:moveTo>
                <a:lnTo>
                  <a:pt x="625030" y="11429"/>
                </a:lnTo>
                <a:lnTo>
                  <a:pt x="641393" y="18504"/>
                </a:lnTo>
                <a:lnTo>
                  <a:pt x="655447" y="28305"/>
                </a:lnTo>
                <a:lnTo>
                  <a:pt x="683980" y="73852"/>
                </a:lnTo>
                <a:lnTo>
                  <a:pt x="692310" y="115623"/>
                </a:lnTo>
                <a:lnTo>
                  <a:pt x="693356" y="139700"/>
                </a:lnTo>
                <a:lnTo>
                  <a:pt x="692308" y="164580"/>
                </a:lnTo>
                <a:lnTo>
                  <a:pt x="683926" y="207529"/>
                </a:lnTo>
                <a:lnTo>
                  <a:pt x="655447" y="253777"/>
                </a:lnTo>
                <a:lnTo>
                  <a:pt x="625538" y="270763"/>
                </a:lnTo>
                <a:lnTo>
                  <a:pt x="629094" y="282321"/>
                </a:lnTo>
                <a:lnTo>
                  <a:pt x="667591" y="264239"/>
                </a:lnTo>
                <a:lnTo>
                  <a:pt x="695896" y="232917"/>
                </a:lnTo>
                <a:lnTo>
                  <a:pt x="713327" y="191071"/>
                </a:lnTo>
                <a:lnTo>
                  <a:pt x="719137" y="141224"/>
                </a:lnTo>
                <a:lnTo>
                  <a:pt x="717682" y="115339"/>
                </a:lnTo>
                <a:lnTo>
                  <a:pt x="706010" y="69429"/>
                </a:lnTo>
                <a:lnTo>
                  <a:pt x="682886" y="32093"/>
                </a:lnTo>
                <a:lnTo>
                  <a:pt x="649549" y="7379"/>
                </a:lnTo>
                <a:lnTo>
                  <a:pt x="629094" y="0"/>
                </a:lnTo>
                <a:close/>
              </a:path>
              <a:path w="719455" h="282575">
                <a:moveTo>
                  <a:pt x="90043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62" y="212982"/>
                </a:lnTo>
                <a:lnTo>
                  <a:pt x="36100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55" y="28305"/>
                </a:lnTo>
                <a:lnTo>
                  <a:pt x="9405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7688" y="2278760"/>
            <a:ext cx="1654810" cy="282575"/>
          </a:xfrm>
          <a:custGeom>
            <a:avLst/>
            <a:gdLst/>
            <a:ahLst/>
            <a:cxnLst/>
            <a:rect l="l" t="t" r="r" b="b"/>
            <a:pathLst>
              <a:path w="1654810" h="282575">
                <a:moveTo>
                  <a:pt x="93980" y="11430"/>
                </a:moveTo>
                <a:lnTo>
                  <a:pt x="90043" y="0"/>
                </a:lnTo>
                <a:lnTo>
                  <a:pt x="69507" y="7391"/>
                </a:lnTo>
                <a:lnTo>
                  <a:pt x="51536" y="18084"/>
                </a:lnTo>
                <a:lnTo>
                  <a:pt x="23241" y="49403"/>
                </a:lnTo>
                <a:lnTo>
                  <a:pt x="5803" y="91414"/>
                </a:lnTo>
                <a:lnTo>
                  <a:pt x="0" y="141224"/>
                </a:lnTo>
                <a:lnTo>
                  <a:pt x="1422" y="167170"/>
                </a:lnTo>
                <a:lnTo>
                  <a:pt x="12954" y="212991"/>
                </a:lnTo>
                <a:lnTo>
                  <a:pt x="36017" y="250228"/>
                </a:lnTo>
                <a:lnTo>
                  <a:pt x="69494" y="274942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470" y="263664"/>
                </a:lnTo>
                <a:lnTo>
                  <a:pt x="63576" y="253784"/>
                </a:lnTo>
                <a:lnTo>
                  <a:pt x="35077" y="207530"/>
                </a:lnTo>
                <a:lnTo>
                  <a:pt x="26695" y="164592"/>
                </a:lnTo>
                <a:lnTo>
                  <a:pt x="25654" y="139700"/>
                </a:lnTo>
                <a:lnTo>
                  <a:pt x="26695" y="115633"/>
                </a:lnTo>
                <a:lnTo>
                  <a:pt x="35077" y="73863"/>
                </a:lnTo>
                <a:lnTo>
                  <a:pt x="63665" y="28308"/>
                </a:lnTo>
                <a:lnTo>
                  <a:pt x="77685" y="18516"/>
                </a:lnTo>
                <a:lnTo>
                  <a:pt x="93980" y="11430"/>
                </a:lnTo>
                <a:close/>
              </a:path>
              <a:path w="1654810" h="282575">
                <a:moveTo>
                  <a:pt x="193421" y="6985"/>
                </a:moveTo>
                <a:lnTo>
                  <a:pt x="177673" y="1270"/>
                </a:lnTo>
                <a:lnTo>
                  <a:pt x="118237" y="135128"/>
                </a:lnTo>
                <a:lnTo>
                  <a:pt x="118237" y="146050"/>
                </a:lnTo>
                <a:lnTo>
                  <a:pt x="177673" y="279781"/>
                </a:lnTo>
                <a:lnTo>
                  <a:pt x="193421" y="274447"/>
                </a:lnTo>
                <a:lnTo>
                  <a:pt x="145669" y="140589"/>
                </a:lnTo>
                <a:lnTo>
                  <a:pt x="193421" y="6985"/>
                </a:lnTo>
                <a:close/>
              </a:path>
              <a:path w="1654810" h="282575">
                <a:moveTo>
                  <a:pt x="817118" y="135001"/>
                </a:moveTo>
                <a:lnTo>
                  <a:pt x="757682" y="1270"/>
                </a:lnTo>
                <a:lnTo>
                  <a:pt x="741807" y="6604"/>
                </a:lnTo>
                <a:lnTo>
                  <a:pt x="789559" y="140462"/>
                </a:lnTo>
                <a:lnTo>
                  <a:pt x="741807" y="274066"/>
                </a:lnTo>
                <a:lnTo>
                  <a:pt x="757682" y="279781"/>
                </a:lnTo>
                <a:lnTo>
                  <a:pt x="817118" y="145923"/>
                </a:lnTo>
                <a:lnTo>
                  <a:pt x="817118" y="135001"/>
                </a:lnTo>
                <a:close/>
              </a:path>
              <a:path w="1654810" h="282575">
                <a:moveTo>
                  <a:pt x="1654810" y="141224"/>
                </a:moveTo>
                <a:lnTo>
                  <a:pt x="1648980" y="91414"/>
                </a:lnTo>
                <a:lnTo>
                  <a:pt x="1631442" y="49403"/>
                </a:lnTo>
                <a:lnTo>
                  <a:pt x="1603146" y="18084"/>
                </a:lnTo>
                <a:lnTo>
                  <a:pt x="1564767" y="0"/>
                </a:lnTo>
                <a:lnTo>
                  <a:pt x="1560703" y="11430"/>
                </a:lnTo>
                <a:lnTo>
                  <a:pt x="1577060" y="18516"/>
                </a:lnTo>
                <a:lnTo>
                  <a:pt x="1591119" y="28308"/>
                </a:lnTo>
                <a:lnTo>
                  <a:pt x="1619643" y="73863"/>
                </a:lnTo>
                <a:lnTo>
                  <a:pt x="1627974" y="115633"/>
                </a:lnTo>
                <a:lnTo>
                  <a:pt x="1629029" y="139700"/>
                </a:lnTo>
                <a:lnTo>
                  <a:pt x="1627974" y="164592"/>
                </a:lnTo>
                <a:lnTo>
                  <a:pt x="1619592" y="207530"/>
                </a:lnTo>
                <a:lnTo>
                  <a:pt x="1591119" y="253784"/>
                </a:lnTo>
                <a:lnTo>
                  <a:pt x="1561211" y="270764"/>
                </a:lnTo>
                <a:lnTo>
                  <a:pt x="1564767" y="282321"/>
                </a:lnTo>
                <a:lnTo>
                  <a:pt x="1603260" y="264248"/>
                </a:lnTo>
                <a:lnTo>
                  <a:pt x="1631569" y="232918"/>
                </a:lnTo>
                <a:lnTo>
                  <a:pt x="1648993" y="191071"/>
                </a:lnTo>
                <a:lnTo>
                  <a:pt x="1653349" y="167170"/>
                </a:lnTo>
                <a:lnTo>
                  <a:pt x="1654810" y="141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869" y="2188540"/>
            <a:ext cx="4741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53695" algn="l"/>
                <a:tab pos="1083945" algn="l"/>
                <a:tab pos="2236470" algn="l"/>
                <a:tab pos="2931160" algn="l"/>
                <a:tab pos="3794125" algn="l"/>
              </a:tabLst>
            </a:pPr>
            <a:r>
              <a:rPr sz="2400" spc="-50" dirty="0">
                <a:latin typeface="Cambria Math"/>
                <a:cs typeface="Cambria Math"/>
              </a:rPr>
              <a:t>𝑎</a:t>
            </a:r>
            <a:r>
              <a:rPr sz="2400" dirty="0">
                <a:latin typeface="Cambria Math"/>
                <a:cs typeface="Cambria Math"/>
              </a:rPr>
              <a:t>	𝑥,</a:t>
            </a:r>
            <a:r>
              <a:rPr sz="2400" spc="-6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𝑤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𝑠𝑖𝑔𝑛</a:t>
            </a:r>
            <a:r>
              <a:rPr sz="2400" dirty="0">
                <a:latin typeface="Cambria Math"/>
                <a:cs typeface="Cambria Math"/>
              </a:rPr>
              <a:t>	𝑤,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𝑤</a:t>
            </a:r>
            <a:r>
              <a:rPr sz="2625" spc="-37" baseline="-15873" dirty="0">
                <a:latin typeface="Cambria Math"/>
                <a:cs typeface="Cambria Math"/>
              </a:rPr>
              <a:t>0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𝑠𝑖𝑔𝑛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94222" y="1853819"/>
            <a:ext cx="2514600" cy="1132840"/>
          </a:xfrm>
          <a:custGeom>
            <a:avLst/>
            <a:gdLst/>
            <a:ahLst/>
            <a:cxnLst/>
            <a:rect l="l" t="t" r="r" b="b"/>
            <a:pathLst>
              <a:path w="2514600" h="1132839">
                <a:moveTo>
                  <a:pt x="2349373" y="0"/>
                </a:moveTo>
                <a:lnTo>
                  <a:pt x="2339340" y="10286"/>
                </a:lnTo>
                <a:lnTo>
                  <a:pt x="2365840" y="48477"/>
                </a:lnTo>
                <a:lnTo>
                  <a:pt x="2389707" y="91416"/>
                </a:lnTo>
                <a:lnTo>
                  <a:pt x="2410928" y="139098"/>
                </a:lnTo>
                <a:lnTo>
                  <a:pt x="2429491" y="191517"/>
                </a:lnTo>
                <a:lnTo>
                  <a:pt x="2445384" y="248665"/>
                </a:lnTo>
                <a:lnTo>
                  <a:pt x="2456551" y="298789"/>
                </a:lnTo>
                <a:lnTo>
                  <a:pt x="2465672" y="349979"/>
                </a:lnTo>
                <a:lnTo>
                  <a:pt x="2472753" y="402240"/>
                </a:lnTo>
                <a:lnTo>
                  <a:pt x="2477802" y="455581"/>
                </a:lnTo>
                <a:lnTo>
                  <a:pt x="2480827" y="510009"/>
                </a:lnTo>
                <a:lnTo>
                  <a:pt x="2481831" y="565657"/>
                </a:lnTo>
                <a:lnTo>
                  <a:pt x="2480827" y="619812"/>
                </a:lnTo>
                <a:lnTo>
                  <a:pt x="2477802" y="673433"/>
                </a:lnTo>
                <a:lnTo>
                  <a:pt x="2472753" y="726392"/>
                </a:lnTo>
                <a:lnTo>
                  <a:pt x="2465672" y="778684"/>
                </a:lnTo>
                <a:lnTo>
                  <a:pt x="2456551" y="830305"/>
                </a:lnTo>
                <a:lnTo>
                  <a:pt x="2445384" y="881252"/>
                </a:lnTo>
                <a:lnTo>
                  <a:pt x="2429491" y="939562"/>
                </a:lnTo>
                <a:lnTo>
                  <a:pt x="2410928" y="992878"/>
                </a:lnTo>
                <a:lnTo>
                  <a:pt x="2389707" y="1041208"/>
                </a:lnTo>
                <a:lnTo>
                  <a:pt x="2365840" y="1084558"/>
                </a:lnTo>
                <a:lnTo>
                  <a:pt x="2339340" y="1122933"/>
                </a:lnTo>
                <a:lnTo>
                  <a:pt x="2349373" y="1132839"/>
                </a:lnTo>
                <a:lnTo>
                  <a:pt x="2378388" y="1095275"/>
                </a:lnTo>
                <a:lnTo>
                  <a:pt x="2404929" y="1052389"/>
                </a:lnTo>
                <a:lnTo>
                  <a:pt x="2428989" y="1004193"/>
                </a:lnTo>
                <a:lnTo>
                  <a:pt x="2450562" y="950699"/>
                </a:lnTo>
                <a:lnTo>
                  <a:pt x="2469642" y="891920"/>
                </a:lnTo>
                <a:lnTo>
                  <a:pt x="2481468" y="847615"/>
                </a:lnTo>
                <a:lnTo>
                  <a:pt x="2491475" y="802546"/>
                </a:lnTo>
                <a:lnTo>
                  <a:pt x="2499663" y="756710"/>
                </a:lnTo>
                <a:lnTo>
                  <a:pt x="2506031" y="710105"/>
                </a:lnTo>
                <a:lnTo>
                  <a:pt x="2510580" y="662730"/>
                </a:lnTo>
                <a:lnTo>
                  <a:pt x="2513309" y="614581"/>
                </a:lnTo>
                <a:lnTo>
                  <a:pt x="2514216" y="565530"/>
                </a:lnTo>
                <a:lnTo>
                  <a:pt x="2513309" y="515825"/>
                </a:lnTo>
                <a:lnTo>
                  <a:pt x="2510580" y="467020"/>
                </a:lnTo>
                <a:lnTo>
                  <a:pt x="2506031" y="419247"/>
                </a:lnTo>
                <a:lnTo>
                  <a:pt x="2499663" y="372506"/>
                </a:lnTo>
                <a:lnTo>
                  <a:pt x="2491475" y="326801"/>
                </a:lnTo>
                <a:lnTo>
                  <a:pt x="2481468" y="282134"/>
                </a:lnTo>
                <a:lnTo>
                  <a:pt x="2469642" y="238505"/>
                </a:lnTo>
                <a:lnTo>
                  <a:pt x="2450562" y="180685"/>
                </a:lnTo>
                <a:lnTo>
                  <a:pt x="2428989" y="127924"/>
                </a:lnTo>
                <a:lnTo>
                  <a:pt x="2404929" y="80223"/>
                </a:lnTo>
                <a:lnTo>
                  <a:pt x="2378388" y="37581"/>
                </a:lnTo>
                <a:lnTo>
                  <a:pt x="2349373" y="0"/>
                </a:lnTo>
                <a:close/>
              </a:path>
              <a:path w="2514600" h="1132839">
                <a:moveTo>
                  <a:pt x="164718" y="0"/>
                </a:moveTo>
                <a:lnTo>
                  <a:pt x="135654" y="37581"/>
                </a:lnTo>
                <a:lnTo>
                  <a:pt x="109107" y="80223"/>
                </a:lnTo>
                <a:lnTo>
                  <a:pt x="85065" y="127924"/>
                </a:lnTo>
                <a:lnTo>
                  <a:pt x="63517" y="180685"/>
                </a:lnTo>
                <a:lnTo>
                  <a:pt x="44450" y="238505"/>
                </a:lnTo>
                <a:lnTo>
                  <a:pt x="32630" y="282134"/>
                </a:lnTo>
                <a:lnTo>
                  <a:pt x="22641" y="326801"/>
                </a:lnTo>
                <a:lnTo>
                  <a:pt x="14478" y="372506"/>
                </a:lnTo>
                <a:lnTo>
                  <a:pt x="8137" y="419247"/>
                </a:lnTo>
                <a:lnTo>
                  <a:pt x="3613" y="467020"/>
                </a:lnTo>
                <a:lnTo>
                  <a:pt x="902" y="515825"/>
                </a:lnTo>
                <a:lnTo>
                  <a:pt x="0" y="565657"/>
                </a:lnTo>
                <a:lnTo>
                  <a:pt x="902" y="614581"/>
                </a:lnTo>
                <a:lnTo>
                  <a:pt x="3613" y="662730"/>
                </a:lnTo>
                <a:lnTo>
                  <a:pt x="8137" y="710105"/>
                </a:lnTo>
                <a:lnTo>
                  <a:pt x="14478" y="756710"/>
                </a:lnTo>
                <a:lnTo>
                  <a:pt x="22641" y="802546"/>
                </a:lnTo>
                <a:lnTo>
                  <a:pt x="32630" y="847615"/>
                </a:lnTo>
                <a:lnTo>
                  <a:pt x="44450" y="891920"/>
                </a:lnTo>
                <a:lnTo>
                  <a:pt x="63517" y="950699"/>
                </a:lnTo>
                <a:lnTo>
                  <a:pt x="85065" y="1004193"/>
                </a:lnTo>
                <a:lnTo>
                  <a:pt x="109107" y="1052389"/>
                </a:lnTo>
                <a:lnTo>
                  <a:pt x="135654" y="1095275"/>
                </a:lnTo>
                <a:lnTo>
                  <a:pt x="164718" y="1132839"/>
                </a:lnTo>
                <a:lnTo>
                  <a:pt x="174625" y="1122933"/>
                </a:lnTo>
                <a:lnTo>
                  <a:pt x="148124" y="1084558"/>
                </a:lnTo>
                <a:lnTo>
                  <a:pt x="124257" y="1041208"/>
                </a:lnTo>
                <a:lnTo>
                  <a:pt x="103036" y="992878"/>
                </a:lnTo>
                <a:lnTo>
                  <a:pt x="84473" y="939562"/>
                </a:lnTo>
                <a:lnTo>
                  <a:pt x="68579" y="881252"/>
                </a:lnTo>
                <a:lnTo>
                  <a:pt x="57466" y="830305"/>
                </a:lnTo>
                <a:lnTo>
                  <a:pt x="48382" y="778684"/>
                </a:lnTo>
                <a:lnTo>
                  <a:pt x="41322" y="726392"/>
                </a:lnTo>
                <a:lnTo>
                  <a:pt x="36284" y="673433"/>
                </a:lnTo>
                <a:lnTo>
                  <a:pt x="33264" y="619812"/>
                </a:lnTo>
                <a:lnTo>
                  <a:pt x="32257" y="565530"/>
                </a:lnTo>
                <a:lnTo>
                  <a:pt x="33273" y="510009"/>
                </a:lnTo>
                <a:lnTo>
                  <a:pt x="36317" y="455581"/>
                </a:lnTo>
                <a:lnTo>
                  <a:pt x="41386" y="402240"/>
                </a:lnTo>
                <a:lnTo>
                  <a:pt x="48476" y="349979"/>
                </a:lnTo>
                <a:lnTo>
                  <a:pt x="57584" y="298789"/>
                </a:lnTo>
                <a:lnTo>
                  <a:pt x="68706" y="248665"/>
                </a:lnTo>
                <a:lnTo>
                  <a:pt x="84599" y="191517"/>
                </a:lnTo>
                <a:lnTo>
                  <a:pt x="103155" y="139098"/>
                </a:lnTo>
                <a:lnTo>
                  <a:pt x="124357" y="91416"/>
                </a:lnTo>
                <a:lnTo>
                  <a:pt x="148186" y="48477"/>
                </a:lnTo>
                <a:lnTo>
                  <a:pt x="174625" y="10286"/>
                </a:lnTo>
                <a:lnTo>
                  <a:pt x="164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2145" y="631999"/>
            <a:ext cx="6430645" cy="14776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Пусть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имеется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два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класса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{−1,1}</a:t>
            </a:r>
            <a:endParaRPr sz="2400">
              <a:latin typeface="Cambria Math"/>
              <a:cs typeface="Cambria Math"/>
            </a:endParaRPr>
          </a:p>
          <a:p>
            <a:pPr marL="240029" marR="5080" indent="-227329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Настраиваем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на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обучающей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выборке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линейный 	классификатор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виде:</a:t>
            </a:r>
            <a:endParaRPr sz="2400">
              <a:latin typeface="Times New Roman"/>
              <a:cs typeface="Times New Roman"/>
            </a:endParaRPr>
          </a:p>
          <a:p>
            <a:pPr marR="722630" algn="r">
              <a:lnSpc>
                <a:spcPts val="1620"/>
              </a:lnSpc>
            </a:pPr>
            <a:r>
              <a:rPr sz="1750" spc="80" dirty="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6183" y="2278760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5971" y="11429"/>
                </a:lnTo>
                <a:lnTo>
                  <a:pt x="292334" y="18504"/>
                </a:lnTo>
                <a:lnTo>
                  <a:pt x="306387" y="28305"/>
                </a:lnTo>
                <a:lnTo>
                  <a:pt x="334920" y="73852"/>
                </a:lnTo>
                <a:lnTo>
                  <a:pt x="343251" y="115623"/>
                </a:lnTo>
                <a:lnTo>
                  <a:pt x="344297" y="139700"/>
                </a:lnTo>
                <a:lnTo>
                  <a:pt x="343249" y="164580"/>
                </a:lnTo>
                <a:lnTo>
                  <a:pt x="334867" y="207529"/>
                </a:lnTo>
                <a:lnTo>
                  <a:pt x="306387" y="253777"/>
                </a:lnTo>
                <a:lnTo>
                  <a:pt x="276479" y="270763"/>
                </a:lnTo>
                <a:lnTo>
                  <a:pt x="280035" y="282321"/>
                </a:lnTo>
                <a:lnTo>
                  <a:pt x="318531" y="264239"/>
                </a:lnTo>
                <a:lnTo>
                  <a:pt x="346837" y="232917"/>
                </a:lnTo>
                <a:lnTo>
                  <a:pt x="364267" y="191071"/>
                </a:lnTo>
                <a:lnTo>
                  <a:pt x="370077" y="141224"/>
                </a:lnTo>
                <a:lnTo>
                  <a:pt x="368623" y="115339"/>
                </a:lnTo>
                <a:lnTo>
                  <a:pt x="356951" y="69429"/>
                </a:lnTo>
                <a:lnTo>
                  <a:pt x="333827" y="32093"/>
                </a:lnTo>
                <a:lnTo>
                  <a:pt x="300489" y="7379"/>
                </a:lnTo>
                <a:lnTo>
                  <a:pt x="280035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546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32" y="167159"/>
                </a:lnTo>
                <a:lnTo>
                  <a:pt x="12965" y="212982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083" y="207529"/>
                </a:lnTo>
                <a:lnTo>
                  <a:pt x="26701" y="164580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15508" y="2043907"/>
            <a:ext cx="2247900" cy="90868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40"/>
              </a:spcBef>
              <a:tabLst>
                <a:tab pos="1191260" algn="l"/>
                <a:tab pos="1557020" algn="l"/>
              </a:tabLst>
            </a:pPr>
            <a:r>
              <a:rPr sz="2400" spc="1475" dirty="0">
                <a:latin typeface="Cambria Math"/>
                <a:cs typeface="Cambria Math"/>
              </a:rPr>
              <a:t>∑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-175" dirty="0">
                <a:latin typeface="Cambria Math"/>
                <a:cs typeface="Cambria Math"/>
              </a:rPr>
              <a:t>𝑤</a:t>
            </a:r>
            <a:r>
              <a:rPr sz="2625" spc="450" baseline="-15873" dirty="0">
                <a:latin typeface="Cambria Math"/>
                <a:cs typeface="Cambria Math"/>
              </a:rPr>
              <a:t>𝑗</a:t>
            </a:r>
            <a:r>
              <a:rPr sz="2400" spc="-345" dirty="0">
                <a:latin typeface="Cambria Math"/>
                <a:cs typeface="Cambria Math"/>
              </a:rPr>
              <a:t>𝑓</a:t>
            </a:r>
            <a:r>
              <a:rPr sz="2625" spc="195" baseline="-15873" dirty="0">
                <a:latin typeface="Cambria Math"/>
                <a:cs typeface="Cambria Math"/>
              </a:rPr>
              <a:t>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− </a:t>
            </a:r>
            <a:r>
              <a:rPr sz="2400" spc="-25" dirty="0">
                <a:latin typeface="Cambria Math"/>
                <a:cs typeface="Cambria Math"/>
              </a:rPr>
              <a:t>𝑤</a:t>
            </a:r>
            <a:r>
              <a:rPr sz="2625" spc="-37" baseline="-15873" dirty="0">
                <a:latin typeface="Cambria Math"/>
                <a:cs typeface="Cambria Math"/>
              </a:rPr>
              <a:t>0</a:t>
            </a:r>
            <a:endParaRPr sz="2625" baseline="-15873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835"/>
              </a:spcBef>
            </a:pPr>
            <a:r>
              <a:rPr sz="1750" spc="55" dirty="0">
                <a:latin typeface="Cambria Math"/>
                <a:cs typeface="Cambria Math"/>
              </a:rPr>
              <a:t>𝑗=1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80432" y="3571113"/>
            <a:ext cx="434340" cy="282575"/>
          </a:xfrm>
          <a:custGeom>
            <a:avLst/>
            <a:gdLst/>
            <a:ahLst/>
            <a:cxnLst/>
            <a:rect l="l" t="t" r="r" b="b"/>
            <a:pathLst>
              <a:path w="434339" h="282575">
                <a:moveTo>
                  <a:pt x="344042" y="0"/>
                </a:moveTo>
                <a:lnTo>
                  <a:pt x="339978" y="11429"/>
                </a:lnTo>
                <a:lnTo>
                  <a:pt x="356342" y="18504"/>
                </a:lnTo>
                <a:lnTo>
                  <a:pt x="370395" y="28305"/>
                </a:lnTo>
                <a:lnTo>
                  <a:pt x="398928" y="73852"/>
                </a:lnTo>
                <a:lnTo>
                  <a:pt x="407259" y="115623"/>
                </a:lnTo>
                <a:lnTo>
                  <a:pt x="408304" y="139700"/>
                </a:lnTo>
                <a:lnTo>
                  <a:pt x="407257" y="164580"/>
                </a:lnTo>
                <a:lnTo>
                  <a:pt x="398875" y="207529"/>
                </a:lnTo>
                <a:lnTo>
                  <a:pt x="370395" y="253777"/>
                </a:lnTo>
                <a:lnTo>
                  <a:pt x="340487" y="270763"/>
                </a:lnTo>
                <a:lnTo>
                  <a:pt x="344042" y="282320"/>
                </a:lnTo>
                <a:lnTo>
                  <a:pt x="382539" y="264239"/>
                </a:lnTo>
                <a:lnTo>
                  <a:pt x="410844" y="232918"/>
                </a:lnTo>
                <a:lnTo>
                  <a:pt x="428275" y="191071"/>
                </a:lnTo>
                <a:lnTo>
                  <a:pt x="434085" y="141224"/>
                </a:lnTo>
                <a:lnTo>
                  <a:pt x="432631" y="115339"/>
                </a:lnTo>
                <a:lnTo>
                  <a:pt x="420959" y="69429"/>
                </a:lnTo>
                <a:lnTo>
                  <a:pt x="397835" y="32093"/>
                </a:lnTo>
                <a:lnTo>
                  <a:pt x="364497" y="7379"/>
                </a:lnTo>
                <a:lnTo>
                  <a:pt x="344042" y="0"/>
                </a:lnTo>
                <a:close/>
              </a:path>
              <a:path w="434339" h="282575">
                <a:moveTo>
                  <a:pt x="90042" y="0"/>
                </a:moveTo>
                <a:lnTo>
                  <a:pt x="51546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32" y="167159"/>
                </a:lnTo>
                <a:lnTo>
                  <a:pt x="12965" y="212982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2" y="282320"/>
                </a:lnTo>
                <a:lnTo>
                  <a:pt x="93598" y="270763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083" y="207529"/>
                </a:lnTo>
                <a:lnTo>
                  <a:pt x="26701" y="164580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79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00215" y="3571113"/>
            <a:ext cx="803275" cy="282575"/>
          </a:xfrm>
          <a:custGeom>
            <a:avLst/>
            <a:gdLst/>
            <a:ahLst/>
            <a:cxnLst/>
            <a:rect l="l" t="t" r="r" b="b"/>
            <a:pathLst>
              <a:path w="803275" h="282575">
                <a:moveTo>
                  <a:pt x="712851" y="0"/>
                </a:moveTo>
                <a:lnTo>
                  <a:pt x="708787" y="11429"/>
                </a:lnTo>
                <a:lnTo>
                  <a:pt x="725150" y="18504"/>
                </a:lnTo>
                <a:lnTo>
                  <a:pt x="739203" y="28305"/>
                </a:lnTo>
                <a:lnTo>
                  <a:pt x="767736" y="73852"/>
                </a:lnTo>
                <a:lnTo>
                  <a:pt x="776067" y="115623"/>
                </a:lnTo>
                <a:lnTo>
                  <a:pt x="777113" y="139700"/>
                </a:lnTo>
                <a:lnTo>
                  <a:pt x="776065" y="164580"/>
                </a:lnTo>
                <a:lnTo>
                  <a:pt x="767683" y="207529"/>
                </a:lnTo>
                <a:lnTo>
                  <a:pt x="739203" y="253777"/>
                </a:lnTo>
                <a:lnTo>
                  <a:pt x="709294" y="270763"/>
                </a:lnTo>
                <a:lnTo>
                  <a:pt x="712851" y="282320"/>
                </a:lnTo>
                <a:lnTo>
                  <a:pt x="751347" y="264239"/>
                </a:lnTo>
                <a:lnTo>
                  <a:pt x="779653" y="232918"/>
                </a:lnTo>
                <a:lnTo>
                  <a:pt x="797083" y="191071"/>
                </a:lnTo>
                <a:lnTo>
                  <a:pt x="802893" y="141224"/>
                </a:lnTo>
                <a:lnTo>
                  <a:pt x="801439" y="115339"/>
                </a:lnTo>
                <a:lnTo>
                  <a:pt x="789767" y="69429"/>
                </a:lnTo>
                <a:lnTo>
                  <a:pt x="766643" y="32093"/>
                </a:lnTo>
                <a:lnTo>
                  <a:pt x="733305" y="7379"/>
                </a:lnTo>
                <a:lnTo>
                  <a:pt x="712851" y="0"/>
                </a:lnTo>
                <a:close/>
              </a:path>
              <a:path w="803275" h="282575">
                <a:moveTo>
                  <a:pt x="90043" y="0"/>
                </a:moveTo>
                <a:lnTo>
                  <a:pt x="51546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32" y="167159"/>
                </a:lnTo>
                <a:lnTo>
                  <a:pt x="12965" y="212982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083" y="207529"/>
                </a:lnTo>
                <a:lnTo>
                  <a:pt x="26701" y="164580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6745" y="2933334"/>
            <a:ext cx="8314690" cy="17246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815"/>
              </a:spcBef>
            </a:pPr>
            <a:r>
              <a:rPr sz="2400" dirty="0">
                <a:latin typeface="Cambria Math"/>
                <a:cs typeface="Cambria Math"/>
              </a:rPr>
              <a:t>𝑤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параметры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алгоритма</a:t>
            </a:r>
            <a:endParaRPr sz="2400">
              <a:latin typeface="Times New Roman"/>
              <a:cs typeface="Times New Roman"/>
            </a:endParaRPr>
          </a:p>
          <a:p>
            <a:pPr marL="265430" indent="-227329">
              <a:lnSpc>
                <a:spcPts val="2735"/>
              </a:lnSpc>
              <a:spcBef>
                <a:spcPts val="720"/>
              </a:spcBef>
              <a:buFont typeface="Arial MT"/>
              <a:buChar char="•"/>
              <a:tabLst>
                <a:tab pos="265430" algn="l"/>
                <a:tab pos="4753610" algn="l"/>
                <a:tab pos="5198745" algn="l"/>
                <a:tab pos="6073775" algn="l"/>
                <a:tab pos="6804025" algn="l"/>
              </a:tabLst>
            </a:pPr>
            <a:r>
              <a:rPr sz="2400" dirty="0">
                <a:latin typeface="Times New Roman"/>
                <a:cs typeface="Times New Roman"/>
              </a:rPr>
              <a:t>Отступ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(margin)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на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объекте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Cambria Math"/>
                <a:cs typeface="Cambria Math"/>
              </a:rPr>
              <a:t>𝑥</a:t>
            </a:r>
            <a:r>
              <a:rPr sz="2625" spc="82" baseline="-15873" dirty="0">
                <a:latin typeface="Cambria Math"/>
                <a:cs typeface="Cambria Math"/>
              </a:rPr>
              <a:t>𝑖</a:t>
            </a:r>
            <a:r>
              <a:rPr sz="2400" spc="55" dirty="0">
                <a:latin typeface="Cambria Math"/>
                <a:cs typeface="Cambria Math"/>
              </a:rPr>
              <a:t>: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𝑀</a:t>
            </a:r>
            <a:r>
              <a:rPr sz="2625" spc="-37" baseline="-15873" dirty="0">
                <a:latin typeface="Cambria Math"/>
                <a:cs typeface="Cambria Math"/>
              </a:rPr>
              <a:t>𝑖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𝑤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𝑦</a:t>
            </a:r>
            <a:r>
              <a:rPr sz="2625" spc="-37" baseline="-15873" dirty="0">
                <a:latin typeface="Cambria Math"/>
                <a:cs typeface="Cambria Math"/>
              </a:rPr>
              <a:t>𝑖</a:t>
            </a:r>
            <a:r>
              <a:rPr sz="2400" spc="-25" dirty="0">
                <a:latin typeface="Cambria Math"/>
                <a:cs typeface="Cambria Math"/>
              </a:rPr>
              <a:t>𝑎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60" dirty="0">
                <a:latin typeface="Cambria Math"/>
                <a:cs typeface="Cambria Math"/>
              </a:rPr>
              <a:t>𝑥</a:t>
            </a:r>
            <a:r>
              <a:rPr sz="2625" spc="89" baseline="-15873" dirty="0">
                <a:latin typeface="Cambria Math"/>
                <a:cs typeface="Cambria Math"/>
              </a:rPr>
              <a:t>𝑖</a:t>
            </a:r>
            <a:r>
              <a:rPr sz="2400" spc="6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𝑤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если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𝑀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625" spc="615" baseline="-15873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&lt;</a:t>
            </a:r>
            <a:endParaRPr sz="2400">
              <a:latin typeface="Cambria Math"/>
              <a:cs typeface="Cambria Math"/>
            </a:endParaRPr>
          </a:p>
          <a:p>
            <a:pPr marL="266700">
              <a:lnSpc>
                <a:spcPts val="2735"/>
              </a:lnSpc>
            </a:pPr>
            <a:r>
              <a:rPr sz="2400" dirty="0">
                <a:latin typeface="Cambria Math"/>
                <a:cs typeface="Cambria Math"/>
              </a:rPr>
              <a:t>0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алгоритм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ошибается,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𝑀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625" spc="56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&gt;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правильный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ответ</a:t>
            </a:r>
            <a:endParaRPr sz="2400">
              <a:latin typeface="Times New Roman"/>
              <a:cs typeface="Times New Roman"/>
            </a:endParaRPr>
          </a:p>
          <a:p>
            <a:pPr marL="265430" indent="-227329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65430" algn="l"/>
              </a:tabLst>
            </a:pPr>
            <a:r>
              <a:rPr sz="2400" dirty="0">
                <a:latin typeface="Times New Roman"/>
                <a:cs typeface="Times New Roman"/>
              </a:rPr>
              <a:t>Минимизация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функционала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качества: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31720" y="4950586"/>
            <a:ext cx="876300" cy="368300"/>
          </a:xfrm>
          <a:custGeom>
            <a:avLst/>
            <a:gdLst/>
            <a:ahLst/>
            <a:cxnLst/>
            <a:rect l="l" t="t" r="r" b="b"/>
            <a:pathLst>
              <a:path w="876300" h="368300">
                <a:moveTo>
                  <a:pt x="779018" y="0"/>
                </a:moveTo>
                <a:lnTo>
                  <a:pt x="775335" y="12192"/>
                </a:lnTo>
                <a:lnTo>
                  <a:pt x="792241" y="20955"/>
                </a:lnTo>
                <a:lnTo>
                  <a:pt x="806957" y="33718"/>
                </a:lnTo>
                <a:lnTo>
                  <a:pt x="829818" y="71246"/>
                </a:lnTo>
                <a:lnTo>
                  <a:pt x="843756" y="122285"/>
                </a:lnTo>
                <a:lnTo>
                  <a:pt x="848360" y="184276"/>
                </a:lnTo>
                <a:lnTo>
                  <a:pt x="847213" y="216540"/>
                </a:lnTo>
                <a:lnTo>
                  <a:pt x="837965" y="272877"/>
                </a:lnTo>
                <a:lnTo>
                  <a:pt x="819483" y="317690"/>
                </a:lnTo>
                <a:lnTo>
                  <a:pt x="792241" y="347218"/>
                </a:lnTo>
                <a:lnTo>
                  <a:pt x="775335" y="355981"/>
                </a:lnTo>
                <a:lnTo>
                  <a:pt x="779018" y="368172"/>
                </a:lnTo>
                <a:lnTo>
                  <a:pt x="820166" y="346265"/>
                </a:lnTo>
                <a:lnTo>
                  <a:pt x="850646" y="304926"/>
                </a:lnTo>
                <a:lnTo>
                  <a:pt x="869505" y="249189"/>
                </a:lnTo>
                <a:lnTo>
                  <a:pt x="875792" y="184023"/>
                </a:lnTo>
                <a:lnTo>
                  <a:pt x="874220" y="150328"/>
                </a:lnTo>
                <a:lnTo>
                  <a:pt x="861647" y="89939"/>
                </a:lnTo>
                <a:lnTo>
                  <a:pt x="836739" y="40147"/>
                </a:lnTo>
                <a:lnTo>
                  <a:pt x="800925" y="8524"/>
                </a:lnTo>
                <a:lnTo>
                  <a:pt x="779018" y="0"/>
                </a:lnTo>
                <a:close/>
              </a:path>
              <a:path w="876300" h="368300">
                <a:moveTo>
                  <a:pt x="96647" y="0"/>
                </a:moveTo>
                <a:lnTo>
                  <a:pt x="55562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32" y="328025"/>
                </a:lnTo>
                <a:lnTo>
                  <a:pt x="74759" y="359648"/>
                </a:lnTo>
                <a:lnTo>
                  <a:pt x="96647" y="368172"/>
                </a:lnTo>
                <a:lnTo>
                  <a:pt x="100456" y="355981"/>
                </a:lnTo>
                <a:lnTo>
                  <a:pt x="83476" y="347217"/>
                </a:lnTo>
                <a:lnTo>
                  <a:pt x="68722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5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183" y="50482"/>
                </a:lnTo>
                <a:lnTo>
                  <a:pt x="83476" y="20955"/>
                </a:lnTo>
                <a:lnTo>
                  <a:pt x="100456" y="12192"/>
                </a:lnTo>
                <a:lnTo>
                  <a:pt x="96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50669" y="4904943"/>
            <a:ext cx="1066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1160" algn="l"/>
              </a:tabLst>
            </a:pPr>
            <a:r>
              <a:rPr sz="2400" spc="-50" dirty="0">
                <a:latin typeface="Cambria Math"/>
                <a:cs typeface="Cambria Math"/>
              </a:rPr>
              <a:t>𝑄</a:t>
            </a:r>
            <a:r>
              <a:rPr sz="2400" dirty="0">
                <a:latin typeface="Cambria Math"/>
                <a:cs typeface="Cambria Math"/>
              </a:rPr>
              <a:t>	𝑤,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𝑋</a:t>
            </a:r>
            <a:r>
              <a:rPr sz="2625" spc="67" baseline="28571" dirty="0">
                <a:latin typeface="Cambria Math"/>
                <a:cs typeface="Cambria Math"/>
              </a:rPr>
              <a:t>𝑙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2441" y="4457149"/>
            <a:ext cx="1216660" cy="12122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114935" algn="ctr">
              <a:lnSpc>
                <a:spcPct val="100000"/>
              </a:lnSpc>
              <a:spcBef>
                <a:spcPts val="700"/>
              </a:spcBef>
            </a:pPr>
            <a:r>
              <a:rPr sz="1750" spc="15" dirty="0">
                <a:latin typeface="Cambria Math"/>
                <a:cs typeface="Cambria Math"/>
              </a:rPr>
              <a:t>𝑙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320" dirty="0">
                <a:latin typeface="Cambria Math"/>
                <a:cs typeface="Cambria Math"/>
              </a:rPr>
              <a:t>∑[𝑀</a:t>
            </a:r>
            <a:r>
              <a:rPr sz="2625" spc="480" baseline="-15873" dirty="0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  <a:p>
            <a:pPr marR="106045" algn="ctr">
              <a:lnSpc>
                <a:spcPct val="100000"/>
              </a:lnSpc>
              <a:spcBef>
                <a:spcPts val="835"/>
              </a:spcBef>
            </a:pPr>
            <a:r>
              <a:rPr sz="1750" spc="-25" dirty="0">
                <a:latin typeface="Cambria Math"/>
                <a:cs typeface="Cambria Math"/>
              </a:rPr>
              <a:t>𝑖=1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07991" y="4994528"/>
            <a:ext cx="434340" cy="282575"/>
          </a:xfrm>
          <a:custGeom>
            <a:avLst/>
            <a:gdLst/>
            <a:ahLst/>
            <a:cxnLst/>
            <a:rect l="l" t="t" r="r" b="b"/>
            <a:pathLst>
              <a:path w="434339" h="282575">
                <a:moveTo>
                  <a:pt x="344043" y="0"/>
                </a:moveTo>
                <a:lnTo>
                  <a:pt x="339979" y="11430"/>
                </a:lnTo>
                <a:lnTo>
                  <a:pt x="356342" y="18504"/>
                </a:lnTo>
                <a:lnTo>
                  <a:pt x="370395" y="28305"/>
                </a:lnTo>
                <a:lnTo>
                  <a:pt x="398928" y="73852"/>
                </a:lnTo>
                <a:lnTo>
                  <a:pt x="407259" y="115623"/>
                </a:lnTo>
                <a:lnTo>
                  <a:pt x="408305" y="139700"/>
                </a:lnTo>
                <a:lnTo>
                  <a:pt x="407257" y="164580"/>
                </a:lnTo>
                <a:lnTo>
                  <a:pt x="398875" y="207529"/>
                </a:lnTo>
                <a:lnTo>
                  <a:pt x="370395" y="253777"/>
                </a:lnTo>
                <a:lnTo>
                  <a:pt x="340487" y="270764"/>
                </a:lnTo>
                <a:lnTo>
                  <a:pt x="344043" y="282321"/>
                </a:lnTo>
                <a:lnTo>
                  <a:pt x="382539" y="264239"/>
                </a:lnTo>
                <a:lnTo>
                  <a:pt x="410845" y="232918"/>
                </a:lnTo>
                <a:lnTo>
                  <a:pt x="428275" y="191071"/>
                </a:lnTo>
                <a:lnTo>
                  <a:pt x="434086" y="141224"/>
                </a:lnTo>
                <a:lnTo>
                  <a:pt x="432631" y="115339"/>
                </a:lnTo>
                <a:lnTo>
                  <a:pt x="420959" y="69429"/>
                </a:lnTo>
                <a:lnTo>
                  <a:pt x="397835" y="32093"/>
                </a:lnTo>
                <a:lnTo>
                  <a:pt x="364497" y="7379"/>
                </a:lnTo>
                <a:lnTo>
                  <a:pt x="344043" y="0"/>
                </a:lnTo>
                <a:close/>
              </a:path>
              <a:path w="434339" h="282575">
                <a:moveTo>
                  <a:pt x="90043" y="0"/>
                </a:moveTo>
                <a:lnTo>
                  <a:pt x="51546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32" y="167159"/>
                </a:lnTo>
                <a:lnTo>
                  <a:pt x="12965" y="212982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083" y="207529"/>
                </a:lnTo>
                <a:lnTo>
                  <a:pt x="26701" y="164580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80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95621" y="4904943"/>
            <a:ext cx="199199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90"/>
              </a:lnSpc>
              <a:spcBef>
                <a:spcPts val="100"/>
              </a:spcBef>
              <a:tabLst>
                <a:tab pos="457834" algn="l"/>
              </a:tabLst>
            </a:pPr>
            <a:r>
              <a:rPr sz="2400" spc="-50" dirty="0">
                <a:latin typeface="Cambria Math"/>
                <a:cs typeface="Cambria Math"/>
              </a:rPr>
              <a:t>𝑤</a:t>
            </a:r>
            <a:r>
              <a:rPr sz="2400" dirty="0">
                <a:latin typeface="Cambria Math"/>
                <a:cs typeface="Cambria Math"/>
              </a:rPr>
              <a:t>	&lt;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0]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min</a:t>
            </a:r>
            <a:endParaRPr sz="2400">
              <a:latin typeface="Cambria Math"/>
              <a:cs typeface="Cambria Math"/>
            </a:endParaRPr>
          </a:p>
          <a:p>
            <a:pPr marL="1628139">
              <a:lnSpc>
                <a:spcPts val="1710"/>
              </a:lnSpc>
            </a:pPr>
            <a:r>
              <a:rPr sz="1750" spc="90" dirty="0">
                <a:latin typeface="Cambria Math"/>
                <a:cs typeface="Cambria Math"/>
              </a:rPr>
              <a:t>𝑤</a:t>
            </a:r>
            <a:endParaRPr sz="1750">
              <a:latin typeface="Cambria Math"/>
              <a:cs typeface="Cambria Math"/>
            </a:endParaRPr>
          </a:p>
          <a:p>
            <a:pPr marL="541655">
              <a:lnSpc>
                <a:spcPct val="100000"/>
              </a:lnSpc>
              <a:spcBef>
                <a:spcPts val="215"/>
              </a:spcBef>
            </a:pPr>
            <a:r>
              <a:rPr sz="1750" spc="15" dirty="0">
                <a:latin typeface="Cambria Math"/>
                <a:cs typeface="Cambria Math"/>
              </a:rPr>
              <a:t>𝑙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05000" y="5927166"/>
            <a:ext cx="434340" cy="282575"/>
          </a:xfrm>
          <a:custGeom>
            <a:avLst/>
            <a:gdLst/>
            <a:ahLst/>
            <a:cxnLst/>
            <a:rect l="l" t="t" r="r" b="b"/>
            <a:pathLst>
              <a:path w="434339" h="282575">
                <a:moveTo>
                  <a:pt x="344043" y="0"/>
                </a:moveTo>
                <a:lnTo>
                  <a:pt x="339979" y="11468"/>
                </a:lnTo>
                <a:lnTo>
                  <a:pt x="356342" y="18556"/>
                </a:lnTo>
                <a:lnTo>
                  <a:pt x="370395" y="28373"/>
                </a:lnTo>
                <a:lnTo>
                  <a:pt x="398928" y="73881"/>
                </a:lnTo>
                <a:lnTo>
                  <a:pt x="407259" y="115667"/>
                </a:lnTo>
                <a:lnTo>
                  <a:pt x="408305" y="139750"/>
                </a:lnTo>
                <a:lnTo>
                  <a:pt x="407257" y="164656"/>
                </a:lnTo>
                <a:lnTo>
                  <a:pt x="398875" y="207594"/>
                </a:lnTo>
                <a:lnTo>
                  <a:pt x="370395" y="253834"/>
                </a:lnTo>
                <a:lnTo>
                  <a:pt x="340487" y="270878"/>
                </a:lnTo>
                <a:lnTo>
                  <a:pt x="344043" y="282333"/>
                </a:lnTo>
                <a:lnTo>
                  <a:pt x="382539" y="264264"/>
                </a:lnTo>
                <a:lnTo>
                  <a:pt x="410844" y="232994"/>
                </a:lnTo>
                <a:lnTo>
                  <a:pt x="428275" y="191122"/>
                </a:lnTo>
                <a:lnTo>
                  <a:pt x="434086" y="141249"/>
                </a:lnTo>
                <a:lnTo>
                  <a:pt x="432631" y="115362"/>
                </a:lnTo>
                <a:lnTo>
                  <a:pt x="420959" y="69485"/>
                </a:lnTo>
                <a:lnTo>
                  <a:pt x="397835" y="32139"/>
                </a:lnTo>
                <a:lnTo>
                  <a:pt x="364497" y="7393"/>
                </a:lnTo>
                <a:lnTo>
                  <a:pt x="344043" y="0"/>
                </a:lnTo>
                <a:close/>
              </a:path>
              <a:path w="434339" h="282575">
                <a:moveTo>
                  <a:pt x="90043" y="0"/>
                </a:moveTo>
                <a:lnTo>
                  <a:pt x="51546" y="18107"/>
                </a:lnTo>
                <a:lnTo>
                  <a:pt x="23241" y="49491"/>
                </a:lnTo>
                <a:lnTo>
                  <a:pt x="5810" y="91441"/>
                </a:lnTo>
                <a:lnTo>
                  <a:pt x="0" y="141249"/>
                </a:lnTo>
                <a:lnTo>
                  <a:pt x="1432" y="167185"/>
                </a:lnTo>
                <a:lnTo>
                  <a:pt x="12965" y="213058"/>
                </a:lnTo>
                <a:lnTo>
                  <a:pt x="36018" y="250279"/>
                </a:lnTo>
                <a:lnTo>
                  <a:pt x="69494" y="274949"/>
                </a:lnTo>
                <a:lnTo>
                  <a:pt x="90043" y="282333"/>
                </a:lnTo>
                <a:lnTo>
                  <a:pt x="93599" y="270878"/>
                </a:lnTo>
                <a:lnTo>
                  <a:pt x="77475" y="263750"/>
                </a:lnTo>
                <a:lnTo>
                  <a:pt x="63579" y="253834"/>
                </a:lnTo>
                <a:lnTo>
                  <a:pt x="35083" y="207594"/>
                </a:lnTo>
                <a:lnTo>
                  <a:pt x="26701" y="164656"/>
                </a:lnTo>
                <a:lnTo>
                  <a:pt x="25654" y="139750"/>
                </a:lnTo>
                <a:lnTo>
                  <a:pt x="26701" y="115667"/>
                </a:lnTo>
                <a:lnTo>
                  <a:pt x="35083" y="73881"/>
                </a:lnTo>
                <a:lnTo>
                  <a:pt x="63674" y="28373"/>
                </a:lnTo>
                <a:lnTo>
                  <a:pt x="93980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91209" y="5389843"/>
            <a:ext cx="1277620" cy="12122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796925" algn="ctr">
              <a:lnSpc>
                <a:spcPct val="100000"/>
              </a:lnSpc>
              <a:spcBef>
                <a:spcPts val="705"/>
              </a:spcBef>
            </a:pPr>
            <a:r>
              <a:rPr sz="1750" spc="15" dirty="0">
                <a:latin typeface="Cambria Math"/>
                <a:cs typeface="Cambria Math"/>
              </a:rPr>
              <a:t>𝑙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825"/>
              </a:spcBef>
              <a:tabLst>
                <a:tab pos="1013460" algn="l"/>
              </a:tabLst>
            </a:pPr>
            <a:r>
              <a:rPr sz="2400" spc="325" dirty="0">
                <a:latin typeface="Cambria Math"/>
                <a:cs typeface="Cambria Math"/>
              </a:rPr>
              <a:t>∑[𝑀</a:t>
            </a:r>
            <a:r>
              <a:rPr sz="2625" spc="487" baseline="-15873" dirty="0">
                <a:latin typeface="Cambria Math"/>
                <a:cs typeface="Cambria Math"/>
              </a:rPr>
              <a:t>𝑖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  <a:p>
            <a:pPr marR="789305" algn="ctr">
              <a:lnSpc>
                <a:spcPct val="100000"/>
              </a:lnSpc>
              <a:spcBef>
                <a:spcPts val="830"/>
              </a:spcBef>
            </a:pPr>
            <a:r>
              <a:rPr sz="1750" spc="-25" dirty="0">
                <a:latin typeface="Cambria Math"/>
                <a:cs typeface="Cambria Math"/>
              </a:rPr>
              <a:t>𝑖=1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77411" y="5883262"/>
            <a:ext cx="877569" cy="368300"/>
          </a:xfrm>
          <a:custGeom>
            <a:avLst/>
            <a:gdLst/>
            <a:ahLst/>
            <a:cxnLst/>
            <a:rect l="l" t="t" r="r" b="b"/>
            <a:pathLst>
              <a:path w="877570" h="368300">
                <a:moveTo>
                  <a:pt x="780541" y="0"/>
                </a:moveTo>
                <a:lnTo>
                  <a:pt x="776859" y="12191"/>
                </a:lnTo>
                <a:lnTo>
                  <a:pt x="793765" y="20964"/>
                </a:lnTo>
                <a:lnTo>
                  <a:pt x="808482" y="33737"/>
                </a:lnTo>
                <a:lnTo>
                  <a:pt x="831341" y="71285"/>
                </a:lnTo>
                <a:lnTo>
                  <a:pt x="845280" y="122289"/>
                </a:lnTo>
                <a:lnTo>
                  <a:pt x="849884" y="184238"/>
                </a:lnTo>
                <a:lnTo>
                  <a:pt x="848737" y="216516"/>
                </a:lnTo>
                <a:lnTo>
                  <a:pt x="839489" y="272885"/>
                </a:lnTo>
                <a:lnTo>
                  <a:pt x="821007" y="317717"/>
                </a:lnTo>
                <a:lnTo>
                  <a:pt x="793765" y="347225"/>
                </a:lnTo>
                <a:lnTo>
                  <a:pt x="776859" y="355993"/>
                </a:lnTo>
                <a:lnTo>
                  <a:pt x="780541" y="368198"/>
                </a:lnTo>
                <a:lnTo>
                  <a:pt x="821689" y="346279"/>
                </a:lnTo>
                <a:lnTo>
                  <a:pt x="852170" y="304939"/>
                </a:lnTo>
                <a:lnTo>
                  <a:pt x="871029" y="249210"/>
                </a:lnTo>
                <a:lnTo>
                  <a:pt x="877315" y="184099"/>
                </a:lnTo>
                <a:lnTo>
                  <a:pt x="875744" y="150371"/>
                </a:lnTo>
                <a:lnTo>
                  <a:pt x="863171" y="89944"/>
                </a:lnTo>
                <a:lnTo>
                  <a:pt x="838263" y="40147"/>
                </a:lnTo>
                <a:lnTo>
                  <a:pt x="802449" y="8524"/>
                </a:lnTo>
                <a:lnTo>
                  <a:pt x="780541" y="0"/>
                </a:lnTo>
                <a:close/>
              </a:path>
              <a:path w="877570" h="368300">
                <a:moveTo>
                  <a:pt x="96647" y="0"/>
                </a:moveTo>
                <a:lnTo>
                  <a:pt x="55562" y="21907"/>
                </a:lnTo>
                <a:lnTo>
                  <a:pt x="25146" y="63245"/>
                </a:lnTo>
                <a:lnTo>
                  <a:pt x="6286" y="118986"/>
                </a:lnTo>
                <a:lnTo>
                  <a:pt x="0" y="184099"/>
                </a:lnTo>
                <a:lnTo>
                  <a:pt x="1571" y="217827"/>
                </a:lnTo>
                <a:lnTo>
                  <a:pt x="14144" y="278248"/>
                </a:lnTo>
                <a:lnTo>
                  <a:pt x="39032" y="328038"/>
                </a:lnTo>
                <a:lnTo>
                  <a:pt x="74759" y="359666"/>
                </a:lnTo>
                <a:lnTo>
                  <a:pt x="96647" y="368198"/>
                </a:lnTo>
                <a:lnTo>
                  <a:pt x="100457" y="355993"/>
                </a:lnTo>
                <a:lnTo>
                  <a:pt x="83476" y="347225"/>
                </a:lnTo>
                <a:lnTo>
                  <a:pt x="68722" y="334467"/>
                </a:lnTo>
                <a:lnTo>
                  <a:pt x="45847" y="296976"/>
                </a:lnTo>
                <a:lnTo>
                  <a:pt x="31956" y="246065"/>
                </a:lnTo>
                <a:lnTo>
                  <a:pt x="27310" y="184099"/>
                </a:lnTo>
                <a:lnTo>
                  <a:pt x="28469" y="151896"/>
                </a:lnTo>
                <a:lnTo>
                  <a:pt x="37752" y="95418"/>
                </a:lnTo>
                <a:lnTo>
                  <a:pt x="56183" y="50511"/>
                </a:lnTo>
                <a:lnTo>
                  <a:pt x="83476" y="20964"/>
                </a:lnTo>
                <a:lnTo>
                  <a:pt x="100457" y="12191"/>
                </a:lnTo>
                <a:lnTo>
                  <a:pt x="96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11857" y="5838240"/>
            <a:ext cx="205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76045" algn="l"/>
              </a:tabLst>
            </a:pP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0]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≤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-1005" dirty="0">
                <a:latin typeface="Cambria Math"/>
                <a:cs typeface="Cambria Math"/>
              </a:rPr>
              <a:t>𝑄</a:t>
            </a:r>
            <a:r>
              <a:rPr sz="3600" spc="142" baseline="11574" dirty="0">
                <a:latin typeface="Cambria Math"/>
                <a:cs typeface="Cambria Math"/>
              </a:rPr>
              <a:t>˜</a:t>
            </a:r>
            <a:r>
              <a:rPr sz="3600" baseline="1157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𝑤,</a:t>
            </a:r>
            <a:r>
              <a:rPr sz="2400" spc="-80" dirty="0">
                <a:latin typeface="Cambria Math"/>
                <a:cs typeface="Cambria Math"/>
              </a:rPr>
              <a:t> </a:t>
            </a:r>
            <a:r>
              <a:rPr sz="2400" spc="60" dirty="0">
                <a:latin typeface="Cambria Math"/>
                <a:cs typeface="Cambria Math"/>
              </a:rPr>
              <a:t>𝑋</a:t>
            </a:r>
            <a:r>
              <a:rPr sz="2625" spc="89" baseline="28571" dirty="0">
                <a:latin typeface="Cambria Math"/>
                <a:cs typeface="Cambria Math"/>
              </a:rPr>
              <a:t>𝑙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8132" y="5883262"/>
            <a:ext cx="1046480" cy="368300"/>
          </a:xfrm>
          <a:custGeom>
            <a:avLst/>
            <a:gdLst/>
            <a:ahLst/>
            <a:cxnLst/>
            <a:rect l="l" t="t" r="r" b="b"/>
            <a:pathLst>
              <a:path w="1046479" h="368300">
                <a:moveTo>
                  <a:pt x="100457" y="12192"/>
                </a:moveTo>
                <a:lnTo>
                  <a:pt x="96647" y="0"/>
                </a:lnTo>
                <a:lnTo>
                  <a:pt x="74752" y="8534"/>
                </a:lnTo>
                <a:lnTo>
                  <a:pt x="55549" y="21907"/>
                </a:lnTo>
                <a:lnTo>
                  <a:pt x="25146" y="63246"/>
                </a:lnTo>
                <a:lnTo>
                  <a:pt x="6286" y="118999"/>
                </a:lnTo>
                <a:lnTo>
                  <a:pt x="0" y="184099"/>
                </a:lnTo>
                <a:lnTo>
                  <a:pt x="1562" y="217830"/>
                </a:lnTo>
                <a:lnTo>
                  <a:pt x="14135" y="278257"/>
                </a:lnTo>
                <a:lnTo>
                  <a:pt x="39027" y="328041"/>
                </a:lnTo>
                <a:lnTo>
                  <a:pt x="74752" y="359676"/>
                </a:lnTo>
                <a:lnTo>
                  <a:pt x="96647" y="368198"/>
                </a:lnTo>
                <a:lnTo>
                  <a:pt x="100457" y="355993"/>
                </a:lnTo>
                <a:lnTo>
                  <a:pt x="83464" y="347230"/>
                </a:lnTo>
                <a:lnTo>
                  <a:pt x="68719" y="334467"/>
                </a:lnTo>
                <a:lnTo>
                  <a:pt x="45847" y="296976"/>
                </a:lnTo>
                <a:lnTo>
                  <a:pt x="31953" y="246075"/>
                </a:lnTo>
                <a:lnTo>
                  <a:pt x="27305" y="184099"/>
                </a:lnTo>
                <a:lnTo>
                  <a:pt x="28460" y="151904"/>
                </a:lnTo>
                <a:lnTo>
                  <a:pt x="37744" y="95427"/>
                </a:lnTo>
                <a:lnTo>
                  <a:pt x="56172" y="50520"/>
                </a:lnTo>
                <a:lnTo>
                  <a:pt x="83464" y="20967"/>
                </a:lnTo>
                <a:lnTo>
                  <a:pt x="100457" y="12192"/>
                </a:lnTo>
                <a:close/>
              </a:path>
              <a:path w="1046479" h="368300">
                <a:moveTo>
                  <a:pt x="569468" y="55372"/>
                </a:moveTo>
                <a:lnTo>
                  <a:pt x="565531" y="43903"/>
                </a:lnTo>
                <a:lnTo>
                  <a:pt x="544995" y="51308"/>
                </a:lnTo>
                <a:lnTo>
                  <a:pt x="527024" y="62014"/>
                </a:lnTo>
                <a:lnTo>
                  <a:pt x="498729" y="93395"/>
                </a:lnTo>
                <a:lnTo>
                  <a:pt x="481291" y="135356"/>
                </a:lnTo>
                <a:lnTo>
                  <a:pt x="475488" y="185153"/>
                </a:lnTo>
                <a:lnTo>
                  <a:pt x="476910" y="211099"/>
                </a:lnTo>
                <a:lnTo>
                  <a:pt x="488442" y="256971"/>
                </a:lnTo>
                <a:lnTo>
                  <a:pt x="511505" y="294195"/>
                </a:lnTo>
                <a:lnTo>
                  <a:pt x="544982" y="318858"/>
                </a:lnTo>
                <a:lnTo>
                  <a:pt x="565531" y="326237"/>
                </a:lnTo>
                <a:lnTo>
                  <a:pt x="569087" y="314782"/>
                </a:lnTo>
                <a:lnTo>
                  <a:pt x="552958" y="307657"/>
                </a:lnTo>
                <a:lnTo>
                  <a:pt x="539064" y="297751"/>
                </a:lnTo>
                <a:lnTo>
                  <a:pt x="510565" y="251510"/>
                </a:lnTo>
                <a:lnTo>
                  <a:pt x="502183" y="208572"/>
                </a:lnTo>
                <a:lnTo>
                  <a:pt x="501142" y="183654"/>
                </a:lnTo>
                <a:lnTo>
                  <a:pt x="502183" y="159575"/>
                </a:lnTo>
                <a:lnTo>
                  <a:pt x="510565" y="117792"/>
                </a:lnTo>
                <a:lnTo>
                  <a:pt x="539153" y="72288"/>
                </a:lnTo>
                <a:lnTo>
                  <a:pt x="553173" y="62471"/>
                </a:lnTo>
                <a:lnTo>
                  <a:pt x="569468" y="55372"/>
                </a:lnTo>
                <a:close/>
              </a:path>
              <a:path w="1046479" h="368300">
                <a:moveTo>
                  <a:pt x="909574" y="185153"/>
                </a:moveTo>
                <a:lnTo>
                  <a:pt x="903744" y="135356"/>
                </a:lnTo>
                <a:lnTo>
                  <a:pt x="886206" y="93395"/>
                </a:lnTo>
                <a:lnTo>
                  <a:pt x="857910" y="62014"/>
                </a:lnTo>
                <a:lnTo>
                  <a:pt x="819531" y="43903"/>
                </a:lnTo>
                <a:lnTo>
                  <a:pt x="815467" y="55372"/>
                </a:lnTo>
                <a:lnTo>
                  <a:pt x="831824" y="62471"/>
                </a:lnTo>
                <a:lnTo>
                  <a:pt x="845883" y="72288"/>
                </a:lnTo>
                <a:lnTo>
                  <a:pt x="874407" y="117792"/>
                </a:lnTo>
                <a:lnTo>
                  <a:pt x="882738" y="159575"/>
                </a:lnTo>
                <a:lnTo>
                  <a:pt x="883793" y="183654"/>
                </a:lnTo>
                <a:lnTo>
                  <a:pt x="882738" y="208572"/>
                </a:lnTo>
                <a:lnTo>
                  <a:pt x="874356" y="251510"/>
                </a:lnTo>
                <a:lnTo>
                  <a:pt x="845883" y="297751"/>
                </a:lnTo>
                <a:lnTo>
                  <a:pt x="815975" y="314782"/>
                </a:lnTo>
                <a:lnTo>
                  <a:pt x="819531" y="326237"/>
                </a:lnTo>
                <a:lnTo>
                  <a:pt x="858024" y="308178"/>
                </a:lnTo>
                <a:lnTo>
                  <a:pt x="886333" y="276898"/>
                </a:lnTo>
                <a:lnTo>
                  <a:pt x="903757" y="235026"/>
                </a:lnTo>
                <a:lnTo>
                  <a:pt x="908113" y="211099"/>
                </a:lnTo>
                <a:lnTo>
                  <a:pt x="909574" y="185153"/>
                </a:lnTo>
                <a:close/>
              </a:path>
              <a:path w="1046479" h="368300">
                <a:moveTo>
                  <a:pt x="1046480" y="184099"/>
                </a:moveTo>
                <a:lnTo>
                  <a:pt x="1040180" y="118986"/>
                </a:lnTo>
                <a:lnTo>
                  <a:pt x="1021334" y="63246"/>
                </a:lnTo>
                <a:lnTo>
                  <a:pt x="990841" y="21907"/>
                </a:lnTo>
                <a:lnTo>
                  <a:pt x="949706" y="0"/>
                </a:lnTo>
                <a:lnTo>
                  <a:pt x="946023" y="12192"/>
                </a:lnTo>
                <a:lnTo>
                  <a:pt x="962926" y="20967"/>
                </a:lnTo>
                <a:lnTo>
                  <a:pt x="977646" y="33743"/>
                </a:lnTo>
                <a:lnTo>
                  <a:pt x="1000506" y="71285"/>
                </a:lnTo>
                <a:lnTo>
                  <a:pt x="1014437" y="122301"/>
                </a:lnTo>
                <a:lnTo>
                  <a:pt x="1019048" y="184238"/>
                </a:lnTo>
                <a:lnTo>
                  <a:pt x="1017892" y="216522"/>
                </a:lnTo>
                <a:lnTo>
                  <a:pt x="1008646" y="272897"/>
                </a:lnTo>
                <a:lnTo>
                  <a:pt x="990168" y="317728"/>
                </a:lnTo>
                <a:lnTo>
                  <a:pt x="962926" y="347230"/>
                </a:lnTo>
                <a:lnTo>
                  <a:pt x="946023" y="355993"/>
                </a:lnTo>
                <a:lnTo>
                  <a:pt x="949706" y="368198"/>
                </a:lnTo>
                <a:lnTo>
                  <a:pt x="990854" y="346290"/>
                </a:lnTo>
                <a:lnTo>
                  <a:pt x="1021334" y="304939"/>
                </a:lnTo>
                <a:lnTo>
                  <a:pt x="1040180" y="249212"/>
                </a:lnTo>
                <a:lnTo>
                  <a:pt x="1044905" y="217830"/>
                </a:lnTo>
                <a:lnTo>
                  <a:pt x="1046480" y="184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15434" y="5838240"/>
            <a:ext cx="3057525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490"/>
              </a:lnSpc>
              <a:spcBef>
                <a:spcPts val="100"/>
              </a:spcBef>
              <a:tabLst>
                <a:tab pos="1123315" algn="l"/>
                <a:tab pos="1588135" algn="l"/>
                <a:tab pos="217043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1475" dirty="0">
                <a:latin typeface="Cambria Math"/>
                <a:cs typeface="Cambria Math"/>
              </a:rPr>
              <a:t>∑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𝐿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𝑀</a:t>
            </a:r>
            <a:r>
              <a:rPr sz="2625" spc="-37" baseline="-15873" dirty="0">
                <a:latin typeface="Cambria Math"/>
                <a:cs typeface="Cambria Math"/>
              </a:rPr>
              <a:t>𝑖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𝑤</a:t>
            </a:r>
            <a:r>
              <a:rPr sz="2400" dirty="0">
                <a:latin typeface="Cambria Math"/>
                <a:cs typeface="Cambria Math"/>
              </a:rPr>
              <a:t>	→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min</a:t>
            </a:r>
            <a:endParaRPr sz="2400">
              <a:latin typeface="Cambria Math"/>
              <a:cs typeface="Cambria Math"/>
            </a:endParaRPr>
          </a:p>
          <a:p>
            <a:pPr marL="2669540">
              <a:lnSpc>
                <a:spcPts val="1465"/>
              </a:lnSpc>
            </a:pPr>
            <a:r>
              <a:rPr sz="1750" spc="90" dirty="0">
                <a:latin typeface="Cambria Math"/>
                <a:cs typeface="Cambria Math"/>
              </a:rPr>
              <a:t>𝑤</a:t>
            </a:r>
            <a:endParaRPr sz="1750">
              <a:latin typeface="Cambria Math"/>
              <a:cs typeface="Cambria Math"/>
            </a:endParaRPr>
          </a:p>
          <a:p>
            <a:pPr marL="376555">
              <a:lnSpc>
                <a:spcPts val="1855"/>
              </a:lnSpc>
            </a:pPr>
            <a:r>
              <a:rPr sz="1750" spc="-25" dirty="0">
                <a:latin typeface="Cambria Math"/>
                <a:cs typeface="Cambria Math"/>
              </a:rPr>
              <a:t>𝑖=1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50683" y="5311851"/>
            <a:ext cx="1615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Функция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потерь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51753" y="5546090"/>
            <a:ext cx="1521460" cy="340360"/>
          </a:xfrm>
          <a:custGeom>
            <a:avLst/>
            <a:gdLst/>
            <a:ahLst/>
            <a:cxnLst/>
            <a:rect l="l" t="t" r="r" b="b"/>
            <a:pathLst>
              <a:path w="1521459" h="340360">
                <a:moveTo>
                  <a:pt x="67056" y="265366"/>
                </a:moveTo>
                <a:lnTo>
                  <a:pt x="0" y="317855"/>
                </a:lnTo>
                <a:lnTo>
                  <a:pt x="82296" y="340042"/>
                </a:lnTo>
                <a:lnTo>
                  <a:pt x="77171" y="314934"/>
                </a:lnTo>
                <a:lnTo>
                  <a:pt x="64262" y="314934"/>
                </a:lnTo>
                <a:lnTo>
                  <a:pt x="60325" y="295516"/>
                </a:lnTo>
                <a:lnTo>
                  <a:pt x="72696" y="293007"/>
                </a:lnTo>
                <a:lnTo>
                  <a:pt x="67056" y="265366"/>
                </a:lnTo>
                <a:close/>
              </a:path>
              <a:path w="1521459" h="340360">
                <a:moveTo>
                  <a:pt x="72696" y="293007"/>
                </a:moveTo>
                <a:lnTo>
                  <a:pt x="60325" y="295516"/>
                </a:lnTo>
                <a:lnTo>
                  <a:pt x="64262" y="314934"/>
                </a:lnTo>
                <a:lnTo>
                  <a:pt x="76658" y="312419"/>
                </a:lnTo>
                <a:lnTo>
                  <a:pt x="72696" y="293007"/>
                </a:lnTo>
                <a:close/>
              </a:path>
              <a:path w="1521459" h="340360">
                <a:moveTo>
                  <a:pt x="76658" y="312419"/>
                </a:moveTo>
                <a:lnTo>
                  <a:pt x="64262" y="314934"/>
                </a:lnTo>
                <a:lnTo>
                  <a:pt x="77171" y="314934"/>
                </a:lnTo>
                <a:lnTo>
                  <a:pt x="76658" y="312419"/>
                </a:lnTo>
                <a:close/>
              </a:path>
              <a:path w="1521459" h="340360">
                <a:moveTo>
                  <a:pt x="1517396" y="0"/>
                </a:moveTo>
                <a:lnTo>
                  <a:pt x="72696" y="293007"/>
                </a:lnTo>
                <a:lnTo>
                  <a:pt x="76658" y="312419"/>
                </a:lnTo>
                <a:lnTo>
                  <a:pt x="1521332" y="19304"/>
                </a:lnTo>
                <a:lnTo>
                  <a:pt x="1517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51753" y="4707001"/>
            <a:ext cx="533400" cy="247650"/>
          </a:xfrm>
          <a:custGeom>
            <a:avLst/>
            <a:gdLst/>
            <a:ahLst/>
            <a:cxnLst/>
            <a:rect l="l" t="t" r="r" b="b"/>
            <a:pathLst>
              <a:path w="533400" h="247650">
                <a:moveTo>
                  <a:pt x="54229" y="177926"/>
                </a:moveTo>
                <a:lnTo>
                  <a:pt x="0" y="243712"/>
                </a:lnTo>
                <a:lnTo>
                  <a:pt x="85090" y="247650"/>
                </a:lnTo>
                <a:lnTo>
                  <a:pt x="75983" y="227075"/>
                </a:lnTo>
                <a:lnTo>
                  <a:pt x="62103" y="227075"/>
                </a:lnTo>
                <a:lnTo>
                  <a:pt x="53975" y="208915"/>
                </a:lnTo>
                <a:lnTo>
                  <a:pt x="65653" y="203736"/>
                </a:lnTo>
                <a:lnTo>
                  <a:pt x="54229" y="177926"/>
                </a:lnTo>
                <a:close/>
              </a:path>
              <a:path w="533400" h="247650">
                <a:moveTo>
                  <a:pt x="65653" y="203736"/>
                </a:moveTo>
                <a:lnTo>
                  <a:pt x="53975" y="208915"/>
                </a:lnTo>
                <a:lnTo>
                  <a:pt x="62103" y="227075"/>
                </a:lnTo>
                <a:lnTo>
                  <a:pt x="73704" y="221927"/>
                </a:lnTo>
                <a:lnTo>
                  <a:pt x="65653" y="203736"/>
                </a:lnTo>
                <a:close/>
              </a:path>
              <a:path w="533400" h="247650">
                <a:moveTo>
                  <a:pt x="73704" y="221927"/>
                </a:moveTo>
                <a:lnTo>
                  <a:pt x="62103" y="227075"/>
                </a:lnTo>
                <a:lnTo>
                  <a:pt x="75983" y="227075"/>
                </a:lnTo>
                <a:lnTo>
                  <a:pt x="73704" y="221927"/>
                </a:lnTo>
                <a:close/>
              </a:path>
              <a:path w="533400" h="247650">
                <a:moveTo>
                  <a:pt x="525145" y="0"/>
                </a:moveTo>
                <a:lnTo>
                  <a:pt x="65653" y="203736"/>
                </a:lnTo>
                <a:lnTo>
                  <a:pt x="73704" y="221927"/>
                </a:lnTo>
                <a:lnTo>
                  <a:pt x="533146" y="18034"/>
                </a:lnTo>
                <a:lnTo>
                  <a:pt x="525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14566" y="4528820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5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6020" y="4528820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99708" y="4460875"/>
            <a:ext cx="516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 Math"/>
                <a:cs typeface="Cambria Math"/>
              </a:rPr>
              <a:t>𝑐𝑜𝑛𝑑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15911" y="4316095"/>
            <a:ext cx="2098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5493" dirty="0">
                <a:latin typeface="Cambria Math"/>
                <a:cs typeface="Cambria Math"/>
              </a:rPr>
              <a:t>=</a:t>
            </a:r>
            <a:r>
              <a:rPr sz="2700" spc="142" baseline="-35493" dirty="0">
                <a:latin typeface="Cambria Math"/>
                <a:cs typeface="Cambria Math"/>
              </a:rPr>
              <a:t> </a:t>
            </a:r>
            <a:r>
              <a:rPr sz="2700" spc="292" baseline="-35493" dirty="0">
                <a:latin typeface="Cambria Math"/>
                <a:cs typeface="Cambria Math"/>
              </a:rPr>
              <a:t>{</a:t>
            </a:r>
            <a:r>
              <a:rPr sz="2700" spc="-15" baseline="-35493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1,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𝑐𝑜𝑛𝑑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𝑡𝑟𝑢𝑒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90307" y="4584319"/>
            <a:ext cx="1748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0,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𝑐𝑜𝑛𝑑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𝑓𝑎𝑙𝑠𝑒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494170"/>
            <a:ext cx="554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aseline="1388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r>
              <a:rPr sz="3000" spc="-172" baseline="138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800" y="113233"/>
            <a:ext cx="3979545" cy="8947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9"/>
              </a:spcBef>
            </a:pPr>
            <a:r>
              <a:rPr sz="3000" spc="-10" dirty="0"/>
              <a:t>Минимизация </a:t>
            </a:r>
            <a:r>
              <a:rPr sz="3000" dirty="0"/>
              <a:t>функционала</a:t>
            </a:r>
            <a:r>
              <a:rPr sz="3000" spc="-100" dirty="0"/>
              <a:t> </a:t>
            </a:r>
            <a:r>
              <a:rPr sz="3000" spc="-25" dirty="0"/>
              <a:t>качества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1089393" y="1723008"/>
            <a:ext cx="466725" cy="282575"/>
          </a:xfrm>
          <a:custGeom>
            <a:avLst/>
            <a:gdLst/>
            <a:ahLst/>
            <a:cxnLst/>
            <a:rect l="l" t="t" r="r" b="b"/>
            <a:pathLst>
              <a:path w="466725" h="282575">
                <a:moveTo>
                  <a:pt x="376059" y="0"/>
                </a:moveTo>
                <a:lnTo>
                  <a:pt x="372122" y="11429"/>
                </a:lnTo>
                <a:lnTo>
                  <a:pt x="388430" y="18504"/>
                </a:lnTo>
                <a:lnTo>
                  <a:pt x="402475" y="28305"/>
                </a:lnTo>
                <a:lnTo>
                  <a:pt x="430999" y="73852"/>
                </a:lnTo>
                <a:lnTo>
                  <a:pt x="439293" y="115623"/>
                </a:lnTo>
                <a:lnTo>
                  <a:pt x="440321" y="139700"/>
                </a:lnTo>
                <a:lnTo>
                  <a:pt x="439275" y="164633"/>
                </a:lnTo>
                <a:lnTo>
                  <a:pt x="430945" y="207547"/>
                </a:lnTo>
                <a:lnTo>
                  <a:pt x="402523" y="253793"/>
                </a:lnTo>
                <a:lnTo>
                  <a:pt x="372503" y="270890"/>
                </a:lnTo>
                <a:lnTo>
                  <a:pt x="376059" y="282320"/>
                </a:lnTo>
                <a:lnTo>
                  <a:pt x="414556" y="264239"/>
                </a:lnTo>
                <a:lnTo>
                  <a:pt x="442861" y="232917"/>
                </a:lnTo>
                <a:lnTo>
                  <a:pt x="460292" y="191071"/>
                </a:lnTo>
                <a:lnTo>
                  <a:pt x="466102" y="141224"/>
                </a:lnTo>
                <a:lnTo>
                  <a:pt x="464650" y="115339"/>
                </a:lnTo>
                <a:lnTo>
                  <a:pt x="453029" y="69429"/>
                </a:lnTo>
                <a:lnTo>
                  <a:pt x="429905" y="32093"/>
                </a:lnTo>
                <a:lnTo>
                  <a:pt x="396516" y="7379"/>
                </a:lnTo>
                <a:lnTo>
                  <a:pt x="376059" y="0"/>
                </a:lnTo>
                <a:close/>
              </a:path>
              <a:path w="466725" h="282575">
                <a:moveTo>
                  <a:pt x="90043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67" y="212982"/>
                </a:lnTo>
                <a:lnTo>
                  <a:pt x="3610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611" y="270890"/>
                </a:lnTo>
                <a:lnTo>
                  <a:pt x="77528" y="263717"/>
                </a:lnTo>
                <a:lnTo>
                  <a:pt x="63647" y="253793"/>
                </a:lnTo>
                <a:lnTo>
                  <a:pt x="35169" y="207547"/>
                </a:lnTo>
                <a:lnTo>
                  <a:pt x="26801" y="164633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045" y="1723008"/>
            <a:ext cx="1273810" cy="282575"/>
          </a:xfrm>
          <a:custGeom>
            <a:avLst/>
            <a:gdLst/>
            <a:ahLst/>
            <a:cxnLst/>
            <a:rect l="l" t="t" r="r" b="b"/>
            <a:pathLst>
              <a:path w="1273810" h="282575">
                <a:moveTo>
                  <a:pt x="1183767" y="0"/>
                </a:moveTo>
                <a:lnTo>
                  <a:pt x="1179830" y="11429"/>
                </a:lnTo>
                <a:lnTo>
                  <a:pt x="1196137" y="18504"/>
                </a:lnTo>
                <a:lnTo>
                  <a:pt x="1210183" y="28305"/>
                </a:lnTo>
                <a:lnTo>
                  <a:pt x="1238706" y="73852"/>
                </a:lnTo>
                <a:lnTo>
                  <a:pt x="1247001" y="115623"/>
                </a:lnTo>
                <a:lnTo>
                  <a:pt x="1248029" y="139700"/>
                </a:lnTo>
                <a:lnTo>
                  <a:pt x="1246983" y="164633"/>
                </a:lnTo>
                <a:lnTo>
                  <a:pt x="1238652" y="207547"/>
                </a:lnTo>
                <a:lnTo>
                  <a:pt x="1210230" y="253793"/>
                </a:lnTo>
                <a:lnTo>
                  <a:pt x="1180211" y="270890"/>
                </a:lnTo>
                <a:lnTo>
                  <a:pt x="1183767" y="282320"/>
                </a:lnTo>
                <a:lnTo>
                  <a:pt x="1222263" y="264239"/>
                </a:lnTo>
                <a:lnTo>
                  <a:pt x="1250569" y="232917"/>
                </a:lnTo>
                <a:lnTo>
                  <a:pt x="1267999" y="191071"/>
                </a:lnTo>
                <a:lnTo>
                  <a:pt x="1273809" y="141224"/>
                </a:lnTo>
                <a:lnTo>
                  <a:pt x="1272357" y="115339"/>
                </a:lnTo>
                <a:lnTo>
                  <a:pt x="1260736" y="69429"/>
                </a:lnTo>
                <a:lnTo>
                  <a:pt x="1237613" y="32093"/>
                </a:lnTo>
                <a:lnTo>
                  <a:pt x="1204223" y="7379"/>
                </a:lnTo>
                <a:lnTo>
                  <a:pt x="1183767" y="0"/>
                </a:lnTo>
                <a:close/>
              </a:path>
              <a:path w="127381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393" y="2116201"/>
            <a:ext cx="466725" cy="282575"/>
          </a:xfrm>
          <a:custGeom>
            <a:avLst/>
            <a:gdLst/>
            <a:ahLst/>
            <a:cxnLst/>
            <a:rect l="l" t="t" r="r" b="b"/>
            <a:pathLst>
              <a:path w="466725" h="282575">
                <a:moveTo>
                  <a:pt x="376059" y="0"/>
                </a:moveTo>
                <a:lnTo>
                  <a:pt x="372122" y="11429"/>
                </a:lnTo>
                <a:lnTo>
                  <a:pt x="388430" y="18504"/>
                </a:lnTo>
                <a:lnTo>
                  <a:pt x="402475" y="28305"/>
                </a:lnTo>
                <a:lnTo>
                  <a:pt x="430999" y="73852"/>
                </a:lnTo>
                <a:lnTo>
                  <a:pt x="439293" y="115623"/>
                </a:lnTo>
                <a:lnTo>
                  <a:pt x="440321" y="139700"/>
                </a:lnTo>
                <a:lnTo>
                  <a:pt x="439275" y="164633"/>
                </a:lnTo>
                <a:lnTo>
                  <a:pt x="430945" y="207547"/>
                </a:lnTo>
                <a:lnTo>
                  <a:pt x="402523" y="253793"/>
                </a:lnTo>
                <a:lnTo>
                  <a:pt x="372503" y="270890"/>
                </a:lnTo>
                <a:lnTo>
                  <a:pt x="376059" y="282321"/>
                </a:lnTo>
                <a:lnTo>
                  <a:pt x="414556" y="264239"/>
                </a:lnTo>
                <a:lnTo>
                  <a:pt x="442861" y="232918"/>
                </a:lnTo>
                <a:lnTo>
                  <a:pt x="460292" y="191071"/>
                </a:lnTo>
                <a:lnTo>
                  <a:pt x="466102" y="141224"/>
                </a:lnTo>
                <a:lnTo>
                  <a:pt x="464650" y="115339"/>
                </a:lnTo>
                <a:lnTo>
                  <a:pt x="453029" y="69429"/>
                </a:lnTo>
                <a:lnTo>
                  <a:pt x="429905" y="32093"/>
                </a:lnTo>
                <a:lnTo>
                  <a:pt x="396516" y="7379"/>
                </a:lnTo>
                <a:lnTo>
                  <a:pt x="376059" y="0"/>
                </a:lnTo>
                <a:close/>
              </a:path>
              <a:path w="466725" h="282575">
                <a:moveTo>
                  <a:pt x="90043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67" y="212982"/>
                </a:lnTo>
                <a:lnTo>
                  <a:pt x="3610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611" y="270890"/>
                </a:lnTo>
                <a:lnTo>
                  <a:pt x="77528" y="263717"/>
                </a:lnTo>
                <a:lnTo>
                  <a:pt x="63647" y="253793"/>
                </a:lnTo>
                <a:lnTo>
                  <a:pt x="35169" y="207547"/>
                </a:lnTo>
                <a:lnTo>
                  <a:pt x="26801" y="164633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3692" y="1149699"/>
            <a:ext cx="3399154" cy="12680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53365" indent="-22796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53365" algn="l"/>
              </a:tabLst>
            </a:pPr>
            <a:r>
              <a:rPr sz="2800" dirty="0">
                <a:latin typeface="Cambria Math"/>
                <a:cs typeface="Cambria Math"/>
              </a:rPr>
              <a:t>Функции</a:t>
            </a:r>
            <a:r>
              <a:rPr sz="2800" spc="-114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потерь:</a:t>
            </a:r>
            <a:endParaRPr sz="2800">
              <a:latin typeface="Cambria Math"/>
              <a:cs typeface="Cambria Math"/>
            </a:endParaRPr>
          </a:p>
          <a:p>
            <a:pPr marL="7099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09930" algn="l"/>
                <a:tab pos="1005205" algn="l"/>
                <a:tab pos="1483995" algn="l"/>
              </a:tabLst>
            </a:pPr>
            <a:r>
              <a:rPr sz="2400" spc="-50" dirty="0">
                <a:latin typeface="Cambria Math"/>
                <a:cs typeface="Cambria Math"/>
              </a:rPr>
              <a:t>𝐿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𝑀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log</a:t>
            </a:r>
            <a:r>
              <a:rPr sz="2400" spc="4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𝑒</a:t>
            </a:r>
            <a:r>
              <a:rPr sz="2625" spc="-37" baseline="28571" dirty="0">
                <a:latin typeface="Cambria Math"/>
                <a:cs typeface="Cambria Math"/>
              </a:rPr>
              <a:t>−𝑀</a:t>
            </a:r>
            <a:endParaRPr sz="2625" baseline="28571">
              <a:latin typeface="Cambria Math"/>
              <a:cs typeface="Cambria Math"/>
            </a:endParaRPr>
          </a:p>
          <a:p>
            <a:pPr marL="7099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09930" algn="l"/>
                <a:tab pos="1005205" algn="l"/>
                <a:tab pos="1483995" algn="l"/>
              </a:tabLst>
            </a:pPr>
            <a:r>
              <a:rPr sz="2400" spc="-50" dirty="0">
                <a:latin typeface="Cambria Math"/>
                <a:cs typeface="Cambria Math"/>
              </a:rPr>
              <a:t>𝐿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𝑀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𝑀</a:t>
            </a:r>
            <a:r>
              <a:rPr sz="2625" spc="-37" baseline="28571" dirty="0">
                <a:latin typeface="Cambria Math"/>
                <a:cs typeface="Cambria Math"/>
              </a:rPr>
              <a:t>2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3595" y="2629535"/>
            <a:ext cx="1022350" cy="429259"/>
          </a:xfrm>
          <a:custGeom>
            <a:avLst/>
            <a:gdLst/>
            <a:ahLst/>
            <a:cxnLst/>
            <a:rect l="l" t="t" r="r" b="b"/>
            <a:pathLst>
              <a:path w="1022350" h="429260">
                <a:moveTo>
                  <a:pt x="909447" y="0"/>
                </a:moveTo>
                <a:lnTo>
                  <a:pt x="905129" y="14224"/>
                </a:lnTo>
                <a:lnTo>
                  <a:pt x="924819" y="24389"/>
                </a:lnTo>
                <a:lnTo>
                  <a:pt x="941974" y="39258"/>
                </a:lnTo>
                <a:lnTo>
                  <a:pt x="968629" y="83057"/>
                </a:lnTo>
                <a:lnTo>
                  <a:pt x="984805" y="142414"/>
                </a:lnTo>
                <a:lnTo>
                  <a:pt x="990219" y="214629"/>
                </a:lnTo>
                <a:lnTo>
                  <a:pt x="988863" y="252204"/>
                </a:lnTo>
                <a:lnTo>
                  <a:pt x="978056" y="317875"/>
                </a:lnTo>
                <a:lnTo>
                  <a:pt x="956581" y="370095"/>
                </a:lnTo>
                <a:lnTo>
                  <a:pt x="924819" y="404437"/>
                </a:lnTo>
                <a:lnTo>
                  <a:pt x="905129" y="414654"/>
                </a:lnTo>
                <a:lnTo>
                  <a:pt x="909447" y="428878"/>
                </a:lnTo>
                <a:lnTo>
                  <a:pt x="957357" y="403383"/>
                </a:lnTo>
                <a:lnTo>
                  <a:pt x="992886" y="355218"/>
                </a:lnTo>
                <a:lnTo>
                  <a:pt x="1014777" y="290274"/>
                </a:lnTo>
                <a:lnTo>
                  <a:pt x="1022096" y="214375"/>
                </a:lnTo>
                <a:lnTo>
                  <a:pt x="1020264" y="175136"/>
                </a:lnTo>
                <a:lnTo>
                  <a:pt x="1005647" y="104755"/>
                </a:lnTo>
                <a:lnTo>
                  <a:pt x="976669" y="46755"/>
                </a:lnTo>
                <a:lnTo>
                  <a:pt x="934950" y="9902"/>
                </a:lnTo>
                <a:lnTo>
                  <a:pt x="909447" y="0"/>
                </a:lnTo>
                <a:close/>
              </a:path>
              <a:path w="1022350" h="429260">
                <a:moveTo>
                  <a:pt x="112649" y="0"/>
                </a:moveTo>
                <a:lnTo>
                  <a:pt x="64738" y="25495"/>
                </a:lnTo>
                <a:lnTo>
                  <a:pt x="29210" y="73660"/>
                </a:lnTo>
                <a:lnTo>
                  <a:pt x="7318" y="138588"/>
                </a:lnTo>
                <a:lnTo>
                  <a:pt x="0" y="214375"/>
                </a:lnTo>
                <a:lnTo>
                  <a:pt x="1831" y="253688"/>
                </a:lnTo>
                <a:lnTo>
                  <a:pt x="16448" y="324121"/>
                </a:lnTo>
                <a:lnTo>
                  <a:pt x="45426" y="382123"/>
                </a:lnTo>
                <a:lnTo>
                  <a:pt x="87145" y="418976"/>
                </a:lnTo>
                <a:lnTo>
                  <a:pt x="112649" y="428878"/>
                </a:lnTo>
                <a:lnTo>
                  <a:pt x="116967" y="414654"/>
                </a:lnTo>
                <a:lnTo>
                  <a:pt x="97276" y="404437"/>
                </a:lnTo>
                <a:lnTo>
                  <a:pt x="80121" y="389588"/>
                </a:lnTo>
                <a:lnTo>
                  <a:pt x="53467" y="345948"/>
                </a:lnTo>
                <a:lnTo>
                  <a:pt x="37290" y="286623"/>
                </a:lnTo>
                <a:lnTo>
                  <a:pt x="31877" y="214629"/>
                </a:lnTo>
                <a:lnTo>
                  <a:pt x="33232" y="176909"/>
                </a:lnTo>
                <a:lnTo>
                  <a:pt x="44039" y="111134"/>
                </a:lnTo>
                <a:lnTo>
                  <a:pt x="65514" y="58818"/>
                </a:lnTo>
                <a:lnTo>
                  <a:pt x="97276" y="24389"/>
                </a:lnTo>
                <a:lnTo>
                  <a:pt x="116967" y="14224"/>
                </a:lnTo>
                <a:lnTo>
                  <a:pt x="112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07385" y="2433015"/>
            <a:ext cx="783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aseline="-22817" dirty="0">
                <a:latin typeface="Cambria Math"/>
                <a:cs typeface="Cambria Math"/>
              </a:rPr>
              <a:t>=</a:t>
            </a:r>
            <a:r>
              <a:rPr sz="4200" spc="240" baseline="-22817" dirty="0">
                <a:latin typeface="Cambria Math"/>
                <a:cs typeface="Cambria Math"/>
              </a:rPr>
              <a:t> </a:t>
            </a:r>
            <a:r>
              <a:rPr sz="4200" spc="-37" baseline="-19841" dirty="0">
                <a:latin typeface="Cambria Math"/>
                <a:cs typeface="Cambria Math"/>
              </a:rPr>
              <a:t>∑</a:t>
            </a:r>
            <a:r>
              <a:rPr sz="2050" spc="-25" dirty="0">
                <a:latin typeface="Cambria Math"/>
                <a:cs typeface="Cambria Math"/>
              </a:rPr>
              <a:t>𝑙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87671" y="2679573"/>
            <a:ext cx="937260" cy="328930"/>
          </a:xfrm>
          <a:custGeom>
            <a:avLst/>
            <a:gdLst/>
            <a:ahLst/>
            <a:cxnLst/>
            <a:rect l="l" t="t" r="r" b="b"/>
            <a:pathLst>
              <a:path w="937260" h="328930">
                <a:moveTo>
                  <a:pt x="831976" y="0"/>
                </a:moveTo>
                <a:lnTo>
                  <a:pt x="827277" y="13335"/>
                </a:lnTo>
                <a:lnTo>
                  <a:pt x="846327" y="21651"/>
                </a:lnTo>
                <a:lnTo>
                  <a:pt x="862711" y="33099"/>
                </a:lnTo>
                <a:lnTo>
                  <a:pt x="887476" y="65531"/>
                </a:lnTo>
                <a:lnTo>
                  <a:pt x="902049" y="109219"/>
                </a:lnTo>
                <a:lnTo>
                  <a:pt x="906906" y="162813"/>
                </a:lnTo>
                <a:lnTo>
                  <a:pt x="905672" y="191845"/>
                </a:lnTo>
                <a:lnTo>
                  <a:pt x="895869" y="241859"/>
                </a:lnTo>
                <a:lnTo>
                  <a:pt x="876327" y="280965"/>
                </a:lnTo>
                <a:lnTo>
                  <a:pt x="846522" y="307306"/>
                </a:lnTo>
                <a:lnTo>
                  <a:pt x="827786" y="315594"/>
                </a:lnTo>
                <a:lnTo>
                  <a:pt x="831976" y="328929"/>
                </a:lnTo>
                <a:lnTo>
                  <a:pt x="876807" y="307895"/>
                </a:lnTo>
                <a:lnTo>
                  <a:pt x="909827" y="271525"/>
                </a:lnTo>
                <a:lnTo>
                  <a:pt x="930116" y="222678"/>
                </a:lnTo>
                <a:lnTo>
                  <a:pt x="936878" y="164591"/>
                </a:lnTo>
                <a:lnTo>
                  <a:pt x="935168" y="134417"/>
                </a:lnTo>
                <a:lnTo>
                  <a:pt x="921555" y="80974"/>
                </a:lnTo>
                <a:lnTo>
                  <a:pt x="894699" y="37468"/>
                </a:lnTo>
                <a:lnTo>
                  <a:pt x="855837" y="8616"/>
                </a:lnTo>
                <a:lnTo>
                  <a:pt x="831976" y="0"/>
                </a:lnTo>
                <a:close/>
              </a:path>
              <a:path w="937260" h="328930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92190" y="2436063"/>
            <a:ext cx="17589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0" dirty="0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592" y="2578049"/>
            <a:ext cx="7252334" cy="647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indent="-227965">
              <a:lnSpc>
                <a:spcPts val="2900"/>
              </a:lnSpc>
              <a:spcBef>
                <a:spcPts val="95"/>
              </a:spcBef>
              <a:buFont typeface="Arial MT"/>
              <a:buChar char="•"/>
              <a:tabLst>
                <a:tab pos="291465" algn="l"/>
                <a:tab pos="2076450" algn="l"/>
                <a:tab pos="3715385" algn="l"/>
                <a:tab pos="4959350" algn="l"/>
                <a:tab pos="5810885" algn="l"/>
                <a:tab pos="6223000" algn="l"/>
              </a:tabLst>
            </a:pPr>
            <a:r>
              <a:rPr sz="2800" dirty="0">
                <a:latin typeface="Times New Roman"/>
                <a:cs typeface="Times New Roman"/>
              </a:rPr>
              <a:t>Пример: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135" dirty="0">
                <a:latin typeface="Cambria Math"/>
                <a:cs typeface="Cambria Math"/>
              </a:rPr>
              <a:t>𝑄</a:t>
            </a:r>
            <a:r>
              <a:rPr sz="4200" spc="179" baseline="10912" dirty="0">
                <a:latin typeface="Cambria Math"/>
                <a:cs typeface="Cambria Math"/>
              </a:rPr>
              <a:t>˜</a:t>
            </a:r>
            <a:r>
              <a:rPr sz="4200" baseline="10912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𝑤,</a:t>
            </a:r>
            <a:r>
              <a:rPr sz="2800" spc="-90" dirty="0">
                <a:latin typeface="Cambria Math"/>
                <a:cs typeface="Cambria Math"/>
              </a:rPr>
              <a:t> </a:t>
            </a:r>
            <a:r>
              <a:rPr sz="2800" spc="70" dirty="0">
                <a:latin typeface="Cambria Math"/>
                <a:cs typeface="Cambria Math"/>
              </a:rPr>
              <a:t>𝑋</a:t>
            </a:r>
            <a:r>
              <a:rPr sz="3075" spc="104" baseline="27100" dirty="0">
                <a:latin typeface="Cambria Math"/>
                <a:cs typeface="Cambria Math"/>
              </a:rPr>
              <a:t>𝑙</a:t>
            </a:r>
            <a:r>
              <a:rPr sz="3075" baseline="27100" dirty="0">
                <a:latin typeface="Cambria Math"/>
                <a:cs typeface="Cambria Math"/>
              </a:rPr>
              <a:t>	</a:t>
            </a:r>
            <a:r>
              <a:rPr sz="3075" spc="-15" baseline="-18970" dirty="0">
                <a:latin typeface="Cambria Math"/>
                <a:cs typeface="Cambria Math"/>
              </a:rPr>
              <a:t>𝑖=1</a:t>
            </a:r>
            <a:r>
              <a:rPr sz="2800" spc="-10" dirty="0">
                <a:latin typeface="Cambria Math"/>
                <a:cs typeface="Cambria Math"/>
              </a:rPr>
              <a:t>(𝑦</a:t>
            </a:r>
            <a:r>
              <a:rPr sz="3075" spc="-15" baseline="-16260" dirty="0">
                <a:latin typeface="Cambria Math"/>
                <a:cs typeface="Cambria Math"/>
              </a:rPr>
              <a:t>𝑖</a:t>
            </a:r>
            <a:r>
              <a:rPr sz="2800" spc="-10" dirty="0">
                <a:latin typeface="Cambria Math"/>
                <a:cs typeface="Cambria Math"/>
              </a:rPr>
              <a:t>𝑎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75" dirty="0">
                <a:latin typeface="Cambria Math"/>
                <a:cs typeface="Cambria Math"/>
              </a:rPr>
              <a:t>𝑥</a:t>
            </a:r>
            <a:r>
              <a:rPr sz="3075" spc="112" baseline="-16260" dirty="0">
                <a:latin typeface="Cambria Math"/>
                <a:cs typeface="Cambria Math"/>
              </a:rPr>
              <a:t>𝑖</a:t>
            </a:r>
            <a:r>
              <a:rPr sz="2800" spc="75" dirty="0">
                <a:latin typeface="Cambria Math"/>
                <a:cs typeface="Cambria Math"/>
              </a:rPr>
              <a:t>,</a:t>
            </a:r>
            <a:r>
              <a:rPr sz="2800" spc="-17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𝑤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)</a:t>
            </a:r>
            <a:r>
              <a:rPr sz="2800" dirty="0">
                <a:latin typeface="Cambria Math"/>
                <a:cs typeface="Cambria Math"/>
              </a:rPr>
              <a:t>	→</a:t>
            </a:r>
            <a:r>
              <a:rPr sz="2800" spc="14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min</a:t>
            </a:r>
            <a:endParaRPr sz="2800">
              <a:latin typeface="Cambria Math"/>
              <a:cs typeface="Cambria Math"/>
            </a:endParaRPr>
          </a:p>
          <a:p>
            <a:pPr marR="224790" algn="r">
              <a:lnSpc>
                <a:spcPts val="2000"/>
              </a:lnSpc>
            </a:pPr>
            <a:r>
              <a:rPr sz="2050" spc="100" dirty="0">
                <a:latin typeface="Cambria Math"/>
                <a:cs typeface="Cambria Math"/>
              </a:rPr>
              <a:t>𝑤</a:t>
            </a:r>
            <a:endParaRPr sz="205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9908" y="333823"/>
            <a:ext cx="4823119" cy="194781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245108" y="3287266"/>
            <a:ext cx="6718300" cy="3458210"/>
            <a:chOff x="1245108" y="3287266"/>
            <a:chExt cx="6718300" cy="345821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5108" y="3287266"/>
              <a:ext cx="6717792" cy="34533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63368" y="6376416"/>
              <a:ext cx="431800" cy="368935"/>
            </a:xfrm>
            <a:custGeom>
              <a:avLst/>
              <a:gdLst/>
              <a:ahLst/>
              <a:cxnLst/>
              <a:rect l="l" t="t" r="r" b="b"/>
              <a:pathLst>
                <a:path w="431800" h="368934">
                  <a:moveTo>
                    <a:pt x="431292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31292" y="368808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5344" y="5032628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Q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6707" y="6395415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w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34328" y="6106667"/>
            <a:ext cx="43307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1800" spc="-25" dirty="0">
                <a:latin typeface="Calibri"/>
                <a:cs typeface="Calibri"/>
              </a:rPr>
              <a:t>w</a:t>
            </a:r>
            <a:r>
              <a:rPr sz="1800" spc="-37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3161" y="5941809"/>
            <a:ext cx="1242060" cy="250825"/>
          </a:xfrm>
          <a:custGeom>
            <a:avLst/>
            <a:gdLst/>
            <a:ahLst/>
            <a:cxnLst/>
            <a:rect l="l" t="t" r="r" b="b"/>
            <a:pathLst>
              <a:path w="1242060" h="250825">
                <a:moveTo>
                  <a:pt x="88053" y="28555"/>
                </a:moveTo>
                <a:lnTo>
                  <a:pt x="83270" y="57112"/>
                </a:lnTo>
                <a:lnTo>
                  <a:pt x="1236979" y="250698"/>
                </a:lnTo>
                <a:lnTo>
                  <a:pt x="1241805" y="222148"/>
                </a:lnTo>
                <a:lnTo>
                  <a:pt x="88053" y="28555"/>
                </a:lnTo>
                <a:close/>
              </a:path>
              <a:path w="1242060" h="250825">
                <a:moveTo>
                  <a:pt x="92837" y="0"/>
                </a:moveTo>
                <a:lnTo>
                  <a:pt x="0" y="28460"/>
                </a:lnTo>
                <a:lnTo>
                  <a:pt x="78486" y="85674"/>
                </a:lnTo>
                <a:lnTo>
                  <a:pt x="83270" y="57112"/>
                </a:lnTo>
                <a:lnTo>
                  <a:pt x="68961" y="54711"/>
                </a:lnTo>
                <a:lnTo>
                  <a:pt x="73787" y="26162"/>
                </a:lnTo>
                <a:lnTo>
                  <a:pt x="88454" y="26162"/>
                </a:lnTo>
                <a:lnTo>
                  <a:pt x="92837" y="0"/>
                </a:lnTo>
                <a:close/>
              </a:path>
              <a:path w="1242060" h="250825">
                <a:moveTo>
                  <a:pt x="73787" y="26162"/>
                </a:moveTo>
                <a:lnTo>
                  <a:pt x="68961" y="54711"/>
                </a:lnTo>
                <a:lnTo>
                  <a:pt x="83270" y="57112"/>
                </a:lnTo>
                <a:lnTo>
                  <a:pt x="88053" y="28555"/>
                </a:lnTo>
                <a:lnTo>
                  <a:pt x="73787" y="26162"/>
                </a:lnTo>
                <a:close/>
              </a:path>
              <a:path w="1242060" h="250825">
                <a:moveTo>
                  <a:pt x="88454" y="26162"/>
                </a:moveTo>
                <a:lnTo>
                  <a:pt x="73787" y="26162"/>
                </a:lnTo>
                <a:lnTo>
                  <a:pt x="88053" y="28555"/>
                </a:lnTo>
                <a:lnTo>
                  <a:pt x="88454" y="261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78933" y="5947968"/>
            <a:ext cx="11525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Точка минимума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4102" y="119837"/>
            <a:ext cx="36601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Градиентный</a:t>
            </a:r>
            <a:r>
              <a:rPr spc="-95" dirty="0"/>
              <a:t> </a:t>
            </a:r>
            <a:r>
              <a:rPr spc="-10" dirty="0"/>
              <a:t>спуск</a:t>
            </a:r>
          </a:p>
        </p:txBody>
      </p:sp>
      <p:sp>
        <p:nvSpPr>
          <p:cNvPr id="3" name="object 3"/>
          <p:cNvSpPr/>
          <p:nvPr/>
        </p:nvSpPr>
        <p:spPr>
          <a:xfrm>
            <a:off x="1111351" y="5351145"/>
            <a:ext cx="1024255" cy="429259"/>
          </a:xfrm>
          <a:custGeom>
            <a:avLst/>
            <a:gdLst/>
            <a:ahLst/>
            <a:cxnLst/>
            <a:rect l="l" t="t" r="r" b="b"/>
            <a:pathLst>
              <a:path w="1024255" h="429260">
                <a:moveTo>
                  <a:pt x="910996" y="0"/>
                </a:moveTo>
                <a:lnTo>
                  <a:pt x="906678" y="14223"/>
                </a:lnTo>
                <a:lnTo>
                  <a:pt x="926369" y="24389"/>
                </a:lnTo>
                <a:lnTo>
                  <a:pt x="943524" y="39258"/>
                </a:lnTo>
                <a:lnTo>
                  <a:pt x="970178" y="83057"/>
                </a:lnTo>
                <a:lnTo>
                  <a:pt x="986355" y="142462"/>
                </a:lnTo>
                <a:lnTo>
                  <a:pt x="991768" y="214629"/>
                </a:lnTo>
                <a:lnTo>
                  <a:pt x="990413" y="252213"/>
                </a:lnTo>
                <a:lnTo>
                  <a:pt x="979606" y="317873"/>
                </a:lnTo>
                <a:lnTo>
                  <a:pt x="958131" y="370105"/>
                </a:lnTo>
                <a:lnTo>
                  <a:pt x="926369" y="404480"/>
                </a:lnTo>
                <a:lnTo>
                  <a:pt x="906678" y="414693"/>
                </a:lnTo>
                <a:lnTo>
                  <a:pt x="910996" y="428917"/>
                </a:lnTo>
                <a:lnTo>
                  <a:pt x="958907" y="403378"/>
                </a:lnTo>
                <a:lnTo>
                  <a:pt x="994435" y="355218"/>
                </a:lnTo>
                <a:lnTo>
                  <a:pt x="1016327" y="290279"/>
                </a:lnTo>
                <a:lnTo>
                  <a:pt x="1023645" y="214375"/>
                </a:lnTo>
                <a:lnTo>
                  <a:pt x="1021813" y="175136"/>
                </a:lnTo>
                <a:lnTo>
                  <a:pt x="1007196" y="104755"/>
                </a:lnTo>
                <a:lnTo>
                  <a:pt x="978219" y="46755"/>
                </a:lnTo>
                <a:lnTo>
                  <a:pt x="936499" y="9902"/>
                </a:lnTo>
                <a:lnTo>
                  <a:pt x="910996" y="0"/>
                </a:lnTo>
                <a:close/>
              </a:path>
              <a:path w="1024255" h="429260">
                <a:moveTo>
                  <a:pt x="112699" y="0"/>
                </a:moveTo>
                <a:lnTo>
                  <a:pt x="64798" y="25495"/>
                </a:lnTo>
                <a:lnTo>
                  <a:pt x="29298" y="73659"/>
                </a:lnTo>
                <a:lnTo>
                  <a:pt x="7324" y="138588"/>
                </a:lnTo>
                <a:lnTo>
                  <a:pt x="0" y="214375"/>
                </a:lnTo>
                <a:lnTo>
                  <a:pt x="1831" y="253700"/>
                </a:lnTo>
                <a:lnTo>
                  <a:pt x="16480" y="324116"/>
                </a:lnTo>
                <a:lnTo>
                  <a:pt x="45498" y="382127"/>
                </a:lnTo>
                <a:lnTo>
                  <a:pt x="87198" y="418975"/>
                </a:lnTo>
                <a:lnTo>
                  <a:pt x="112699" y="428917"/>
                </a:lnTo>
                <a:lnTo>
                  <a:pt x="117030" y="414693"/>
                </a:lnTo>
                <a:lnTo>
                  <a:pt x="97322" y="404480"/>
                </a:lnTo>
                <a:lnTo>
                  <a:pt x="80163" y="389616"/>
                </a:lnTo>
                <a:lnTo>
                  <a:pt x="53479" y="345947"/>
                </a:lnTo>
                <a:lnTo>
                  <a:pt x="37295" y="286627"/>
                </a:lnTo>
                <a:lnTo>
                  <a:pt x="31902" y="214629"/>
                </a:lnTo>
                <a:lnTo>
                  <a:pt x="33250" y="176962"/>
                </a:lnTo>
                <a:lnTo>
                  <a:pt x="44037" y="111152"/>
                </a:lnTo>
                <a:lnTo>
                  <a:pt x="65550" y="58818"/>
                </a:lnTo>
                <a:lnTo>
                  <a:pt x="97322" y="24389"/>
                </a:lnTo>
                <a:lnTo>
                  <a:pt x="117030" y="14223"/>
                </a:lnTo>
                <a:lnTo>
                  <a:pt x="1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943" y="5300573"/>
            <a:ext cx="2235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8130" algn="l"/>
                <a:tab pos="906780" algn="l"/>
                <a:tab pos="1931035" algn="l"/>
              </a:tabLst>
            </a:pPr>
            <a:r>
              <a:rPr sz="2800" spc="-25" dirty="0">
                <a:latin typeface="Cambria Math"/>
                <a:cs typeface="Cambria Math"/>
              </a:rPr>
              <a:t>𝛻𝑄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125" dirty="0">
                <a:latin typeface="Cambria Math"/>
                <a:cs typeface="Cambria Math"/>
              </a:rPr>
              <a:t>𝑋</a:t>
            </a:r>
            <a:r>
              <a:rPr sz="3075" spc="187" baseline="27100" dirty="0">
                <a:latin typeface="Cambria Math"/>
                <a:cs typeface="Cambria Math"/>
              </a:rPr>
              <a:t>𝑙</a:t>
            </a:r>
            <a:r>
              <a:rPr sz="2800" spc="12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𝑤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7602" y="5112639"/>
            <a:ext cx="5375910" cy="905510"/>
          </a:xfrm>
          <a:custGeom>
            <a:avLst/>
            <a:gdLst/>
            <a:ahLst/>
            <a:cxnLst/>
            <a:rect l="l" t="t" r="r" b="b"/>
            <a:pathLst>
              <a:path w="5375909" h="905510">
                <a:moveTo>
                  <a:pt x="163195" y="13081"/>
                </a:moveTo>
                <a:lnTo>
                  <a:pt x="121272" y="34315"/>
                </a:lnTo>
                <a:lnTo>
                  <a:pt x="91147" y="76111"/>
                </a:lnTo>
                <a:lnTo>
                  <a:pt x="64693" y="125374"/>
                </a:lnTo>
                <a:lnTo>
                  <a:pt x="41910" y="182118"/>
                </a:lnTo>
                <a:lnTo>
                  <a:pt x="26822" y="231635"/>
                </a:lnTo>
                <a:lnTo>
                  <a:pt x="15087" y="283413"/>
                </a:lnTo>
                <a:lnTo>
                  <a:pt x="6705" y="337439"/>
                </a:lnTo>
                <a:lnTo>
                  <a:pt x="1676" y="393712"/>
                </a:lnTo>
                <a:lnTo>
                  <a:pt x="0" y="452374"/>
                </a:lnTo>
                <a:lnTo>
                  <a:pt x="1676" y="510032"/>
                </a:lnTo>
                <a:lnTo>
                  <a:pt x="6705" y="565899"/>
                </a:lnTo>
                <a:lnTo>
                  <a:pt x="15087" y="619836"/>
                </a:lnTo>
                <a:lnTo>
                  <a:pt x="26822" y="671855"/>
                </a:lnTo>
                <a:lnTo>
                  <a:pt x="41910" y="721944"/>
                </a:lnTo>
                <a:lnTo>
                  <a:pt x="64693" y="779487"/>
                </a:lnTo>
                <a:lnTo>
                  <a:pt x="91147" y="829259"/>
                </a:lnTo>
                <a:lnTo>
                  <a:pt x="121272" y="871258"/>
                </a:lnTo>
                <a:lnTo>
                  <a:pt x="155067" y="905471"/>
                </a:lnTo>
                <a:lnTo>
                  <a:pt x="163195" y="892644"/>
                </a:lnTo>
                <a:lnTo>
                  <a:pt x="134188" y="857859"/>
                </a:lnTo>
                <a:lnTo>
                  <a:pt x="108712" y="816063"/>
                </a:lnTo>
                <a:lnTo>
                  <a:pt x="86753" y="767257"/>
                </a:lnTo>
                <a:lnTo>
                  <a:pt x="68326" y="711454"/>
                </a:lnTo>
                <a:lnTo>
                  <a:pt x="56375" y="663155"/>
                </a:lnTo>
                <a:lnTo>
                  <a:pt x="47066" y="613092"/>
                </a:lnTo>
                <a:lnTo>
                  <a:pt x="40398" y="561276"/>
                </a:lnTo>
                <a:lnTo>
                  <a:pt x="36385" y="507707"/>
                </a:lnTo>
                <a:lnTo>
                  <a:pt x="35052" y="452247"/>
                </a:lnTo>
                <a:lnTo>
                  <a:pt x="36385" y="396011"/>
                </a:lnTo>
                <a:lnTo>
                  <a:pt x="40398" y="341795"/>
                </a:lnTo>
                <a:lnTo>
                  <a:pt x="47091" y="289750"/>
                </a:lnTo>
                <a:lnTo>
                  <a:pt x="56438" y="239877"/>
                </a:lnTo>
                <a:lnTo>
                  <a:pt x="68453" y="192151"/>
                </a:lnTo>
                <a:lnTo>
                  <a:pt x="86880" y="137299"/>
                </a:lnTo>
                <a:lnTo>
                  <a:pt x="108813" y="89141"/>
                </a:lnTo>
                <a:lnTo>
                  <a:pt x="134264" y="47726"/>
                </a:lnTo>
                <a:lnTo>
                  <a:pt x="163195" y="13081"/>
                </a:lnTo>
                <a:close/>
              </a:path>
              <a:path w="5375909" h="905510">
                <a:moveTo>
                  <a:pt x="687197" y="441579"/>
                </a:moveTo>
                <a:lnTo>
                  <a:pt x="175133" y="441579"/>
                </a:lnTo>
                <a:lnTo>
                  <a:pt x="175133" y="464439"/>
                </a:lnTo>
                <a:lnTo>
                  <a:pt x="687197" y="464439"/>
                </a:lnTo>
                <a:lnTo>
                  <a:pt x="687197" y="441579"/>
                </a:lnTo>
                <a:close/>
              </a:path>
              <a:path w="5375909" h="905510">
                <a:moveTo>
                  <a:pt x="5375910" y="452247"/>
                </a:moveTo>
                <a:lnTo>
                  <a:pt x="5374221" y="393712"/>
                </a:lnTo>
                <a:lnTo>
                  <a:pt x="5369191" y="337439"/>
                </a:lnTo>
                <a:lnTo>
                  <a:pt x="5360822" y="283413"/>
                </a:lnTo>
                <a:lnTo>
                  <a:pt x="5349087" y="231635"/>
                </a:lnTo>
                <a:lnTo>
                  <a:pt x="5334000" y="182118"/>
                </a:lnTo>
                <a:lnTo>
                  <a:pt x="5311203" y="125374"/>
                </a:lnTo>
                <a:lnTo>
                  <a:pt x="5284749" y="76111"/>
                </a:lnTo>
                <a:lnTo>
                  <a:pt x="5254625" y="34315"/>
                </a:lnTo>
                <a:lnTo>
                  <a:pt x="5220843" y="0"/>
                </a:lnTo>
                <a:lnTo>
                  <a:pt x="5212715" y="13081"/>
                </a:lnTo>
                <a:lnTo>
                  <a:pt x="5241569" y="47726"/>
                </a:lnTo>
                <a:lnTo>
                  <a:pt x="5266982" y="89141"/>
                </a:lnTo>
                <a:lnTo>
                  <a:pt x="5288953" y="137299"/>
                </a:lnTo>
                <a:lnTo>
                  <a:pt x="5307457" y="192151"/>
                </a:lnTo>
                <a:lnTo>
                  <a:pt x="5319458" y="239877"/>
                </a:lnTo>
                <a:lnTo>
                  <a:pt x="5328805" y="289750"/>
                </a:lnTo>
                <a:lnTo>
                  <a:pt x="5335498" y="341795"/>
                </a:lnTo>
                <a:lnTo>
                  <a:pt x="5339512" y="396011"/>
                </a:lnTo>
                <a:lnTo>
                  <a:pt x="5340858" y="452374"/>
                </a:lnTo>
                <a:lnTo>
                  <a:pt x="5339524" y="507707"/>
                </a:lnTo>
                <a:lnTo>
                  <a:pt x="5335536" y="561276"/>
                </a:lnTo>
                <a:lnTo>
                  <a:pt x="5328894" y="613092"/>
                </a:lnTo>
                <a:lnTo>
                  <a:pt x="5319573" y="663155"/>
                </a:lnTo>
                <a:lnTo>
                  <a:pt x="5307584" y="711454"/>
                </a:lnTo>
                <a:lnTo>
                  <a:pt x="5289143" y="767257"/>
                </a:lnTo>
                <a:lnTo>
                  <a:pt x="5267198" y="816051"/>
                </a:lnTo>
                <a:lnTo>
                  <a:pt x="5241709" y="857859"/>
                </a:lnTo>
                <a:lnTo>
                  <a:pt x="5212715" y="892644"/>
                </a:lnTo>
                <a:lnTo>
                  <a:pt x="5220843" y="905471"/>
                </a:lnTo>
                <a:lnTo>
                  <a:pt x="5254625" y="871258"/>
                </a:lnTo>
                <a:lnTo>
                  <a:pt x="5284749" y="829259"/>
                </a:lnTo>
                <a:lnTo>
                  <a:pt x="5311203" y="779487"/>
                </a:lnTo>
                <a:lnTo>
                  <a:pt x="5334000" y="721944"/>
                </a:lnTo>
                <a:lnTo>
                  <a:pt x="5349087" y="671855"/>
                </a:lnTo>
                <a:lnTo>
                  <a:pt x="5360822" y="619836"/>
                </a:lnTo>
                <a:lnTo>
                  <a:pt x="5369204" y="565899"/>
                </a:lnTo>
                <a:lnTo>
                  <a:pt x="5374233" y="510032"/>
                </a:lnTo>
                <a:lnTo>
                  <a:pt x="5375910" y="452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01188" y="5187137"/>
            <a:ext cx="36639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25" dirty="0">
                <a:latin typeface="Cambria Math"/>
                <a:cs typeface="Cambria Math"/>
              </a:rPr>
              <a:t>𝛛𝑄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5016" y="5574893"/>
            <a:ext cx="57531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spc="70" dirty="0">
                <a:latin typeface="Cambria Math"/>
                <a:cs typeface="Cambria Math"/>
              </a:rPr>
              <a:t>𝛛𝑤</a:t>
            </a:r>
            <a:r>
              <a:rPr sz="2475" spc="104" baseline="-13468" dirty="0">
                <a:latin typeface="Cambria Math"/>
                <a:cs typeface="Cambria Math"/>
              </a:rPr>
              <a:t>0</a:t>
            </a:r>
            <a:endParaRPr sz="2475" baseline="-13468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3953" y="5401183"/>
            <a:ext cx="2439670" cy="329565"/>
          </a:xfrm>
          <a:custGeom>
            <a:avLst/>
            <a:gdLst/>
            <a:ahLst/>
            <a:cxnLst/>
            <a:rect l="l" t="t" r="r" b="b"/>
            <a:pathLst>
              <a:path w="2439670" h="329564">
                <a:moveTo>
                  <a:pt x="109601" y="13335"/>
                </a:moveTo>
                <a:lnTo>
                  <a:pt x="104902" y="0"/>
                </a:lnTo>
                <a:lnTo>
                  <a:pt x="81038" y="8623"/>
                </a:lnTo>
                <a:lnTo>
                  <a:pt x="60109" y="21120"/>
                </a:lnTo>
                <a:lnTo>
                  <a:pt x="27051" y="57658"/>
                </a:lnTo>
                <a:lnTo>
                  <a:pt x="6756" y="106553"/>
                </a:lnTo>
                <a:lnTo>
                  <a:pt x="0" y="164592"/>
                </a:lnTo>
                <a:lnTo>
                  <a:pt x="1689" y="194805"/>
                </a:lnTo>
                <a:lnTo>
                  <a:pt x="15214" y="248259"/>
                </a:lnTo>
                <a:lnTo>
                  <a:pt x="42049" y="291630"/>
                </a:lnTo>
                <a:lnTo>
                  <a:pt x="80962" y="320357"/>
                </a:lnTo>
                <a:lnTo>
                  <a:pt x="104902" y="328955"/>
                </a:lnTo>
                <a:lnTo>
                  <a:pt x="109093" y="315607"/>
                </a:lnTo>
                <a:lnTo>
                  <a:pt x="90297" y="307314"/>
                </a:lnTo>
                <a:lnTo>
                  <a:pt x="74117" y="295757"/>
                </a:lnTo>
                <a:lnTo>
                  <a:pt x="49530" y="262902"/>
                </a:lnTo>
                <a:lnTo>
                  <a:pt x="34836" y="218211"/>
                </a:lnTo>
                <a:lnTo>
                  <a:pt x="29972" y="162814"/>
                </a:lnTo>
                <a:lnTo>
                  <a:pt x="31178" y="134797"/>
                </a:lnTo>
                <a:lnTo>
                  <a:pt x="40944" y="86131"/>
                </a:lnTo>
                <a:lnTo>
                  <a:pt x="60566" y="47726"/>
                </a:lnTo>
                <a:lnTo>
                  <a:pt x="90614" y="21653"/>
                </a:lnTo>
                <a:lnTo>
                  <a:pt x="109601" y="13335"/>
                </a:lnTo>
                <a:close/>
              </a:path>
              <a:path w="2439670" h="329564">
                <a:moveTo>
                  <a:pt x="837819" y="164592"/>
                </a:moveTo>
                <a:lnTo>
                  <a:pt x="831037" y="106553"/>
                </a:lnTo>
                <a:lnTo>
                  <a:pt x="810641" y="57658"/>
                </a:lnTo>
                <a:lnTo>
                  <a:pt x="777684" y="21120"/>
                </a:lnTo>
                <a:lnTo>
                  <a:pt x="732917" y="0"/>
                </a:lnTo>
                <a:lnTo>
                  <a:pt x="728218" y="13335"/>
                </a:lnTo>
                <a:lnTo>
                  <a:pt x="747268" y="21653"/>
                </a:lnTo>
                <a:lnTo>
                  <a:pt x="763651" y="33108"/>
                </a:lnTo>
                <a:lnTo>
                  <a:pt x="788416" y="65532"/>
                </a:lnTo>
                <a:lnTo>
                  <a:pt x="802982" y="109232"/>
                </a:lnTo>
                <a:lnTo>
                  <a:pt x="807847" y="162814"/>
                </a:lnTo>
                <a:lnTo>
                  <a:pt x="806602" y="191858"/>
                </a:lnTo>
                <a:lnTo>
                  <a:pt x="796798" y="241896"/>
                </a:lnTo>
                <a:lnTo>
                  <a:pt x="777265" y="280962"/>
                </a:lnTo>
                <a:lnTo>
                  <a:pt x="747458" y="307314"/>
                </a:lnTo>
                <a:lnTo>
                  <a:pt x="728726" y="315607"/>
                </a:lnTo>
                <a:lnTo>
                  <a:pt x="732917" y="328955"/>
                </a:lnTo>
                <a:lnTo>
                  <a:pt x="777748" y="307911"/>
                </a:lnTo>
                <a:lnTo>
                  <a:pt x="810768" y="271475"/>
                </a:lnTo>
                <a:lnTo>
                  <a:pt x="831049" y="222694"/>
                </a:lnTo>
                <a:lnTo>
                  <a:pt x="836117" y="194805"/>
                </a:lnTo>
                <a:lnTo>
                  <a:pt x="837819" y="164592"/>
                </a:lnTo>
                <a:close/>
              </a:path>
              <a:path w="2439670" h="329564">
                <a:moveTo>
                  <a:pt x="1512570" y="153035"/>
                </a:moveTo>
                <a:lnTo>
                  <a:pt x="1000506" y="153035"/>
                </a:lnTo>
                <a:lnTo>
                  <a:pt x="1000506" y="175895"/>
                </a:lnTo>
                <a:lnTo>
                  <a:pt x="1512570" y="175895"/>
                </a:lnTo>
                <a:lnTo>
                  <a:pt x="1512570" y="153035"/>
                </a:lnTo>
                <a:close/>
              </a:path>
              <a:path w="2439670" h="329564">
                <a:moveTo>
                  <a:pt x="1712849" y="13335"/>
                </a:moveTo>
                <a:lnTo>
                  <a:pt x="1708150" y="0"/>
                </a:lnTo>
                <a:lnTo>
                  <a:pt x="1684286" y="8623"/>
                </a:lnTo>
                <a:lnTo>
                  <a:pt x="1663357" y="21120"/>
                </a:lnTo>
                <a:lnTo>
                  <a:pt x="1630299" y="57658"/>
                </a:lnTo>
                <a:lnTo>
                  <a:pt x="1610004" y="106553"/>
                </a:lnTo>
                <a:lnTo>
                  <a:pt x="1603248" y="164592"/>
                </a:lnTo>
                <a:lnTo>
                  <a:pt x="1604937" y="194805"/>
                </a:lnTo>
                <a:lnTo>
                  <a:pt x="1618462" y="248259"/>
                </a:lnTo>
                <a:lnTo>
                  <a:pt x="1645297" y="291630"/>
                </a:lnTo>
                <a:lnTo>
                  <a:pt x="1684210" y="320357"/>
                </a:lnTo>
                <a:lnTo>
                  <a:pt x="1708150" y="328955"/>
                </a:lnTo>
                <a:lnTo>
                  <a:pt x="1712341" y="315607"/>
                </a:lnTo>
                <a:lnTo>
                  <a:pt x="1693545" y="307314"/>
                </a:lnTo>
                <a:lnTo>
                  <a:pt x="1677365" y="295757"/>
                </a:lnTo>
                <a:lnTo>
                  <a:pt x="1652778" y="262902"/>
                </a:lnTo>
                <a:lnTo>
                  <a:pt x="1638084" y="218211"/>
                </a:lnTo>
                <a:lnTo>
                  <a:pt x="1633220" y="162814"/>
                </a:lnTo>
                <a:lnTo>
                  <a:pt x="1634426" y="134797"/>
                </a:lnTo>
                <a:lnTo>
                  <a:pt x="1644192" y="86131"/>
                </a:lnTo>
                <a:lnTo>
                  <a:pt x="1663814" y="47726"/>
                </a:lnTo>
                <a:lnTo>
                  <a:pt x="1693862" y="21653"/>
                </a:lnTo>
                <a:lnTo>
                  <a:pt x="1712849" y="13335"/>
                </a:lnTo>
                <a:close/>
              </a:path>
              <a:path w="2439670" h="329564">
                <a:moveTo>
                  <a:pt x="2439543" y="164592"/>
                </a:moveTo>
                <a:lnTo>
                  <a:pt x="2432761" y="106553"/>
                </a:lnTo>
                <a:lnTo>
                  <a:pt x="2412365" y="57658"/>
                </a:lnTo>
                <a:lnTo>
                  <a:pt x="2379408" y="21120"/>
                </a:lnTo>
                <a:lnTo>
                  <a:pt x="2334641" y="0"/>
                </a:lnTo>
                <a:lnTo>
                  <a:pt x="2329942" y="13335"/>
                </a:lnTo>
                <a:lnTo>
                  <a:pt x="2348992" y="21653"/>
                </a:lnTo>
                <a:lnTo>
                  <a:pt x="2365375" y="33108"/>
                </a:lnTo>
                <a:lnTo>
                  <a:pt x="2390140" y="65532"/>
                </a:lnTo>
                <a:lnTo>
                  <a:pt x="2404707" y="109232"/>
                </a:lnTo>
                <a:lnTo>
                  <a:pt x="2409571" y="162814"/>
                </a:lnTo>
                <a:lnTo>
                  <a:pt x="2408326" y="191858"/>
                </a:lnTo>
                <a:lnTo>
                  <a:pt x="2398522" y="241896"/>
                </a:lnTo>
                <a:lnTo>
                  <a:pt x="2378989" y="280962"/>
                </a:lnTo>
                <a:lnTo>
                  <a:pt x="2349182" y="307314"/>
                </a:lnTo>
                <a:lnTo>
                  <a:pt x="2330450" y="315607"/>
                </a:lnTo>
                <a:lnTo>
                  <a:pt x="2334641" y="328955"/>
                </a:lnTo>
                <a:lnTo>
                  <a:pt x="2379472" y="307911"/>
                </a:lnTo>
                <a:lnTo>
                  <a:pt x="2412492" y="271475"/>
                </a:lnTo>
                <a:lnTo>
                  <a:pt x="2432774" y="222694"/>
                </a:lnTo>
                <a:lnTo>
                  <a:pt x="2437841" y="194805"/>
                </a:lnTo>
                <a:lnTo>
                  <a:pt x="2439543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0373" y="5300573"/>
            <a:ext cx="2843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03275" algn="l"/>
                <a:tab pos="1015365" algn="l"/>
                <a:tab pos="1653539" algn="l"/>
                <a:tab pos="2405380" algn="l"/>
              </a:tabLst>
            </a:pPr>
            <a:r>
              <a:rPr sz="2800" dirty="0">
                <a:latin typeface="Cambria Math"/>
                <a:cs typeface="Cambria Math"/>
              </a:rPr>
              <a:t>𝑥,</a:t>
            </a:r>
            <a:r>
              <a:rPr sz="2800" spc="-8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𝑤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,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3075" spc="-37" baseline="44715" dirty="0">
                <a:latin typeface="Cambria Math"/>
                <a:cs typeface="Cambria Math"/>
              </a:rPr>
              <a:t>𝛛𝑄</a:t>
            </a:r>
            <a:r>
              <a:rPr sz="3075" baseline="44715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𝑥,</a:t>
            </a:r>
            <a:r>
              <a:rPr sz="2800" spc="-8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𝑤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63842" y="5554217"/>
            <a:ext cx="535305" cy="22860"/>
          </a:xfrm>
          <a:custGeom>
            <a:avLst/>
            <a:gdLst/>
            <a:ahLst/>
            <a:cxnLst/>
            <a:rect l="l" t="t" r="r" b="b"/>
            <a:pathLst>
              <a:path w="535304" h="22860">
                <a:moveTo>
                  <a:pt x="534923" y="0"/>
                </a:moveTo>
                <a:lnTo>
                  <a:pt x="0" y="0"/>
                </a:lnTo>
                <a:lnTo>
                  <a:pt x="0" y="22859"/>
                </a:lnTo>
                <a:lnTo>
                  <a:pt x="534923" y="22859"/>
                </a:lnTo>
                <a:lnTo>
                  <a:pt x="534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45122" y="5187137"/>
            <a:ext cx="36639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25" dirty="0">
                <a:latin typeface="Cambria Math"/>
                <a:cs typeface="Cambria Math"/>
              </a:rPr>
              <a:t>𝛛𝑄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4294" y="5574893"/>
            <a:ext cx="25539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979930" algn="l"/>
              </a:tabLst>
            </a:pPr>
            <a:r>
              <a:rPr sz="2050" spc="70" dirty="0">
                <a:latin typeface="Cambria Math"/>
                <a:cs typeface="Cambria Math"/>
              </a:rPr>
              <a:t>𝛛𝑤</a:t>
            </a:r>
            <a:r>
              <a:rPr sz="2475" spc="104" baseline="-13468" dirty="0">
                <a:latin typeface="Cambria Math"/>
                <a:cs typeface="Cambria Math"/>
              </a:rPr>
              <a:t>1</a:t>
            </a:r>
            <a:r>
              <a:rPr sz="2475" baseline="-13468" dirty="0">
                <a:latin typeface="Cambria Math"/>
                <a:cs typeface="Cambria Math"/>
              </a:rPr>
              <a:t>	</a:t>
            </a:r>
            <a:r>
              <a:rPr sz="2050" spc="114" dirty="0">
                <a:latin typeface="Cambria Math"/>
                <a:cs typeface="Cambria Math"/>
              </a:rPr>
              <a:t>𝛛𝑤</a:t>
            </a:r>
            <a:r>
              <a:rPr sz="2475" spc="172" baseline="-13468" dirty="0">
                <a:latin typeface="Cambria Math"/>
                <a:cs typeface="Cambria Math"/>
              </a:rPr>
              <a:t>𝑛</a:t>
            </a:r>
            <a:endParaRPr sz="2475" baseline="-13468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89444" y="5401183"/>
            <a:ext cx="838200" cy="329565"/>
          </a:xfrm>
          <a:custGeom>
            <a:avLst/>
            <a:gdLst/>
            <a:ahLst/>
            <a:cxnLst/>
            <a:rect l="l" t="t" r="r" b="b"/>
            <a:pathLst>
              <a:path w="838200" h="329564">
                <a:moveTo>
                  <a:pt x="732916" y="0"/>
                </a:moveTo>
                <a:lnTo>
                  <a:pt x="728218" y="13334"/>
                </a:lnTo>
                <a:lnTo>
                  <a:pt x="747268" y="21651"/>
                </a:lnTo>
                <a:lnTo>
                  <a:pt x="763651" y="33099"/>
                </a:lnTo>
                <a:lnTo>
                  <a:pt x="788415" y="65531"/>
                </a:lnTo>
                <a:lnTo>
                  <a:pt x="802989" y="109219"/>
                </a:lnTo>
                <a:lnTo>
                  <a:pt x="807847" y="162813"/>
                </a:lnTo>
                <a:lnTo>
                  <a:pt x="806612" y="191847"/>
                </a:lnTo>
                <a:lnTo>
                  <a:pt x="796809" y="241884"/>
                </a:lnTo>
                <a:lnTo>
                  <a:pt x="777267" y="280955"/>
                </a:lnTo>
                <a:lnTo>
                  <a:pt x="747462" y="307306"/>
                </a:lnTo>
                <a:lnTo>
                  <a:pt x="728726" y="315607"/>
                </a:lnTo>
                <a:lnTo>
                  <a:pt x="732916" y="328955"/>
                </a:lnTo>
                <a:lnTo>
                  <a:pt x="777747" y="307911"/>
                </a:lnTo>
                <a:lnTo>
                  <a:pt x="810768" y="271475"/>
                </a:lnTo>
                <a:lnTo>
                  <a:pt x="831056" y="222691"/>
                </a:lnTo>
                <a:lnTo>
                  <a:pt x="837819" y="164591"/>
                </a:lnTo>
                <a:lnTo>
                  <a:pt x="836126" y="134417"/>
                </a:lnTo>
                <a:lnTo>
                  <a:pt x="822549" y="80974"/>
                </a:lnTo>
                <a:lnTo>
                  <a:pt x="795639" y="37468"/>
                </a:lnTo>
                <a:lnTo>
                  <a:pt x="756777" y="8616"/>
                </a:lnTo>
                <a:lnTo>
                  <a:pt x="732916" y="0"/>
                </a:lnTo>
                <a:close/>
              </a:path>
              <a:path w="838200" h="329564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804"/>
                </a:lnTo>
                <a:lnTo>
                  <a:pt x="15216" y="248248"/>
                </a:lnTo>
                <a:lnTo>
                  <a:pt x="42054" y="291618"/>
                </a:lnTo>
                <a:lnTo>
                  <a:pt x="80968" y="320356"/>
                </a:lnTo>
                <a:lnTo>
                  <a:pt x="104901" y="328955"/>
                </a:lnTo>
                <a:lnTo>
                  <a:pt x="109093" y="315607"/>
                </a:lnTo>
                <a:lnTo>
                  <a:pt x="90302" y="307306"/>
                </a:lnTo>
                <a:lnTo>
                  <a:pt x="74120" y="295756"/>
                </a:lnTo>
                <a:lnTo>
                  <a:pt x="49529" y="262902"/>
                </a:lnTo>
                <a:lnTo>
                  <a:pt x="34845" y="218201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94346" y="5300573"/>
            <a:ext cx="620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𝑥,</a:t>
            </a:r>
            <a:r>
              <a:rPr sz="2800" spc="-7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𝑤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8504" y="6137490"/>
            <a:ext cx="1113790" cy="429259"/>
          </a:xfrm>
          <a:custGeom>
            <a:avLst/>
            <a:gdLst/>
            <a:ahLst/>
            <a:cxnLst/>
            <a:rect l="l" t="t" r="r" b="b"/>
            <a:pathLst>
              <a:path w="1113789" h="429259">
                <a:moveTo>
                  <a:pt x="1000887" y="0"/>
                </a:moveTo>
                <a:lnTo>
                  <a:pt x="996569" y="14211"/>
                </a:lnTo>
                <a:lnTo>
                  <a:pt x="1016259" y="24429"/>
                </a:lnTo>
                <a:lnTo>
                  <a:pt x="1033414" y="39308"/>
                </a:lnTo>
                <a:lnTo>
                  <a:pt x="1060069" y="83045"/>
                </a:lnTo>
                <a:lnTo>
                  <a:pt x="1076245" y="142471"/>
                </a:lnTo>
                <a:lnTo>
                  <a:pt x="1081659" y="214642"/>
                </a:lnTo>
                <a:lnTo>
                  <a:pt x="1080303" y="252240"/>
                </a:lnTo>
                <a:lnTo>
                  <a:pt x="1069496" y="317910"/>
                </a:lnTo>
                <a:lnTo>
                  <a:pt x="1048021" y="370143"/>
                </a:lnTo>
                <a:lnTo>
                  <a:pt x="1016259" y="404518"/>
                </a:lnTo>
                <a:lnTo>
                  <a:pt x="996569" y="414731"/>
                </a:lnTo>
                <a:lnTo>
                  <a:pt x="1000887" y="428955"/>
                </a:lnTo>
                <a:lnTo>
                  <a:pt x="1048797" y="403417"/>
                </a:lnTo>
                <a:lnTo>
                  <a:pt x="1084326" y="355257"/>
                </a:lnTo>
                <a:lnTo>
                  <a:pt x="1106217" y="290325"/>
                </a:lnTo>
                <a:lnTo>
                  <a:pt x="1113536" y="214477"/>
                </a:lnTo>
                <a:lnTo>
                  <a:pt x="1111704" y="175182"/>
                </a:lnTo>
                <a:lnTo>
                  <a:pt x="1097087" y="104787"/>
                </a:lnTo>
                <a:lnTo>
                  <a:pt x="1068109" y="46777"/>
                </a:lnTo>
                <a:lnTo>
                  <a:pt x="1026390" y="9934"/>
                </a:lnTo>
                <a:lnTo>
                  <a:pt x="1000887" y="0"/>
                </a:lnTo>
                <a:close/>
              </a:path>
              <a:path w="1113789" h="429259">
                <a:moveTo>
                  <a:pt x="112649" y="0"/>
                </a:moveTo>
                <a:lnTo>
                  <a:pt x="64738" y="25527"/>
                </a:lnTo>
                <a:lnTo>
                  <a:pt x="29210" y="73685"/>
                </a:lnTo>
                <a:lnTo>
                  <a:pt x="7318" y="138618"/>
                </a:lnTo>
                <a:lnTo>
                  <a:pt x="0" y="214477"/>
                </a:lnTo>
                <a:lnTo>
                  <a:pt x="1831" y="253765"/>
                </a:lnTo>
                <a:lnTo>
                  <a:pt x="16448" y="324155"/>
                </a:lnTo>
                <a:lnTo>
                  <a:pt x="45426" y="382165"/>
                </a:lnTo>
                <a:lnTo>
                  <a:pt x="87145" y="419013"/>
                </a:lnTo>
                <a:lnTo>
                  <a:pt x="112649" y="428955"/>
                </a:lnTo>
                <a:lnTo>
                  <a:pt x="116967" y="414731"/>
                </a:lnTo>
                <a:lnTo>
                  <a:pt x="97276" y="404518"/>
                </a:lnTo>
                <a:lnTo>
                  <a:pt x="80121" y="389655"/>
                </a:lnTo>
                <a:lnTo>
                  <a:pt x="53467" y="345986"/>
                </a:lnTo>
                <a:lnTo>
                  <a:pt x="37290" y="286662"/>
                </a:lnTo>
                <a:lnTo>
                  <a:pt x="31882" y="214477"/>
                </a:lnTo>
                <a:lnTo>
                  <a:pt x="33232" y="176964"/>
                </a:lnTo>
                <a:lnTo>
                  <a:pt x="44039" y="111165"/>
                </a:lnTo>
                <a:lnTo>
                  <a:pt x="65514" y="58847"/>
                </a:lnTo>
                <a:lnTo>
                  <a:pt x="97276" y="24429"/>
                </a:lnTo>
                <a:lnTo>
                  <a:pt x="116967" y="14211"/>
                </a:lnTo>
                <a:lnTo>
                  <a:pt x="112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0243" y="6086957"/>
            <a:ext cx="8733790" cy="73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830" indent="-227329">
              <a:lnSpc>
                <a:spcPts val="3290"/>
              </a:lnSpc>
              <a:spcBef>
                <a:spcPts val="95"/>
              </a:spcBef>
              <a:buFont typeface="Arial MT"/>
              <a:buChar char="•"/>
              <a:tabLst>
                <a:tab pos="290830" algn="l"/>
                <a:tab pos="3087370" algn="l"/>
                <a:tab pos="4104004" algn="l"/>
                <a:tab pos="4355465" algn="l"/>
                <a:tab pos="5490845" algn="l"/>
              </a:tabLst>
            </a:pPr>
            <a:r>
              <a:rPr sz="2800" dirty="0">
                <a:latin typeface="Cambria Math"/>
                <a:cs typeface="Cambria Math"/>
              </a:rPr>
              <a:t>𝑤</a:t>
            </a:r>
            <a:r>
              <a:rPr sz="3075" baseline="-16260" dirty="0">
                <a:latin typeface="Cambria Math"/>
                <a:cs typeface="Cambria Math"/>
              </a:rPr>
              <a:t>𝑗+1</a:t>
            </a:r>
            <a:r>
              <a:rPr sz="3075" spc="585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0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𝑤</a:t>
            </a:r>
            <a:r>
              <a:rPr sz="3075" baseline="-16260" dirty="0">
                <a:latin typeface="Cambria Math"/>
                <a:cs typeface="Cambria Math"/>
              </a:rPr>
              <a:t>𝑗</a:t>
            </a:r>
            <a:r>
              <a:rPr sz="3075" spc="434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−</a:t>
            </a:r>
            <a:r>
              <a:rPr sz="2800" spc="-4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𝛼𝛻𝑄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120" dirty="0">
                <a:latin typeface="Cambria Math"/>
                <a:cs typeface="Cambria Math"/>
              </a:rPr>
              <a:t>𝑋</a:t>
            </a:r>
            <a:r>
              <a:rPr sz="3075" spc="179" baseline="27100" dirty="0">
                <a:latin typeface="Cambria Math"/>
                <a:cs typeface="Cambria Math"/>
              </a:rPr>
              <a:t>𝑙</a:t>
            </a:r>
            <a:r>
              <a:rPr sz="2800" spc="12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𝑤</a:t>
            </a:r>
            <a:r>
              <a:rPr sz="3075" spc="-37" baseline="-16260" dirty="0">
                <a:latin typeface="Cambria Math"/>
                <a:cs typeface="Cambria Math"/>
              </a:rPr>
              <a:t>𝑗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,</a:t>
            </a:r>
            <a:r>
              <a:rPr sz="2800" dirty="0">
                <a:latin typeface="Cambria Math"/>
                <a:cs typeface="Cambria Math"/>
              </a:rPr>
              <a:t>	𝛼</a:t>
            </a:r>
            <a:r>
              <a:rPr sz="2800" spc="2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&gt;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0,</a:t>
            </a:r>
            <a:r>
              <a:rPr sz="2800" dirty="0">
                <a:latin typeface="Cambria Math"/>
                <a:cs typeface="Cambria Math"/>
              </a:rPr>
              <a:t>	(𝛼</a:t>
            </a:r>
            <a:r>
              <a:rPr sz="2800" spc="22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0,01)</a:t>
            </a:r>
            <a:endParaRPr sz="2800">
              <a:latin typeface="Cambria Math"/>
              <a:cs typeface="Cambria Math"/>
            </a:endParaRPr>
          </a:p>
          <a:p>
            <a:pPr marR="17780" algn="r">
              <a:lnSpc>
                <a:spcPts val="2330"/>
              </a:lnSpc>
            </a:pPr>
            <a:r>
              <a:rPr sz="3000" baseline="1388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r>
              <a:rPr sz="3000" spc="-172" baseline="138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5863" y="867155"/>
            <a:ext cx="8310880" cy="3949065"/>
            <a:chOff x="435863" y="867155"/>
            <a:chExt cx="8310880" cy="394906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63" y="867155"/>
              <a:ext cx="8310372" cy="39486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627875" y="2150363"/>
              <a:ext cx="1038225" cy="1001394"/>
            </a:xfrm>
            <a:custGeom>
              <a:avLst/>
              <a:gdLst/>
              <a:ahLst/>
              <a:cxnLst/>
              <a:rect l="l" t="t" r="r" b="b"/>
              <a:pathLst>
                <a:path w="1038225" h="1001394">
                  <a:moveTo>
                    <a:pt x="85471" y="760222"/>
                  </a:moveTo>
                  <a:lnTo>
                    <a:pt x="0" y="1001140"/>
                  </a:lnTo>
                  <a:lnTo>
                    <a:pt x="243967" y="924940"/>
                  </a:lnTo>
                  <a:lnTo>
                    <a:pt x="216593" y="896493"/>
                  </a:lnTo>
                  <a:lnTo>
                    <a:pt x="163702" y="896493"/>
                  </a:lnTo>
                  <a:lnTo>
                    <a:pt x="110871" y="841501"/>
                  </a:lnTo>
                  <a:lnTo>
                    <a:pt x="138291" y="815116"/>
                  </a:lnTo>
                  <a:lnTo>
                    <a:pt x="85471" y="760222"/>
                  </a:lnTo>
                  <a:close/>
                </a:path>
                <a:path w="1038225" h="1001394">
                  <a:moveTo>
                    <a:pt x="138291" y="815116"/>
                  </a:moveTo>
                  <a:lnTo>
                    <a:pt x="110871" y="841501"/>
                  </a:lnTo>
                  <a:lnTo>
                    <a:pt x="163702" y="896493"/>
                  </a:lnTo>
                  <a:lnTo>
                    <a:pt x="191164" y="870064"/>
                  </a:lnTo>
                  <a:lnTo>
                    <a:pt x="138291" y="815116"/>
                  </a:lnTo>
                  <a:close/>
                </a:path>
                <a:path w="1038225" h="1001394">
                  <a:moveTo>
                    <a:pt x="191164" y="870064"/>
                  </a:moveTo>
                  <a:lnTo>
                    <a:pt x="163702" y="896493"/>
                  </a:lnTo>
                  <a:lnTo>
                    <a:pt x="216593" y="896493"/>
                  </a:lnTo>
                  <a:lnTo>
                    <a:pt x="191164" y="870064"/>
                  </a:lnTo>
                  <a:close/>
                </a:path>
                <a:path w="1038225" h="1001394">
                  <a:moveTo>
                    <a:pt x="985393" y="0"/>
                  </a:moveTo>
                  <a:lnTo>
                    <a:pt x="138291" y="815116"/>
                  </a:lnTo>
                  <a:lnTo>
                    <a:pt x="191164" y="870064"/>
                  </a:lnTo>
                  <a:lnTo>
                    <a:pt x="1038225" y="54863"/>
                  </a:lnTo>
                  <a:lnTo>
                    <a:pt x="985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2372" y="1755266"/>
              <a:ext cx="204850" cy="6705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867779" y="1738071"/>
            <a:ext cx="1649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mbria Math"/>
                <a:cs typeface="Cambria Math"/>
              </a:rPr>
              <a:t>−𝜵𝑸(𝑿</a:t>
            </a:r>
            <a:r>
              <a:rPr sz="2400" baseline="27777" dirty="0">
                <a:latin typeface="Cambria Math"/>
                <a:cs typeface="Cambria Math"/>
              </a:rPr>
              <a:t>𝒍</a:t>
            </a:r>
            <a:r>
              <a:rPr sz="2200" dirty="0">
                <a:latin typeface="Cambria Math"/>
                <a:cs typeface="Cambria Math"/>
              </a:rPr>
              <a:t>,</a:t>
            </a:r>
            <a:r>
              <a:rPr sz="2200" spc="-80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𝒘</a:t>
            </a:r>
            <a:r>
              <a:rPr sz="2400" spc="-37" baseline="27777" dirty="0">
                <a:latin typeface="Cambria Math"/>
                <a:cs typeface="Cambria Math"/>
              </a:rPr>
              <a:t>𝟎</a:t>
            </a:r>
            <a:r>
              <a:rPr sz="2200" spc="-25" dirty="0"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41720" y="2644139"/>
            <a:ext cx="605155" cy="657860"/>
            <a:chOff x="6141720" y="2644139"/>
            <a:chExt cx="605155" cy="657860"/>
          </a:xfrm>
        </p:grpSpPr>
        <p:sp>
          <p:nvSpPr>
            <p:cNvPr id="23" name="object 23"/>
            <p:cNvSpPr/>
            <p:nvPr/>
          </p:nvSpPr>
          <p:spPr>
            <a:xfrm>
              <a:off x="6141720" y="2644139"/>
              <a:ext cx="542290" cy="502920"/>
            </a:xfrm>
            <a:custGeom>
              <a:avLst/>
              <a:gdLst/>
              <a:ahLst/>
              <a:cxnLst/>
              <a:rect l="l" t="t" r="r" b="b"/>
              <a:pathLst>
                <a:path w="542290" h="502919">
                  <a:moveTo>
                    <a:pt x="193993" y="126726"/>
                  </a:moveTo>
                  <a:lnTo>
                    <a:pt x="142445" y="182755"/>
                  </a:lnTo>
                  <a:lnTo>
                    <a:pt x="490093" y="502665"/>
                  </a:lnTo>
                  <a:lnTo>
                    <a:pt x="541781" y="446659"/>
                  </a:lnTo>
                  <a:lnTo>
                    <a:pt x="193993" y="126726"/>
                  </a:lnTo>
                  <a:close/>
                </a:path>
                <a:path w="542290" h="502919">
                  <a:moveTo>
                    <a:pt x="0" y="0"/>
                  </a:moveTo>
                  <a:lnTo>
                    <a:pt x="90804" y="238887"/>
                  </a:lnTo>
                  <a:lnTo>
                    <a:pt x="142445" y="182755"/>
                  </a:lnTo>
                  <a:lnTo>
                    <a:pt x="114426" y="156972"/>
                  </a:lnTo>
                  <a:lnTo>
                    <a:pt x="165988" y="100964"/>
                  </a:lnTo>
                  <a:lnTo>
                    <a:pt x="217693" y="100964"/>
                  </a:lnTo>
                  <a:lnTo>
                    <a:pt x="245617" y="70612"/>
                  </a:lnTo>
                  <a:lnTo>
                    <a:pt x="0" y="0"/>
                  </a:lnTo>
                  <a:close/>
                </a:path>
                <a:path w="542290" h="502919">
                  <a:moveTo>
                    <a:pt x="165988" y="100964"/>
                  </a:moveTo>
                  <a:lnTo>
                    <a:pt x="114426" y="156972"/>
                  </a:lnTo>
                  <a:lnTo>
                    <a:pt x="142445" y="182755"/>
                  </a:lnTo>
                  <a:lnTo>
                    <a:pt x="193993" y="126726"/>
                  </a:lnTo>
                  <a:lnTo>
                    <a:pt x="165988" y="100964"/>
                  </a:lnTo>
                  <a:close/>
                </a:path>
                <a:path w="542290" h="502919">
                  <a:moveTo>
                    <a:pt x="217693" y="100964"/>
                  </a:moveTo>
                  <a:lnTo>
                    <a:pt x="165988" y="100964"/>
                  </a:lnTo>
                  <a:lnTo>
                    <a:pt x="193993" y="126726"/>
                  </a:lnTo>
                  <a:lnTo>
                    <a:pt x="217693" y="100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2024" y="3234562"/>
              <a:ext cx="204724" cy="6705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106921" y="3218179"/>
            <a:ext cx="1649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mbria Math"/>
                <a:cs typeface="Cambria Math"/>
              </a:rPr>
              <a:t>−𝜵𝑸(𝑿</a:t>
            </a:r>
            <a:r>
              <a:rPr sz="2400" baseline="27777" dirty="0">
                <a:latin typeface="Cambria Math"/>
                <a:cs typeface="Cambria Math"/>
              </a:rPr>
              <a:t>𝒍</a:t>
            </a:r>
            <a:r>
              <a:rPr sz="2200" dirty="0">
                <a:latin typeface="Cambria Math"/>
                <a:cs typeface="Cambria Math"/>
              </a:rPr>
              <a:t>,</a:t>
            </a:r>
            <a:r>
              <a:rPr sz="2200" spc="-70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𝒘</a:t>
            </a:r>
            <a:r>
              <a:rPr sz="2400" spc="-37" baseline="27777" dirty="0">
                <a:latin typeface="Cambria Math"/>
                <a:cs typeface="Cambria Math"/>
              </a:rPr>
              <a:t>𝟏</a:t>
            </a:r>
            <a:r>
              <a:rPr sz="2200" spc="-25" dirty="0"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39" y="2366517"/>
            <a:ext cx="3911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mbria Math"/>
                <a:cs typeface="Cambria Math"/>
              </a:rPr>
              <a:t>𝑤</a:t>
            </a:r>
            <a:r>
              <a:rPr sz="2400" spc="-37" baseline="-15625" dirty="0">
                <a:latin typeface="Cambria Math"/>
                <a:cs typeface="Cambria Math"/>
              </a:rPr>
              <a:t>2</a:t>
            </a:r>
            <a:endParaRPr sz="2400" baseline="-15625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07026" y="4672406"/>
            <a:ext cx="3854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mbria Math"/>
                <a:cs typeface="Cambria Math"/>
              </a:rPr>
              <a:t>𝑤</a:t>
            </a:r>
            <a:r>
              <a:rPr sz="2400" spc="-37" baseline="-15625" dirty="0">
                <a:latin typeface="Cambria Math"/>
                <a:cs typeface="Cambria Math"/>
              </a:rPr>
              <a:t>1</a:t>
            </a:r>
            <a:endParaRPr sz="2400" baseline="-156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494170"/>
            <a:ext cx="554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aseline="1388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3000" spc="-172" baseline="138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Calibri"/>
                <a:cs typeface="Calibri"/>
              </a:rPr>
              <a:t>/33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3314" y="15316"/>
            <a:ext cx="46297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Разделяющая</a:t>
            </a:r>
            <a:r>
              <a:rPr sz="3000" spc="-150" dirty="0"/>
              <a:t> </a:t>
            </a:r>
            <a:r>
              <a:rPr sz="3000" spc="-10" dirty="0"/>
              <a:t>поверхность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1060703" y="532002"/>
            <a:ext cx="6419850" cy="5882640"/>
            <a:chOff x="1060703" y="532002"/>
            <a:chExt cx="6419850" cy="5882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703" y="1365568"/>
              <a:ext cx="6419619" cy="50489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73675" y="532002"/>
              <a:ext cx="1885950" cy="850265"/>
            </a:xfrm>
            <a:custGeom>
              <a:avLst/>
              <a:gdLst/>
              <a:ahLst/>
              <a:cxnLst/>
              <a:rect l="l" t="t" r="r" b="b"/>
              <a:pathLst>
                <a:path w="1885950" h="850265">
                  <a:moveTo>
                    <a:pt x="1762125" y="0"/>
                  </a:moveTo>
                  <a:lnTo>
                    <a:pt x="1754504" y="7747"/>
                  </a:lnTo>
                  <a:lnTo>
                    <a:pt x="1779127" y="44134"/>
                  </a:lnTo>
                  <a:lnTo>
                    <a:pt x="1800605" y="86058"/>
                  </a:lnTo>
                  <a:lnTo>
                    <a:pt x="1818941" y="133530"/>
                  </a:lnTo>
                  <a:lnTo>
                    <a:pt x="1834133" y="186562"/>
                  </a:lnTo>
                  <a:lnTo>
                    <a:pt x="1843996" y="231733"/>
                  </a:lnTo>
                  <a:lnTo>
                    <a:pt x="1851645" y="278086"/>
                  </a:lnTo>
                  <a:lnTo>
                    <a:pt x="1857094" y="325615"/>
                  </a:lnTo>
                  <a:lnTo>
                    <a:pt x="1860354" y="374315"/>
                  </a:lnTo>
                  <a:lnTo>
                    <a:pt x="1861436" y="424307"/>
                  </a:lnTo>
                  <a:lnTo>
                    <a:pt x="1860354" y="472977"/>
                  </a:lnTo>
                  <a:lnTo>
                    <a:pt x="1857094" y="521067"/>
                  </a:lnTo>
                  <a:lnTo>
                    <a:pt x="1851645" y="568444"/>
                  </a:lnTo>
                  <a:lnTo>
                    <a:pt x="1843996" y="615102"/>
                  </a:lnTo>
                  <a:lnTo>
                    <a:pt x="1834133" y="661035"/>
                  </a:lnTo>
                  <a:lnTo>
                    <a:pt x="1818941" y="715069"/>
                  </a:lnTo>
                  <a:lnTo>
                    <a:pt x="1800605" y="763270"/>
                  </a:lnTo>
                  <a:lnTo>
                    <a:pt x="1779127" y="805660"/>
                  </a:lnTo>
                  <a:lnTo>
                    <a:pt x="1754504" y="842263"/>
                  </a:lnTo>
                  <a:lnTo>
                    <a:pt x="1762125" y="849757"/>
                  </a:lnTo>
                  <a:lnTo>
                    <a:pt x="1789037" y="813873"/>
                  </a:lnTo>
                  <a:lnTo>
                    <a:pt x="1813020" y="771763"/>
                  </a:lnTo>
                  <a:lnTo>
                    <a:pt x="1834098" y="723437"/>
                  </a:lnTo>
                  <a:lnTo>
                    <a:pt x="1852295" y="668909"/>
                  </a:lnTo>
                  <a:lnTo>
                    <a:pt x="1864303" y="622244"/>
                  </a:lnTo>
                  <a:lnTo>
                    <a:pt x="1873653" y="574451"/>
                  </a:lnTo>
                  <a:lnTo>
                    <a:pt x="1880339" y="525531"/>
                  </a:lnTo>
                  <a:lnTo>
                    <a:pt x="1884355" y="475482"/>
                  </a:lnTo>
                  <a:lnTo>
                    <a:pt x="1885692" y="424180"/>
                  </a:lnTo>
                  <a:lnTo>
                    <a:pt x="1884355" y="372186"/>
                  </a:lnTo>
                  <a:lnTo>
                    <a:pt x="1880339" y="321589"/>
                  </a:lnTo>
                  <a:lnTo>
                    <a:pt x="1873653" y="272516"/>
                  </a:lnTo>
                  <a:lnTo>
                    <a:pt x="1864303" y="224967"/>
                  </a:lnTo>
                  <a:lnTo>
                    <a:pt x="1852295" y="178943"/>
                  </a:lnTo>
                  <a:lnTo>
                    <a:pt x="1834098" y="125337"/>
                  </a:lnTo>
                  <a:lnTo>
                    <a:pt x="1813020" y="77660"/>
                  </a:lnTo>
                  <a:lnTo>
                    <a:pt x="1789037" y="35889"/>
                  </a:lnTo>
                  <a:lnTo>
                    <a:pt x="1762125" y="0"/>
                  </a:lnTo>
                  <a:close/>
                </a:path>
                <a:path w="1885950" h="850265">
                  <a:moveTo>
                    <a:pt x="123571" y="0"/>
                  </a:moveTo>
                  <a:lnTo>
                    <a:pt x="96641" y="35889"/>
                  </a:lnTo>
                  <a:lnTo>
                    <a:pt x="72628" y="77660"/>
                  </a:lnTo>
                  <a:lnTo>
                    <a:pt x="51544" y="125337"/>
                  </a:lnTo>
                  <a:lnTo>
                    <a:pt x="33400" y="178943"/>
                  </a:lnTo>
                  <a:lnTo>
                    <a:pt x="21392" y="224967"/>
                  </a:lnTo>
                  <a:lnTo>
                    <a:pt x="12042" y="272516"/>
                  </a:lnTo>
                  <a:lnTo>
                    <a:pt x="5356" y="321589"/>
                  </a:lnTo>
                  <a:lnTo>
                    <a:pt x="1340" y="372186"/>
                  </a:lnTo>
                  <a:lnTo>
                    <a:pt x="0" y="424307"/>
                  </a:lnTo>
                  <a:lnTo>
                    <a:pt x="1340" y="475482"/>
                  </a:lnTo>
                  <a:lnTo>
                    <a:pt x="5356" y="525531"/>
                  </a:lnTo>
                  <a:lnTo>
                    <a:pt x="12042" y="574451"/>
                  </a:lnTo>
                  <a:lnTo>
                    <a:pt x="21392" y="622244"/>
                  </a:lnTo>
                  <a:lnTo>
                    <a:pt x="33400" y="668909"/>
                  </a:lnTo>
                  <a:lnTo>
                    <a:pt x="51544" y="723437"/>
                  </a:lnTo>
                  <a:lnTo>
                    <a:pt x="72628" y="771763"/>
                  </a:lnTo>
                  <a:lnTo>
                    <a:pt x="96641" y="813873"/>
                  </a:lnTo>
                  <a:lnTo>
                    <a:pt x="123571" y="849757"/>
                  </a:lnTo>
                  <a:lnTo>
                    <a:pt x="131063" y="842263"/>
                  </a:lnTo>
                  <a:lnTo>
                    <a:pt x="106515" y="805660"/>
                  </a:lnTo>
                  <a:lnTo>
                    <a:pt x="85074" y="763270"/>
                  </a:lnTo>
                  <a:lnTo>
                    <a:pt x="66752" y="715069"/>
                  </a:lnTo>
                  <a:lnTo>
                    <a:pt x="51562" y="661035"/>
                  </a:lnTo>
                  <a:lnTo>
                    <a:pt x="41748" y="615102"/>
                  </a:lnTo>
                  <a:lnTo>
                    <a:pt x="34105" y="568444"/>
                  </a:lnTo>
                  <a:lnTo>
                    <a:pt x="28637" y="521067"/>
                  </a:lnTo>
                  <a:lnTo>
                    <a:pt x="25353" y="472977"/>
                  </a:lnTo>
                  <a:lnTo>
                    <a:pt x="24257" y="424180"/>
                  </a:lnTo>
                  <a:lnTo>
                    <a:pt x="25353" y="374315"/>
                  </a:lnTo>
                  <a:lnTo>
                    <a:pt x="28637" y="325615"/>
                  </a:lnTo>
                  <a:lnTo>
                    <a:pt x="34105" y="278086"/>
                  </a:lnTo>
                  <a:lnTo>
                    <a:pt x="41748" y="231733"/>
                  </a:lnTo>
                  <a:lnTo>
                    <a:pt x="51562" y="186562"/>
                  </a:lnTo>
                  <a:lnTo>
                    <a:pt x="66805" y="133530"/>
                  </a:lnTo>
                  <a:lnTo>
                    <a:pt x="85121" y="86058"/>
                  </a:lnTo>
                  <a:lnTo>
                    <a:pt x="106533" y="44134"/>
                  </a:lnTo>
                  <a:lnTo>
                    <a:pt x="131063" y="7747"/>
                  </a:lnTo>
                  <a:lnTo>
                    <a:pt x="123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12869" y="6456679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𝑤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348" y="3489071"/>
            <a:ext cx="153962" cy="23736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368678" y="851916"/>
            <a:ext cx="539750" cy="212090"/>
          </a:xfrm>
          <a:custGeom>
            <a:avLst/>
            <a:gdLst/>
            <a:ahLst/>
            <a:cxnLst/>
            <a:rect l="l" t="t" r="r" b="b"/>
            <a:pathLst>
              <a:path w="539750" h="212090">
                <a:moveTo>
                  <a:pt x="471678" y="0"/>
                </a:moveTo>
                <a:lnTo>
                  <a:pt x="468757" y="8509"/>
                </a:lnTo>
                <a:lnTo>
                  <a:pt x="480970" y="13819"/>
                </a:lnTo>
                <a:lnTo>
                  <a:pt x="491505" y="21177"/>
                </a:lnTo>
                <a:lnTo>
                  <a:pt x="512919" y="55322"/>
                </a:lnTo>
                <a:lnTo>
                  <a:pt x="519938" y="104775"/>
                </a:lnTo>
                <a:lnTo>
                  <a:pt x="519152" y="123444"/>
                </a:lnTo>
                <a:lnTo>
                  <a:pt x="507365" y="169163"/>
                </a:lnTo>
                <a:lnTo>
                  <a:pt x="481111" y="197738"/>
                </a:lnTo>
                <a:lnTo>
                  <a:pt x="469010" y="203073"/>
                </a:lnTo>
                <a:lnTo>
                  <a:pt x="471678" y="211709"/>
                </a:lnTo>
                <a:lnTo>
                  <a:pt x="512200" y="187652"/>
                </a:lnTo>
                <a:lnTo>
                  <a:pt x="534876" y="143271"/>
                </a:lnTo>
                <a:lnTo>
                  <a:pt x="539241" y="105918"/>
                </a:lnTo>
                <a:lnTo>
                  <a:pt x="538148" y="86483"/>
                </a:lnTo>
                <a:lnTo>
                  <a:pt x="521843" y="37084"/>
                </a:lnTo>
                <a:lnTo>
                  <a:pt x="487088" y="5526"/>
                </a:lnTo>
                <a:lnTo>
                  <a:pt x="471678" y="0"/>
                </a:lnTo>
                <a:close/>
              </a:path>
              <a:path w="539750" h="212090">
                <a:moveTo>
                  <a:pt x="67437" y="0"/>
                </a:moveTo>
                <a:lnTo>
                  <a:pt x="27092" y="24056"/>
                </a:lnTo>
                <a:lnTo>
                  <a:pt x="4318" y="68548"/>
                </a:lnTo>
                <a:lnTo>
                  <a:pt x="0" y="105918"/>
                </a:lnTo>
                <a:lnTo>
                  <a:pt x="1075" y="125350"/>
                </a:lnTo>
                <a:lnTo>
                  <a:pt x="17399" y="174625"/>
                </a:lnTo>
                <a:lnTo>
                  <a:pt x="52081" y="206182"/>
                </a:lnTo>
                <a:lnTo>
                  <a:pt x="67437" y="211709"/>
                </a:lnTo>
                <a:lnTo>
                  <a:pt x="70104" y="203073"/>
                </a:lnTo>
                <a:lnTo>
                  <a:pt x="58056" y="197738"/>
                </a:lnTo>
                <a:lnTo>
                  <a:pt x="47640" y="190309"/>
                </a:lnTo>
                <a:lnTo>
                  <a:pt x="26322" y="155638"/>
                </a:lnTo>
                <a:lnTo>
                  <a:pt x="19304" y="104775"/>
                </a:lnTo>
                <a:lnTo>
                  <a:pt x="20087" y="86703"/>
                </a:lnTo>
                <a:lnTo>
                  <a:pt x="31750" y="42037"/>
                </a:lnTo>
                <a:lnTo>
                  <a:pt x="58271" y="13819"/>
                </a:lnTo>
                <a:lnTo>
                  <a:pt x="70484" y="8509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3452" y="781303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𝑎</a:t>
            </a:r>
            <a:r>
              <a:rPr sz="1800" spc="4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𝑤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9167" y="781303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𝑠𝑖𝑔𝑛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02179" y="851915"/>
            <a:ext cx="1245235" cy="212090"/>
          </a:xfrm>
          <a:custGeom>
            <a:avLst/>
            <a:gdLst/>
            <a:ahLst/>
            <a:cxnLst/>
            <a:rect l="l" t="t" r="r" b="b"/>
            <a:pathLst>
              <a:path w="1245235" h="212090">
                <a:moveTo>
                  <a:pt x="70485" y="8509"/>
                </a:moveTo>
                <a:lnTo>
                  <a:pt x="67437" y="0"/>
                </a:lnTo>
                <a:lnTo>
                  <a:pt x="52095" y="5537"/>
                </a:lnTo>
                <a:lnTo>
                  <a:pt x="38646" y="13550"/>
                </a:lnTo>
                <a:lnTo>
                  <a:pt x="9740" y="52095"/>
                </a:lnTo>
                <a:lnTo>
                  <a:pt x="0" y="105918"/>
                </a:lnTo>
                <a:lnTo>
                  <a:pt x="1066" y="125361"/>
                </a:lnTo>
                <a:lnTo>
                  <a:pt x="17399" y="174625"/>
                </a:lnTo>
                <a:lnTo>
                  <a:pt x="52070" y="206184"/>
                </a:lnTo>
                <a:lnTo>
                  <a:pt x="67437" y="211709"/>
                </a:lnTo>
                <a:lnTo>
                  <a:pt x="70104" y="203073"/>
                </a:lnTo>
                <a:lnTo>
                  <a:pt x="58051" y="197739"/>
                </a:lnTo>
                <a:lnTo>
                  <a:pt x="47637" y="190309"/>
                </a:lnTo>
                <a:lnTo>
                  <a:pt x="26314" y="155638"/>
                </a:lnTo>
                <a:lnTo>
                  <a:pt x="19304" y="104775"/>
                </a:lnTo>
                <a:lnTo>
                  <a:pt x="20078" y="86715"/>
                </a:lnTo>
                <a:lnTo>
                  <a:pt x="31750" y="42037"/>
                </a:lnTo>
                <a:lnTo>
                  <a:pt x="58267" y="13830"/>
                </a:lnTo>
                <a:lnTo>
                  <a:pt x="70485" y="8509"/>
                </a:lnTo>
                <a:close/>
              </a:path>
              <a:path w="1245235" h="212090">
                <a:moveTo>
                  <a:pt x="144653" y="5207"/>
                </a:moveTo>
                <a:lnTo>
                  <a:pt x="132842" y="889"/>
                </a:lnTo>
                <a:lnTo>
                  <a:pt x="88265" y="101346"/>
                </a:lnTo>
                <a:lnTo>
                  <a:pt x="88265" y="109601"/>
                </a:lnTo>
                <a:lnTo>
                  <a:pt x="132842" y="209804"/>
                </a:lnTo>
                <a:lnTo>
                  <a:pt x="144653" y="205740"/>
                </a:lnTo>
                <a:lnTo>
                  <a:pt x="108839" y="105410"/>
                </a:lnTo>
                <a:lnTo>
                  <a:pt x="144653" y="5207"/>
                </a:lnTo>
                <a:close/>
              </a:path>
              <a:path w="1245235" h="212090">
                <a:moveTo>
                  <a:pt x="615061" y="101219"/>
                </a:moveTo>
                <a:lnTo>
                  <a:pt x="570611" y="889"/>
                </a:lnTo>
                <a:lnTo>
                  <a:pt x="558546" y="4953"/>
                </a:lnTo>
                <a:lnTo>
                  <a:pt x="594474" y="105283"/>
                </a:lnTo>
                <a:lnTo>
                  <a:pt x="558546" y="205613"/>
                </a:lnTo>
                <a:lnTo>
                  <a:pt x="570611" y="209804"/>
                </a:lnTo>
                <a:lnTo>
                  <a:pt x="615061" y="109474"/>
                </a:lnTo>
                <a:lnTo>
                  <a:pt x="615061" y="101219"/>
                </a:lnTo>
                <a:close/>
              </a:path>
              <a:path w="1245235" h="212090">
                <a:moveTo>
                  <a:pt x="1244854" y="105918"/>
                </a:moveTo>
                <a:lnTo>
                  <a:pt x="1235036" y="52095"/>
                </a:lnTo>
                <a:lnTo>
                  <a:pt x="1206182" y="13550"/>
                </a:lnTo>
                <a:lnTo>
                  <a:pt x="1177290" y="0"/>
                </a:lnTo>
                <a:lnTo>
                  <a:pt x="1174369" y="8509"/>
                </a:lnTo>
                <a:lnTo>
                  <a:pt x="1186573" y="13830"/>
                </a:lnTo>
                <a:lnTo>
                  <a:pt x="1197114" y="21183"/>
                </a:lnTo>
                <a:lnTo>
                  <a:pt x="1218526" y="55333"/>
                </a:lnTo>
                <a:lnTo>
                  <a:pt x="1225550" y="104775"/>
                </a:lnTo>
                <a:lnTo>
                  <a:pt x="1224762" y="123444"/>
                </a:lnTo>
                <a:lnTo>
                  <a:pt x="1212977" y="169164"/>
                </a:lnTo>
                <a:lnTo>
                  <a:pt x="1186713" y="197739"/>
                </a:lnTo>
                <a:lnTo>
                  <a:pt x="1174623" y="203073"/>
                </a:lnTo>
                <a:lnTo>
                  <a:pt x="1177290" y="211709"/>
                </a:lnTo>
                <a:lnTo>
                  <a:pt x="1217803" y="187655"/>
                </a:lnTo>
                <a:lnTo>
                  <a:pt x="1240485" y="143281"/>
                </a:lnTo>
                <a:lnTo>
                  <a:pt x="1243749" y="125361"/>
                </a:lnTo>
                <a:lnTo>
                  <a:pt x="1244854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46577" y="781303"/>
            <a:ext cx="407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𝑤,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3909" y="781303"/>
            <a:ext cx="55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𝑤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7009" y="781303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𝑠𝑖𝑔𝑛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7322" y="500888"/>
            <a:ext cx="1346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81471" y="851916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90">
                <a:moveTo>
                  <a:pt x="211200" y="0"/>
                </a:moveTo>
                <a:lnTo>
                  <a:pt x="208279" y="8509"/>
                </a:lnTo>
                <a:lnTo>
                  <a:pt x="220493" y="13819"/>
                </a:lnTo>
                <a:lnTo>
                  <a:pt x="231028" y="21177"/>
                </a:lnTo>
                <a:lnTo>
                  <a:pt x="252442" y="55322"/>
                </a:lnTo>
                <a:lnTo>
                  <a:pt x="259461" y="104775"/>
                </a:lnTo>
                <a:lnTo>
                  <a:pt x="258675" y="123444"/>
                </a:lnTo>
                <a:lnTo>
                  <a:pt x="246887" y="169163"/>
                </a:lnTo>
                <a:lnTo>
                  <a:pt x="220634" y="197738"/>
                </a:lnTo>
                <a:lnTo>
                  <a:pt x="208533" y="203073"/>
                </a:lnTo>
                <a:lnTo>
                  <a:pt x="211200" y="211709"/>
                </a:lnTo>
                <a:lnTo>
                  <a:pt x="251723" y="187652"/>
                </a:lnTo>
                <a:lnTo>
                  <a:pt x="274399" y="143271"/>
                </a:lnTo>
                <a:lnTo>
                  <a:pt x="278764" y="105918"/>
                </a:lnTo>
                <a:lnTo>
                  <a:pt x="277671" y="86483"/>
                </a:lnTo>
                <a:lnTo>
                  <a:pt x="261365" y="37084"/>
                </a:lnTo>
                <a:lnTo>
                  <a:pt x="226611" y="5526"/>
                </a:lnTo>
                <a:lnTo>
                  <a:pt x="211200" y="0"/>
                </a:lnTo>
                <a:close/>
              </a:path>
              <a:path w="278764" h="212090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5" y="125350"/>
                </a:lnTo>
                <a:lnTo>
                  <a:pt x="17525" y="174625"/>
                </a:lnTo>
                <a:lnTo>
                  <a:pt x="52208" y="206182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449" y="155638"/>
                </a:lnTo>
                <a:lnTo>
                  <a:pt x="19430" y="104775"/>
                </a:lnTo>
                <a:lnTo>
                  <a:pt x="20214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50510" y="675316"/>
            <a:ext cx="1713230" cy="68516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35"/>
              </a:spcBef>
              <a:tabLst>
                <a:tab pos="1180465" algn="l"/>
              </a:tabLst>
            </a:pPr>
            <a:r>
              <a:rPr sz="1800" spc="1105" dirty="0">
                <a:latin typeface="Cambria Math"/>
                <a:cs typeface="Cambria Math"/>
              </a:rPr>
              <a:t>∑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𝑤</a:t>
            </a:r>
            <a:r>
              <a:rPr sz="1950" baseline="-14957" dirty="0">
                <a:latin typeface="Cambria Math"/>
                <a:cs typeface="Cambria Math"/>
              </a:rPr>
              <a:t>𝑗</a:t>
            </a:r>
            <a:r>
              <a:rPr sz="1800" dirty="0">
                <a:latin typeface="Cambria Math"/>
                <a:cs typeface="Cambria Math"/>
              </a:rPr>
              <a:t>𝑓</a:t>
            </a:r>
            <a:r>
              <a:rPr sz="1950" baseline="-14957" dirty="0">
                <a:latin typeface="Cambria Math"/>
                <a:cs typeface="Cambria Math"/>
              </a:rPr>
              <a:t>𝑗</a:t>
            </a:r>
            <a:r>
              <a:rPr sz="1950" spc="615" baseline="-14957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𝑥</a:t>
            </a:r>
            <a:r>
              <a:rPr sz="1800" dirty="0">
                <a:latin typeface="Cambria Math"/>
                <a:cs typeface="Cambria Math"/>
              </a:rPr>
              <a:t>	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𝑤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630"/>
              </a:spcBef>
            </a:pPr>
            <a:r>
              <a:rPr sz="1300" spc="40" dirty="0">
                <a:latin typeface="Cambria Math"/>
                <a:cs typeface="Cambria Math"/>
              </a:rPr>
              <a:t>𝑗=1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2862</Words>
  <Application>Microsoft Office PowerPoint</Application>
  <PresentationFormat>Экран (4:3)</PresentationFormat>
  <Paragraphs>591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 MT</vt:lpstr>
      <vt:lpstr>Calibri</vt:lpstr>
      <vt:lpstr>Cambria Math</vt:lpstr>
      <vt:lpstr>Times New Roman</vt:lpstr>
      <vt:lpstr>Office Theme</vt:lpstr>
      <vt:lpstr>Методы машинного обучения в задачах анализа текстов</vt:lpstr>
      <vt:lpstr>План лекции</vt:lpstr>
      <vt:lpstr>Машинное обучение. Задачи</vt:lpstr>
      <vt:lpstr>Машинное обучение. Примеры задач</vt:lpstr>
      <vt:lpstr>Машинное обучение. Обозначения</vt:lpstr>
      <vt:lpstr>Процесс обучения</vt:lpstr>
      <vt:lpstr>Минимизация функционала качества</vt:lpstr>
      <vt:lpstr>Градиентный спуск</vt:lpstr>
      <vt:lpstr>Разделяющая поверхность</vt:lpstr>
      <vt:lpstr>Вероятностная постановка задачи машинного обучения</vt:lpstr>
      <vt:lpstr>Методы машинного обучения</vt:lpstr>
      <vt:lpstr>Извлечение именованных сущностей из текстов Named entity recognition (NER)</vt:lpstr>
      <vt:lpstr>NER как задача машинного обучения</vt:lpstr>
      <vt:lpstr>Обучающий корпус</vt:lpstr>
      <vt:lpstr>Признаки для обучения: векторные представления слов (word embeddings)</vt:lpstr>
      <vt:lpstr>Нейронные сети (граф математических операций)</vt:lpstr>
      <vt:lpstr>Обучение нейронной сети (1)</vt:lpstr>
      <vt:lpstr>Обучение нейронной сети (2)</vt:lpstr>
      <vt:lpstr>Рекуррентная нейронная сеть</vt:lpstr>
      <vt:lpstr>Презентация PowerPoint</vt:lpstr>
      <vt:lpstr>Рекуррентная нейронная сеть с LSTM ячейками (2)</vt:lpstr>
      <vt:lpstr>Линейные условно случайные поля (Linear-chain CRF)</vt:lpstr>
      <vt:lpstr>Линейные условно случайные поля</vt:lpstr>
      <vt:lpstr>Модель, совмещающая рекуррентные нейронные сети и случайные поля</vt:lpstr>
      <vt:lpstr>Презентация PowerPoint</vt:lpstr>
      <vt:lpstr>Tensorflow (1) https://www.tensorflow.org/</vt:lpstr>
      <vt:lpstr>Tensorflow (2)</vt:lpstr>
      <vt:lpstr>Tensorflow (3)</vt:lpstr>
      <vt:lpstr>Tensorflow (4)</vt:lpstr>
      <vt:lpstr>Машинное обучение в Tensorflow</vt:lpstr>
      <vt:lpstr>Live demo</vt:lpstr>
      <vt:lpstr>Заключение</vt:lpstr>
      <vt:lpstr>Полезные материалы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</dc:creator>
  <cp:lastModifiedBy>O365</cp:lastModifiedBy>
  <cp:revision>1</cp:revision>
  <dcterms:created xsi:type="dcterms:W3CDTF">2024-08-12T22:36:12Z</dcterms:created>
  <dcterms:modified xsi:type="dcterms:W3CDTF">2024-08-18T17:16:20Z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2024-08-12T00:00:00Z</vt:filetime>
  </property>
  <property fmtid="{D5CDD505-2E9C-101B-9397-08002B2CF9AE}" pid="5" name="Producer">
    <vt:lpwstr>Microsoft® PowerPoint® 2013</vt:lpwstr>
  </property>
</Properties>
</file>