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83" r:id="rId2"/>
    <p:sldId id="284" r:id="rId3"/>
    <p:sldId id="266" r:id="rId4"/>
    <p:sldId id="256" r:id="rId5"/>
    <p:sldId id="257" r:id="rId6"/>
    <p:sldId id="258" r:id="rId7"/>
    <p:sldId id="259" r:id="rId8"/>
    <p:sldId id="260" r:id="rId9"/>
    <p:sldId id="263" r:id="rId10"/>
    <p:sldId id="264" r:id="rId11"/>
    <p:sldId id="265" r:id="rId12"/>
    <p:sldId id="267" r:id="rId13"/>
    <p:sldId id="280" r:id="rId14"/>
    <p:sldId id="277" r:id="rId15"/>
    <p:sldId id="281" r:id="rId16"/>
    <p:sldId id="269" r:id="rId17"/>
    <p:sldId id="282" r:id="rId18"/>
    <p:sldId id="270" r:id="rId19"/>
    <p:sldId id="278" r:id="rId20"/>
    <p:sldId id="271" r:id="rId21"/>
    <p:sldId id="279" r:id="rId22"/>
    <p:sldId id="272" r:id="rId23"/>
    <p:sldId id="285"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23E8513-C6C1-4967-8FFD-FB2ADAC74858}" type="datetimeFigureOut">
              <a:rPr lang="tr-TR" smtClean="0"/>
              <a:t>26.12.2018</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148994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23E8513-C6C1-4967-8FFD-FB2ADAC74858}" type="datetimeFigureOut">
              <a:rPr lang="tr-TR" smtClean="0"/>
              <a:t>26.12.2018</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168519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23E8513-C6C1-4967-8FFD-FB2ADAC74858}" type="datetimeFigureOut">
              <a:rPr lang="tr-TR" smtClean="0"/>
              <a:t>26.12.2018</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095AE2-A0B6-46D3-A395-8DE87136452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2270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523E8513-C6C1-4967-8FFD-FB2ADAC74858}" type="datetimeFigureOut">
              <a:rPr lang="tr-TR" smtClean="0"/>
              <a:t>26.12.2018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2404012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523E8513-C6C1-4967-8FFD-FB2ADAC74858}" type="datetimeFigureOut">
              <a:rPr lang="tr-TR" smtClean="0"/>
              <a:t>26.12.2018</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095AE2-A0B6-46D3-A395-8DE87136452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5048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523E8513-C6C1-4967-8FFD-FB2ADAC74858}" type="datetimeFigureOut">
              <a:rPr lang="tr-TR" smtClean="0"/>
              <a:t>26.12.2018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334812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3E8513-C6C1-4967-8FFD-FB2ADAC74858}" type="datetimeFigureOut">
              <a:rPr lang="tr-TR" smtClean="0"/>
              <a:t>26.12.2018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243941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3E8513-C6C1-4967-8FFD-FB2ADAC74858}" type="datetimeFigureOut">
              <a:rPr lang="tr-TR" smtClean="0"/>
              <a:t>26.12.2018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327270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3E8513-C6C1-4967-8FFD-FB2ADAC74858}" type="datetimeFigureOut">
              <a:rPr lang="tr-TR" smtClean="0"/>
              <a:t>26.12.2018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227444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23E8513-C6C1-4967-8FFD-FB2ADAC74858}" type="datetimeFigureOut">
              <a:rPr lang="tr-TR" smtClean="0"/>
              <a:t>26.12.2018</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159254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23E8513-C6C1-4967-8FFD-FB2ADAC74858}" type="datetimeFigureOut">
              <a:rPr lang="tr-TR" smtClean="0"/>
              <a:t>26.12.2018</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8212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23E8513-C6C1-4967-8FFD-FB2ADAC74858}" type="datetimeFigureOut">
              <a:rPr lang="tr-TR" smtClean="0"/>
              <a:t>26.12.2018</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492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23E8513-C6C1-4967-8FFD-FB2ADAC74858}" type="datetimeFigureOut">
              <a:rPr lang="tr-TR" smtClean="0"/>
              <a:t>26.12.2018</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310177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E8513-C6C1-4967-8FFD-FB2ADAC74858}" type="datetimeFigureOut">
              <a:rPr lang="tr-TR" smtClean="0"/>
              <a:t>26.12.2018</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92144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23E8513-C6C1-4967-8FFD-FB2ADAC74858}" type="datetimeFigureOut">
              <a:rPr lang="tr-TR" smtClean="0"/>
              <a:t>26.12.2018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346122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23E8513-C6C1-4967-8FFD-FB2ADAC74858}" type="datetimeFigureOut">
              <a:rPr lang="tr-TR" smtClean="0"/>
              <a:t>26.12.2018</a:t>
            </a:fld>
            <a:endParaRPr lang="tr-TR"/>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095AE2-A0B6-46D3-A395-8DE871364520}" type="slidenum">
              <a:rPr lang="tr-TR" smtClean="0"/>
              <a:t>‹#›</a:t>
            </a:fld>
            <a:endParaRPr lang="tr-TR"/>
          </a:p>
        </p:txBody>
      </p:sp>
    </p:spTree>
    <p:extLst>
      <p:ext uri="{BB962C8B-B14F-4D97-AF65-F5344CB8AC3E}">
        <p14:creationId xmlns:p14="http://schemas.microsoft.com/office/powerpoint/2010/main" val="80182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3E8513-C6C1-4967-8FFD-FB2ADAC74858}" type="datetimeFigureOut">
              <a:rPr lang="tr-TR" smtClean="0"/>
              <a:t>26.12.2018</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095AE2-A0B6-46D3-A395-8DE871364520}" type="slidenum">
              <a:rPr lang="tr-TR" smtClean="0"/>
              <a:t>‹#›</a:t>
            </a:fld>
            <a:endParaRPr lang="tr-TR"/>
          </a:p>
        </p:txBody>
      </p:sp>
    </p:spTree>
    <p:extLst>
      <p:ext uri="{BB962C8B-B14F-4D97-AF65-F5344CB8AC3E}">
        <p14:creationId xmlns:p14="http://schemas.microsoft.com/office/powerpoint/2010/main" val="116299567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xperienceux.co.uk/ux-services/user-experience-research-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ptimalworkshop.com/treejac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76027" y="1374290"/>
            <a:ext cx="8915399" cy="2262781"/>
          </a:xfrm>
        </p:spPr>
        <p:txBody>
          <a:bodyPr>
            <a:normAutofit/>
          </a:bodyPr>
          <a:lstStyle/>
          <a:p>
            <a:pPr algn="ctr"/>
            <a:r>
              <a:rPr lang="tr-TR" sz="6600" b="1" dirty="0" smtClean="0">
                <a:solidFill>
                  <a:schemeClr val="accent4">
                    <a:lumMod val="50000"/>
                  </a:schemeClr>
                </a:solidFill>
              </a:rPr>
              <a:t>KULLANILABİLİRLİK </a:t>
            </a:r>
            <a:br>
              <a:rPr lang="tr-TR" sz="6600" b="1" dirty="0" smtClean="0">
                <a:solidFill>
                  <a:schemeClr val="accent4">
                    <a:lumMod val="50000"/>
                  </a:schemeClr>
                </a:solidFill>
              </a:rPr>
            </a:br>
            <a:r>
              <a:rPr lang="tr-TR" sz="6600" b="1" dirty="0" smtClean="0">
                <a:solidFill>
                  <a:schemeClr val="accent4">
                    <a:lumMod val="50000"/>
                  </a:schemeClr>
                </a:solidFill>
              </a:rPr>
              <a:t>AĞAÇ TESTİ</a:t>
            </a:r>
            <a:endParaRPr lang="tr-TR" sz="6600" b="1" dirty="0">
              <a:solidFill>
                <a:schemeClr val="accent4">
                  <a:lumMod val="50000"/>
                </a:schemeClr>
              </a:solidFill>
            </a:endParaRPr>
          </a:p>
        </p:txBody>
      </p:sp>
      <p:sp>
        <p:nvSpPr>
          <p:cNvPr id="3" name="Alt Başlık 2"/>
          <p:cNvSpPr>
            <a:spLocks noGrp="1"/>
          </p:cNvSpPr>
          <p:nvPr>
            <p:ph type="subTitle" idx="1"/>
          </p:nvPr>
        </p:nvSpPr>
        <p:spPr>
          <a:xfrm>
            <a:off x="1879208" y="4745106"/>
            <a:ext cx="8915399" cy="1126283"/>
          </a:xfrm>
        </p:spPr>
        <p:txBody>
          <a:bodyPr/>
          <a:lstStyle/>
          <a:p>
            <a:pPr algn="ctr"/>
            <a:r>
              <a:rPr lang="tr-TR" dirty="0" smtClean="0">
                <a:solidFill>
                  <a:schemeClr val="tx1">
                    <a:lumMod val="95000"/>
                    <a:lumOff val="5000"/>
                  </a:schemeClr>
                </a:solidFill>
              </a:rPr>
              <a:t>14545534-MERVE KARTAL</a:t>
            </a:r>
            <a:endParaRPr lang="tr-TR" dirty="0">
              <a:solidFill>
                <a:schemeClr val="tx1">
                  <a:lumMod val="95000"/>
                  <a:lumOff val="5000"/>
                </a:schemeClr>
              </a:solidFill>
            </a:endParaRPr>
          </a:p>
        </p:txBody>
      </p:sp>
    </p:spTree>
    <p:extLst>
      <p:ext uri="{BB962C8B-B14F-4D97-AF65-F5344CB8AC3E}">
        <p14:creationId xmlns:p14="http://schemas.microsoft.com/office/powerpoint/2010/main" val="2792307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b="1" dirty="0" smtClean="0">
                <a:solidFill>
                  <a:schemeClr val="accent4">
                    <a:lumMod val="50000"/>
                  </a:schemeClr>
                </a:solidFill>
              </a:rPr>
              <a:t>AĞAÇ TESTİNİN DEZAVANTAJLARI</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İçerik Yer Tutucusu 2"/>
          <p:cNvSpPr>
            <a:spLocks noGrp="1"/>
          </p:cNvSpPr>
          <p:nvPr>
            <p:ph idx="1"/>
          </p:nvPr>
        </p:nvSpPr>
        <p:spPr>
          <a:xfrm>
            <a:off x="2101532" y="1689463"/>
            <a:ext cx="8915400" cy="2133600"/>
          </a:xfrm>
        </p:spPr>
        <p:txBody>
          <a:bodyPr>
            <a:noAutofit/>
          </a:bodyPr>
          <a:lstStyle/>
          <a:p>
            <a:pPr algn="just"/>
            <a:r>
              <a:rPr lang="tr-TR" sz="2800" dirty="0" smtClean="0">
                <a:solidFill>
                  <a:schemeClr val="tx1">
                    <a:lumMod val="95000"/>
                    <a:lumOff val="5000"/>
                  </a:schemeClr>
                </a:solidFill>
              </a:rPr>
              <a:t>Site </a:t>
            </a:r>
            <a:r>
              <a:rPr lang="tr-TR" sz="2800" dirty="0">
                <a:solidFill>
                  <a:schemeClr val="tx1">
                    <a:lumMod val="95000"/>
                    <a:lumOff val="5000"/>
                  </a:schemeClr>
                </a:solidFill>
              </a:rPr>
              <a:t>yapısı temel biçiminde olduğundan, kullanıcıların siteyi gezmelerine yardımcı olabilecek görsel öğeler yoktur.</a:t>
            </a:r>
          </a:p>
          <a:p>
            <a:pPr algn="just"/>
            <a:r>
              <a:rPr lang="tr-TR" sz="2800" dirty="0">
                <a:solidFill>
                  <a:schemeClr val="tx1">
                    <a:lumMod val="95000"/>
                    <a:lumOff val="5000"/>
                  </a:schemeClr>
                </a:solidFill>
              </a:rPr>
              <a:t>Çoğu ağaç testi uzaktan gerçekleştirilir, böylece araştırmacılar bu seçimleri neden yaptıklarıyla ilgili kararları gözlemleyemez veya tartışamazlar.</a:t>
            </a:r>
          </a:p>
          <a:p>
            <a:pPr algn="just"/>
            <a:endParaRPr lang="tr-TR" sz="2800" dirty="0">
              <a:solidFill>
                <a:schemeClr val="tx1">
                  <a:lumMod val="95000"/>
                  <a:lumOff val="5000"/>
                </a:schemeClr>
              </a:solidFill>
            </a:endParaRPr>
          </a:p>
        </p:txBody>
      </p:sp>
    </p:spTree>
    <p:extLst>
      <p:ext uri="{BB962C8B-B14F-4D97-AF65-F5344CB8AC3E}">
        <p14:creationId xmlns:p14="http://schemas.microsoft.com/office/powerpoint/2010/main" val="1701706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b="1" dirty="0" smtClean="0">
                <a:solidFill>
                  <a:schemeClr val="accent4">
                    <a:lumMod val="50000"/>
                  </a:schemeClr>
                </a:solidFill>
              </a:rPr>
              <a:t>SONUÇ</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İçerik Yer Tutucusu 2"/>
          <p:cNvSpPr>
            <a:spLocks noGrp="1"/>
          </p:cNvSpPr>
          <p:nvPr>
            <p:ph idx="1"/>
          </p:nvPr>
        </p:nvSpPr>
        <p:spPr>
          <a:xfrm>
            <a:off x="1883818" y="1611086"/>
            <a:ext cx="8915400" cy="3483428"/>
          </a:xfrm>
        </p:spPr>
        <p:txBody>
          <a:bodyPr>
            <a:noAutofit/>
          </a:bodyPr>
          <a:lstStyle/>
          <a:p>
            <a:pPr marL="0" indent="0" algn="just">
              <a:buNone/>
            </a:pPr>
            <a:r>
              <a:rPr lang="tr-TR" sz="2800" dirty="0" smtClean="0">
                <a:solidFill>
                  <a:schemeClr val="tx1">
                    <a:lumMod val="95000"/>
                    <a:lumOff val="5000"/>
                  </a:schemeClr>
                </a:solidFill>
              </a:rPr>
              <a:t>Ağaç </a:t>
            </a:r>
            <a:r>
              <a:rPr lang="tr-TR" sz="2800" dirty="0">
                <a:solidFill>
                  <a:schemeClr val="tx1">
                    <a:lumMod val="95000"/>
                    <a:lumOff val="5000"/>
                  </a:schemeClr>
                </a:solidFill>
              </a:rPr>
              <a:t>testi, site yapınızı araştırma sürecinde erken değerlendirmek için hızlı, basit ve ucuz bir yoldur. Kullanıcılarınızın sitede içerik bulmayı umdukları yerleri anlamanız için size değerli bilgiler sunacaktır. Araştırmacıların uzaktan test etmelerini sağlayan çevrimiçi yazılım sayesinde, daha fazla kullanıcıya ulaşılabiliyor, veriler hızlı bir şekilde analiz edilebiliyor ve site yapınızın kullanıcılar için işe yaradığına güvenebilirsiniz.</a:t>
            </a:r>
          </a:p>
          <a:p>
            <a:pPr algn="just"/>
            <a:endParaRPr lang="tr-TR" sz="2800" dirty="0">
              <a:solidFill>
                <a:schemeClr val="tx1">
                  <a:lumMod val="95000"/>
                  <a:lumOff val="5000"/>
                </a:schemeClr>
              </a:solidFill>
            </a:endParaRPr>
          </a:p>
        </p:txBody>
      </p:sp>
    </p:spTree>
    <p:extLst>
      <p:ext uri="{BB962C8B-B14F-4D97-AF65-F5344CB8AC3E}">
        <p14:creationId xmlns:p14="http://schemas.microsoft.com/office/powerpoint/2010/main" val="35272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4">
                    <a:lumMod val="50000"/>
                  </a:schemeClr>
                </a:solidFill>
              </a:rPr>
              <a:t>TREEJACK</a:t>
            </a:r>
            <a:endParaRPr lang="tr-TR" b="1" dirty="0">
              <a:solidFill>
                <a:schemeClr val="accent4">
                  <a:lumMod val="50000"/>
                </a:schemeClr>
              </a:solidFill>
            </a:endParaRPr>
          </a:p>
        </p:txBody>
      </p:sp>
      <p:sp>
        <p:nvSpPr>
          <p:cNvPr id="3" name="İçerik Yer Tutucusu 2"/>
          <p:cNvSpPr>
            <a:spLocks noGrp="1"/>
          </p:cNvSpPr>
          <p:nvPr>
            <p:ph idx="1"/>
          </p:nvPr>
        </p:nvSpPr>
        <p:spPr>
          <a:xfrm>
            <a:off x="2023155" y="1377765"/>
            <a:ext cx="8915400" cy="4526646"/>
          </a:xfrm>
        </p:spPr>
        <p:txBody>
          <a:bodyPr>
            <a:noAutofit/>
          </a:bodyPr>
          <a:lstStyle/>
          <a:p>
            <a:pPr marL="0" indent="0" algn="just">
              <a:buNone/>
            </a:pP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Ağaç testinin iki ana unsuru vardır: ağacınız ve görevleriniz.</a:t>
            </a:r>
          </a:p>
          <a:p>
            <a:pPr marL="0" indent="0" algn="just">
              <a:buNone/>
            </a:pP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Ağacınız, web sitesi yapınızın salt metin versiyonudur (site haritasına benzer). Katılımcılardan, ağacınızı tıklayarak ve doğru olduğunu düşündükleri bilgileri belirleyerek görevleri tamamlamasını isteyin. Görev </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sonuçlarını </a:t>
            </a: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size söyleyecektir:</a:t>
            </a:r>
          </a:p>
          <a:p>
            <a:pPr algn="just"/>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kaç kişi doğru anladı</a:t>
            </a:r>
          </a:p>
          <a:p>
            <a:pPr algn="just"/>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kaç kişi yanlış anladı</a:t>
            </a:r>
          </a:p>
          <a:p>
            <a:pPr algn="just"/>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bir cevap seçmeden önce insanların aldıkları yollar</a:t>
            </a:r>
          </a:p>
          <a:p>
            <a:pPr algn="just"/>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İnsanların görevi tamamlamalarının ne kadar sürdüğü</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tr-TR"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79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accent4">
                    <a:lumMod val="50000"/>
                  </a:schemeClr>
                </a:solidFill>
              </a:rPr>
              <a:t>UYGULAMAMIZ</a:t>
            </a:r>
            <a:endParaRPr lang="tr-TR" b="1" dirty="0">
              <a:solidFill>
                <a:schemeClr val="accent4">
                  <a:lumMod val="50000"/>
                </a:schemeClr>
              </a:solidFill>
            </a:endParaRPr>
          </a:p>
        </p:txBody>
      </p:sp>
      <p:sp>
        <p:nvSpPr>
          <p:cNvPr id="3" name="İçerik Yer Tutucusu 2"/>
          <p:cNvSpPr>
            <a:spLocks noGrp="1"/>
          </p:cNvSpPr>
          <p:nvPr>
            <p:ph idx="1"/>
          </p:nvPr>
        </p:nvSpPr>
        <p:spPr>
          <a:xfrm>
            <a:off x="2293121" y="1428206"/>
            <a:ext cx="8915400" cy="3021874"/>
          </a:xfrm>
        </p:spPr>
        <p:txBody>
          <a:bodyPr>
            <a:noAutofit/>
          </a:bodyPr>
          <a:lstStyle/>
          <a:p>
            <a:pPr marL="0" indent="0" algn="just">
              <a:buNone/>
            </a:pP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Fırat Üniversitesi Öğrenci Bilgi Sistemlerini </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üzerinde yapmış olduğum ağaç testinde </a:t>
            </a: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10 </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kullanıcının not listesine hangi aşamalarla </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erişilebileceği </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üzerinde </a:t>
            </a: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analizlerini </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yapacağız. Bu 10 kullanıcıdan kaç </a:t>
            </a: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kişinin doğru adımlar izlediğini, kaç kişinin yanlış adımlar izlediğini ve ne kadar sürede işlemi gerçekleştirdiğini görelim ve </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nasıl bir ağaç oluşacağına hep birlikte bakalım.</a:t>
            </a:r>
            <a:endParaRPr lang="tr-TR"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tr-TR" sz="2800" dirty="0"/>
          </a:p>
        </p:txBody>
      </p:sp>
    </p:spTree>
    <p:extLst>
      <p:ext uri="{BB962C8B-B14F-4D97-AF65-F5344CB8AC3E}">
        <p14:creationId xmlns:p14="http://schemas.microsoft.com/office/powerpoint/2010/main" val="2215129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b="1" dirty="0" smtClean="0">
                <a:solidFill>
                  <a:schemeClr val="accent4">
                    <a:lumMod val="50000"/>
                  </a:schemeClr>
                </a:solidFill>
              </a:rPr>
              <a:t>KATILIMCILAR</a:t>
            </a:r>
            <a:endParaRPr lang="tr-TR" sz="4400" b="1" dirty="0">
              <a:solidFill>
                <a:schemeClr val="accent4">
                  <a:lumMod val="50000"/>
                </a:schemeClr>
              </a:solidFill>
            </a:endParaRPr>
          </a:p>
        </p:txBody>
      </p:sp>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t="7476"/>
          <a:stretch/>
        </p:blipFill>
        <p:spPr>
          <a:xfrm>
            <a:off x="1497039" y="1680752"/>
            <a:ext cx="10007573" cy="3805647"/>
          </a:xfrm>
        </p:spPr>
      </p:pic>
      <p:sp>
        <p:nvSpPr>
          <p:cNvPr id="3" name="Metin kutusu 2"/>
          <p:cNvSpPr txBox="1"/>
          <p:nvPr/>
        </p:nvSpPr>
        <p:spPr>
          <a:xfrm>
            <a:off x="9805851" y="5608320"/>
            <a:ext cx="1698761" cy="369332"/>
          </a:xfrm>
          <a:prstGeom prst="rect">
            <a:avLst/>
          </a:prstGeom>
          <a:noFill/>
        </p:spPr>
        <p:txBody>
          <a:bodyPr wrap="square" rtlCol="0">
            <a:spAutoFit/>
          </a:bodyPr>
          <a:lstStyle/>
          <a:p>
            <a:r>
              <a:rPr lang="tr-TR" dirty="0" smtClean="0"/>
              <a:t>Şekil-1 </a:t>
            </a:r>
            <a:endParaRPr lang="tr-TR" dirty="0"/>
          </a:p>
        </p:txBody>
      </p:sp>
    </p:spTree>
    <p:extLst>
      <p:ext uri="{BB962C8B-B14F-4D97-AF65-F5344CB8AC3E}">
        <p14:creationId xmlns:p14="http://schemas.microsoft.com/office/powerpoint/2010/main" val="3555458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32160" y="2020388"/>
            <a:ext cx="8915400" cy="2090058"/>
          </a:xfrm>
        </p:spPr>
        <p:txBody>
          <a:bodyPr>
            <a:noAutofit/>
          </a:bodyPr>
          <a:lstStyle/>
          <a:p>
            <a:pPr marL="0" indent="0" algn="just">
              <a:buNone/>
            </a:pP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Şekil-1 de 9 farklı kullanıcıdan not listesine erişilmesi istenmiştir. Tabloda görüldüğü gibi bu süreci ne kadar sürede tamamladıkları ve görevlerin başarı yüzdeleri görünmektedir.</a:t>
            </a:r>
            <a:endParaRPr lang="tr-TR"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71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Autofit/>
          </a:bodyPr>
          <a:lstStyle/>
          <a:p>
            <a:r>
              <a:rPr lang="tr-TR" sz="4400" b="1" dirty="0" smtClean="0">
                <a:solidFill>
                  <a:schemeClr val="accent4">
                    <a:lumMod val="50000"/>
                  </a:schemeClr>
                </a:solidFill>
              </a:rPr>
              <a:t>GÖREV SONUÇLARI</a:t>
            </a:r>
            <a:endParaRPr lang="tr-TR" sz="4400" b="1" dirty="0">
              <a:solidFill>
                <a:schemeClr val="accent4">
                  <a:lumMod val="50000"/>
                </a:schemeClr>
              </a:solidFill>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563" y="1384663"/>
            <a:ext cx="9880049" cy="5199017"/>
          </a:xfrm>
        </p:spPr>
      </p:pic>
      <p:sp>
        <p:nvSpPr>
          <p:cNvPr id="3" name="Metin kutusu 2"/>
          <p:cNvSpPr txBox="1"/>
          <p:nvPr/>
        </p:nvSpPr>
        <p:spPr>
          <a:xfrm>
            <a:off x="10642169" y="6548846"/>
            <a:ext cx="1724886" cy="369332"/>
          </a:xfrm>
          <a:prstGeom prst="rect">
            <a:avLst/>
          </a:prstGeom>
          <a:noFill/>
        </p:spPr>
        <p:txBody>
          <a:bodyPr wrap="square" rtlCol="0">
            <a:spAutoFit/>
          </a:bodyPr>
          <a:lstStyle/>
          <a:p>
            <a:r>
              <a:rPr lang="tr-TR" dirty="0" smtClean="0"/>
              <a:t>Şekil-2 </a:t>
            </a:r>
            <a:endParaRPr lang="tr-TR" dirty="0"/>
          </a:p>
        </p:txBody>
      </p:sp>
    </p:spTree>
    <p:extLst>
      <p:ext uri="{BB962C8B-B14F-4D97-AF65-F5344CB8AC3E}">
        <p14:creationId xmlns:p14="http://schemas.microsoft.com/office/powerpoint/2010/main" val="2511521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88321" y="1236617"/>
            <a:ext cx="8915400" cy="2856412"/>
          </a:xfrm>
        </p:spPr>
        <p:txBody>
          <a:bodyPr>
            <a:normAutofit/>
          </a:bodyPr>
          <a:lstStyle/>
          <a:p>
            <a:pPr marL="0" indent="0" algn="just">
              <a:buNone/>
            </a:pPr>
            <a:r>
              <a:rPr lang="tr-TR" sz="2800" dirty="0" smtClean="0">
                <a:solidFill>
                  <a:schemeClr val="tx1">
                    <a:lumMod val="95000"/>
                    <a:lumOff val="5000"/>
                  </a:schemeClr>
                </a:solidFill>
              </a:rPr>
              <a:t>Şekil-2 de 9 kullanıcının testlerini tamamladıktan sonra oluşan başarıya doğrudan ve dolaylı olarak nasıl ulaştıklarının yüzdeliklerini görmekteyiz. </a:t>
            </a:r>
          </a:p>
          <a:p>
            <a:pPr marL="0" indent="0">
              <a:buNone/>
            </a:pPr>
            <a:r>
              <a:rPr lang="tr-TR" sz="2800" dirty="0" smtClean="0">
                <a:solidFill>
                  <a:schemeClr val="tx1">
                    <a:lumMod val="95000"/>
                    <a:lumOff val="5000"/>
                  </a:schemeClr>
                </a:solidFill>
              </a:rPr>
              <a:t>Genel değerlendirildiği zaman oluşan başarı yüzdesi, geçen süre ve değerlendirme aşamasında telaş yapma süreleri hesaplanmıştır.</a:t>
            </a:r>
            <a:endParaRPr lang="tr-TR" sz="2800" dirty="0">
              <a:solidFill>
                <a:schemeClr val="tx1">
                  <a:lumMod val="95000"/>
                  <a:lumOff val="5000"/>
                </a:schemeClr>
              </a:solidFill>
            </a:endParaRPr>
          </a:p>
        </p:txBody>
      </p:sp>
    </p:spTree>
    <p:extLst>
      <p:ext uri="{BB962C8B-B14F-4D97-AF65-F5344CB8AC3E}">
        <p14:creationId xmlns:p14="http://schemas.microsoft.com/office/powerpoint/2010/main" val="2153922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43136"/>
          </a:xfrm>
        </p:spPr>
        <p:txBody>
          <a:bodyPr>
            <a:noAutofit/>
          </a:bodyPr>
          <a:lstStyle/>
          <a:p>
            <a:r>
              <a:rPr lang="tr-TR" sz="4400" b="1" dirty="0" smtClean="0">
                <a:solidFill>
                  <a:schemeClr val="accent4">
                    <a:lumMod val="50000"/>
                  </a:schemeClr>
                </a:solidFill>
              </a:rPr>
              <a:t>İLK TIKLAMA SONUÇLARI</a:t>
            </a:r>
            <a:endParaRPr lang="tr-TR" sz="4400" b="1" dirty="0">
              <a:solidFill>
                <a:schemeClr val="accent4">
                  <a:lumMod val="50000"/>
                </a:schemeClr>
              </a:solidFill>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349" y="1837024"/>
            <a:ext cx="10166958" cy="2482427"/>
          </a:xfrm>
        </p:spPr>
      </p:pic>
      <p:sp>
        <p:nvSpPr>
          <p:cNvPr id="3" name="Metin kutusu 2"/>
          <p:cNvSpPr txBox="1"/>
          <p:nvPr/>
        </p:nvSpPr>
        <p:spPr>
          <a:xfrm>
            <a:off x="1637211" y="4876800"/>
            <a:ext cx="10039096" cy="1200329"/>
          </a:xfrm>
          <a:prstGeom prst="rect">
            <a:avLst/>
          </a:prstGeom>
          <a:noFill/>
        </p:spPr>
        <p:txBody>
          <a:bodyPr wrap="square" rtlCol="0">
            <a:spAutoFit/>
          </a:bodyPr>
          <a:lstStyle/>
          <a:p>
            <a:r>
              <a:rPr lang="tr-TR" sz="2400" dirty="0" smtClean="0"/>
              <a:t>Şekil-3 de ilk tıklama  yüzdelikleri hesaplanmıştır. 9 Kullanıcıdan 86% ‘si  notlarının öğrenci girişinde bulacağına düşünerek ilk tıklamalarını öğrenci girişi üzerinde yapmıştır.</a:t>
            </a:r>
            <a:endParaRPr lang="tr-TR" sz="2400" dirty="0"/>
          </a:p>
        </p:txBody>
      </p:sp>
      <p:sp>
        <p:nvSpPr>
          <p:cNvPr id="5" name="Metin kutusu 4"/>
          <p:cNvSpPr txBox="1"/>
          <p:nvPr/>
        </p:nvSpPr>
        <p:spPr>
          <a:xfrm>
            <a:off x="10774035" y="4249782"/>
            <a:ext cx="1461153" cy="369332"/>
          </a:xfrm>
          <a:prstGeom prst="rect">
            <a:avLst/>
          </a:prstGeom>
          <a:noFill/>
        </p:spPr>
        <p:txBody>
          <a:bodyPr wrap="square" rtlCol="0">
            <a:spAutoFit/>
          </a:bodyPr>
          <a:lstStyle/>
          <a:p>
            <a:r>
              <a:rPr lang="tr-TR" dirty="0" smtClean="0"/>
              <a:t>Şekil-3</a:t>
            </a:r>
            <a:endParaRPr lang="tr-TR" dirty="0"/>
          </a:p>
        </p:txBody>
      </p:sp>
    </p:spTree>
    <p:extLst>
      <p:ext uri="{BB962C8B-B14F-4D97-AF65-F5344CB8AC3E}">
        <p14:creationId xmlns:p14="http://schemas.microsoft.com/office/powerpoint/2010/main" val="3589584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23256" y="519607"/>
            <a:ext cx="8911687" cy="751844"/>
          </a:xfrm>
        </p:spPr>
        <p:txBody>
          <a:bodyPr>
            <a:noAutofit/>
          </a:bodyPr>
          <a:lstStyle/>
          <a:p>
            <a:r>
              <a:rPr lang="tr-TR" sz="4400" b="1" dirty="0" smtClean="0">
                <a:solidFill>
                  <a:schemeClr val="accent4">
                    <a:lumMod val="50000"/>
                  </a:schemeClr>
                </a:solidFill>
              </a:rPr>
              <a:t>KATILIMCI YOLLARI</a:t>
            </a:r>
            <a:endParaRPr lang="tr-TR" sz="4400" b="1" dirty="0">
              <a:solidFill>
                <a:schemeClr val="accent4">
                  <a:lumMod val="50000"/>
                </a:schemeClr>
              </a:solidFill>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7498" y="1193074"/>
            <a:ext cx="9404963" cy="4624252"/>
          </a:xfrm>
        </p:spPr>
      </p:pic>
      <p:sp>
        <p:nvSpPr>
          <p:cNvPr id="3" name="Metin kutusu 2"/>
          <p:cNvSpPr txBox="1"/>
          <p:nvPr/>
        </p:nvSpPr>
        <p:spPr>
          <a:xfrm>
            <a:off x="10463196" y="5920043"/>
            <a:ext cx="1297272" cy="369332"/>
          </a:xfrm>
          <a:prstGeom prst="rect">
            <a:avLst/>
          </a:prstGeom>
          <a:noFill/>
        </p:spPr>
        <p:txBody>
          <a:bodyPr wrap="square" rtlCol="0">
            <a:spAutoFit/>
          </a:bodyPr>
          <a:lstStyle/>
          <a:p>
            <a:r>
              <a:rPr lang="tr-TR" dirty="0" smtClean="0"/>
              <a:t>Şekil-4</a:t>
            </a:r>
            <a:endParaRPr lang="tr-TR" dirty="0"/>
          </a:p>
        </p:txBody>
      </p:sp>
      <p:sp>
        <p:nvSpPr>
          <p:cNvPr id="6" name="Metin kutusu 5"/>
          <p:cNvSpPr txBox="1"/>
          <p:nvPr/>
        </p:nvSpPr>
        <p:spPr>
          <a:xfrm>
            <a:off x="1837498" y="5920043"/>
            <a:ext cx="8038022" cy="830997"/>
          </a:xfrm>
          <a:prstGeom prst="rect">
            <a:avLst/>
          </a:prstGeom>
          <a:noFill/>
        </p:spPr>
        <p:txBody>
          <a:bodyPr wrap="square" rtlCol="0">
            <a:spAutoFit/>
          </a:bodyPr>
          <a:lstStyle/>
          <a:p>
            <a:r>
              <a:rPr lang="tr-TR" sz="2400" dirty="0"/>
              <a:t>Şekil-4 de ise </a:t>
            </a:r>
            <a:r>
              <a:rPr lang="tr-TR" sz="2400" dirty="0" smtClean="0"/>
              <a:t>kullanıcıların </a:t>
            </a:r>
            <a:r>
              <a:rPr lang="tr-TR" sz="2400" dirty="0"/>
              <a:t>not listesine ulaşabilmek için hangi adımlara uğradığını gösteriyor.</a:t>
            </a:r>
          </a:p>
        </p:txBody>
      </p:sp>
    </p:spTree>
    <p:extLst>
      <p:ext uri="{BB962C8B-B14F-4D97-AF65-F5344CB8AC3E}">
        <p14:creationId xmlns:p14="http://schemas.microsoft.com/office/powerpoint/2010/main" val="498563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80313" y="624110"/>
            <a:ext cx="8911687" cy="1280890"/>
          </a:xfrm>
        </p:spPr>
        <p:txBody>
          <a:bodyPr/>
          <a:lstStyle/>
          <a:p>
            <a:r>
              <a:rPr lang="tr-TR" b="1" dirty="0" smtClean="0">
                <a:solidFill>
                  <a:schemeClr val="accent4">
                    <a:lumMod val="50000"/>
                  </a:schemeClr>
                </a:solidFill>
              </a:rPr>
              <a:t>KULLANILABİLİRLİK AĞAÇ TESTİNDE GÖRECEĞİMİZ BAŞLIKLAR</a:t>
            </a:r>
            <a:endParaRPr lang="tr-TR" b="1" dirty="0">
              <a:solidFill>
                <a:schemeClr val="accent4">
                  <a:lumMod val="50000"/>
                </a:schemeClr>
              </a:solidFill>
            </a:endParaRPr>
          </a:p>
        </p:txBody>
      </p:sp>
      <p:sp>
        <p:nvSpPr>
          <p:cNvPr id="4" name="Rectangle 1"/>
          <p:cNvSpPr>
            <a:spLocks noGrp="1" noChangeArrowheads="1"/>
          </p:cNvSpPr>
          <p:nvPr>
            <p:ph idx="1"/>
          </p:nvPr>
        </p:nvSpPr>
        <p:spPr bwMode="auto">
          <a:xfrm>
            <a:off x="2519647" y="1905000"/>
            <a:ext cx="7170125"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Font typeface="Wingdings" panose="05000000000000000000" pitchFamily="2" charset="2"/>
              <a:buChar char="Ø"/>
            </a:pPr>
            <a:r>
              <a:rPr kumimoji="0" lang="tr-TR" altLang="tr-TR" sz="2200" b="0" i="0" u="none" strike="noStrike" cap="none" normalizeH="0" baseline="0" dirty="0" smtClean="0">
                <a:ln>
                  <a:noFill/>
                </a:ln>
                <a:solidFill>
                  <a:schemeClr val="tx1">
                    <a:lumMod val="95000"/>
                    <a:lumOff val="5000"/>
                  </a:schemeClr>
                </a:solidFill>
                <a:effectLst/>
                <a:latin typeface="Arial" panose="020B0604020202020204" pitchFamily="34" charset="0"/>
              </a:rPr>
              <a:t>KULLANILABİLİRLİK TESTİ</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tr-TR" altLang="tr-TR" sz="2200" dirty="0" smtClean="0">
                <a:solidFill>
                  <a:schemeClr val="tx1">
                    <a:lumMod val="95000"/>
                    <a:lumOff val="5000"/>
                  </a:schemeClr>
                </a:solidFill>
                <a:latin typeface="Arial" panose="020B0604020202020204" pitchFamily="34" charset="0"/>
              </a:rPr>
              <a:t>KULLANILABİLİRLİK TESTİ NEDİR?</a:t>
            </a:r>
          </a:p>
          <a:p>
            <a:pPr defTabSz="914400" eaLnBrk="0" fontAlgn="base" hangingPunct="0">
              <a:spcBef>
                <a:spcPct val="0"/>
              </a:spcBef>
              <a:spcAft>
                <a:spcPct val="0"/>
              </a:spcAft>
              <a:buClrTx/>
              <a:buFont typeface="Wingdings" panose="05000000000000000000" pitchFamily="2" charset="2"/>
              <a:buChar char="Ø"/>
            </a:pPr>
            <a:r>
              <a:rPr lang="tr-TR" altLang="tr-TR" sz="2200" dirty="0">
                <a:solidFill>
                  <a:schemeClr val="tx1">
                    <a:lumMod val="95000"/>
                    <a:lumOff val="5000"/>
                  </a:schemeClr>
                </a:solidFill>
                <a:latin typeface="Arial" panose="020B0604020202020204" pitchFamily="34" charset="0"/>
              </a:rPr>
              <a:t>KULLANILABİLİRLİK </a:t>
            </a:r>
            <a:r>
              <a:rPr lang="tr-TR" altLang="tr-TR" sz="2200" dirty="0" smtClean="0">
                <a:solidFill>
                  <a:schemeClr val="tx1">
                    <a:lumMod val="95000"/>
                    <a:lumOff val="5000"/>
                  </a:schemeClr>
                </a:solidFill>
                <a:latin typeface="Arial" panose="020B0604020202020204" pitchFamily="34" charset="0"/>
              </a:rPr>
              <a:t>TESTİ AVANTAJLARI</a:t>
            </a:r>
          </a:p>
          <a:p>
            <a:pPr defTabSz="914400" eaLnBrk="0" fontAlgn="base" hangingPunct="0">
              <a:spcBef>
                <a:spcPct val="0"/>
              </a:spcBef>
              <a:spcAft>
                <a:spcPct val="0"/>
              </a:spcAft>
              <a:buClrTx/>
              <a:buFont typeface="Wingdings" panose="05000000000000000000" pitchFamily="2" charset="2"/>
              <a:buChar char="Ø"/>
            </a:pPr>
            <a:r>
              <a:rPr lang="tr-TR" altLang="tr-TR" sz="2200" dirty="0">
                <a:solidFill>
                  <a:schemeClr val="tx1">
                    <a:lumMod val="95000"/>
                    <a:lumOff val="5000"/>
                  </a:schemeClr>
                </a:solidFill>
                <a:latin typeface="Arial" panose="020B0604020202020204" pitchFamily="34" charset="0"/>
              </a:rPr>
              <a:t>KULLANILABİLİRLİK </a:t>
            </a:r>
            <a:r>
              <a:rPr lang="tr-TR" altLang="tr-TR" sz="2200" dirty="0" smtClean="0">
                <a:solidFill>
                  <a:schemeClr val="tx1">
                    <a:lumMod val="95000"/>
                    <a:lumOff val="5000"/>
                  </a:schemeClr>
                </a:solidFill>
                <a:latin typeface="Arial" panose="020B0604020202020204" pitchFamily="34" charset="0"/>
              </a:rPr>
              <a:t>TESTİ DEZAVANTAJLARI</a:t>
            </a:r>
          </a:p>
          <a:p>
            <a:pPr defTabSz="914400" eaLnBrk="0" fontAlgn="base" hangingPunct="0">
              <a:spcBef>
                <a:spcPct val="0"/>
              </a:spcBef>
              <a:spcAft>
                <a:spcPct val="0"/>
              </a:spcAft>
              <a:buClrTx/>
              <a:buFont typeface="Wingdings" panose="05000000000000000000" pitchFamily="2" charset="2"/>
              <a:buChar char="Ø"/>
            </a:pPr>
            <a:r>
              <a:rPr lang="tr-TR" altLang="tr-TR" sz="2200" dirty="0" smtClean="0">
                <a:solidFill>
                  <a:schemeClr val="tx1">
                    <a:lumMod val="95000"/>
                    <a:lumOff val="5000"/>
                  </a:schemeClr>
                </a:solidFill>
                <a:latin typeface="Arial" panose="020B0604020202020204" pitchFamily="34" charset="0"/>
              </a:rPr>
              <a:t>ÇIKARILAN SONUÇ</a:t>
            </a:r>
          </a:p>
          <a:p>
            <a:pPr defTabSz="914400" eaLnBrk="0" fontAlgn="base" hangingPunct="0">
              <a:spcBef>
                <a:spcPct val="0"/>
              </a:spcBef>
              <a:spcAft>
                <a:spcPct val="0"/>
              </a:spcAft>
              <a:buClrTx/>
              <a:buFont typeface="Wingdings" panose="05000000000000000000" pitchFamily="2" charset="2"/>
              <a:buChar char="Ø"/>
            </a:pPr>
            <a:r>
              <a:rPr lang="tr-TR" altLang="tr-TR" sz="2200" dirty="0" smtClean="0">
                <a:solidFill>
                  <a:schemeClr val="tx1">
                    <a:lumMod val="95000"/>
                    <a:lumOff val="5000"/>
                  </a:schemeClr>
                </a:solidFill>
                <a:latin typeface="Arial" panose="020B0604020202020204" pitchFamily="34" charset="0"/>
              </a:rPr>
              <a:t>AĞAÇ TESTİ NEDİR?</a:t>
            </a:r>
          </a:p>
          <a:p>
            <a:pPr defTabSz="914400" eaLnBrk="0" fontAlgn="base" hangingPunct="0">
              <a:spcBef>
                <a:spcPct val="0"/>
              </a:spcBef>
              <a:spcAft>
                <a:spcPct val="0"/>
              </a:spcAft>
              <a:buClrTx/>
              <a:buFont typeface="Wingdings" panose="05000000000000000000" pitchFamily="2" charset="2"/>
              <a:buChar char="Ø"/>
            </a:pPr>
            <a:r>
              <a:rPr lang="tr-TR" altLang="tr-TR" sz="2200" dirty="0" smtClean="0">
                <a:solidFill>
                  <a:schemeClr val="tx1">
                    <a:lumMod val="95000"/>
                    <a:lumOff val="5000"/>
                  </a:schemeClr>
                </a:solidFill>
                <a:latin typeface="Arial" panose="020B0604020202020204" pitchFamily="34" charset="0"/>
              </a:rPr>
              <a:t>AĞAÇ TESTİNİN AVANTAJLARI</a:t>
            </a:r>
          </a:p>
          <a:p>
            <a:pPr defTabSz="914400" eaLnBrk="0" fontAlgn="base" hangingPunct="0">
              <a:spcBef>
                <a:spcPct val="0"/>
              </a:spcBef>
              <a:spcAft>
                <a:spcPct val="0"/>
              </a:spcAft>
              <a:buClrTx/>
              <a:buFont typeface="Wingdings" panose="05000000000000000000" pitchFamily="2" charset="2"/>
              <a:buChar char="Ø"/>
            </a:pPr>
            <a:r>
              <a:rPr lang="tr-TR" altLang="tr-TR" sz="2200" dirty="0" smtClean="0">
                <a:solidFill>
                  <a:schemeClr val="tx1">
                    <a:lumMod val="95000"/>
                    <a:lumOff val="5000"/>
                  </a:schemeClr>
                </a:solidFill>
                <a:latin typeface="Arial" panose="020B0604020202020204" pitchFamily="34" charset="0"/>
              </a:rPr>
              <a:t>AĞAÇ TESTİNİN DEZAVANTAJLARI</a:t>
            </a:r>
          </a:p>
          <a:p>
            <a:pPr defTabSz="914400" eaLnBrk="0" fontAlgn="base" hangingPunct="0">
              <a:spcBef>
                <a:spcPct val="0"/>
              </a:spcBef>
              <a:spcAft>
                <a:spcPct val="0"/>
              </a:spcAft>
              <a:buClrTx/>
              <a:buFont typeface="Wingdings" panose="05000000000000000000" pitchFamily="2" charset="2"/>
              <a:buChar char="Ø"/>
            </a:pPr>
            <a:r>
              <a:rPr lang="tr-TR" altLang="tr-TR" sz="2200" dirty="0" smtClean="0">
                <a:solidFill>
                  <a:schemeClr val="tx1">
                    <a:lumMod val="95000"/>
                    <a:lumOff val="5000"/>
                  </a:schemeClr>
                </a:solidFill>
                <a:latin typeface="Arial" panose="020B0604020202020204" pitchFamily="34" charset="0"/>
              </a:rPr>
              <a:t>ÇIKARILAN SONUÇ</a:t>
            </a:r>
          </a:p>
          <a:p>
            <a:pPr defTabSz="914400" eaLnBrk="0" fontAlgn="base" hangingPunct="0">
              <a:spcBef>
                <a:spcPct val="0"/>
              </a:spcBef>
              <a:spcAft>
                <a:spcPct val="0"/>
              </a:spcAft>
              <a:buClrTx/>
              <a:buFont typeface="Wingdings" panose="05000000000000000000" pitchFamily="2" charset="2"/>
              <a:buChar char="Ø"/>
            </a:pPr>
            <a:r>
              <a:rPr lang="tr-TR" altLang="tr-TR" sz="2200" dirty="0" err="1" smtClean="0">
                <a:solidFill>
                  <a:schemeClr val="tx1">
                    <a:lumMod val="95000"/>
                    <a:lumOff val="5000"/>
                  </a:schemeClr>
                </a:solidFill>
                <a:latin typeface="Arial" panose="020B0604020202020204" pitchFamily="34" charset="0"/>
              </a:rPr>
              <a:t>TREEJACK</a:t>
            </a:r>
            <a:r>
              <a:rPr lang="tr-TR" altLang="tr-TR" sz="2200" dirty="0" smtClean="0">
                <a:solidFill>
                  <a:schemeClr val="tx1">
                    <a:lumMod val="95000"/>
                    <a:lumOff val="5000"/>
                  </a:schemeClr>
                </a:solidFill>
                <a:latin typeface="Arial" panose="020B0604020202020204" pitchFamily="34" charset="0"/>
              </a:rPr>
              <a:t> NEDİR?</a:t>
            </a:r>
          </a:p>
          <a:p>
            <a:pPr defTabSz="914400" eaLnBrk="0" fontAlgn="base" hangingPunct="0">
              <a:spcBef>
                <a:spcPct val="0"/>
              </a:spcBef>
              <a:spcAft>
                <a:spcPct val="0"/>
              </a:spcAft>
              <a:buClrTx/>
              <a:buFont typeface="Wingdings" panose="05000000000000000000" pitchFamily="2" charset="2"/>
              <a:buChar char="Ø"/>
            </a:pPr>
            <a:r>
              <a:rPr lang="tr-TR" altLang="tr-TR" sz="2200" dirty="0" err="1" smtClean="0">
                <a:solidFill>
                  <a:schemeClr val="tx1">
                    <a:lumMod val="95000"/>
                    <a:lumOff val="5000"/>
                  </a:schemeClr>
                </a:solidFill>
                <a:latin typeface="Arial" panose="020B0604020202020204" pitchFamily="34" charset="0"/>
              </a:rPr>
              <a:t>TREEJACK</a:t>
            </a:r>
            <a:r>
              <a:rPr lang="tr-TR" altLang="tr-TR" sz="2200" dirty="0" smtClean="0">
                <a:solidFill>
                  <a:schemeClr val="tx1">
                    <a:lumMod val="95000"/>
                    <a:lumOff val="5000"/>
                  </a:schemeClr>
                </a:solidFill>
                <a:latin typeface="Arial" panose="020B0604020202020204" pitchFamily="34" charset="0"/>
              </a:rPr>
              <a:t> KULLANIMI VE UYGULAMANIN TEST ANALİZİ</a:t>
            </a:r>
          </a:p>
          <a:p>
            <a:pPr defTabSz="914400" eaLnBrk="0" fontAlgn="base" hangingPunct="0">
              <a:spcBef>
                <a:spcPct val="0"/>
              </a:spcBef>
              <a:spcAft>
                <a:spcPct val="0"/>
              </a:spcAft>
              <a:buClrTx/>
              <a:buFont typeface="Wingdings" panose="05000000000000000000" pitchFamily="2" charset="2"/>
              <a:buChar char="Ø"/>
            </a:pPr>
            <a:r>
              <a:rPr lang="tr-TR" altLang="tr-TR" sz="2200" dirty="0" err="1" smtClean="0">
                <a:solidFill>
                  <a:schemeClr val="tx1">
                    <a:lumMod val="95000"/>
                    <a:lumOff val="5000"/>
                  </a:schemeClr>
                </a:solidFill>
                <a:latin typeface="Arial" panose="020B0604020202020204" pitchFamily="34" charset="0"/>
              </a:rPr>
              <a:t>PHP</a:t>
            </a:r>
            <a:r>
              <a:rPr lang="tr-TR" altLang="tr-TR" sz="2200" dirty="0" smtClean="0">
                <a:solidFill>
                  <a:schemeClr val="tx1">
                    <a:lumMod val="95000"/>
                    <a:lumOff val="5000"/>
                  </a:schemeClr>
                </a:solidFill>
                <a:latin typeface="Arial" panose="020B0604020202020204" pitchFamily="34" charset="0"/>
              </a:rPr>
              <a:t> İLE AĞAÇ TESTİ</a:t>
            </a:r>
            <a:endParaRPr lang="tr-TR" altLang="tr-TR" sz="2200" dirty="0">
              <a:solidFill>
                <a:schemeClr val="tx1">
                  <a:lumMod val="95000"/>
                  <a:lumOff val="5000"/>
                </a:schemeClr>
              </a:solidFill>
              <a:latin typeface="Arial" panose="020B0604020202020204" pitchFamily="34" charset="0"/>
            </a:endParaRPr>
          </a:p>
        </p:txBody>
      </p:sp>
    </p:spTree>
    <p:extLst>
      <p:ext uri="{BB962C8B-B14F-4D97-AF65-F5344CB8AC3E}">
        <p14:creationId xmlns:p14="http://schemas.microsoft.com/office/powerpoint/2010/main" val="4035006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b="1" dirty="0" smtClean="0">
                <a:solidFill>
                  <a:schemeClr val="accent4">
                    <a:lumMod val="50000"/>
                  </a:schemeClr>
                </a:solidFill>
              </a:rPr>
              <a:t>KATILIMCI DESTİNASYONLARI</a:t>
            </a:r>
            <a:endParaRPr lang="tr-TR" sz="4400" b="1" dirty="0">
              <a:solidFill>
                <a:schemeClr val="accent4">
                  <a:lumMod val="50000"/>
                </a:schemeClr>
              </a:solidFill>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79817"/>
            <a:ext cx="5261223" cy="5478183"/>
          </a:xfrm>
        </p:spPr>
      </p:pic>
      <p:sp>
        <p:nvSpPr>
          <p:cNvPr id="3" name="Metin kutusu 2"/>
          <p:cNvSpPr txBox="1"/>
          <p:nvPr/>
        </p:nvSpPr>
        <p:spPr>
          <a:xfrm>
            <a:off x="8090263" y="1454331"/>
            <a:ext cx="3936274" cy="1200329"/>
          </a:xfrm>
          <a:prstGeom prst="rect">
            <a:avLst/>
          </a:prstGeom>
          <a:noFill/>
        </p:spPr>
        <p:txBody>
          <a:bodyPr wrap="square" rtlCol="0">
            <a:spAutoFit/>
          </a:bodyPr>
          <a:lstStyle/>
          <a:p>
            <a:pPr algn="just"/>
            <a:r>
              <a:rPr lang="tr-TR" sz="2400" dirty="0" smtClean="0"/>
              <a:t>Bu adımda ise kaç katılımcının doğru olduğunu düşünerek yaptığı seçimi göstermektedir. </a:t>
            </a:r>
            <a:endParaRPr lang="tr-TR" sz="2400" dirty="0"/>
          </a:p>
        </p:txBody>
      </p:sp>
      <p:sp>
        <p:nvSpPr>
          <p:cNvPr id="6" name="Metin kutusu 5"/>
          <p:cNvSpPr txBox="1"/>
          <p:nvPr/>
        </p:nvSpPr>
        <p:spPr>
          <a:xfrm>
            <a:off x="7854148" y="6540137"/>
            <a:ext cx="1437898" cy="369332"/>
          </a:xfrm>
          <a:prstGeom prst="rect">
            <a:avLst/>
          </a:prstGeom>
          <a:noFill/>
        </p:spPr>
        <p:txBody>
          <a:bodyPr wrap="square" rtlCol="0">
            <a:spAutoFit/>
          </a:bodyPr>
          <a:lstStyle/>
          <a:p>
            <a:r>
              <a:rPr lang="tr-TR" dirty="0" smtClean="0"/>
              <a:t>Şekil-5 </a:t>
            </a:r>
            <a:endParaRPr lang="tr-TR" dirty="0"/>
          </a:p>
        </p:txBody>
      </p:sp>
    </p:spTree>
    <p:extLst>
      <p:ext uri="{BB962C8B-B14F-4D97-AF65-F5344CB8AC3E}">
        <p14:creationId xmlns:p14="http://schemas.microsoft.com/office/powerpoint/2010/main" val="3401025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b="1" dirty="0" smtClean="0">
                <a:solidFill>
                  <a:schemeClr val="accent4">
                    <a:lumMod val="50000"/>
                  </a:schemeClr>
                </a:solidFill>
              </a:rPr>
              <a:t>AĞAÇ YAPISI</a:t>
            </a:r>
            <a:endParaRPr lang="tr-TR" sz="4400" b="1" dirty="0">
              <a:solidFill>
                <a:schemeClr val="accent4">
                  <a:lumMod val="50000"/>
                </a:schemeClr>
              </a:solidFill>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2" y="1506580"/>
            <a:ext cx="10720841" cy="4752602"/>
          </a:xfrm>
        </p:spPr>
      </p:pic>
    </p:spTree>
    <p:extLst>
      <p:ext uri="{BB962C8B-B14F-4D97-AF65-F5344CB8AC3E}">
        <p14:creationId xmlns:p14="http://schemas.microsoft.com/office/powerpoint/2010/main" val="3333481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b="1" dirty="0" smtClean="0">
                <a:solidFill>
                  <a:schemeClr val="accent4">
                    <a:lumMod val="50000"/>
                  </a:schemeClr>
                </a:solidFill>
              </a:rPr>
              <a:t>SONUÇ</a:t>
            </a:r>
            <a:endParaRPr lang="tr-TR" sz="4400" b="1" dirty="0">
              <a:solidFill>
                <a:schemeClr val="accent4">
                  <a:lumMod val="50000"/>
                </a:schemeClr>
              </a:solidFill>
            </a:endParaRPr>
          </a:p>
        </p:txBody>
      </p:sp>
      <p:sp>
        <p:nvSpPr>
          <p:cNvPr id="3" name="İçerik Yer Tutucusu 2"/>
          <p:cNvSpPr>
            <a:spLocks noGrp="1"/>
          </p:cNvSpPr>
          <p:nvPr>
            <p:ph idx="1"/>
          </p:nvPr>
        </p:nvSpPr>
        <p:spPr>
          <a:xfrm>
            <a:off x="1784612" y="1558834"/>
            <a:ext cx="9720000" cy="2203269"/>
          </a:xfrm>
        </p:spPr>
        <p:txBody>
          <a:bodyPr>
            <a:noAutofit/>
          </a:bodyPr>
          <a:lstStyle/>
          <a:p>
            <a:pPr marL="0" indent="0" algn="just">
              <a:buNone/>
            </a:pPr>
            <a:r>
              <a:rPr lang="tr-TR" sz="2400" dirty="0" smtClean="0">
                <a:solidFill>
                  <a:schemeClr val="tx1">
                    <a:lumMod val="95000"/>
                    <a:lumOff val="5000"/>
                  </a:schemeClr>
                </a:solidFill>
              </a:rPr>
              <a:t>Bu </a:t>
            </a:r>
            <a:r>
              <a:rPr lang="tr-TR" sz="2400" dirty="0" err="1">
                <a:solidFill>
                  <a:schemeClr val="tx1">
                    <a:lumMod val="95000"/>
                    <a:lumOff val="5000"/>
                  </a:schemeClr>
                </a:solidFill>
              </a:rPr>
              <a:t>Treejack</a:t>
            </a:r>
            <a:r>
              <a:rPr lang="tr-TR" sz="2400" dirty="0">
                <a:solidFill>
                  <a:schemeClr val="tx1">
                    <a:lumMod val="95000"/>
                    <a:lumOff val="5000"/>
                  </a:schemeClr>
                </a:solidFill>
              </a:rPr>
              <a:t> ağaç testi çalışması 15 Aralık 2018 tarihinde başlatıldı ve hala aktif</a:t>
            </a:r>
            <a:r>
              <a:rPr lang="tr-TR" sz="2400" dirty="0" smtClean="0">
                <a:solidFill>
                  <a:schemeClr val="tx1">
                    <a:lumMod val="95000"/>
                    <a:lumOff val="5000"/>
                  </a:schemeClr>
                </a:solidFill>
              </a:rPr>
              <a:t>. 9 </a:t>
            </a:r>
            <a:r>
              <a:rPr lang="tr-TR" sz="2400" dirty="0">
                <a:solidFill>
                  <a:schemeClr val="tx1">
                    <a:lumMod val="95000"/>
                    <a:lumOff val="5000"/>
                  </a:schemeClr>
                </a:solidFill>
              </a:rPr>
              <a:t>(% 100) kişi çalışmalarınızı toplam </a:t>
            </a:r>
            <a:r>
              <a:rPr lang="tr-TR" sz="2400" dirty="0" smtClean="0">
                <a:solidFill>
                  <a:schemeClr val="tx1">
                    <a:lumMod val="95000"/>
                    <a:lumOff val="5000"/>
                  </a:schemeClr>
                </a:solidFill>
              </a:rPr>
              <a:t>9 </a:t>
            </a:r>
            <a:r>
              <a:rPr lang="tr-TR" sz="2400" dirty="0" smtClean="0">
                <a:solidFill>
                  <a:schemeClr val="tx1">
                    <a:lumMod val="95000"/>
                    <a:lumOff val="5000"/>
                  </a:schemeClr>
                </a:solidFill>
              </a:rPr>
              <a:t>katılımcı ile tamamladık. Tamamlanan katılımcıların notlar listesine hangi adımlarla, kaç dakika da başarılı veya başarısızlık oranlarını gözlemledik.</a:t>
            </a:r>
            <a:endParaRPr lang="tr-TR" sz="2400" dirty="0">
              <a:solidFill>
                <a:schemeClr val="tx1">
                  <a:lumMod val="95000"/>
                  <a:lumOff val="5000"/>
                </a:schemeClr>
              </a:solidFill>
            </a:endParaRPr>
          </a:p>
        </p:txBody>
      </p:sp>
    </p:spTree>
    <p:extLst>
      <p:ext uri="{BB962C8B-B14F-4D97-AF65-F5344CB8AC3E}">
        <p14:creationId xmlns:p14="http://schemas.microsoft.com/office/powerpoint/2010/main" val="1535895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4">
                    <a:lumMod val="50000"/>
                  </a:schemeClr>
                </a:solidFill>
              </a:rPr>
              <a:t>PHP</a:t>
            </a:r>
            <a:r>
              <a:rPr lang="tr-TR" b="1" dirty="0" smtClean="0">
                <a:solidFill>
                  <a:schemeClr val="accent4">
                    <a:lumMod val="50000"/>
                  </a:schemeClr>
                </a:solidFill>
              </a:rPr>
              <a:t> İLE AĞAÇ TESTİ</a:t>
            </a:r>
            <a:endParaRPr lang="tr-TR" b="1" dirty="0">
              <a:solidFill>
                <a:schemeClr val="accent4">
                  <a:lumMod val="50000"/>
                </a:schemeClr>
              </a:solidFill>
            </a:endParaRPr>
          </a:p>
        </p:txBody>
      </p:sp>
      <p:sp>
        <p:nvSpPr>
          <p:cNvPr id="3" name="İçerik Yer Tutucusu 2"/>
          <p:cNvSpPr>
            <a:spLocks noGrp="1"/>
          </p:cNvSpPr>
          <p:nvPr>
            <p:ph idx="1"/>
          </p:nvPr>
        </p:nvSpPr>
        <p:spPr>
          <a:xfrm>
            <a:off x="2074024" y="5669280"/>
            <a:ext cx="6267405" cy="714103"/>
          </a:xfrm>
        </p:spPr>
        <p:txBody>
          <a:bodyPr>
            <a:normAutofit/>
          </a:bodyPr>
          <a:lstStyle/>
          <a:p>
            <a:pPr marL="0" indent="0">
              <a:buNone/>
            </a:pPr>
            <a:r>
              <a:rPr lang="tr-TR" sz="2400" dirty="0" smtClean="0">
                <a:solidFill>
                  <a:schemeClr val="tx1"/>
                </a:solidFill>
              </a:rPr>
              <a:t>Kendi </a:t>
            </a:r>
            <a:r>
              <a:rPr lang="tr-TR" sz="2400" dirty="0" err="1" smtClean="0">
                <a:solidFill>
                  <a:schemeClr val="tx1"/>
                </a:solidFill>
              </a:rPr>
              <a:t>blog</a:t>
            </a:r>
            <a:r>
              <a:rPr lang="tr-TR" sz="2400" dirty="0" smtClean="0">
                <a:solidFill>
                  <a:schemeClr val="tx1"/>
                </a:solidFill>
              </a:rPr>
              <a:t> siteme </a:t>
            </a:r>
            <a:r>
              <a:rPr lang="tr-TR" sz="2400" dirty="0" err="1" smtClean="0">
                <a:solidFill>
                  <a:schemeClr val="tx1"/>
                </a:solidFill>
              </a:rPr>
              <a:t>php</a:t>
            </a:r>
            <a:r>
              <a:rPr lang="tr-TR" sz="2400" dirty="0" smtClean="0">
                <a:solidFill>
                  <a:schemeClr val="tx1"/>
                </a:solidFill>
              </a:rPr>
              <a:t> ile ağaç testi uyguladım.</a:t>
            </a:r>
            <a:endParaRPr lang="tr-TR" sz="2400" dirty="0">
              <a:solidFill>
                <a:schemeClr val="tx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475" y="1576685"/>
            <a:ext cx="6997050" cy="3935841"/>
          </a:xfrm>
          <a:prstGeom prst="rect">
            <a:avLst/>
          </a:prstGeom>
        </p:spPr>
      </p:pic>
    </p:spTree>
    <p:extLst>
      <p:ext uri="{BB962C8B-B14F-4D97-AF65-F5344CB8AC3E}">
        <p14:creationId xmlns:p14="http://schemas.microsoft.com/office/powerpoint/2010/main" val="3184931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40376" y="415104"/>
            <a:ext cx="8911687" cy="1280890"/>
          </a:xfrm>
        </p:spPr>
        <p:txBody>
          <a:bodyPr/>
          <a:lstStyle/>
          <a:p>
            <a:r>
              <a:rPr lang="tr-TR" b="1" dirty="0" smtClean="0">
                <a:solidFill>
                  <a:schemeClr val="accent4">
                    <a:lumMod val="50000"/>
                  </a:schemeClr>
                </a:solidFill>
              </a:rPr>
              <a:t>ÇIKAN LİNKLER</a:t>
            </a:r>
            <a:endParaRPr lang="tr-TR" b="1" dirty="0">
              <a:solidFill>
                <a:schemeClr val="accent4">
                  <a:lumMod val="50000"/>
                </a:schemeClr>
              </a:solidFill>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373" y="1186177"/>
            <a:ext cx="9315690" cy="5507721"/>
          </a:xfrm>
        </p:spPr>
      </p:pic>
    </p:spTree>
    <p:extLst>
      <p:ext uri="{BB962C8B-B14F-4D97-AF65-F5344CB8AC3E}">
        <p14:creationId xmlns:p14="http://schemas.microsoft.com/office/powerpoint/2010/main" val="4285852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402" y="940525"/>
            <a:ext cx="9994841" cy="5172892"/>
          </a:xfrm>
        </p:spPr>
      </p:pic>
    </p:spTree>
    <p:extLst>
      <p:ext uri="{BB962C8B-B14F-4D97-AF65-F5344CB8AC3E}">
        <p14:creationId xmlns:p14="http://schemas.microsoft.com/office/powerpoint/2010/main" val="2626887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b="1" dirty="0" smtClean="0">
                <a:solidFill>
                  <a:schemeClr val="accent4">
                    <a:lumMod val="50000"/>
                  </a:schemeClr>
                </a:solidFill>
              </a:rPr>
              <a:t>KULLANILABİLİRLİK TESTİ</a:t>
            </a:r>
            <a:br>
              <a:rPr lang="tr-TR" sz="4400" b="1" dirty="0" smtClean="0">
                <a:solidFill>
                  <a:schemeClr val="accent4">
                    <a:lumMod val="50000"/>
                  </a:schemeClr>
                </a:solidFill>
              </a:rPr>
            </a:br>
            <a:endParaRPr lang="tr-TR" sz="4400" dirty="0">
              <a:solidFill>
                <a:schemeClr val="accent4">
                  <a:lumMod val="50000"/>
                </a:schemeClr>
              </a:solidFill>
            </a:endParaRPr>
          </a:p>
        </p:txBody>
      </p:sp>
      <p:sp>
        <p:nvSpPr>
          <p:cNvPr id="3" name="İçerik Yer Tutucusu 2"/>
          <p:cNvSpPr>
            <a:spLocks noGrp="1"/>
          </p:cNvSpPr>
          <p:nvPr>
            <p:ph idx="1"/>
          </p:nvPr>
        </p:nvSpPr>
        <p:spPr>
          <a:xfrm>
            <a:off x="1657394" y="1628504"/>
            <a:ext cx="9720000" cy="3196045"/>
          </a:xfrm>
        </p:spPr>
        <p:txBody>
          <a:bodyPr>
            <a:noAutofit/>
          </a:bodyPr>
          <a:lstStyle/>
          <a:p>
            <a:pPr marL="0" indent="0" algn="just" fontAlgn="base">
              <a:buNone/>
            </a:pPr>
            <a:r>
              <a:rPr lang="tr-TR" sz="2800" dirty="0" smtClean="0">
                <a:solidFill>
                  <a:schemeClr val="tx1">
                    <a:lumMod val="95000"/>
                    <a:lumOff val="5000"/>
                  </a:schemeClr>
                </a:solidFill>
              </a:rPr>
              <a:t>Kullanılabilirlik </a:t>
            </a:r>
            <a:r>
              <a:rPr lang="tr-TR" sz="2800" dirty="0">
                <a:solidFill>
                  <a:schemeClr val="tx1">
                    <a:lumMod val="95000"/>
                    <a:lumOff val="5000"/>
                  </a:schemeClr>
                </a:solidFill>
              </a:rPr>
              <a:t>testi, bir ürünü veya hizmeti, temsilci kullanıcılarla test ederek değerlendirmeyi ifade eder. Tipik olarak, bir test sırasında, katılımcılar gözlemcileri izlerken, dinlerken ve not alırken tipik görevleri tamamlamaya çalışacaktır. Amaç, herhangi bir kullanılabilirlik problemini tanımlamak, niteliksel ve niceliksel verileri toplamak ve katılımcının ürünle ilgili memnuniyetini belirlemektir</a:t>
            </a:r>
            <a:r>
              <a:rPr lang="tr-TR" sz="2800" dirty="0" smtClean="0">
                <a:solidFill>
                  <a:schemeClr val="tx1">
                    <a:lumMod val="95000"/>
                    <a:lumOff val="5000"/>
                  </a:schemeClr>
                </a:solidFill>
              </a:rPr>
              <a:t>.</a:t>
            </a:r>
            <a:endParaRPr lang="tr-TR" sz="2800" dirty="0">
              <a:solidFill>
                <a:schemeClr val="tx1">
                  <a:lumMod val="95000"/>
                  <a:lumOff val="5000"/>
                </a:schemeClr>
              </a:solidFill>
            </a:endParaRPr>
          </a:p>
        </p:txBody>
      </p:sp>
    </p:spTree>
    <p:extLst>
      <p:ext uri="{BB962C8B-B14F-4D97-AF65-F5344CB8AC3E}">
        <p14:creationId xmlns:p14="http://schemas.microsoft.com/office/powerpoint/2010/main" val="3290916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2249578" y="459378"/>
            <a:ext cx="8915399" cy="1543594"/>
          </a:xfrm>
        </p:spPr>
        <p:txBody>
          <a:bodyPr>
            <a:normAutofit/>
          </a:bodyPr>
          <a:lstStyle/>
          <a:p>
            <a:r>
              <a:rPr lang="tr-TR" sz="4400" b="1" dirty="0" smtClean="0">
                <a:solidFill>
                  <a:schemeClr val="accent4">
                    <a:lumMod val="50000"/>
                  </a:schemeClr>
                </a:solidFill>
              </a:rPr>
              <a:t>KULLANILABİLİRLİK TESTİ NEDİR?</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Alt Başlık 2"/>
          <p:cNvSpPr>
            <a:spLocks noGrp="1"/>
          </p:cNvSpPr>
          <p:nvPr>
            <p:ph type="subTitle" idx="1"/>
          </p:nvPr>
        </p:nvSpPr>
        <p:spPr>
          <a:xfrm>
            <a:off x="1718355" y="1593670"/>
            <a:ext cx="9720000" cy="2943496"/>
          </a:xfrm>
        </p:spPr>
        <p:txBody>
          <a:bodyPr>
            <a:noAutofit/>
          </a:bodyPr>
          <a:lstStyle/>
          <a:p>
            <a:pPr algn="just"/>
            <a:r>
              <a:rPr lang="tr-TR" sz="2800" dirty="0" smtClean="0">
                <a:solidFill>
                  <a:schemeClr val="tx1">
                    <a:lumMod val="95000"/>
                    <a:lumOff val="5000"/>
                  </a:schemeClr>
                </a:solidFill>
              </a:rPr>
              <a:t>Kullanılabilirlik </a:t>
            </a:r>
            <a:r>
              <a:rPr lang="tr-TR" sz="2800" dirty="0">
                <a:solidFill>
                  <a:schemeClr val="tx1">
                    <a:lumMod val="95000"/>
                    <a:lumOff val="5000"/>
                  </a:schemeClr>
                </a:solidFill>
              </a:rPr>
              <a:t>testi, bir şeyi kullanmanın ne kadar kolay olduğunu gerçek kullanıcılar ile test ederek görmek için bir yoldur.</a:t>
            </a:r>
          </a:p>
          <a:p>
            <a:pPr algn="just"/>
            <a:r>
              <a:rPr lang="tr-TR" sz="2800" dirty="0">
                <a:solidFill>
                  <a:schemeClr val="tx1">
                    <a:lumMod val="95000"/>
                    <a:lumOff val="5000"/>
                  </a:schemeClr>
                </a:solidFill>
              </a:rPr>
              <a:t>Kullanıcılardan, genellikle bir araştırmacı tarafından gözlemlendikleri sırada, problemlerle karşılaştıkları yerleri ve kafa karışıklığı yaşadıklarını görmek için görevleri tamamlamaları istenir. Daha fazla insan benzer sorunlarla karşılaşırsa, bu kullanılabilirlik sorunlarının üstesinden gelmek için önerilerde bulunulur.</a:t>
            </a:r>
          </a:p>
          <a:p>
            <a:pPr algn="just"/>
            <a:endParaRPr lang="tr-TR" sz="2800" dirty="0">
              <a:solidFill>
                <a:schemeClr val="tx1">
                  <a:lumMod val="95000"/>
                  <a:lumOff val="5000"/>
                </a:schemeClr>
              </a:solidFill>
            </a:endParaRPr>
          </a:p>
        </p:txBody>
      </p:sp>
    </p:spTree>
    <p:extLst>
      <p:ext uri="{BB962C8B-B14F-4D97-AF65-F5344CB8AC3E}">
        <p14:creationId xmlns:p14="http://schemas.microsoft.com/office/powerpoint/2010/main" val="2953453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82357" y="493482"/>
            <a:ext cx="9329109" cy="1280890"/>
          </a:xfrm>
        </p:spPr>
        <p:txBody>
          <a:bodyPr>
            <a:noAutofit/>
          </a:bodyPr>
          <a:lstStyle/>
          <a:p>
            <a:r>
              <a:rPr lang="tr-TR" sz="4400" b="1" dirty="0" smtClean="0">
                <a:solidFill>
                  <a:schemeClr val="accent4">
                    <a:lumMod val="50000"/>
                  </a:schemeClr>
                </a:solidFill>
              </a:rPr>
              <a:t>KULLANILABİLİRLİK TESTİ AVANTAJLARI</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İçerik Yer Tutucusu 2"/>
          <p:cNvSpPr>
            <a:spLocks noGrp="1"/>
          </p:cNvSpPr>
          <p:nvPr>
            <p:ph idx="1"/>
          </p:nvPr>
        </p:nvSpPr>
        <p:spPr>
          <a:xfrm>
            <a:off x="1864838" y="1497872"/>
            <a:ext cx="9846628" cy="4545875"/>
          </a:xfrm>
        </p:spPr>
        <p:txBody>
          <a:bodyPr>
            <a:noAutofit/>
          </a:bodyPr>
          <a:lstStyle/>
          <a:p>
            <a:pPr marL="0" indent="0">
              <a:buNone/>
            </a:pPr>
            <a:r>
              <a:rPr lang="tr-TR" sz="2400" dirty="0" smtClean="0">
                <a:solidFill>
                  <a:schemeClr val="tx1">
                    <a:lumMod val="95000"/>
                    <a:lumOff val="5000"/>
                  </a:schemeClr>
                </a:solidFill>
              </a:rPr>
              <a:t>Kullanılabilirlik </a:t>
            </a:r>
            <a:r>
              <a:rPr lang="tr-TR" sz="2400" dirty="0">
                <a:solidFill>
                  <a:schemeClr val="tx1">
                    <a:lumMod val="95000"/>
                    <a:lumOff val="5000"/>
                  </a:schemeClr>
                </a:solidFill>
              </a:rPr>
              <a:t>testinin birçok avantajı vardır:</a:t>
            </a:r>
          </a:p>
          <a:p>
            <a:r>
              <a:rPr lang="tr-TR" sz="2400" dirty="0">
                <a:solidFill>
                  <a:schemeClr val="tx1">
                    <a:lumMod val="95000"/>
                    <a:lumOff val="5000"/>
                  </a:schemeClr>
                </a:solidFill>
              </a:rPr>
              <a:t>Proje ekibine odaklanmak için hedef kitleden doğrudan </a:t>
            </a:r>
            <a:r>
              <a:rPr lang="tr-TR" sz="2400" dirty="0" smtClean="0">
                <a:solidFill>
                  <a:schemeClr val="tx1">
                    <a:lumMod val="95000"/>
                    <a:lumOff val="5000"/>
                  </a:schemeClr>
                </a:solidFill>
              </a:rPr>
              <a:t>geri bildirim alır.</a:t>
            </a:r>
            <a:endParaRPr lang="tr-TR" sz="2400" dirty="0">
              <a:solidFill>
                <a:schemeClr val="tx1">
                  <a:lumMod val="95000"/>
                  <a:lumOff val="5000"/>
                </a:schemeClr>
              </a:solidFill>
            </a:endParaRPr>
          </a:p>
          <a:p>
            <a:r>
              <a:rPr lang="tr-TR" sz="2400" dirty="0">
                <a:solidFill>
                  <a:schemeClr val="tx1">
                    <a:lumMod val="95000"/>
                    <a:lumOff val="5000"/>
                  </a:schemeClr>
                </a:solidFill>
              </a:rPr>
              <a:t>Kullanıcıların tartışılan farklı seçeneklere nasıl tepki verdiklerini görmek için sorunu test ederek iç tartışmalar çözülebilir.</a:t>
            </a:r>
          </a:p>
          <a:p>
            <a:r>
              <a:rPr lang="tr-TR" sz="2400" dirty="0">
                <a:solidFill>
                  <a:schemeClr val="tx1">
                    <a:lumMod val="95000"/>
                    <a:lumOff val="5000"/>
                  </a:schemeClr>
                </a:solidFill>
              </a:rPr>
              <a:t>Ürün piyasaya sürülmeden önce sorunlar ve potansiyel sorunlar </a:t>
            </a:r>
            <a:r>
              <a:rPr lang="tr-TR" sz="2400" dirty="0" smtClean="0">
                <a:solidFill>
                  <a:schemeClr val="tx1">
                    <a:lumMod val="95000"/>
                    <a:lumOff val="5000"/>
                  </a:schemeClr>
                </a:solidFill>
              </a:rPr>
              <a:t>vurgulanır.</a:t>
            </a:r>
            <a:endParaRPr lang="tr-TR" sz="2400" dirty="0">
              <a:solidFill>
                <a:schemeClr val="tx1">
                  <a:lumMod val="95000"/>
                  <a:lumOff val="5000"/>
                </a:schemeClr>
              </a:solidFill>
            </a:endParaRPr>
          </a:p>
          <a:p>
            <a:r>
              <a:rPr lang="tr-TR" sz="2400" dirty="0">
                <a:solidFill>
                  <a:schemeClr val="tx1">
                    <a:lumMod val="95000"/>
                    <a:lumOff val="5000"/>
                  </a:schemeClr>
                </a:solidFill>
              </a:rPr>
              <a:t>Kullanılabilirlik testinin iş avantajları, projenin sonunda </a:t>
            </a:r>
            <a:r>
              <a:rPr lang="tr-TR" sz="2400" dirty="0" smtClean="0">
                <a:solidFill>
                  <a:schemeClr val="tx1">
                    <a:lumMod val="95000"/>
                    <a:lumOff val="5000"/>
                  </a:schemeClr>
                </a:solidFill>
              </a:rPr>
              <a:t>görülebilir.</a:t>
            </a:r>
            <a:endParaRPr lang="tr-TR" sz="2400" dirty="0">
              <a:solidFill>
                <a:schemeClr val="tx1">
                  <a:lumMod val="95000"/>
                  <a:lumOff val="5000"/>
                </a:schemeClr>
              </a:solidFill>
            </a:endParaRPr>
          </a:p>
          <a:p>
            <a:r>
              <a:rPr lang="tr-TR" sz="2400" dirty="0">
                <a:solidFill>
                  <a:schemeClr val="tx1">
                    <a:lumMod val="95000"/>
                    <a:lumOff val="5000"/>
                  </a:schemeClr>
                </a:solidFill>
              </a:rPr>
              <a:t>K</a:t>
            </a:r>
            <a:r>
              <a:rPr lang="tr-TR" sz="2400" dirty="0" smtClean="0">
                <a:solidFill>
                  <a:schemeClr val="tx1">
                    <a:lumMod val="95000"/>
                    <a:lumOff val="5000"/>
                  </a:schemeClr>
                </a:solidFill>
              </a:rPr>
              <a:t>ullanım </a:t>
            </a:r>
            <a:r>
              <a:rPr lang="tr-TR" sz="2400" dirty="0">
                <a:solidFill>
                  <a:schemeClr val="tx1">
                    <a:lumMod val="95000"/>
                    <a:lumOff val="5000"/>
                  </a:schemeClr>
                </a:solidFill>
              </a:rPr>
              <a:t>olasılığını </a:t>
            </a:r>
            <a:r>
              <a:rPr lang="tr-TR" sz="2400" dirty="0" smtClean="0">
                <a:solidFill>
                  <a:schemeClr val="tx1">
                    <a:lumMod val="95000"/>
                    <a:lumOff val="5000"/>
                  </a:schemeClr>
                </a:solidFill>
              </a:rPr>
              <a:t>arttırır </a:t>
            </a:r>
            <a:r>
              <a:rPr lang="tr-TR" sz="2400" dirty="0">
                <a:solidFill>
                  <a:schemeClr val="tx1">
                    <a:lumMod val="95000"/>
                    <a:lumOff val="5000"/>
                  </a:schemeClr>
                </a:solidFill>
              </a:rPr>
              <a:t>ve kullanım </a:t>
            </a:r>
            <a:r>
              <a:rPr lang="tr-TR" sz="2400" dirty="0" smtClean="0">
                <a:solidFill>
                  <a:schemeClr val="tx1">
                    <a:lumMod val="95000"/>
                    <a:lumOff val="5000"/>
                  </a:schemeClr>
                </a:solidFill>
              </a:rPr>
              <a:t>tekrarını arttırır.</a:t>
            </a:r>
            <a:endParaRPr lang="tr-TR" sz="2400" dirty="0">
              <a:solidFill>
                <a:schemeClr val="tx1">
                  <a:lumMod val="95000"/>
                  <a:lumOff val="5000"/>
                </a:schemeClr>
              </a:solidFill>
            </a:endParaRPr>
          </a:p>
          <a:p>
            <a:r>
              <a:rPr lang="tr-TR" sz="2400" dirty="0">
                <a:solidFill>
                  <a:schemeClr val="tx1">
                    <a:lumMod val="95000"/>
                    <a:lumOff val="5000"/>
                  </a:schemeClr>
                </a:solidFill>
              </a:rPr>
              <a:t>Ürünün çökme riskini en aza </a:t>
            </a:r>
            <a:r>
              <a:rPr lang="tr-TR" sz="2400" dirty="0" smtClean="0">
                <a:solidFill>
                  <a:schemeClr val="tx1">
                    <a:lumMod val="95000"/>
                    <a:lumOff val="5000"/>
                  </a:schemeClr>
                </a:solidFill>
              </a:rPr>
              <a:t>indirir.</a:t>
            </a:r>
            <a:endParaRPr lang="tr-TR" sz="2400" dirty="0">
              <a:solidFill>
                <a:schemeClr val="tx1">
                  <a:lumMod val="95000"/>
                  <a:lumOff val="5000"/>
                </a:schemeClr>
              </a:solidFill>
            </a:endParaRPr>
          </a:p>
          <a:p>
            <a:r>
              <a:rPr lang="tr-TR" sz="2400" dirty="0">
                <a:solidFill>
                  <a:schemeClr val="tx1">
                    <a:lumMod val="95000"/>
                    <a:lumOff val="5000"/>
                  </a:schemeClr>
                </a:solidFill>
              </a:rPr>
              <a:t>Kullanıcılar hedeflerine ulaşma konusunda daha başarılı olurlar.</a:t>
            </a:r>
          </a:p>
          <a:p>
            <a:pPr marL="0" indent="0">
              <a:buNone/>
            </a:pPr>
            <a:endParaRPr lang="tr-TR" sz="2400" dirty="0">
              <a:solidFill>
                <a:schemeClr val="tx1">
                  <a:lumMod val="95000"/>
                  <a:lumOff val="5000"/>
                </a:schemeClr>
              </a:solidFill>
            </a:endParaRPr>
          </a:p>
        </p:txBody>
      </p:sp>
    </p:spTree>
    <p:extLst>
      <p:ext uri="{BB962C8B-B14F-4D97-AF65-F5344CB8AC3E}">
        <p14:creationId xmlns:p14="http://schemas.microsoft.com/office/powerpoint/2010/main" val="2710315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52374" y="519607"/>
            <a:ext cx="9720000" cy="1280890"/>
          </a:xfrm>
        </p:spPr>
        <p:txBody>
          <a:bodyPr>
            <a:noAutofit/>
          </a:bodyPr>
          <a:lstStyle/>
          <a:p>
            <a:r>
              <a:rPr lang="tr-TR" sz="4400" b="1" dirty="0" smtClean="0">
                <a:solidFill>
                  <a:schemeClr val="accent4">
                    <a:lumMod val="50000"/>
                  </a:schemeClr>
                </a:solidFill>
              </a:rPr>
              <a:t>KULLANILABİLİRLİK TESTİ DEZAVANTAJLARI</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İçerik Yer Tutucusu 2"/>
          <p:cNvSpPr>
            <a:spLocks noGrp="1"/>
          </p:cNvSpPr>
          <p:nvPr>
            <p:ph idx="1"/>
          </p:nvPr>
        </p:nvSpPr>
        <p:spPr>
          <a:xfrm>
            <a:off x="1674812" y="2063932"/>
            <a:ext cx="9720000" cy="3387634"/>
          </a:xfrm>
        </p:spPr>
        <p:txBody>
          <a:bodyPr>
            <a:noAutofit/>
          </a:bodyPr>
          <a:lstStyle/>
          <a:p>
            <a:pPr marL="0" indent="0" algn="just">
              <a:buNone/>
            </a:pPr>
            <a:r>
              <a:rPr lang="tr-TR" sz="2800" dirty="0" smtClean="0">
                <a:solidFill>
                  <a:schemeClr val="tx1">
                    <a:lumMod val="95000"/>
                    <a:lumOff val="5000"/>
                  </a:schemeClr>
                </a:solidFill>
              </a:rPr>
              <a:t>Kullanılabilirlik </a:t>
            </a:r>
            <a:r>
              <a:rPr lang="tr-TR" sz="2800" dirty="0">
                <a:solidFill>
                  <a:schemeClr val="tx1">
                    <a:lumMod val="95000"/>
                    <a:lumOff val="5000"/>
                  </a:schemeClr>
                </a:solidFill>
              </a:rPr>
              <a:t>testi birçok fayda sağlar, ancak bu metodolojinin kullanılmasında dikkat edilmesi gereken birkaç dezavantaj vardır. İlk olarak, test gerçek hayat </a:t>
            </a:r>
            <a:r>
              <a:rPr lang="tr-TR" sz="2800" dirty="0" smtClean="0">
                <a:solidFill>
                  <a:schemeClr val="tx1">
                    <a:lumMod val="95000"/>
                    <a:lumOff val="5000"/>
                  </a:schemeClr>
                </a:solidFill>
              </a:rPr>
              <a:t>senaryosunun </a:t>
            </a:r>
            <a:r>
              <a:rPr lang="tr-TR" sz="2800" dirty="0" err="1" smtClean="0">
                <a:solidFill>
                  <a:schemeClr val="tx1">
                    <a:lumMod val="95000"/>
                    <a:lumOff val="5000"/>
                  </a:schemeClr>
                </a:solidFill>
              </a:rPr>
              <a:t>100%'ünü</a:t>
            </a:r>
            <a:r>
              <a:rPr lang="tr-TR" sz="2800" dirty="0" smtClean="0">
                <a:solidFill>
                  <a:schemeClr val="tx1">
                    <a:lumMod val="95000"/>
                    <a:lumOff val="5000"/>
                  </a:schemeClr>
                </a:solidFill>
              </a:rPr>
              <a:t> </a:t>
            </a:r>
            <a:r>
              <a:rPr lang="tr-TR" sz="2800" dirty="0">
                <a:solidFill>
                  <a:schemeClr val="tx1">
                    <a:lumMod val="95000"/>
                    <a:lumOff val="5000"/>
                  </a:schemeClr>
                </a:solidFill>
              </a:rPr>
              <a:t>temsil etmemektedir, örneğin bir anne evde iki genç </a:t>
            </a:r>
            <a:r>
              <a:rPr lang="tr-TR" sz="2800" dirty="0" smtClean="0">
                <a:solidFill>
                  <a:schemeClr val="tx1">
                    <a:lumMod val="95000"/>
                    <a:lumOff val="5000"/>
                  </a:schemeClr>
                </a:solidFill>
              </a:rPr>
              <a:t>çocuğu </a:t>
            </a:r>
            <a:r>
              <a:rPr lang="tr-TR" sz="2800" dirty="0">
                <a:solidFill>
                  <a:schemeClr val="tx1">
                    <a:lumMod val="95000"/>
                    <a:lumOff val="5000"/>
                  </a:schemeClr>
                </a:solidFill>
              </a:rPr>
              <a:t>evde olduğu gibi koşturmayacaktır. Ayrıca, kullanılabilirlik testi çoğunlukla kalitatiftir, bu nedenle anketin verebileceği </a:t>
            </a:r>
            <a:r>
              <a:rPr lang="tr-TR" sz="2800" dirty="0" smtClean="0">
                <a:solidFill>
                  <a:schemeClr val="tx1">
                    <a:lumMod val="95000"/>
                    <a:lumOff val="5000"/>
                  </a:schemeClr>
                </a:solidFill>
              </a:rPr>
              <a:t>geri bildirimlerin </a:t>
            </a:r>
            <a:r>
              <a:rPr lang="tr-TR" sz="2800" dirty="0">
                <a:solidFill>
                  <a:schemeClr val="tx1">
                    <a:lumMod val="95000"/>
                    <a:lumOff val="5000"/>
                  </a:schemeClr>
                </a:solidFill>
              </a:rPr>
              <a:t>büyük örneklerini vermez, ancak geri bildirim daha doğru ve anlayışlı olabilir.</a:t>
            </a:r>
          </a:p>
          <a:p>
            <a:pPr algn="just"/>
            <a:endParaRPr lang="tr-TR" sz="2800" dirty="0">
              <a:solidFill>
                <a:schemeClr val="tx1">
                  <a:lumMod val="95000"/>
                  <a:lumOff val="5000"/>
                </a:schemeClr>
              </a:solidFill>
            </a:endParaRPr>
          </a:p>
        </p:txBody>
      </p:sp>
    </p:spTree>
    <p:extLst>
      <p:ext uri="{BB962C8B-B14F-4D97-AF65-F5344CB8AC3E}">
        <p14:creationId xmlns:p14="http://schemas.microsoft.com/office/powerpoint/2010/main" val="3673644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b="1" dirty="0" smtClean="0">
                <a:solidFill>
                  <a:schemeClr val="accent4">
                    <a:lumMod val="50000"/>
                  </a:schemeClr>
                </a:solidFill>
              </a:rPr>
              <a:t>SONUÇ</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İçerik Yer Tutucusu 2"/>
          <p:cNvSpPr>
            <a:spLocks noGrp="1"/>
          </p:cNvSpPr>
          <p:nvPr>
            <p:ph idx="1"/>
          </p:nvPr>
        </p:nvSpPr>
        <p:spPr>
          <a:xfrm>
            <a:off x="1579018" y="1567543"/>
            <a:ext cx="9720000" cy="2995748"/>
          </a:xfrm>
        </p:spPr>
        <p:txBody>
          <a:bodyPr>
            <a:noAutofit/>
          </a:bodyPr>
          <a:lstStyle/>
          <a:p>
            <a:pPr marL="0" indent="0" algn="just">
              <a:buNone/>
            </a:pPr>
            <a:r>
              <a:rPr lang="tr-TR" sz="2800" dirty="0" smtClean="0">
                <a:solidFill>
                  <a:schemeClr val="tx1">
                    <a:lumMod val="95000"/>
                    <a:lumOff val="5000"/>
                  </a:schemeClr>
                </a:solidFill>
                <a:hlinkClick r:id="rId2"/>
              </a:rPr>
              <a:t>Kullanılabilirlik testi</a:t>
            </a:r>
            <a:r>
              <a:rPr lang="tr-TR" sz="2800" dirty="0" smtClean="0">
                <a:solidFill>
                  <a:schemeClr val="tx1">
                    <a:lumMod val="95000"/>
                    <a:lumOff val="5000"/>
                  </a:schemeClr>
                </a:solidFill>
              </a:rPr>
              <a:t>, </a:t>
            </a:r>
            <a:r>
              <a:rPr lang="tr-TR" sz="2800" dirty="0">
                <a:solidFill>
                  <a:schemeClr val="tx1">
                    <a:lumMod val="95000"/>
                    <a:lumOff val="5000"/>
                  </a:schemeClr>
                </a:solidFill>
              </a:rPr>
              <a:t>proje yaşam döngüsü boyunca çeşitli şekillerde kullanılabilir. Gerçek yaşam kullanımını taklit edememesine rağmen, kullanılabilirlik testi, web sitenizin kullanıcıları hedeflerine hızlı ve kolay bir şekilde ulaşmasında desteklemesini sağlamak için hala en iyi yöntemdir. İşletmeler, kullanıcılarının ihtiyaçlarını ve beklentilerini karşıladıklarında, başarılı bir hizmet geliştirme olasılıkları daha yüksektir.</a:t>
            </a:r>
          </a:p>
          <a:p>
            <a:pPr algn="just"/>
            <a:endParaRPr lang="tr-TR" sz="2800" dirty="0">
              <a:solidFill>
                <a:schemeClr val="tx1">
                  <a:lumMod val="95000"/>
                  <a:lumOff val="5000"/>
                </a:schemeClr>
              </a:solidFill>
            </a:endParaRPr>
          </a:p>
        </p:txBody>
      </p:sp>
    </p:spTree>
    <p:extLst>
      <p:ext uri="{BB962C8B-B14F-4D97-AF65-F5344CB8AC3E}">
        <p14:creationId xmlns:p14="http://schemas.microsoft.com/office/powerpoint/2010/main" val="3131380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b="1" dirty="0" smtClean="0">
                <a:solidFill>
                  <a:schemeClr val="accent4">
                    <a:lumMod val="50000"/>
                  </a:schemeClr>
                </a:solidFill>
              </a:rPr>
              <a:t>AĞAÇ TESTİ NEDİR?</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İçerik Yer Tutucusu 2"/>
          <p:cNvSpPr>
            <a:spLocks noGrp="1"/>
          </p:cNvSpPr>
          <p:nvPr>
            <p:ph idx="1"/>
          </p:nvPr>
        </p:nvSpPr>
        <p:spPr>
          <a:xfrm>
            <a:off x="1692229" y="1419497"/>
            <a:ext cx="9720000" cy="5050972"/>
          </a:xfrm>
        </p:spPr>
        <p:txBody>
          <a:bodyPr>
            <a:noAutofit/>
          </a:bodyPr>
          <a:lstStyle/>
          <a:p>
            <a:pPr marL="0" indent="0" algn="just">
              <a:buNone/>
            </a:pP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Ağaç testi, insanların web sitenizde ne kadar kolay bilgi bulabildiğini ve insanların nerede kaybolduğunu tam olarak söyler</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Ağaç </a:t>
            </a: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testi şu sorulara cevap verebilir:</a:t>
            </a:r>
          </a:p>
          <a:p>
            <a:pPr algn="just"/>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Etiketlerim insanlar için anlamlı mı?</a:t>
            </a:r>
          </a:p>
          <a:p>
            <a:pPr algn="just"/>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İçeriğim insanlara mantıksal olarak gruplanıyor mu?</a:t>
            </a:r>
          </a:p>
          <a:p>
            <a:pPr algn="just"/>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İnsanlar istedikleri bilgiyi kolay ve hızlı bir şekilde bulabilir mi? Değilse, onları durduran nedir</a:t>
            </a:r>
            <a:r>
              <a:rPr lang="tr-TR"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a:buNone/>
            </a:pPr>
            <a:r>
              <a:rPr lang="tr-TR" sz="2800" dirty="0">
                <a:solidFill>
                  <a:schemeClr val="tx1">
                    <a:lumMod val="95000"/>
                    <a:lumOff val="5000"/>
                  </a:schemeClr>
                </a:solidFill>
              </a:rPr>
              <a:t>Ağaç testi normalde </a:t>
            </a:r>
            <a:r>
              <a:rPr lang="tr-TR" sz="2800" dirty="0" err="1">
                <a:solidFill>
                  <a:schemeClr val="tx1">
                    <a:lumMod val="95000"/>
                    <a:lumOff val="5000"/>
                  </a:schemeClr>
                </a:solidFill>
                <a:hlinkClick r:id="rId2"/>
              </a:rPr>
              <a:t>Treejack</a:t>
            </a:r>
            <a:r>
              <a:rPr lang="tr-TR" sz="2800" dirty="0">
                <a:solidFill>
                  <a:schemeClr val="tx1">
                    <a:lumMod val="95000"/>
                    <a:lumOff val="5000"/>
                  </a:schemeClr>
                </a:solidFill>
              </a:rPr>
              <a:t> gibi çevrimiçi araçları kullanarak tasarım sürecinin başında yapılır.</a:t>
            </a:r>
            <a:endParaRPr lang="tr-TR"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74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b="1" dirty="0" smtClean="0">
                <a:solidFill>
                  <a:schemeClr val="accent4">
                    <a:lumMod val="50000"/>
                  </a:schemeClr>
                </a:solidFill>
              </a:rPr>
              <a:t>AĞAÇ TESTİNİN AVANTAJLARI</a:t>
            </a:r>
            <a:br>
              <a:rPr lang="tr-TR" sz="4400" b="1" dirty="0" smtClean="0">
                <a:solidFill>
                  <a:schemeClr val="accent4">
                    <a:lumMod val="50000"/>
                  </a:schemeClr>
                </a:solidFill>
              </a:rPr>
            </a:br>
            <a:endParaRPr lang="tr-TR" sz="4400" b="1" dirty="0">
              <a:solidFill>
                <a:schemeClr val="accent4">
                  <a:lumMod val="50000"/>
                </a:schemeClr>
              </a:solidFill>
            </a:endParaRPr>
          </a:p>
        </p:txBody>
      </p:sp>
      <p:sp>
        <p:nvSpPr>
          <p:cNvPr id="3" name="İçerik Yer Tutucusu 2"/>
          <p:cNvSpPr>
            <a:spLocks noGrp="1"/>
          </p:cNvSpPr>
          <p:nvPr>
            <p:ph idx="1"/>
          </p:nvPr>
        </p:nvSpPr>
        <p:spPr>
          <a:xfrm>
            <a:off x="2136367" y="1576252"/>
            <a:ext cx="8915400" cy="1898468"/>
          </a:xfrm>
        </p:spPr>
        <p:txBody>
          <a:bodyPr>
            <a:noAutofit/>
          </a:bodyPr>
          <a:lstStyle/>
          <a:p>
            <a:r>
              <a:rPr lang="tr-TR" sz="2800" dirty="0" smtClean="0">
                <a:solidFill>
                  <a:schemeClr val="tx1">
                    <a:lumMod val="95000"/>
                    <a:lumOff val="5000"/>
                  </a:schemeClr>
                </a:solidFill>
              </a:rPr>
              <a:t>Oturumlar</a:t>
            </a:r>
            <a:r>
              <a:rPr lang="tr-TR" sz="2800" dirty="0">
                <a:solidFill>
                  <a:schemeClr val="tx1">
                    <a:lumMod val="95000"/>
                    <a:lumOff val="5000"/>
                  </a:schemeClr>
                </a:solidFill>
              </a:rPr>
              <a:t>, işe alımları daha kolay hale </a:t>
            </a:r>
            <a:r>
              <a:rPr lang="tr-TR" sz="2800" dirty="0" smtClean="0">
                <a:solidFill>
                  <a:schemeClr val="tx1">
                    <a:lumMod val="95000"/>
                    <a:lumOff val="5000"/>
                  </a:schemeClr>
                </a:solidFill>
              </a:rPr>
              <a:t>getirir. Test </a:t>
            </a:r>
            <a:r>
              <a:rPr lang="tr-TR" sz="2800" dirty="0">
                <a:solidFill>
                  <a:schemeClr val="tx1">
                    <a:lumMod val="95000"/>
                    <a:lumOff val="5000"/>
                  </a:schemeClr>
                </a:solidFill>
              </a:rPr>
              <a:t>uzaktan yapılabilir, bu nedenle maliyeti </a:t>
            </a:r>
            <a:r>
              <a:rPr lang="tr-TR" sz="2800" dirty="0" smtClean="0">
                <a:solidFill>
                  <a:schemeClr val="tx1">
                    <a:lumMod val="95000"/>
                    <a:lumOff val="5000"/>
                  </a:schemeClr>
                </a:solidFill>
              </a:rPr>
              <a:t>düşürür.</a:t>
            </a:r>
            <a:endParaRPr lang="tr-TR" sz="2800" dirty="0">
              <a:solidFill>
                <a:schemeClr val="tx1">
                  <a:lumMod val="95000"/>
                  <a:lumOff val="5000"/>
                </a:schemeClr>
              </a:solidFill>
            </a:endParaRPr>
          </a:p>
          <a:p>
            <a:r>
              <a:rPr lang="tr-TR" sz="2800" dirty="0">
                <a:solidFill>
                  <a:schemeClr val="tx1">
                    <a:lumMod val="95000"/>
                    <a:lumOff val="5000"/>
                  </a:schemeClr>
                </a:solidFill>
              </a:rPr>
              <a:t>Verileri analiz etmek hızlıdır ve sonuçlar hızlı bir şekilde harekete geçirilebilir.</a:t>
            </a:r>
          </a:p>
        </p:txBody>
      </p:sp>
    </p:spTree>
    <p:extLst>
      <p:ext uri="{BB962C8B-B14F-4D97-AF65-F5344CB8AC3E}">
        <p14:creationId xmlns:p14="http://schemas.microsoft.com/office/powerpoint/2010/main" val="3320243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Yeşil">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474</TotalTime>
  <Words>594</Words>
  <Application>Microsoft Office PowerPoint</Application>
  <PresentationFormat>Geniş ekran</PresentationFormat>
  <Paragraphs>79</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Times New Roman</vt:lpstr>
      <vt:lpstr>Wingdings</vt:lpstr>
      <vt:lpstr>Wingdings 3</vt:lpstr>
      <vt:lpstr>Duman</vt:lpstr>
      <vt:lpstr>KULLANILABİLİRLİK  AĞAÇ TESTİ</vt:lpstr>
      <vt:lpstr>KULLANILABİLİRLİK AĞAÇ TESTİNDE GÖRECEĞİMİZ BAŞLIKLAR</vt:lpstr>
      <vt:lpstr>KULLANILABİLİRLİK TESTİ </vt:lpstr>
      <vt:lpstr>KULLANILABİLİRLİK TESTİ NEDİR? </vt:lpstr>
      <vt:lpstr>KULLANILABİLİRLİK TESTİ AVANTAJLARI </vt:lpstr>
      <vt:lpstr>KULLANILABİLİRLİK TESTİ DEZAVANTAJLARI </vt:lpstr>
      <vt:lpstr>SONUÇ </vt:lpstr>
      <vt:lpstr>AĞAÇ TESTİ NEDİR? </vt:lpstr>
      <vt:lpstr>AĞAÇ TESTİNİN AVANTAJLARI </vt:lpstr>
      <vt:lpstr>AĞAÇ TESTİNİN DEZAVANTAJLARI </vt:lpstr>
      <vt:lpstr>SONUÇ </vt:lpstr>
      <vt:lpstr>TREEJACK</vt:lpstr>
      <vt:lpstr>UYGULAMAMIZ</vt:lpstr>
      <vt:lpstr>KATILIMCILAR</vt:lpstr>
      <vt:lpstr>PowerPoint Sunusu</vt:lpstr>
      <vt:lpstr>GÖREV SONUÇLARI</vt:lpstr>
      <vt:lpstr>PowerPoint Sunusu</vt:lpstr>
      <vt:lpstr>İLK TIKLAMA SONUÇLARI</vt:lpstr>
      <vt:lpstr>KATILIMCI YOLLARI</vt:lpstr>
      <vt:lpstr>KATILIMCI DESTİNASYONLARI</vt:lpstr>
      <vt:lpstr>AĞAÇ YAPISI</vt:lpstr>
      <vt:lpstr>SONUÇ</vt:lpstr>
      <vt:lpstr>PHP İLE AĞAÇ TESTİ</vt:lpstr>
      <vt:lpstr>ÇIKAN LİNKLER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PC</cp:lastModifiedBy>
  <cp:revision>25</cp:revision>
  <dcterms:created xsi:type="dcterms:W3CDTF">2018-12-14T20:35:05Z</dcterms:created>
  <dcterms:modified xsi:type="dcterms:W3CDTF">2018-12-26T12:13:39Z</dcterms:modified>
</cp:coreProperties>
</file>