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39"/>
  </p:notesMasterIdLst>
  <p:sldIdLst>
    <p:sldId id="256" r:id="rId5"/>
    <p:sldId id="267" r:id="rId6"/>
    <p:sldId id="258" r:id="rId7"/>
    <p:sldId id="290" r:id="rId8"/>
    <p:sldId id="272" r:id="rId9"/>
    <p:sldId id="273" r:id="rId10"/>
    <p:sldId id="275" r:id="rId11"/>
    <p:sldId id="274" r:id="rId12"/>
    <p:sldId id="278" r:id="rId13"/>
    <p:sldId id="287" r:id="rId14"/>
    <p:sldId id="288" r:id="rId15"/>
    <p:sldId id="291" r:id="rId16"/>
    <p:sldId id="294" r:id="rId17"/>
    <p:sldId id="292" r:id="rId18"/>
    <p:sldId id="283" r:id="rId19"/>
    <p:sldId id="284" r:id="rId20"/>
    <p:sldId id="279" r:id="rId21"/>
    <p:sldId id="280" r:id="rId22"/>
    <p:sldId id="276" r:id="rId23"/>
    <p:sldId id="285" r:id="rId24"/>
    <p:sldId id="289" r:id="rId25"/>
    <p:sldId id="286" r:id="rId26"/>
    <p:sldId id="295" r:id="rId27"/>
    <p:sldId id="296" r:id="rId28"/>
    <p:sldId id="297" r:id="rId29"/>
    <p:sldId id="298" r:id="rId30"/>
    <p:sldId id="299" r:id="rId31"/>
    <p:sldId id="300" r:id="rId32"/>
    <p:sldId id="301" r:id="rId33"/>
    <p:sldId id="303" r:id="rId34"/>
    <p:sldId id="305" r:id="rId35"/>
    <p:sldId id="302" r:id="rId36"/>
    <p:sldId id="304" r:id="rId37"/>
    <p:sldId id="265" r:id="rId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3733" autoAdjust="0"/>
  </p:normalViewPr>
  <p:slideViewPr>
    <p:cSldViewPr>
      <p:cViewPr varScale="1">
        <p:scale>
          <a:sx n="88" d="100"/>
          <a:sy n="88" d="100"/>
        </p:scale>
        <p:origin x="-10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87466849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bitcoin.it/wiki/Contrac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bitcoin.it/w/index.php?title=Trade&amp;action=edit&amp;redlink=1"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bitcoin.it/wiki/Confirmation#cite_note-1" TargetMode="External"/><Relationship Id="rId4" Type="http://schemas.openxmlformats.org/officeDocument/2006/relationships/hyperlink" Target="https://en.bitcoin.it/wiki/Category:Exchang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Prevent outdated backups</a:t>
            </a:r>
          </a:p>
          <a:p>
            <a:r>
              <a:rPr lang="en-US" sz="1200" b="0" i="0" kern="1200" dirty="0" smtClean="0">
                <a:solidFill>
                  <a:schemeClr val="tx1"/>
                </a:solidFill>
                <a:effectLst/>
                <a:latin typeface="+mn-lt"/>
                <a:ea typeface="+mn-ea"/>
                <a:cs typeface="+mn-cs"/>
              </a:rPr>
              <a:t>Delegating key / address generation to an untrusted peer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effectLst/>
                <a:latin typeface="+mn-lt"/>
                <a:ea typeface="+mn-ea"/>
                <a:cs typeface="+mn-cs"/>
              </a:rPr>
              <a:t>ExtKey</a:t>
            </a:r>
            <a:r>
              <a:rPr lang="en-US" sz="1200" b="0" i="0" kern="1200" dirty="0" smtClean="0">
                <a:solidFill>
                  <a:schemeClr val="tx1"/>
                </a:solidFill>
                <a:effectLst/>
                <a:latin typeface="+mn-lt"/>
                <a:ea typeface="+mn-ea"/>
                <a:cs typeface="+mn-cs"/>
              </a:rPr>
              <a:t> will generate a </a:t>
            </a:r>
            <a:r>
              <a:rPr lang="en-US" sz="1200" b="1" i="0" kern="1200" dirty="0" smtClean="0">
                <a:solidFill>
                  <a:schemeClr val="tx1"/>
                </a:solidFill>
                <a:effectLst/>
                <a:latin typeface="+mn-lt"/>
                <a:ea typeface="+mn-ea"/>
                <a:cs typeface="+mn-cs"/>
              </a:rPr>
              <a:t>Key</a:t>
            </a:r>
            <a:r>
              <a:rPr lang="en-US" sz="1200" b="0" i="0" kern="1200" dirty="0" smtClean="0">
                <a:solidFill>
                  <a:schemeClr val="tx1"/>
                </a:solidFill>
                <a:effectLst/>
                <a:latin typeface="+mn-lt"/>
                <a:ea typeface="+mn-ea"/>
                <a:cs typeface="+mn-cs"/>
              </a:rPr>
              <a:t> for a corresponding ID,</a:t>
            </a:r>
            <a:r>
              <a:rPr lang="en-US" dirty="0" smtClean="0"/>
              <a:t/>
            </a:r>
            <a:br>
              <a:rPr lang="en-US" dirty="0" smtClean="0"/>
            </a:br>
            <a:r>
              <a:rPr lang="en-US" sz="1200" b="0" i="0" kern="1200" dirty="0" err="1" smtClean="0">
                <a:solidFill>
                  <a:schemeClr val="tx1"/>
                </a:solidFill>
                <a:effectLst/>
                <a:latin typeface="+mn-lt"/>
                <a:ea typeface="+mn-ea"/>
                <a:cs typeface="+mn-cs"/>
              </a:rPr>
              <a:t>ExtPubKey</a:t>
            </a:r>
            <a:r>
              <a:rPr lang="en-US" sz="1200" b="0" i="0" kern="1200" dirty="0" smtClean="0">
                <a:solidFill>
                  <a:schemeClr val="tx1"/>
                </a:solidFill>
                <a:effectLst/>
                <a:latin typeface="+mn-lt"/>
                <a:ea typeface="+mn-ea"/>
                <a:cs typeface="+mn-cs"/>
              </a:rPr>
              <a:t> will generate a </a:t>
            </a:r>
            <a:r>
              <a:rPr lang="en-US" sz="1200" b="1" i="0" kern="1200" dirty="0" err="1" smtClean="0">
                <a:solidFill>
                  <a:schemeClr val="tx1"/>
                </a:solidFill>
                <a:effectLst/>
                <a:latin typeface="+mn-lt"/>
                <a:ea typeface="+mn-ea"/>
                <a:cs typeface="+mn-cs"/>
              </a:rPr>
              <a:t>PubKey</a:t>
            </a:r>
            <a:r>
              <a:rPr lang="en-US" sz="1200" b="0" i="0" kern="1200" dirty="0" smtClean="0">
                <a:solidFill>
                  <a:schemeClr val="tx1"/>
                </a:solidFill>
                <a:effectLst/>
                <a:latin typeface="+mn-lt"/>
                <a:ea typeface="+mn-ea"/>
                <a:cs typeface="+mn-cs"/>
              </a:rPr>
              <a:t> for a corresponding ID.</a:t>
            </a:r>
          </a:p>
          <a:p>
            <a:endParaRPr lang="en-US" sz="1200" b="0" i="0" kern="1200" dirty="0" smtClean="0">
              <a:solidFill>
                <a:schemeClr val="tx1"/>
              </a:solidFill>
              <a:effectLst/>
              <a:latin typeface="+mn-lt"/>
              <a:ea typeface="+mn-ea"/>
              <a:cs typeface="+mn-cs"/>
            </a:endParaRPr>
          </a:p>
          <a:p>
            <a:r>
              <a:rPr lang="en-US" dirty="0" err="1" smtClean="0"/>
              <a:t>ExtKey</a:t>
            </a:r>
            <a:r>
              <a:rPr lang="en-US" dirty="0" smtClean="0"/>
              <a:t> </a:t>
            </a:r>
            <a:r>
              <a:rPr lang="en-US" dirty="0" err="1" smtClean="0"/>
              <a:t>masterKey</a:t>
            </a:r>
            <a:r>
              <a:rPr lang="en-US" dirty="0" smtClean="0"/>
              <a:t> = </a:t>
            </a:r>
            <a:r>
              <a:rPr lang="en-US" sz="1200" kern="1200" dirty="0" smtClean="0">
                <a:solidFill>
                  <a:schemeClr val="tx1"/>
                </a:solidFill>
                <a:effectLst/>
                <a:latin typeface="+mn-lt"/>
                <a:ea typeface="+mn-ea"/>
                <a:cs typeface="+mn-cs"/>
              </a:rPr>
              <a:t>new</a:t>
            </a:r>
            <a:r>
              <a:rPr lang="en-US" dirty="0" smtClean="0"/>
              <a:t> </a:t>
            </a:r>
            <a:r>
              <a:rPr lang="en-US" dirty="0" err="1" smtClean="0"/>
              <a:t>ExtKey</a:t>
            </a:r>
            <a:r>
              <a:rPr lang="en-US" dirty="0" smtClean="0"/>
              <a:t>(); </a:t>
            </a:r>
          </a:p>
          <a:p>
            <a:r>
              <a:rPr lang="en-US" dirty="0" err="1" smtClean="0"/>
              <a:t>Console.WriteLine</a:t>
            </a:r>
            <a:r>
              <a:rPr lang="en-US" dirty="0" smtClean="0"/>
              <a:t>(</a:t>
            </a:r>
            <a:r>
              <a:rPr lang="en-US" sz="1200" kern="1200" dirty="0" smtClean="0">
                <a:solidFill>
                  <a:schemeClr val="tx1"/>
                </a:solidFill>
                <a:effectLst/>
                <a:latin typeface="+mn-lt"/>
                <a:ea typeface="+mn-ea"/>
                <a:cs typeface="+mn-cs"/>
              </a:rPr>
              <a:t>"Master key : "</a:t>
            </a:r>
            <a:r>
              <a:rPr lang="en-US" dirty="0" smtClean="0"/>
              <a:t> + </a:t>
            </a:r>
            <a:r>
              <a:rPr lang="en-US" dirty="0" err="1" smtClean="0"/>
              <a:t>masterKey.ToString</a:t>
            </a:r>
            <a:r>
              <a:rPr lang="en-US" dirty="0" smtClean="0"/>
              <a:t>(</a:t>
            </a:r>
            <a:r>
              <a:rPr lang="en-US" dirty="0" err="1" smtClean="0"/>
              <a:t>Network.Main</a:t>
            </a:r>
            <a:r>
              <a:rPr lang="en-US" dirty="0" smtClean="0"/>
              <a:t>)); </a:t>
            </a:r>
          </a:p>
          <a:p>
            <a:r>
              <a:rPr lang="en-US" sz="1200" kern="1200" dirty="0" smtClean="0">
                <a:solidFill>
                  <a:schemeClr val="tx1"/>
                </a:solidFill>
                <a:effectLst/>
                <a:latin typeface="+mn-lt"/>
                <a:ea typeface="+mn-ea"/>
                <a:cs typeface="+mn-cs"/>
              </a:rPr>
              <a:t>for</a:t>
            </a:r>
            <a:r>
              <a:rPr lang="en-US" dirty="0" smtClean="0"/>
              <a:t> (</a:t>
            </a:r>
            <a:r>
              <a:rPr lang="en-US" sz="1200" kern="1200" dirty="0" err="1" smtClean="0">
                <a:solidFill>
                  <a:schemeClr val="tx1"/>
                </a:solidFill>
                <a:effectLst/>
                <a:latin typeface="+mn-lt"/>
                <a:ea typeface="+mn-ea"/>
                <a:cs typeface="+mn-cs"/>
              </a:rPr>
              <a:t>int</a:t>
            </a:r>
            <a:r>
              <a:rPr lang="en-US" dirty="0" smtClean="0"/>
              <a:t> </a:t>
            </a:r>
            <a:r>
              <a:rPr lang="en-US" dirty="0" err="1" smtClean="0"/>
              <a:t>i</a:t>
            </a:r>
            <a:r>
              <a:rPr lang="en-US" dirty="0" smtClean="0"/>
              <a:t> = </a:t>
            </a:r>
            <a:r>
              <a:rPr lang="en-US" sz="1200" kern="1200" dirty="0" smtClean="0">
                <a:solidFill>
                  <a:schemeClr val="tx1"/>
                </a:solidFill>
                <a:effectLst/>
                <a:latin typeface="+mn-lt"/>
                <a:ea typeface="+mn-ea"/>
                <a:cs typeface="+mn-cs"/>
              </a:rPr>
              <a:t>0</a:t>
            </a:r>
            <a:r>
              <a:rPr lang="en-US" dirty="0" smtClean="0"/>
              <a:t>; </a:t>
            </a:r>
            <a:r>
              <a:rPr lang="en-US" dirty="0" err="1" smtClean="0"/>
              <a:t>i</a:t>
            </a:r>
            <a:r>
              <a:rPr lang="en-US" dirty="0" smtClean="0"/>
              <a:t> &lt; </a:t>
            </a:r>
            <a:r>
              <a:rPr lang="en-US" sz="1200" kern="1200" dirty="0" smtClean="0">
                <a:solidFill>
                  <a:schemeClr val="tx1"/>
                </a:solidFill>
                <a:effectLst/>
                <a:latin typeface="+mn-lt"/>
                <a:ea typeface="+mn-ea"/>
                <a:cs typeface="+mn-cs"/>
              </a:rPr>
              <a:t>5</a:t>
            </a:r>
            <a:r>
              <a:rPr lang="en-US" dirty="0" smtClean="0"/>
              <a:t>; </a:t>
            </a:r>
            <a:r>
              <a:rPr lang="en-US" dirty="0" err="1" smtClean="0"/>
              <a:t>i</a:t>
            </a:r>
            <a:r>
              <a:rPr lang="en-US" dirty="0" smtClean="0"/>
              <a:t>++) { </a:t>
            </a:r>
          </a:p>
          <a:p>
            <a:r>
              <a:rPr lang="en-US" dirty="0" smtClean="0"/>
              <a:t>	</a:t>
            </a:r>
            <a:r>
              <a:rPr lang="en-US" dirty="0" err="1" smtClean="0"/>
              <a:t>ExtKey</a:t>
            </a:r>
            <a:r>
              <a:rPr lang="en-US" dirty="0" smtClean="0"/>
              <a:t> key = </a:t>
            </a:r>
            <a:r>
              <a:rPr lang="en-US" dirty="0" err="1" smtClean="0"/>
              <a:t>masterKey.Derive</a:t>
            </a:r>
            <a:r>
              <a:rPr lang="en-US" dirty="0" smtClean="0"/>
              <a:t>((</a:t>
            </a:r>
            <a:r>
              <a:rPr lang="en-US" sz="1200" kern="1200" dirty="0" err="1" smtClean="0">
                <a:solidFill>
                  <a:schemeClr val="tx1"/>
                </a:solidFill>
                <a:effectLst/>
                <a:latin typeface="+mn-lt"/>
                <a:ea typeface="+mn-ea"/>
                <a:cs typeface="+mn-cs"/>
              </a:rPr>
              <a:t>uint</a:t>
            </a:r>
            <a:r>
              <a:rPr lang="en-US" dirty="0" smtClean="0"/>
              <a:t>)</a:t>
            </a:r>
            <a:r>
              <a:rPr lang="en-US" dirty="0" err="1" smtClean="0"/>
              <a:t>i</a:t>
            </a:r>
            <a:r>
              <a:rPr lang="en-US" dirty="0" smtClean="0"/>
              <a:t>); </a:t>
            </a:r>
          </a:p>
          <a:p>
            <a:r>
              <a:rPr lang="en-US" dirty="0" smtClean="0"/>
              <a:t>	</a:t>
            </a:r>
            <a:r>
              <a:rPr lang="en-US" dirty="0" err="1" smtClean="0"/>
              <a:t>Console.WriteLine</a:t>
            </a:r>
            <a:r>
              <a:rPr lang="en-US" dirty="0" smtClean="0"/>
              <a:t>(</a:t>
            </a:r>
            <a:r>
              <a:rPr lang="en-US" sz="1200" kern="1200" dirty="0" smtClean="0">
                <a:solidFill>
                  <a:schemeClr val="tx1"/>
                </a:solidFill>
                <a:effectLst/>
                <a:latin typeface="+mn-lt"/>
                <a:ea typeface="+mn-ea"/>
                <a:cs typeface="+mn-cs"/>
              </a:rPr>
              <a:t>"Key "</a:t>
            </a:r>
            <a:r>
              <a:rPr lang="en-US" dirty="0" smtClean="0"/>
              <a:t> + </a:t>
            </a:r>
            <a:r>
              <a:rPr lang="en-US" dirty="0" err="1" smtClean="0"/>
              <a:t>i</a:t>
            </a:r>
            <a:r>
              <a:rPr lang="en-US" dirty="0" smtClean="0"/>
              <a:t> + </a:t>
            </a:r>
            <a:r>
              <a:rPr lang="en-US" sz="1200" kern="1200" dirty="0" smtClean="0">
                <a:solidFill>
                  <a:schemeClr val="tx1"/>
                </a:solidFill>
                <a:effectLst/>
                <a:latin typeface="+mn-lt"/>
                <a:ea typeface="+mn-ea"/>
                <a:cs typeface="+mn-cs"/>
              </a:rPr>
              <a:t>" : "</a:t>
            </a:r>
            <a:r>
              <a:rPr lang="en-US" dirty="0" smtClean="0"/>
              <a:t> + </a:t>
            </a:r>
            <a:r>
              <a:rPr lang="en-US" dirty="0" err="1" smtClean="0"/>
              <a:t>key.ToString</a:t>
            </a:r>
            <a:r>
              <a:rPr lang="en-US" dirty="0" smtClean="0"/>
              <a:t>(</a:t>
            </a:r>
            <a:r>
              <a:rPr lang="en-US" dirty="0" err="1" smtClean="0"/>
              <a:t>Network.Main</a:t>
            </a:r>
            <a:r>
              <a:rPr lang="en-US" dirty="0" smtClean="0"/>
              <a:t>)); </a:t>
            </a:r>
          </a:p>
          <a:p>
            <a:r>
              <a:rPr lang="en-US" dirty="0" smtClean="0"/>
              <a:t>}</a:t>
            </a:r>
          </a:p>
          <a:p>
            <a:endParaRPr lang="en-US" dirty="0" smtClean="0"/>
          </a:p>
          <a:p>
            <a:r>
              <a:rPr lang="en-US" dirty="0" smtClean="0"/>
              <a:t>///</a:t>
            </a:r>
          </a:p>
          <a:p>
            <a:r>
              <a:rPr lang="en-US" dirty="0" err="1" smtClean="0"/>
              <a:t>ExtPubKey</a:t>
            </a:r>
            <a:r>
              <a:rPr lang="en-US" dirty="0" smtClean="0"/>
              <a:t> </a:t>
            </a:r>
            <a:r>
              <a:rPr lang="en-US" dirty="0" err="1" smtClean="0"/>
              <a:t>masterPubKey</a:t>
            </a:r>
            <a:r>
              <a:rPr lang="en-US" dirty="0" smtClean="0"/>
              <a:t> = </a:t>
            </a:r>
            <a:r>
              <a:rPr lang="en-US" dirty="0" err="1" smtClean="0"/>
              <a:t>masterKey.Neuter</a:t>
            </a:r>
            <a:r>
              <a:rPr lang="en-US" dirty="0" smtClean="0"/>
              <a:t>(); </a:t>
            </a:r>
          </a:p>
          <a:p>
            <a:r>
              <a:rPr lang="en-US" sz="1200" kern="1200" dirty="0" smtClean="0">
                <a:solidFill>
                  <a:schemeClr val="tx1"/>
                </a:solidFill>
                <a:effectLst/>
                <a:latin typeface="+mn-lt"/>
                <a:ea typeface="+mn-ea"/>
                <a:cs typeface="+mn-cs"/>
              </a:rPr>
              <a:t>for</a:t>
            </a:r>
            <a:r>
              <a:rPr lang="en-US" dirty="0" smtClean="0"/>
              <a:t> (</a:t>
            </a:r>
            <a:r>
              <a:rPr lang="en-US" sz="1200" kern="1200" dirty="0" err="1" smtClean="0">
                <a:solidFill>
                  <a:schemeClr val="tx1"/>
                </a:solidFill>
                <a:effectLst/>
                <a:latin typeface="+mn-lt"/>
                <a:ea typeface="+mn-ea"/>
                <a:cs typeface="+mn-cs"/>
              </a:rPr>
              <a:t>int</a:t>
            </a:r>
            <a:r>
              <a:rPr lang="en-US" dirty="0" smtClean="0"/>
              <a:t> </a:t>
            </a:r>
            <a:r>
              <a:rPr lang="en-US" dirty="0" err="1" smtClean="0"/>
              <a:t>i</a:t>
            </a:r>
            <a:r>
              <a:rPr lang="en-US" dirty="0" smtClean="0"/>
              <a:t> = </a:t>
            </a:r>
            <a:r>
              <a:rPr lang="en-US" sz="1200" kern="1200" dirty="0" smtClean="0">
                <a:solidFill>
                  <a:schemeClr val="tx1"/>
                </a:solidFill>
                <a:effectLst/>
                <a:latin typeface="+mn-lt"/>
                <a:ea typeface="+mn-ea"/>
                <a:cs typeface="+mn-cs"/>
              </a:rPr>
              <a:t>0</a:t>
            </a:r>
            <a:r>
              <a:rPr lang="en-US" dirty="0" smtClean="0"/>
              <a:t> ; </a:t>
            </a:r>
            <a:r>
              <a:rPr lang="en-US" dirty="0" err="1" smtClean="0"/>
              <a:t>i</a:t>
            </a:r>
            <a:r>
              <a:rPr lang="en-US" dirty="0" smtClean="0"/>
              <a:t> &lt; </a:t>
            </a:r>
            <a:r>
              <a:rPr lang="en-US" sz="1200" kern="1200" dirty="0" smtClean="0">
                <a:solidFill>
                  <a:schemeClr val="tx1"/>
                </a:solidFill>
                <a:effectLst/>
                <a:latin typeface="+mn-lt"/>
                <a:ea typeface="+mn-ea"/>
                <a:cs typeface="+mn-cs"/>
              </a:rPr>
              <a:t>5</a:t>
            </a:r>
            <a:r>
              <a:rPr lang="en-US" dirty="0" smtClean="0"/>
              <a:t> ; </a:t>
            </a:r>
            <a:r>
              <a:rPr lang="en-US" dirty="0" err="1" smtClean="0"/>
              <a:t>i</a:t>
            </a:r>
            <a:r>
              <a:rPr lang="en-US" dirty="0" smtClean="0"/>
              <a:t>++) { </a:t>
            </a:r>
          </a:p>
          <a:p>
            <a:r>
              <a:rPr lang="en-US" dirty="0" smtClean="0"/>
              <a:t>	</a:t>
            </a:r>
            <a:r>
              <a:rPr lang="en-US" dirty="0" err="1" smtClean="0"/>
              <a:t>ExtPubKey</a:t>
            </a:r>
            <a:r>
              <a:rPr lang="en-US" dirty="0" smtClean="0"/>
              <a:t> </a:t>
            </a:r>
            <a:r>
              <a:rPr lang="en-US" dirty="0" err="1" smtClean="0"/>
              <a:t>pubkey</a:t>
            </a:r>
            <a:r>
              <a:rPr lang="en-US" dirty="0" smtClean="0"/>
              <a:t> = </a:t>
            </a:r>
            <a:r>
              <a:rPr lang="en-US" dirty="0" err="1" smtClean="0"/>
              <a:t>masterPubKey.Derive</a:t>
            </a:r>
            <a:r>
              <a:rPr lang="en-US" dirty="0" smtClean="0"/>
              <a:t>((</a:t>
            </a:r>
            <a:r>
              <a:rPr lang="en-US" sz="1200" kern="1200" dirty="0" err="1" smtClean="0">
                <a:solidFill>
                  <a:schemeClr val="tx1"/>
                </a:solidFill>
                <a:effectLst/>
                <a:latin typeface="+mn-lt"/>
                <a:ea typeface="+mn-ea"/>
                <a:cs typeface="+mn-cs"/>
              </a:rPr>
              <a:t>uint</a:t>
            </a:r>
            <a:r>
              <a:rPr lang="en-US" dirty="0" smtClean="0"/>
              <a:t>)</a:t>
            </a:r>
            <a:r>
              <a:rPr lang="en-US" dirty="0" err="1" smtClean="0"/>
              <a:t>i</a:t>
            </a:r>
            <a:r>
              <a:rPr lang="en-US" dirty="0" smtClean="0"/>
              <a:t>); </a:t>
            </a:r>
          </a:p>
          <a:p>
            <a:r>
              <a:rPr lang="en-US" dirty="0" smtClean="0"/>
              <a:t>	</a:t>
            </a:r>
            <a:r>
              <a:rPr lang="en-US" dirty="0" err="1" smtClean="0"/>
              <a:t>Console.WriteLine</a:t>
            </a:r>
            <a:r>
              <a:rPr lang="en-US" dirty="0" smtClean="0"/>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PubKey</a:t>
            </a:r>
            <a:r>
              <a:rPr lang="en-US" sz="1200" kern="1200" dirty="0" smtClean="0">
                <a:solidFill>
                  <a:schemeClr val="tx1"/>
                </a:solidFill>
                <a:effectLst/>
                <a:latin typeface="+mn-lt"/>
                <a:ea typeface="+mn-ea"/>
                <a:cs typeface="+mn-cs"/>
              </a:rPr>
              <a:t> "</a:t>
            </a:r>
            <a:r>
              <a:rPr lang="en-US" dirty="0" smtClean="0"/>
              <a:t> + </a:t>
            </a:r>
            <a:r>
              <a:rPr lang="en-US" dirty="0" err="1" smtClean="0"/>
              <a:t>i</a:t>
            </a:r>
            <a:r>
              <a:rPr lang="en-US" dirty="0" smtClean="0"/>
              <a:t> + </a:t>
            </a:r>
            <a:r>
              <a:rPr lang="en-US" sz="1200" kern="1200" dirty="0" smtClean="0">
                <a:solidFill>
                  <a:schemeClr val="tx1"/>
                </a:solidFill>
                <a:effectLst/>
                <a:latin typeface="+mn-lt"/>
                <a:ea typeface="+mn-ea"/>
                <a:cs typeface="+mn-cs"/>
              </a:rPr>
              <a:t>" : "</a:t>
            </a:r>
            <a:r>
              <a:rPr lang="en-US" dirty="0" smtClean="0"/>
              <a:t> + </a:t>
            </a:r>
            <a:r>
              <a:rPr lang="en-US" dirty="0" err="1" smtClean="0"/>
              <a:t>pubkey.ToString</a:t>
            </a:r>
            <a:r>
              <a:rPr lang="en-US" dirty="0" smtClean="0"/>
              <a:t>(</a:t>
            </a:r>
            <a:r>
              <a:rPr lang="en-US" dirty="0" err="1" smtClean="0"/>
              <a:t>Network.Main</a:t>
            </a:r>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In the previous exercise, we have seen that by combining master key + index we could generate another key. We call this process </a:t>
            </a:r>
            <a:r>
              <a:rPr lang="en-US" sz="1200" b="1" i="0" kern="1200" dirty="0" smtClean="0">
                <a:solidFill>
                  <a:schemeClr val="tx1"/>
                </a:solidFill>
                <a:effectLst/>
                <a:latin typeface="+mn-lt"/>
                <a:ea typeface="+mn-ea"/>
                <a:cs typeface="+mn-cs"/>
              </a:rPr>
              <a:t>Derivation</a:t>
            </a:r>
            <a:r>
              <a:rPr lang="en-US" sz="1200" b="0" i="0" kern="1200" dirty="0" smtClean="0">
                <a:solidFill>
                  <a:schemeClr val="tx1"/>
                </a:solidFill>
                <a:effectLst/>
                <a:latin typeface="+mn-lt"/>
                <a:ea typeface="+mn-ea"/>
                <a:cs typeface="+mn-cs"/>
              </a:rPr>
              <a:t>, the master key is the </a:t>
            </a:r>
            <a:r>
              <a:rPr lang="en-US" sz="1200" b="1" i="0" kern="1200" dirty="0" smtClean="0">
                <a:solidFill>
                  <a:schemeClr val="tx1"/>
                </a:solidFill>
                <a:effectLst/>
                <a:latin typeface="+mn-lt"/>
                <a:ea typeface="+mn-ea"/>
                <a:cs typeface="+mn-cs"/>
              </a:rPr>
              <a:t>parent key</a:t>
            </a:r>
            <a:r>
              <a:rPr lang="en-US" sz="1200" b="0" i="0" kern="1200" dirty="0" smtClean="0">
                <a:solidFill>
                  <a:schemeClr val="tx1"/>
                </a:solidFill>
                <a:effectLst/>
                <a:latin typeface="+mn-lt"/>
                <a:ea typeface="+mn-ea"/>
                <a:cs typeface="+mn-cs"/>
              </a:rPr>
              <a:t>, and any generated keys are called </a:t>
            </a:r>
            <a:r>
              <a:rPr lang="en-US" sz="1200" b="1" i="0" kern="1200" dirty="0" smtClean="0">
                <a:solidFill>
                  <a:schemeClr val="tx1"/>
                </a:solidFill>
                <a:effectLst/>
                <a:latin typeface="+mn-lt"/>
                <a:ea typeface="+mn-ea"/>
                <a:cs typeface="+mn-cs"/>
              </a:rPr>
              <a:t>child keys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However, you can also derivate children from the child key. This is what the “hierarchical” stands for.</a:t>
            </a:r>
          </a:p>
          <a:p>
            <a:endParaRPr lang="en-US" dirty="0" smtClean="0"/>
          </a:p>
          <a:p>
            <a:r>
              <a:rPr lang="en-US" sz="1200" b="0" i="0" kern="1200" dirty="0" smtClean="0">
                <a:solidFill>
                  <a:schemeClr val="tx1"/>
                </a:solidFill>
                <a:effectLst/>
                <a:latin typeface="+mn-lt"/>
                <a:ea typeface="+mn-ea"/>
                <a:cs typeface="+mn-cs"/>
              </a:rPr>
              <a:t>This is why conceptually more generally you can say: Parent Key + </a:t>
            </a:r>
            <a:r>
              <a:rPr lang="en-US" sz="1200" b="0" i="0" kern="1200" dirty="0" err="1" smtClean="0">
                <a:solidFill>
                  <a:schemeClr val="tx1"/>
                </a:solidFill>
                <a:effectLst/>
                <a:latin typeface="+mn-lt"/>
                <a:ea typeface="+mn-ea"/>
                <a:cs typeface="+mn-cs"/>
              </a:rPr>
              <a:t>KeyPath</a:t>
            </a:r>
            <a:r>
              <a:rPr lang="en-US" sz="1200" b="0" i="0" kern="1200" dirty="0" smtClean="0">
                <a:solidFill>
                  <a:schemeClr val="tx1"/>
                </a:solidFill>
                <a:effectLst/>
                <a:latin typeface="+mn-lt"/>
                <a:ea typeface="+mn-ea"/>
                <a:cs typeface="+mn-cs"/>
              </a:rPr>
              <a:t> =&gt; Child Key</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In this diagram, you can derivate Child(1,1) from parent in two different way:</a:t>
            </a:r>
          </a:p>
          <a:p>
            <a:r>
              <a:rPr lang="en-US" dirty="0" err="1" smtClean="0"/>
              <a:t>ExtKey</a:t>
            </a:r>
            <a:r>
              <a:rPr lang="en-US" dirty="0" smtClean="0"/>
              <a:t> parent = </a:t>
            </a:r>
            <a:r>
              <a:rPr lang="en-US" sz="1200" kern="1200" dirty="0" smtClean="0">
                <a:solidFill>
                  <a:schemeClr val="tx1"/>
                </a:solidFill>
                <a:effectLst/>
                <a:latin typeface="+mn-lt"/>
                <a:ea typeface="+mn-ea"/>
                <a:cs typeface="+mn-cs"/>
              </a:rPr>
              <a:t>new</a:t>
            </a:r>
            <a:r>
              <a:rPr lang="en-US" dirty="0" smtClean="0"/>
              <a:t> </a:t>
            </a:r>
            <a:r>
              <a:rPr lang="en-US" dirty="0" err="1" smtClean="0"/>
              <a:t>ExtKey</a:t>
            </a:r>
            <a:r>
              <a:rPr lang="en-US" dirty="0" smtClean="0"/>
              <a:t>(); </a:t>
            </a:r>
          </a:p>
          <a:p>
            <a:r>
              <a:rPr lang="en-US" dirty="0" err="1" smtClean="0"/>
              <a:t>ExtKey</a:t>
            </a:r>
            <a:r>
              <a:rPr lang="en-US" dirty="0" smtClean="0"/>
              <a:t> child11 = </a:t>
            </a:r>
            <a:r>
              <a:rPr lang="en-US" dirty="0" err="1" smtClean="0"/>
              <a:t>parent.Derive</a:t>
            </a:r>
            <a:r>
              <a:rPr lang="en-US" dirty="0" smtClean="0"/>
              <a:t>(</a:t>
            </a:r>
            <a:r>
              <a:rPr lang="en-US" sz="1200" kern="1200" dirty="0" smtClean="0">
                <a:solidFill>
                  <a:schemeClr val="tx1"/>
                </a:solidFill>
                <a:effectLst/>
                <a:latin typeface="+mn-lt"/>
                <a:ea typeface="+mn-ea"/>
                <a:cs typeface="+mn-cs"/>
              </a:rPr>
              <a:t>1</a:t>
            </a:r>
            <a:r>
              <a:rPr lang="en-US" dirty="0" smtClean="0"/>
              <a:t>).Derive(</a:t>
            </a:r>
            <a:r>
              <a:rPr lang="en-US" sz="1200" kern="1200" dirty="0" smtClean="0">
                <a:solidFill>
                  <a:schemeClr val="tx1"/>
                </a:solidFill>
                <a:effectLst/>
                <a:latin typeface="+mn-lt"/>
                <a:ea typeface="+mn-ea"/>
                <a:cs typeface="+mn-cs"/>
              </a:rPr>
              <a:t>1</a:t>
            </a:r>
            <a:r>
              <a:rPr lang="en-US" dirty="0" smtClean="0"/>
              <a:t>); </a:t>
            </a:r>
          </a:p>
          <a:p>
            <a:r>
              <a:rPr lang="en-US" sz="1200" b="0" i="0" kern="1200" dirty="0" smtClean="0">
                <a:solidFill>
                  <a:schemeClr val="tx1"/>
                </a:solidFill>
                <a:effectLst/>
                <a:latin typeface="+mn-lt"/>
                <a:ea typeface="+mn-ea"/>
                <a:cs typeface="+mn-cs"/>
              </a:rPr>
              <a:t>Or</a:t>
            </a:r>
          </a:p>
          <a:p>
            <a:r>
              <a:rPr lang="en-US" dirty="0" err="1" smtClean="0"/>
              <a:t>ExtKey</a:t>
            </a:r>
            <a:r>
              <a:rPr lang="en-US" dirty="0" smtClean="0"/>
              <a:t> parent = </a:t>
            </a:r>
            <a:r>
              <a:rPr lang="en-US" sz="1200" kern="1200" dirty="0" smtClean="0">
                <a:solidFill>
                  <a:schemeClr val="tx1"/>
                </a:solidFill>
                <a:effectLst/>
                <a:latin typeface="+mn-lt"/>
                <a:ea typeface="+mn-ea"/>
                <a:cs typeface="+mn-cs"/>
              </a:rPr>
              <a:t>new</a:t>
            </a:r>
            <a:r>
              <a:rPr lang="en-US" dirty="0" smtClean="0"/>
              <a:t> </a:t>
            </a:r>
            <a:r>
              <a:rPr lang="en-US" dirty="0" err="1" smtClean="0"/>
              <a:t>ExtKey</a:t>
            </a:r>
            <a:r>
              <a:rPr lang="en-US" dirty="0" smtClean="0"/>
              <a:t>(); </a:t>
            </a:r>
          </a:p>
          <a:p>
            <a:r>
              <a:rPr lang="en-US" dirty="0" err="1" smtClean="0"/>
              <a:t>ExtKey</a:t>
            </a:r>
            <a:r>
              <a:rPr lang="en-US" dirty="0" smtClean="0"/>
              <a:t> child11 = </a:t>
            </a:r>
            <a:r>
              <a:rPr lang="en-US" dirty="0" err="1" smtClean="0"/>
              <a:t>parent.Derive</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KeyPath</a:t>
            </a:r>
            <a:r>
              <a:rPr lang="en-US" dirty="0" smtClean="0"/>
              <a:t>(</a:t>
            </a:r>
            <a:r>
              <a:rPr lang="en-US" sz="1200" kern="1200" dirty="0" smtClean="0">
                <a:solidFill>
                  <a:schemeClr val="tx1"/>
                </a:solidFill>
                <a:effectLst/>
                <a:latin typeface="+mn-lt"/>
                <a:ea typeface="+mn-ea"/>
                <a:cs typeface="+mn-cs"/>
              </a:rPr>
              <a:t>"1/1"</a:t>
            </a:r>
            <a:r>
              <a:rPr lang="en-US" dirty="0" smtClean="0"/>
              <a: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Mnemonic </a:t>
            </a:r>
            <a:r>
              <a:rPr lang="en-US" dirty="0" err="1" smtClean="0"/>
              <a:t>mnemo</a:t>
            </a:r>
            <a:r>
              <a:rPr lang="en-US" dirty="0" smtClean="0"/>
              <a:t> = </a:t>
            </a:r>
            <a:r>
              <a:rPr lang="en-US" sz="1200" kern="1200" dirty="0" smtClean="0">
                <a:solidFill>
                  <a:schemeClr val="tx1"/>
                </a:solidFill>
                <a:effectLst/>
                <a:latin typeface="+mn-lt"/>
                <a:ea typeface="+mn-ea"/>
                <a:cs typeface="+mn-cs"/>
              </a:rPr>
              <a:t>new</a:t>
            </a:r>
            <a:r>
              <a:rPr lang="en-US" dirty="0" smtClean="0"/>
              <a:t> Mnemonic(</a:t>
            </a:r>
            <a:r>
              <a:rPr lang="en-US" dirty="0" err="1" smtClean="0"/>
              <a:t>Wordlist.English</a:t>
            </a:r>
            <a:r>
              <a:rPr lang="en-US" dirty="0" smtClean="0"/>
              <a:t>, </a:t>
            </a:r>
            <a:r>
              <a:rPr lang="en-US" dirty="0" err="1" smtClean="0"/>
              <a:t>WordCount.Twelve</a:t>
            </a:r>
            <a:r>
              <a:rPr lang="en-US" dirty="0" smtClean="0"/>
              <a:t>);</a:t>
            </a:r>
          </a:p>
          <a:p>
            <a:r>
              <a:rPr lang="en-US" sz="1200" kern="1200" dirty="0" err="1" smtClean="0">
                <a:solidFill>
                  <a:schemeClr val="tx1"/>
                </a:solidFill>
                <a:latin typeface="+mn-lt"/>
                <a:ea typeface="+mn-ea"/>
                <a:cs typeface="+mn-cs"/>
              </a:rPr>
              <a:t>System.Diagnostics.Debug.WriteLine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mnemo</a:t>
            </a:r>
            <a:r>
              <a:rPr lang="en-US" sz="1200" kern="1200" dirty="0" smtClean="0">
                <a:solidFill>
                  <a:schemeClr val="tx1"/>
                </a:solidFill>
                <a:latin typeface="+mn-lt"/>
                <a:ea typeface="+mn-ea"/>
                <a:cs typeface="+mn-cs"/>
              </a:rPr>
              <a:t>: " + </a:t>
            </a:r>
            <a:r>
              <a:rPr lang="en-US" dirty="0" err="1" smtClean="0"/>
              <a:t>mnemo</a:t>
            </a:r>
            <a:r>
              <a:rPr lang="en-US" sz="1200" kern="1200" dirty="0" smtClean="0">
                <a:solidFill>
                  <a:schemeClr val="tx1"/>
                </a:solidFill>
                <a:latin typeface="+mn-lt"/>
                <a:ea typeface="+mn-ea"/>
                <a:cs typeface="+mn-cs"/>
              </a:rPr>
              <a:t>);</a:t>
            </a:r>
            <a:endParaRPr lang="en-US" dirty="0" smtClean="0"/>
          </a:p>
          <a:p>
            <a:r>
              <a:rPr lang="en-US" dirty="0" err="1" smtClean="0"/>
              <a:t>ExtKey</a:t>
            </a:r>
            <a:r>
              <a:rPr lang="en-US" dirty="0" smtClean="0"/>
              <a:t> </a:t>
            </a:r>
            <a:r>
              <a:rPr lang="en-US" dirty="0" err="1" smtClean="0"/>
              <a:t>hdRoot</a:t>
            </a:r>
            <a:r>
              <a:rPr lang="en-US" dirty="0" smtClean="0"/>
              <a:t> = </a:t>
            </a:r>
            <a:r>
              <a:rPr lang="en-US" dirty="0" err="1" smtClean="0"/>
              <a:t>mnemo.DeriveExtKey</a:t>
            </a:r>
            <a:r>
              <a:rPr lang="en-US" dirty="0" smtClean="0"/>
              <a:t>(</a:t>
            </a:r>
            <a:r>
              <a:rPr lang="en-US" sz="1200" kern="1200" dirty="0" smtClean="0">
                <a:solidFill>
                  <a:schemeClr val="tx1"/>
                </a:solidFill>
                <a:effectLst/>
                <a:latin typeface="+mn-lt"/>
                <a:ea typeface="+mn-ea"/>
                <a:cs typeface="+mn-cs"/>
              </a:rPr>
              <a:t>"my password"</a:t>
            </a:r>
            <a:r>
              <a:rPr lang="en-US" dirty="0" smtClean="0"/>
              <a:t>);</a:t>
            </a:r>
          </a:p>
          <a:p>
            <a:endParaRPr lang="en-US" dirty="0" smtClean="0"/>
          </a:p>
          <a:p>
            <a:r>
              <a:rPr lang="en-US" dirty="0" smtClean="0"/>
              <a:t>//recover</a:t>
            </a:r>
          </a:p>
          <a:p>
            <a:r>
              <a:rPr lang="en-US" dirty="0" err="1" smtClean="0"/>
              <a:t>mnemo</a:t>
            </a:r>
            <a:r>
              <a:rPr lang="en-US" dirty="0" smtClean="0"/>
              <a:t> = </a:t>
            </a:r>
            <a:r>
              <a:rPr lang="en-US" sz="1200" kern="1200" dirty="0" smtClean="0">
                <a:solidFill>
                  <a:schemeClr val="tx1"/>
                </a:solidFill>
                <a:effectLst/>
                <a:latin typeface="+mn-lt"/>
                <a:ea typeface="+mn-ea"/>
                <a:cs typeface="+mn-cs"/>
              </a:rPr>
              <a:t>new</a:t>
            </a:r>
            <a:r>
              <a:rPr lang="en-US" dirty="0" smtClean="0"/>
              <a:t> Mnemonic(</a:t>
            </a:r>
            <a:r>
              <a:rPr lang="en-US" sz="1200" kern="1200" dirty="0" smtClean="0">
                <a:solidFill>
                  <a:schemeClr val="tx1"/>
                </a:solidFill>
                <a:effectLst/>
                <a:latin typeface="+mn-lt"/>
                <a:ea typeface="+mn-ea"/>
                <a:cs typeface="+mn-cs"/>
              </a:rPr>
              <a:t>"minute put grant neglect anxiety case globe win famous correct turn link"</a:t>
            </a:r>
            <a:r>
              <a:rPr lang="en-US" dirty="0" smtClean="0"/>
              <a:t>, </a:t>
            </a:r>
            <a:r>
              <a:rPr lang="en-US" dirty="0" err="1" smtClean="0"/>
              <a:t>Wordlist.English</a:t>
            </a:r>
            <a:r>
              <a:rPr lang="en-US" dirty="0" smtClean="0"/>
              <a: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Bitcoin currently creates two different </a:t>
            </a:r>
            <a:r>
              <a:rPr lang="en-US" sz="1200" b="0" i="0" kern="1200" dirty="0" err="1" smtClean="0">
                <a:solidFill>
                  <a:schemeClr val="tx1"/>
                </a:solidFill>
                <a:effectLst/>
                <a:latin typeface="+mn-lt"/>
                <a:ea typeface="+mn-ea"/>
                <a:cs typeface="+mn-cs"/>
              </a:rPr>
              <a:t>scriptSig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scriptPubKey</a:t>
            </a:r>
            <a:r>
              <a:rPr lang="en-US" sz="1200" b="0" i="0" kern="1200" dirty="0" smtClean="0">
                <a:solidFill>
                  <a:schemeClr val="tx1"/>
                </a:solidFill>
                <a:effectLst/>
                <a:latin typeface="+mn-lt"/>
                <a:ea typeface="+mn-ea"/>
                <a:cs typeface="+mn-cs"/>
              </a:rPr>
              <a:t> pairs. These are described below.</a:t>
            </a:r>
          </a:p>
          <a:p>
            <a:r>
              <a:rPr lang="en-US" sz="1200" b="0" i="0" kern="1200" dirty="0" smtClean="0">
                <a:solidFill>
                  <a:schemeClr val="tx1"/>
                </a:solidFill>
                <a:effectLst/>
                <a:latin typeface="+mn-lt"/>
                <a:ea typeface="+mn-ea"/>
                <a:cs typeface="+mn-cs"/>
              </a:rPr>
              <a:t>It is possible to design more complex types of transactions, and link them together into cryptographically enforced agreements. </a:t>
            </a:r>
            <a:r>
              <a:rPr lang="en-US" sz="1200" b="0" i="0" kern="1200" smtClean="0">
                <a:solidFill>
                  <a:schemeClr val="tx1"/>
                </a:solidFill>
                <a:effectLst/>
                <a:latin typeface="+mn-lt"/>
                <a:ea typeface="+mn-ea"/>
                <a:cs typeface="+mn-cs"/>
              </a:rPr>
              <a:t>These are known as </a:t>
            </a:r>
            <a:r>
              <a:rPr lang="en-US" sz="1200" b="0" i="0" u="none" strike="noStrike" kern="1200" smtClean="0">
                <a:solidFill>
                  <a:schemeClr val="tx1"/>
                </a:solidFill>
                <a:effectLst/>
                <a:latin typeface="+mn-lt"/>
                <a:ea typeface="+mn-ea"/>
                <a:cs typeface="+mn-cs"/>
                <a:hlinkClick r:id="rId3" tooltip="Contracts"/>
              </a:rPr>
              <a:t>Contracts</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https://blockchain.info/tx/9189cb899acd945f818d5d0e188fe0270bae86fdce6c195ad6cd52988e40afa1</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The classic bitcoin client will show a transaction as "n/unconfirmed" until the transaction is 6 blocks deep. Merchants and exchanges who accept </a:t>
            </a:r>
            <a:r>
              <a:rPr lang="en-US" sz="1200" b="0" i="0" u="none" strike="noStrike" kern="1200" dirty="0" smtClean="0">
                <a:solidFill>
                  <a:schemeClr val="tx1"/>
                </a:solidFill>
                <a:effectLst/>
                <a:latin typeface="+mn-lt"/>
                <a:ea typeface="+mn-ea"/>
                <a:cs typeface="+mn-cs"/>
                <a:hlinkClick r:id="rId3" tooltip="Trade (page does not exist)"/>
              </a:rPr>
              <a:t>bitcoins as payment</a:t>
            </a:r>
            <a:r>
              <a:rPr lang="en-US" sz="1200" b="0" i="0" kern="1200" dirty="0" smtClean="0">
                <a:solidFill>
                  <a:schemeClr val="tx1"/>
                </a:solidFill>
                <a:effectLst/>
                <a:latin typeface="+mn-lt"/>
                <a:ea typeface="+mn-ea"/>
                <a:cs typeface="+mn-cs"/>
              </a:rPr>
              <a:t> can and should set their own threshold as to how many blocks are required until funds are considered confirmed. When potential loss due to double spending as nominal, as with very inexpensive or non-fungible items, people may choose not to wait for a transaction to be confirmed, and complete the exchange as soon as it is seen on the network. Most </a:t>
            </a:r>
            <a:r>
              <a:rPr lang="en-US" sz="1200" b="0" i="0" u="none" strike="noStrike" kern="1200" dirty="0" smtClean="0">
                <a:solidFill>
                  <a:schemeClr val="tx1"/>
                </a:solidFill>
                <a:effectLst/>
                <a:latin typeface="+mn-lt"/>
                <a:ea typeface="+mn-ea"/>
                <a:cs typeface="+mn-cs"/>
                <a:hlinkClick r:id="rId4" tooltip="Category:Exchanges"/>
              </a:rPr>
              <a:t>exchanges</a:t>
            </a:r>
            <a:r>
              <a:rPr lang="en-US" sz="1200" b="0" i="0" kern="1200" dirty="0" smtClean="0">
                <a:solidFill>
                  <a:schemeClr val="tx1"/>
                </a:solidFill>
                <a:effectLst/>
                <a:latin typeface="+mn-lt"/>
                <a:ea typeface="+mn-ea"/>
                <a:cs typeface="+mn-cs"/>
              </a:rPr>
              <a:t> and other merchants who bear the risk from double spending require 6 or more blocks.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is nothing special about the default, often-cited figure of 6 blocks. It was chosen based on the assumption that an attacker is unlikely to amass more than 10% of the </a:t>
            </a:r>
            <a:r>
              <a:rPr lang="en-US" sz="1200" b="0" i="0" kern="1200" dirty="0" err="1" smtClean="0">
                <a:solidFill>
                  <a:schemeClr val="tx1"/>
                </a:solidFill>
                <a:effectLst/>
                <a:latin typeface="+mn-lt"/>
                <a:ea typeface="+mn-ea"/>
                <a:cs typeface="+mn-cs"/>
              </a:rPr>
              <a:t>hashrate</a:t>
            </a:r>
            <a:r>
              <a:rPr lang="en-US" sz="1200" b="0" i="0" kern="1200" dirty="0" smtClean="0">
                <a:solidFill>
                  <a:schemeClr val="tx1"/>
                </a:solidFill>
                <a:effectLst/>
                <a:latin typeface="+mn-lt"/>
                <a:ea typeface="+mn-ea"/>
                <a:cs typeface="+mn-cs"/>
              </a:rPr>
              <a:t>, and that a negligible risk of less than 0.1% is acceptable. Both these figures are arbitrary, however; 6 blocks are overkill for casual attackers, and at the same time powerless against more dedicated attackers with much more than 10% </a:t>
            </a:r>
            <a:r>
              <a:rPr lang="en-US" sz="1200" b="0" i="0" kern="1200" dirty="0" err="1" smtClean="0">
                <a:solidFill>
                  <a:schemeClr val="tx1"/>
                </a:solidFill>
                <a:effectLst/>
                <a:latin typeface="+mn-lt"/>
                <a:ea typeface="+mn-ea"/>
                <a:cs typeface="+mn-cs"/>
              </a:rPr>
              <a:t>hashrate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Freshly-mined coins cannot be spent for 100 blocks. It is advisable to wait some additional time for a better chance that the transaction will be propagated by all nodes. Some older bitcoin clients won't show generated coins as confirmed until they are 120 blocks deep.</a:t>
            </a:r>
          </a:p>
          <a:p>
            <a:endParaRPr lang="en-US" dirty="0" smtClean="0"/>
          </a:p>
          <a:p>
            <a:r>
              <a:rPr lang="en-US" dirty="0" smtClean="0"/>
              <a:t>https://en.bitcoin.it/wiki/Confirmation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Introductory notes.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https://github.com/MetacoSA/QBitNinja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header, contains a hash of all the transactions within that block, structured (</a:t>
            </a:r>
            <a:r>
              <a:rPr lang="en-US" sz="1200" b="0" i="1" kern="1200" dirty="0" err="1" smtClean="0">
                <a:solidFill>
                  <a:schemeClr val="tx1"/>
                </a:solidFill>
                <a:effectLst/>
                <a:latin typeface="+mn-lt"/>
                <a:ea typeface="+mn-ea"/>
                <a:cs typeface="+mn-cs"/>
              </a:rPr>
              <a:t>Merkle</a:t>
            </a:r>
            <a:r>
              <a:rPr lang="en-US" sz="1200" b="0" i="1" kern="1200" dirty="0" smtClean="0">
                <a:solidFill>
                  <a:schemeClr val="tx1"/>
                </a:solidFill>
                <a:effectLst/>
                <a:latin typeface="+mn-lt"/>
                <a:ea typeface="+mn-ea"/>
                <a:cs typeface="+mn-cs"/>
              </a:rPr>
              <a:t> tree)</a:t>
            </a:r>
            <a:r>
              <a:rPr lang="en-US" dirty="0" smtClean="0"/>
              <a:t> in such a way that any Bitcoin wallet program can easily check whether a transaction belongs to a particular block by considering its hash value)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This BIP extends the above protocol to support several new features:</a:t>
            </a:r>
          </a:p>
          <a:p>
            <a:r>
              <a:rPr lang="en-US" sz="1200" b="0" i="0" kern="1200" dirty="0" smtClean="0">
                <a:solidFill>
                  <a:schemeClr val="tx1"/>
                </a:solidFill>
                <a:effectLst/>
                <a:latin typeface="+mn-lt"/>
                <a:ea typeface="+mn-ea"/>
                <a:cs typeface="+mn-cs"/>
              </a:rPr>
              <a:t>1) Human-readable, secure payment destinations-- customers will be asked to authorize payment to "example.com" instead of an inscrutable, 34-character bitcoin address.</a:t>
            </a:r>
          </a:p>
          <a:p>
            <a:r>
              <a:rPr lang="en-US" sz="1200" b="0" i="0" kern="1200" dirty="0" smtClean="0">
                <a:solidFill>
                  <a:schemeClr val="tx1"/>
                </a:solidFill>
                <a:effectLst/>
                <a:latin typeface="+mn-lt"/>
                <a:ea typeface="+mn-ea"/>
                <a:cs typeface="+mn-cs"/>
              </a:rPr>
              <a:t>2) Secure proof of payment, which the customer can use in case of a dispute with the merchant.</a:t>
            </a:r>
          </a:p>
          <a:p>
            <a:r>
              <a:rPr lang="en-US" sz="1200" b="0" i="0" kern="1200" dirty="0" smtClean="0">
                <a:solidFill>
                  <a:schemeClr val="tx1"/>
                </a:solidFill>
                <a:effectLst/>
                <a:latin typeface="+mn-lt"/>
                <a:ea typeface="+mn-ea"/>
                <a:cs typeface="+mn-cs"/>
              </a:rPr>
              <a:t>3) Resistance from man-in-the-middle attacks that replace a merchant's bitcoin address with an attacker's address before a transaction is authorized with a hardware wallet.</a:t>
            </a:r>
          </a:p>
          <a:p>
            <a:r>
              <a:rPr lang="en-US" sz="1200" b="0" i="0" kern="1200" dirty="0" smtClean="0">
                <a:solidFill>
                  <a:schemeClr val="tx1"/>
                </a:solidFill>
                <a:effectLst/>
                <a:latin typeface="+mn-lt"/>
                <a:ea typeface="+mn-ea"/>
                <a:cs typeface="+mn-cs"/>
              </a:rPr>
              <a:t>4) Payment received messages, so the customer knows immediately that the merchant has received, and has processed (or is processing) their payment.</a:t>
            </a:r>
          </a:p>
          <a:p>
            <a:r>
              <a:rPr lang="en-US" sz="1200" b="0" i="0" kern="1200" dirty="0" smtClean="0">
                <a:solidFill>
                  <a:schemeClr val="tx1"/>
                </a:solidFill>
                <a:effectLst/>
                <a:latin typeface="+mn-lt"/>
                <a:ea typeface="+mn-ea"/>
                <a:cs typeface="+mn-cs"/>
              </a:rPr>
              <a:t>5) Refund addresses, automatically given to the merchant by the customer's wallet software, so merchants do not have to contact customers before refunding overpayments or orders that cannot be fulfilled for some reason.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https://github.com/bitcoin/bips/blob/master/bip-0070.mediawiki</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//mim5ukG6fbWn91dPiuyYPZLqB9pyQTbn61</a:t>
            </a:r>
          </a:p>
          <a:p>
            <a:r>
              <a:rPr lang="en-US" dirty="0" smtClean="0"/>
              <a:t>//</a:t>
            </a:r>
            <a:r>
              <a:rPr lang="en-US" sz="1200" kern="1200" dirty="0" smtClean="0">
                <a:solidFill>
                  <a:schemeClr val="tx1"/>
                </a:solidFill>
                <a:effectLst/>
                <a:latin typeface="+mn-lt"/>
                <a:ea typeface="+mn-ea"/>
                <a:cs typeface="+mn-cs"/>
              </a:rPr>
              <a:t>0251036303164f6c458e9f7abecb4e55e5ce9ec2b2f1d06d633c9653a07976560c</a:t>
            </a:r>
            <a:endParaRPr lang="en-US" dirty="0" smtClean="0"/>
          </a:p>
          <a:p>
            <a:r>
              <a:rPr lang="en-US" dirty="0" smtClean="0"/>
              <a:t>//</a:t>
            </a:r>
            <a:r>
              <a:rPr lang="en-US" sz="1200" b="1" i="0" kern="1200" dirty="0" smtClean="0">
                <a:solidFill>
                  <a:schemeClr val="tx1"/>
                </a:solidFill>
                <a:effectLst/>
                <a:latin typeface="+mn-lt"/>
                <a:ea typeface="+mn-ea"/>
                <a:cs typeface="+mn-cs"/>
              </a:rPr>
              <a:t>Bitcoin Address</a:t>
            </a:r>
            <a:r>
              <a:rPr lang="en-US" sz="1200" b="0" i="0" kern="1200" dirty="0" smtClean="0">
                <a:solidFill>
                  <a:schemeClr val="tx1"/>
                </a:solidFill>
                <a:effectLst/>
                <a:latin typeface="+mn-lt"/>
                <a:ea typeface="+mn-ea"/>
                <a:cs typeface="+mn-cs"/>
              </a:rPr>
              <a:t> was the </a:t>
            </a:r>
            <a:r>
              <a:rPr lang="en-US" sz="1200" b="1" i="0" kern="1200" dirty="0" smtClean="0">
                <a:solidFill>
                  <a:schemeClr val="tx1"/>
                </a:solidFill>
                <a:effectLst/>
                <a:latin typeface="+mn-lt"/>
                <a:ea typeface="+mn-ea"/>
                <a:cs typeface="+mn-cs"/>
              </a:rPr>
              <a:t>hash of 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public key</a:t>
            </a:r>
            <a:endParaRPr lang="en-US" dirty="0" smtClean="0"/>
          </a:p>
          <a:p>
            <a:r>
              <a:rPr lang="en-US" sz="1200" kern="1200" dirty="0" err="1" smtClean="0">
                <a:solidFill>
                  <a:schemeClr val="tx1"/>
                </a:solidFill>
                <a:effectLst/>
                <a:latin typeface="+mn-lt"/>
                <a:ea typeface="+mn-ea"/>
                <a:cs typeface="+mn-cs"/>
              </a:rPr>
              <a:t>var</a:t>
            </a:r>
            <a:r>
              <a:rPr lang="en-US" dirty="0" smtClean="0"/>
              <a:t> </a:t>
            </a:r>
            <a:r>
              <a:rPr lang="en-US" dirty="0" err="1" smtClean="0"/>
              <a:t>publicKeyHash</a:t>
            </a:r>
            <a:r>
              <a:rPr lang="en-US" dirty="0" smtClean="0"/>
              <a:t> = </a:t>
            </a:r>
            <a:r>
              <a:rPr lang="en-US" sz="1200" kern="1200" dirty="0" smtClean="0">
                <a:solidFill>
                  <a:schemeClr val="tx1"/>
                </a:solidFill>
                <a:effectLst/>
                <a:latin typeface="+mn-lt"/>
                <a:ea typeface="+mn-ea"/>
                <a:cs typeface="+mn-cs"/>
              </a:rPr>
              <a:t>new</a:t>
            </a:r>
            <a:r>
              <a:rPr lang="en-US" dirty="0" smtClean="0"/>
              <a:t> Key().</a:t>
            </a:r>
            <a:r>
              <a:rPr lang="en-US" dirty="0" err="1" smtClean="0"/>
              <a:t>PubKey.Hash</a:t>
            </a:r>
            <a:r>
              <a:rPr lang="en-US" dirty="0" smtClean="0"/>
              <a:t>; </a:t>
            </a:r>
          </a:p>
          <a:p>
            <a:r>
              <a:rPr lang="en-US" sz="1200" kern="1200" dirty="0" err="1" smtClean="0">
                <a:solidFill>
                  <a:schemeClr val="tx1"/>
                </a:solidFill>
                <a:effectLst/>
                <a:latin typeface="+mn-lt"/>
                <a:ea typeface="+mn-ea"/>
                <a:cs typeface="+mn-cs"/>
              </a:rPr>
              <a:t>var</a:t>
            </a:r>
            <a:r>
              <a:rPr lang="en-US" dirty="0" smtClean="0"/>
              <a:t> </a:t>
            </a:r>
            <a:r>
              <a:rPr lang="en-US" dirty="0" err="1" smtClean="0"/>
              <a:t>bitcoinAddress</a:t>
            </a:r>
            <a:r>
              <a:rPr lang="en-US" dirty="0" smtClean="0"/>
              <a:t> = </a:t>
            </a:r>
            <a:r>
              <a:rPr lang="en-US" dirty="0" err="1" smtClean="0"/>
              <a:t>publicKeyHash.GetAddress</a:t>
            </a:r>
            <a:r>
              <a:rPr lang="en-US" dirty="0" smtClean="0"/>
              <a:t>(</a:t>
            </a:r>
            <a:r>
              <a:rPr lang="en-US" dirty="0" err="1" smtClean="0"/>
              <a:t>Network.Main</a:t>
            </a:r>
            <a:r>
              <a:rPr lang="en-US" dirty="0" smtClean="0"/>
              <a:t>);</a:t>
            </a:r>
          </a:p>
          <a:p>
            <a:endParaRPr lang="en-US" dirty="0" smtClean="0"/>
          </a:p>
          <a:p>
            <a:r>
              <a:rPr lang="en-US" dirty="0" smtClean="0"/>
              <a:t>//</a:t>
            </a:r>
            <a:r>
              <a:rPr lang="en-US" sz="1200" b="0" i="0" kern="1200" dirty="0" smtClean="0">
                <a:solidFill>
                  <a:schemeClr val="tx1"/>
                </a:solidFill>
                <a:effectLst/>
                <a:latin typeface="+mn-lt"/>
                <a:ea typeface="+mn-ea"/>
                <a:cs typeface="+mn-cs"/>
              </a:rPr>
              <a:t>there is no such thing as a </a:t>
            </a:r>
            <a:r>
              <a:rPr lang="en-US" sz="1200" b="1" i="0" kern="1200" dirty="0" smtClean="0">
                <a:solidFill>
                  <a:schemeClr val="tx1"/>
                </a:solidFill>
                <a:effectLst/>
                <a:latin typeface="+mn-lt"/>
                <a:ea typeface="+mn-ea"/>
                <a:cs typeface="+mn-cs"/>
              </a:rPr>
              <a:t>bitcoin address</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blockchain</a:t>
            </a:r>
            <a:r>
              <a:rPr lang="en-US" sz="1200" b="0" i="0" kern="1200" dirty="0" smtClean="0">
                <a:solidFill>
                  <a:schemeClr val="tx1"/>
                </a:solidFill>
                <a:effectLst/>
                <a:latin typeface="+mn-lt"/>
                <a:ea typeface="+mn-ea"/>
                <a:cs typeface="+mn-cs"/>
              </a:rPr>
              <a:t> identifies a receiver with a </a:t>
            </a:r>
            <a:r>
              <a:rPr lang="en-US" sz="1200" b="1" i="0" kern="1200" dirty="0" err="1" smtClean="0">
                <a:solidFill>
                  <a:schemeClr val="tx1"/>
                </a:solidFill>
                <a:effectLst/>
                <a:latin typeface="+mn-lt"/>
                <a:ea typeface="+mn-ea"/>
                <a:cs typeface="+mn-cs"/>
              </a:rPr>
              <a:t>ScriptPubKey</a:t>
            </a:r>
            <a:r>
              <a:rPr lang="en-US" sz="1200" b="0" i="0" kern="1200" dirty="0" smtClean="0">
                <a:solidFill>
                  <a:schemeClr val="tx1"/>
                </a:solidFill>
                <a:effectLst/>
                <a:latin typeface="+mn-lt"/>
                <a:ea typeface="+mn-ea"/>
                <a:cs typeface="+mn-cs"/>
              </a:rPr>
              <a:t>, and that a </a:t>
            </a:r>
            <a:r>
              <a:rPr lang="en-US" sz="1200" b="1" i="0" kern="1200" dirty="0" err="1" smtClean="0">
                <a:solidFill>
                  <a:schemeClr val="tx1"/>
                </a:solidFill>
                <a:effectLst/>
                <a:latin typeface="+mn-lt"/>
                <a:ea typeface="+mn-ea"/>
                <a:cs typeface="+mn-cs"/>
              </a:rPr>
              <a:t>ScriptPubKey</a:t>
            </a:r>
            <a:r>
              <a:rPr lang="en-US" sz="1200" b="0" i="0" kern="1200" dirty="0" smtClean="0">
                <a:solidFill>
                  <a:schemeClr val="tx1"/>
                </a:solidFill>
                <a:effectLst/>
                <a:latin typeface="+mn-lt"/>
                <a:ea typeface="+mn-ea"/>
                <a:cs typeface="+mn-cs"/>
              </a:rPr>
              <a:t> could be generated from the address:</a:t>
            </a:r>
          </a:p>
          <a:p>
            <a:r>
              <a:rPr lang="en-US" sz="1200" kern="1200" dirty="0" err="1" smtClean="0">
                <a:solidFill>
                  <a:schemeClr val="tx1"/>
                </a:solidFill>
                <a:effectLst/>
                <a:latin typeface="+mn-lt"/>
                <a:ea typeface="+mn-ea"/>
                <a:cs typeface="+mn-cs"/>
              </a:rPr>
              <a:t>var</a:t>
            </a:r>
            <a:r>
              <a:rPr lang="en-US" dirty="0" smtClean="0"/>
              <a:t> </a:t>
            </a:r>
            <a:r>
              <a:rPr lang="en-US" dirty="0" err="1" smtClean="0"/>
              <a:t>scriptPubKey</a:t>
            </a:r>
            <a:r>
              <a:rPr lang="en-US" dirty="0" smtClean="0"/>
              <a:t> = </a:t>
            </a:r>
            <a:r>
              <a:rPr lang="en-US" dirty="0" err="1" smtClean="0"/>
              <a:t>bitcoinAddress.ScriptPubKey</a:t>
            </a:r>
            <a:r>
              <a:rPr lang="en-US" dirty="0" smtClean="0"/>
              <a:t>;</a:t>
            </a:r>
          </a:p>
          <a:p>
            <a:r>
              <a:rPr lang="en-US" dirty="0" err="1" smtClean="0"/>
              <a:t>Console.WriteLine</a:t>
            </a:r>
            <a:r>
              <a:rPr lang="en-US" dirty="0" smtClean="0"/>
              <a:t>(</a:t>
            </a:r>
            <a:r>
              <a:rPr lang="en-US" dirty="0" err="1" smtClean="0"/>
              <a:t>scriptPubKey</a:t>
            </a:r>
            <a:r>
              <a:rPr lang="en-US" dirty="0" smtClean="0"/>
              <a:t>); </a:t>
            </a:r>
            <a:r>
              <a:rPr lang="en-US" sz="1200" kern="1200" dirty="0" smtClean="0">
                <a:solidFill>
                  <a:schemeClr val="tx1"/>
                </a:solidFill>
                <a:effectLst/>
                <a:latin typeface="+mn-lt"/>
                <a:ea typeface="+mn-ea"/>
                <a:cs typeface="+mn-cs"/>
              </a:rPr>
              <a:t>// OP_DUP OP_HASH160 41e0d7ab8af1ba5452b824116a31357dc931cf28 OP_EQUALVERIFY OP_CHECKSIG</a:t>
            </a:r>
          </a:p>
          <a:p>
            <a:r>
              <a:rPr lang="en-US" sz="1200" kern="1200" dirty="0" err="1" smtClean="0">
                <a:solidFill>
                  <a:schemeClr val="tx1"/>
                </a:solidFill>
                <a:effectLst/>
                <a:latin typeface="+mn-lt"/>
                <a:ea typeface="+mn-ea"/>
                <a:cs typeface="+mn-cs"/>
              </a:rPr>
              <a:t>var</a:t>
            </a:r>
            <a:r>
              <a:rPr lang="en-US" dirty="0" smtClean="0"/>
              <a:t> </a:t>
            </a:r>
            <a:r>
              <a:rPr lang="en-US" dirty="0" err="1" smtClean="0"/>
              <a:t>sameBitcoinAddress</a:t>
            </a:r>
            <a:r>
              <a:rPr lang="en-US" dirty="0" smtClean="0"/>
              <a:t> = </a:t>
            </a:r>
            <a:r>
              <a:rPr lang="en-US" dirty="0" err="1" smtClean="0"/>
              <a:t>scriptPubKey.GetDestinationAddress</a:t>
            </a:r>
            <a:r>
              <a:rPr lang="en-US" dirty="0" smtClean="0"/>
              <a:t>(</a:t>
            </a:r>
            <a:r>
              <a:rPr lang="en-US" dirty="0" err="1" smtClean="0"/>
              <a:t>Network.Main</a:t>
            </a:r>
            <a:r>
              <a:rPr lang="en-US" dirty="0" smtClean="0"/>
              <a:t>);</a:t>
            </a:r>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bitcoin:mim5ukG6fbWn91dPiuyYPZLqB9pyQTbn61?amount=60.3X8&amp;label=Luke-Jr</a:t>
            </a:r>
          </a:p>
          <a:p>
            <a:endParaRPr lang="en-US" dirty="0" smtClean="0"/>
          </a:p>
          <a:p>
            <a:r>
              <a:rPr lang="en-US" dirty="0" smtClean="0"/>
              <a:t>bitcoin:?r=http://localhost:35175/?id%3d1%26type%3dRequest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Account services can be used as bitcoin wallets, though users should keep in mind many of these institutions do not insure consumers from the loss of deposits via theft, fraud, or bankruptcy. It is also not uncommon for account services to delay sending bitcoin, which can slow down purchase experiences and cause unnecessary hassle for users.</a:t>
            </a:r>
          </a:p>
          <a:p>
            <a:endParaRPr lang="en-US" sz="1200" b="0" i="0" kern="1200" dirty="0" smtClean="0">
              <a:solidFill>
                <a:schemeClr val="tx1"/>
              </a:solidFill>
              <a:effectLst/>
              <a:latin typeface="+mn-lt"/>
              <a:ea typeface="+mn-ea"/>
              <a:cs typeface="+mn-cs"/>
            </a:endParaRPr>
          </a:p>
          <a:p>
            <a:r>
              <a:rPr lang="en-US" dirty="0" smtClean="0"/>
              <a:t>https://bitpay.com/docs/wallets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3/7/2018 12:58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3/7/2018 12:58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3/7/2018 12:58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3/7/2018 12:58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3/7/2018 12:58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3/7/2018 12:58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3/7/2018 12:58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3/7/2018 12:58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3/7/2018 12:58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3/7/2018 12:58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3/7/2018 12:58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3/7/2018 12:58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bitcoin.it/wiki/Networ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bitcoin.it/wiki/Irreversible_Transactions" TargetMode="External"/><Relationship Id="rId5" Type="http://schemas.openxmlformats.org/officeDocument/2006/relationships/hyperlink" Target="https://en.bitcoin.it/wiki/Confirmation" TargetMode="External"/><Relationship Id="rId4" Type="http://schemas.openxmlformats.org/officeDocument/2006/relationships/hyperlink" Target="https://en.bitcoin.it/wiki/Bloc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bitcoin.it/wiki/Double_spend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eople.xiph.org/~greg/attack_succes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coin.org/en/choose-your-wall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r>
              <a:rPr lang="en-US" dirty="0" smtClean="0">
                <a:solidFill>
                  <a:schemeClr val="accent1">
                    <a:lumMod val="75000"/>
                  </a:schemeClr>
                </a:solidFill>
              </a:rPr>
              <a:t>BITCOIN</a:t>
            </a:r>
            <a:r>
              <a:rPr lang="en-US" sz="3600" dirty="0" smtClean="0">
                <a:solidFill>
                  <a:schemeClr val="accent1">
                    <a:lumMod val="75000"/>
                  </a:schemeClr>
                </a:solidFill>
              </a:rPr>
              <a:t/>
            </a:r>
            <a:br>
              <a:rPr lang="en-US" sz="3600" dirty="0" smtClean="0">
                <a:solidFill>
                  <a:schemeClr val="accent1">
                    <a:lumMod val="75000"/>
                  </a:schemeClr>
                </a:solidFill>
              </a:rPr>
            </a:br>
            <a:r>
              <a:rPr lang="en-US" sz="3600" dirty="0" smtClean="0">
                <a:solidFill>
                  <a:schemeClr val="accent1">
                    <a:lumMod val="75000"/>
                  </a:schemeClr>
                </a:solidFill>
              </a:rPr>
              <a:t>Payment System</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47500" lnSpcReduction="20000"/>
          </a:bodyPr>
          <a:lstStyle/>
          <a:p>
            <a:r>
              <a:rPr lang="en-US" dirty="0" smtClean="0"/>
              <a:t>Instructor</a:t>
            </a:r>
            <a:br>
              <a:rPr lang="en-US" dirty="0" smtClean="0"/>
            </a:br>
            <a:r>
              <a:rPr lang="en-US" dirty="0" smtClean="0"/>
              <a:t>Do </a:t>
            </a:r>
            <a:r>
              <a:rPr lang="en-US" dirty="0" err="1" smtClean="0"/>
              <a:t>Huu</a:t>
            </a:r>
            <a:r>
              <a:rPr lang="en-US" dirty="0" smtClean="0"/>
              <a:t> Vi</a:t>
            </a:r>
          </a:p>
          <a:p>
            <a:r>
              <a:rPr lang="en-US" dirty="0" smtClean="0"/>
              <a:t>Version: 0.0.1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HD Wallet</a:t>
            </a:r>
            <a:endParaRPr lang="en-US" dirty="0"/>
          </a:p>
        </p:txBody>
      </p:sp>
      <p:sp>
        <p:nvSpPr>
          <p:cNvPr id="3" name="Content Placeholder 2"/>
          <p:cNvSpPr>
            <a:spLocks noGrp="1"/>
          </p:cNvSpPr>
          <p:nvPr>
            <p:ph sz="quarter" idx="1"/>
          </p:nvPr>
        </p:nvSpPr>
        <p:spPr/>
        <p:txBody>
          <a:bodyPr>
            <a:normAutofit/>
          </a:bodyPr>
          <a:lstStyle/>
          <a:p>
            <a:r>
              <a:rPr lang="en-US" dirty="0" smtClean="0"/>
              <a:t>Problems with classic address:</a:t>
            </a:r>
          </a:p>
          <a:p>
            <a:pPr lvl="1"/>
            <a:r>
              <a:rPr lang="en-US" dirty="0"/>
              <a:t>need to maintain a mapping between your business transaction and the private key you </a:t>
            </a:r>
            <a:r>
              <a:rPr lang="en-US" dirty="0" smtClean="0"/>
              <a:t>used</a:t>
            </a:r>
          </a:p>
          <a:p>
            <a:pPr lvl="1"/>
            <a:r>
              <a:rPr lang="en-US" dirty="0"/>
              <a:t>If such database is compromised or private key stolen, you </a:t>
            </a:r>
            <a:r>
              <a:rPr lang="en-US" dirty="0" smtClean="0"/>
              <a:t>loose </a:t>
            </a:r>
            <a:r>
              <a:rPr lang="en-US" dirty="0"/>
              <a:t>money</a:t>
            </a:r>
            <a:r>
              <a:rPr lang="en-US" dirty="0" smtClean="0"/>
              <a:t>.</a:t>
            </a:r>
          </a:p>
          <a:p>
            <a:pPr lvl="1"/>
            <a:endParaRPr lang="en-US" dirty="0"/>
          </a:p>
          <a:p>
            <a:pPr>
              <a:buFont typeface="Wingdings" panose="05000000000000000000" pitchFamily="2" charset="2"/>
              <a:buChar char="Ø"/>
            </a:pPr>
            <a:r>
              <a:rPr lang="en-US" dirty="0" smtClean="0"/>
              <a:t>A solution </a:t>
            </a:r>
            <a:r>
              <a:rPr lang="en-US" dirty="0"/>
              <a:t>is called Hierarchical Deterministic </a:t>
            </a:r>
            <a:r>
              <a:rPr lang="en-US" dirty="0" smtClean="0"/>
              <a:t>Wallet</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82231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HD Wallet</a:t>
            </a:r>
          </a:p>
        </p:txBody>
      </p:sp>
      <p:sp>
        <p:nvSpPr>
          <p:cNvPr id="3" name="Content Placeholder 2"/>
          <p:cNvSpPr>
            <a:spLocks noGrp="1"/>
          </p:cNvSpPr>
          <p:nvPr>
            <p:ph sz="quarter" idx="1"/>
          </p:nvPr>
        </p:nvSpPr>
        <p:spPr/>
        <p:txBody>
          <a:bodyPr>
            <a:normAutofit lnSpcReduction="10000"/>
          </a:bodyPr>
          <a:lstStyle/>
          <a:p>
            <a:r>
              <a:rPr lang="en-US" dirty="0"/>
              <a:t>wallets which can be shared partially or entirely with different systems, each with or without the ability to spend coins</a:t>
            </a:r>
          </a:p>
          <a:p>
            <a:r>
              <a:rPr lang="en-US" dirty="0"/>
              <a:t>you can give your payment server the right to </a:t>
            </a:r>
            <a:r>
              <a:rPr lang="en-US" b="1" dirty="0"/>
              <a:t>generate public keys, without giving the private </a:t>
            </a:r>
            <a:r>
              <a:rPr lang="en-US" b="1" dirty="0" smtClean="0"/>
              <a:t>key</a:t>
            </a:r>
          </a:p>
          <a:p>
            <a:r>
              <a:rPr lang="en-US" dirty="0"/>
              <a:t>If the payment database is stolen or </a:t>
            </a:r>
            <a:r>
              <a:rPr lang="en-US" dirty="0" smtClean="0"/>
              <a:t>compromised</a:t>
            </a:r>
            <a:r>
              <a:rPr lang="en-US" dirty="0"/>
              <a:t>, you loose nothing</a:t>
            </a:r>
            <a:r>
              <a:rPr lang="en-US" dirty="0" smtClean="0"/>
              <a:t>.</a:t>
            </a:r>
          </a:p>
          <a:p>
            <a:r>
              <a:rPr lang="en-US" dirty="0"/>
              <a:t>In </a:t>
            </a:r>
            <a:r>
              <a:rPr lang="en-US" dirty="0" err="1"/>
              <a:t>NBitcoin</a:t>
            </a:r>
            <a:r>
              <a:rPr lang="en-US" dirty="0"/>
              <a:t>, this feature is implemented with two classes : </a:t>
            </a:r>
            <a:r>
              <a:rPr lang="en-US" b="1" dirty="0" err="1"/>
              <a:t>ExtKey</a:t>
            </a:r>
            <a:r>
              <a:rPr lang="en-US" b="1" dirty="0"/>
              <a:t> </a:t>
            </a:r>
            <a:r>
              <a:rPr lang="en-US" dirty="0"/>
              <a:t>and </a:t>
            </a:r>
            <a:r>
              <a:rPr lang="en-US" b="1" dirty="0" err="1"/>
              <a:t>ExtPubKey</a:t>
            </a:r>
            <a:r>
              <a:rPr lang="en-US" b="1" dirty="0"/>
              <a:t>.</a:t>
            </a:r>
            <a:endParaRPr lang="en-US" dirty="0"/>
          </a:p>
        </p:txBody>
      </p:sp>
    </p:spTree>
    <p:extLst>
      <p:ext uri="{BB962C8B-B14F-4D97-AF65-F5344CB8AC3E}">
        <p14:creationId xmlns:p14="http://schemas.microsoft.com/office/powerpoint/2010/main" val="182809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HD Wallet</a:t>
            </a:r>
          </a:p>
        </p:txBody>
      </p:sp>
      <p:sp>
        <p:nvSpPr>
          <p:cNvPr id="3" name="Content Placeholder 2"/>
          <p:cNvSpPr>
            <a:spLocks noGrp="1"/>
          </p:cNvSpPr>
          <p:nvPr>
            <p:ph sz="quarter" idx="1"/>
          </p:nvPr>
        </p:nvSpPr>
        <p:spPr/>
        <p:txBody>
          <a:bodyPr/>
          <a:lstStyle/>
          <a:p>
            <a:endParaRPr lang="en-US" dirty="0"/>
          </a:p>
        </p:txBody>
      </p:sp>
      <p:pic>
        <p:nvPicPr>
          <p:cNvPr id="1026" name="Picture 2" descr="https://programmingblockchain.gitbooks.io/programmingblockchain/content/assets/CeoMarketingAccoun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434340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5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HD Wallet</a:t>
            </a:r>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798762" y="2247900"/>
            <a:ext cx="37814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92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Mnemonic </a:t>
            </a:r>
          </a:p>
        </p:txBody>
      </p:sp>
      <p:sp>
        <p:nvSpPr>
          <p:cNvPr id="4" name="Content Placeholder 3"/>
          <p:cNvSpPr>
            <a:spLocks noGrp="1"/>
          </p:cNvSpPr>
          <p:nvPr>
            <p:ph sz="quarter" idx="1"/>
          </p:nvPr>
        </p:nvSpPr>
        <p:spPr/>
        <p:txBody>
          <a:bodyPr/>
          <a:lstStyle/>
          <a:p>
            <a:r>
              <a:rPr lang="en-US" dirty="0" smtClean="0"/>
              <a:t>generate </a:t>
            </a:r>
            <a:r>
              <a:rPr lang="en-US" dirty="0"/>
              <a:t>the HD Keys from a sentence that can easily be written </a:t>
            </a:r>
            <a:r>
              <a:rPr lang="en-US" dirty="0" smtClean="0"/>
              <a:t>down</a:t>
            </a:r>
          </a:p>
          <a:p>
            <a:r>
              <a:rPr lang="en-US" dirty="0"/>
              <a:t>can eventually be protected by a password or a PIN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657600"/>
            <a:ext cx="3438525"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40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Transaction</a:t>
            </a:r>
          </a:p>
        </p:txBody>
      </p:sp>
      <p:sp>
        <p:nvSpPr>
          <p:cNvPr id="3" name="Content Placeholder 2"/>
          <p:cNvSpPr>
            <a:spLocks noGrp="1"/>
          </p:cNvSpPr>
          <p:nvPr>
            <p:ph sz="quarter" idx="1"/>
          </p:nvPr>
        </p:nvSpPr>
        <p:spPr/>
        <p:txBody>
          <a:bodyPr>
            <a:normAutofit lnSpcReduction="10000"/>
          </a:bodyPr>
          <a:lstStyle/>
          <a:p>
            <a:r>
              <a:rPr lang="en-US" dirty="0"/>
              <a:t>a transfer of Bitcoin value that is broadcast to the </a:t>
            </a:r>
            <a:r>
              <a:rPr lang="en-US" dirty="0" smtClean="0">
                <a:hlinkClick r:id="rId3" tooltip="Network"/>
              </a:rPr>
              <a:t>network</a:t>
            </a:r>
            <a:r>
              <a:rPr lang="en-US" dirty="0"/>
              <a:t> and collected into </a:t>
            </a:r>
            <a:r>
              <a:rPr lang="en-US" dirty="0" smtClean="0">
                <a:hlinkClick r:id="rId4" tooltip="Block"/>
              </a:rPr>
              <a:t>blocks</a:t>
            </a:r>
            <a:r>
              <a:rPr lang="en-US" dirty="0" smtClean="0"/>
              <a:t>.</a:t>
            </a:r>
          </a:p>
          <a:p>
            <a:r>
              <a:rPr lang="en-US" dirty="0" smtClean="0"/>
              <a:t>typically </a:t>
            </a:r>
            <a:r>
              <a:rPr lang="en-US" dirty="0"/>
              <a:t>references previous transaction outputs as new transaction inputs and dedicates all input Bitcoin values to new outputs</a:t>
            </a:r>
            <a:r>
              <a:rPr lang="en-US" dirty="0" smtClean="0"/>
              <a:t>.</a:t>
            </a:r>
          </a:p>
          <a:p>
            <a:r>
              <a:rPr lang="en-US" dirty="0"/>
              <a:t>not </a:t>
            </a:r>
            <a:r>
              <a:rPr lang="en-US" dirty="0" smtClean="0"/>
              <a:t>encrypted</a:t>
            </a:r>
          </a:p>
          <a:p>
            <a:r>
              <a:rPr lang="en-US" dirty="0"/>
              <a:t>Once transactions are buried under enough </a:t>
            </a:r>
            <a:r>
              <a:rPr lang="en-US" dirty="0">
                <a:hlinkClick r:id="rId5" tooltip="Confirmation"/>
              </a:rPr>
              <a:t>confirmations</a:t>
            </a:r>
            <a:r>
              <a:rPr lang="en-US" dirty="0"/>
              <a:t> they can be considered </a:t>
            </a:r>
            <a:r>
              <a:rPr lang="en-US" dirty="0">
                <a:hlinkClick r:id="rId6" tooltip="Irreversible Transactions"/>
              </a:rPr>
              <a:t>irreversible</a:t>
            </a:r>
            <a:r>
              <a:rPr lang="en-US" dirty="0"/>
              <a:t>.</a:t>
            </a:r>
          </a:p>
        </p:txBody>
      </p:sp>
    </p:spTree>
    <p:extLst>
      <p:ext uri="{BB962C8B-B14F-4D97-AF65-F5344CB8AC3E}">
        <p14:creationId xmlns:p14="http://schemas.microsoft.com/office/powerpoint/2010/main" val="2945595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Types of Transaction</a:t>
            </a:r>
          </a:p>
        </p:txBody>
      </p:sp>
      <p:sp>
        <p:nvSpPr>
          <p:cNvPr id="3" name="Content Placeholder 2"/>
          <p:cNvSpPr>
            <a:spLocks noGrp="1"/>
          </p:cNvSpPr>
          <p:nvPr>
            <p:ph sz="quarter" idx="1"/>
          </p:nvPr>
        </p:nvSpPr>
        <p:spPr/>
        <p:txBody>
          <a:bodyPr>
            <a:normAutofit/>
          </a:bodyPr>
          <a:lstStyle/>
          <a:p>
            <a:r>
              <a:rPr lang="en-US" dirty="0" smtClean="0"/>
              <a:t>Pay-to-</a:t>
            </a:r>
            <a:r>
              <a:rPr lang="en-US" dirty="0" err="1" smtClean="0"/>
              <a:t>PubkeyHash</a:t>
            </a:r>
            <a:endParaRPr lang="en-US" dirty="0" smtClean="0"/>
          </a:p>
          <a:p>
            <a:r>
              <a:rPr lang="en-US" dirty="0"/>
              <a:t>Pay-to-Script-Hash</a:t>
            </a:r>
          </a:p>
        </p:txBody>
      </p:sp>
    </p:spTree>
    <p:extLst>
      <p:ext uri="{BB962C8B-B14F-4D97-AF65-F5344CB8AC3E}">
        <p14:creationId xmlns:p14="http://schemas.microsoft.com/office/powerpoint/2010/main" val="8543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Confirmation</a:t>
            </a:r>
            <a:endParaRPr lang="en-US" dirty="0"/>
          </a:p>
        </p:txBody>
      </p:sp>
      <p:sp>
        <p:nvSpPr>
          <p:cNvPr id="3" name="Content Placeholder 2"/>
          <p:cNvSpPr>
            <a:spLocks noGrp="1"/>
          </p:cNvSpPr>
          <p:nvPr>
            <p:ph sz="quarter" idx="1"/>
          </p:nvPr>
        </p:nvSpPr>
        <p:spPr/>
        <p:txBody>
          <a:bodyPr>
            <a:normAutofit lnSpcReduction="10000"/>
          </a:bodyPr>
          <a:lstStyle/>
          <a:p>
            <a:r>
              <a:rPr lang="en-US" dirty="0"/>
              <a:t>After a transaction is broadcast to the Bitcoin network, it may be included in a block that is published to the network. When that happens it is said that the transaction has been mined at a depth of 1 block. With each subsequent block that is found, the number of blocks deep is increased by one. To be secure against </a:t>
            </a:r>
            <a:r>
              <a:rPr lang="en-US" dirty="0">
                <a:hlinkClick r:id="rId3" tooltip="Double spending"/>
              </a:rPr>
              <a:t>double spending</a:t>
            </a:r>
            <a:r>
              <a:rPr lang="en-US" dirty="0"/>
              <a:t>, a transaction should not be considered as </a:t>
            </a:r>
            <a:r>
              <a:rPr lang="en-US" b="1" dirty="0"/>
              <a:t>confirmed</a:t>
            </a:r>
            <a:r>
              <a:rPr lang="en-US" dirty="0"/>
              <a:t> until it is a certain number of blocks deep.</a:t>
            </a:r>
          </a:p>
        </p:txBody>
      </p:sp>
    </p:spTree>
    <p:extLst>
      <p:ext uri="{BB962C8B-B14F-4D97-AF65-F5344CB8AC3E}">
        <p14:creationId xmlns:p14="http://schemas.microsoft.com/office/powerpoint/2010/main" val="303086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Confirmation</a:t>
            </a:r>
            <a:endParaRPr lang="en-US" dirty="0"/>
          </a:p>
        </p:txBody>
      </p:sp>
      <p:sp>
        <p:nvSpPr>
          <p:cNvPr id="3" name="Content Placeholder 2"/>
          <p:cNvSpPr>
            <a:spLocks noGrp="1"/>
          </p:cNvSpPr>
          <p:nvPr>
            <p:ph sz="quarter" idx="1"/>
          </p:nvPr>
        </p:nvSpPr>
        <p:spPr/>
        <p:txBody>
          <a:bodyPr/>
          <a:lstStyle/>
          <a:p>
            <a:r>
              <a:rPr lang="en-US" dirty="0"/>
              <a:t>How Many Confirmations Is </a:t>
            </a:r>
            <a:r>
              <a:rPr lang="en-US" dirty="0" smtClean="0"/>
              <a:t>Enough?</a:t>
            </a:r>
            <a:endParaRPr lang="en-US" dirty="0"/>
          </a:p>
          <a:p>
            <a:r>
              <a:rPr lang="en-US" dirty="0" smtClean="0"/>
              <a:t>6</a:t>
            </a:r>
          </a:p>
          <a:p>
            <a:r>
              <a:rPr lang="en-US" dirty="0"/>
              <a:t>Transactions with </a:t>
            </a:r>
            <a:r>
              <a:rPr lang="en-US" dirty="0" smtClean="0"/>
              <a:t>0/unconfirmed </a:t>
            </a:r>
            <a:r>
              <a:rPr lang="en-US" dirty="0"/>
              <a:t>in some cases may still be acceptable especially for low-value goods and </a:t>
            </a:r>
            <a:r>
              <a:rPr lang="en-US" dirty="0" smtClean="0"/>
              <a:t>services</a:t>
            </a:r>
          </a:p>
          <a:p>
            <a:r>
              <a:rPr lang="en-US" dirty="0">
                <a:hlinkClick r:id="rId3"/>
              </a:rPr>
              <a:t>https://people.xiph.org/~</a:t>
            </a:r>
            <a:r>
              <a:rPr lang="en-US" dirty="0" smtClean="0">
                <a:hlinkClick r:id="rId3"/>
              </a:rPr>
              <a:t>greg/attack_success.html</a:t>
            </a:r>
            <a:r>
              <a:rPr lang="en-US" dirty="0" smtClean="0"/>
              <a:t>: </a:t>
            </a:r>
            <a:r>
              <a:rPr lang="en-US" dirty="0"/>
              <a:t>can be used to calculate the probability of a successful </a:t>
            </a:r>
            <a:r>
              <a:rPr lang="en-US" dirty="0" err="1"/>
              <a:t>doublespend</a:t>
            </a:r>
            <a:r>
              <a:rPr lang="en-US" dirty="0"/>
              <a:t> given a </a:t>
            </a:r>
            <a:r>
              <a:rPr lang="en-US" dirty="0" err="1"/>
              <a:t>hashrate</a:t>
            </a:r>
            <a:r>
              <a:rPr lang="en-US" dirty="0"/>
              <a:t> proportion and number of confirmations</a:t>
            </a:r>
            <a:endParaRPr lang="en-US" dirty="0" smtClean="0"/>
          </a:p>
          <a:p>
            <a:endParaRPr lang="en-US" dirty="0"/>
          </a:p>
        </p:txBody>
      </p:sp>
    </p:spTree>
    <p:extLst>
      <p:ext uri="{BB962C8B-B14F-4D97-AF65-F5344CB8AC3E}">
        <p14:creationId xmlns:p14="http://schemas.microsoft.com/office/powerpoint/2010/main" val="47629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Confirmation</a:t>
            </a:r>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smtClean="0"/>
              <a:t>How to get the confirmation?</a:t>
            </a:r>
          </a:p>
          <a:p>
            <a:pPr lvl="1">
              <a:buFont typeface="Wingdings" panose="05000000000000000000" pitchFamily="2" charset="2"/>
              <a:buChar char="v"/>
            </a:pPr>
            <a:r>
              <a:rPr lang="en-US" dirty="0" smtClean="0"/>
              <a:t>There </a:t>
            </a:r>
            <a:r>
              <a:rPr lang="en-US" dirty="0"/>
              <a:t>are roughly three way to communicate with the Bitcoin network: as a full node, as an </a:t>
            </a:r>
            <a:r>
              <a:rPr lang="en-US" dirty="0" smtClean="0"/>
              <a:t>SPV</a:t>
            </a:r>
            <a:r>
              <a:rPr lang="en-US" dirty="0"/>
              <a:t> SPV(Simplified Payment </a:t>
            </a:r>
            <a:r>
              <a:rPr lang="en-US" dirty="0" smtClean="0"/>
              <a:t>Verification) node </a:t>
            </a:r>
            <a:r>
              <a:rPr lang="en-US" dirty="0"/>
              <a:t>or through an HTTP API.</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22510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Introduction</a:t>
            </a:r>
            <a:endParaRPr lang="en-US" dirty="0"/>
          </a:p>
        </p:txBody>
      </p:sp>
      <p:sp>
        <p:nvSpPr>
          <p:cNvPr id="3" name="Rectangle 2"/>
          <p:cNvSpPr>
            <a:spLocks noGrp="1"/>
          </p:cNvSpPr>
          <p:nvPr>
            <p:ph sz="quarter" idx="1"/>
          </p:nvPr>
        </p:nvSpPr>
        <p:spPr/>
        <p:txBody>
          <a:bodyPr>
            <a:normAutofit/>
          </a:bodyPr>
          <a:lstStyle/>
          <a:p>
            <a:pPr>
              <a:buFont typeface="Wingdings" pitchFamily="2" charset="2"/>
              <a:buChar char="Ø"/>
            </a:pPr>
            <a:r>
              <a:rPr lang="en-US" dirty="0" smtClean="0"/>
              <a:t>What is Bitcoin/Crypto currency</a:t>
            </a:r>
          </a:p>
          <a:p>
            <a:pPr>
              <a:buFont typeface="Wingdings" pitchFamily="2" charset="2"/>
              <a:buChar char="Ø"/>
            </a:pPr>
            <a:r>
              <a:rPr lang="en-US" dirty="0" smtClean="0"/>
              <a:t>How to pay with Bitcoin</a:t>
            </a:r>
          </a:p>
          <a:p>
            <a:pPr>
              <a:buFont typeface="Wingdings" pitchFamily="2" charset="2"/>
              <a:buChar char="Ø"/>
            </a:pPr>
            <a:r>
              <a:rPr lang="en-US" dirty="0" smtClean="0"/>
              <a:t>Wallet, HD Wallet</a:t>
            </a:r>
          </a:p>
          <a:p>
            <a:pPr>
              <a:buFont typeface="Wingdings" pitchFamily="2" charset="2"/>
              <a:buChar char="Ø"/>
            </a:pPr>
            <a:r>
              <a:rPr lang="en-US" dirty="0" smtClean="0"/>
              <a:t>Address</a:t>
            </a:r>
          </a:p>
          <a:p>
            <a:pPr>
              <a:buFont typeface="Wingdings" pitchFamily="2" charset="2"/>
              <a:buChar char="Ø"/>
            </a:pPr>
            <a:r>
              <a:rPr lang="en-US" dirty="0" smtClean="0"/>
              <a:t>Transaction, Fee</a:t>
            </a:r>
          </a:p>
          <a:p>
            <a:pPr>
              <a:buFont typeface="Wingdings" pitchFamily="2" charset="2"/>
              <a:buChar char="Ø"/>
            </a:pPr>
            <a:r>
              <a:rPr lang="en-US" dirty="0" smtClean="0"/>
              <a:t>Confirmation</a:t>
            </a:r>
          </a:p>
          <a:p>
            <a:pPr>
              <a:buFont typeface="Wingdings" pitchFamily="2" charset="2"/>
              <a:buChar char="Ø"/>
            </a:pPr>
            <a:r>
              <a:rPr lang="en-US" dirty="0" smtClean="0"/>
              <a:t>BIPs: 70, </a:t>
            </a:r>
            <a:r>
              <a:rPr lang="en-US" dirty="0" smtClean="0"/>
              <a:t>21 </a:t>
            </a:r>
            <a:r>
              <a:rPr lang="en-US" dirty="0" smtClean="0"/>
              <a:t>(</a:t>
            </a:r>
            <a:r>
              <a:rPr lang="en-US" dirty="0" smtClean="0"/>
              <a:t>20)</a:t>
            </a:r>
            <a:endParaRPr lang="en-US" dirty="0" smtClean="0"/>
          </a:p>
          <a:p>
            <a:pPr>
              <a:buFont typeface="Wingdings" pitchFamily="2" charset="2"/>
              <a:buChar char="Ø"/>
            </a:pPr>
            <a:r>
              <a:rPr lang="en-US" dirty="0" smtClean="0"/>
              <a:t>Implementation using </a:t>
            </a:r>
            <a:r>
              <a:rPr lang="en-US" dirty="0" err="1" smtClean="0"/>
              <a:t>NBitcoin</a:t>
            </a:r>
            <a:r>
              <a:rPr lang="en-US" dirty="0" smtClean="0"/>
              <a:t> lib</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err="1"/>
              <a:t>QBit</a:t>
            </a:r>
            <a:r>
              <a:rPr lang="en-US" dirty="0"/>
              <a:t> Ninja</a:t>
            </a:r>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a:t>an open source web service API to query the </a:t>
            </a:r>
            <a:r>
              <a:rPr lang="en-US" dirty="0" err="1"/>
              <a:t>blockchain</a:t>
            </a:r>
            <a:r>
              <a:rPr lang="en-US" dirty="0"/>
              <a:t> and for tracking wallets</a:t>
            </a:r>
          </a:p>
        </p:txBody>
      </p:sp>
    </p:spTree>
    <p:extLst>
      <p:ext uri="{BB962C8B-B14F-4D97-AF65-F5344CB8AC3E}">
        <p14:creationId xmlns:p14="http://schemas.microsoft.com/office/powerpoint/2010/main" val="133881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SPV</a:t>
            </a:r>
            <a:endParaRPr lang="en-US" dirty="0"/>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a:t>each block in the </a:t>
            </a:r>
            <a:r>
              <a:rPr lang="en-US" dirty="0" err="1"/>
              <a:t>blockchain</a:t>
            </a:r>
            <a:r>
              <a:rPr lang="en-US" dirty="0"/>
              <a:t> contains two parts, a long list of transactions and a short summary of the block's contents (the </a:t>
            </a:r>
            <a:r>
              <a:rPr lang="en-US" dirty="0" smtClean="0"/>
              <a:t>header)</a:t>
            </a:r>
          </a:p>
          <a:p>
            <a:pPr lvl="1">
              <a:buFont typeface="Wingdings" panose="05000000000000000000" pitchFamily="2" charset="2"/>
              <a:buChar char="v"/>
            </a:pPr>
            <a:r>
              <a:rPr lang="en-US" dirty="0"/>
              <a:t>Using </a:t>
            </a:r>
            <a:r>
              <a:rPr lang="en-US" dirty="0" err="1" smtClean="0"/>
              <a:t>Merkle</a:t>
            </a:r>
            <a:r>
              <a:rPr lang="en-US" dirty="0" smtClean="0"/>
              <a:t> </a:t>
            </a:r>
            <a:r>
              <a:rPr lang="en-US" dirty="0"/>
              <a:t>tree design, thin wallets can </a:t>
            </a:r>
            <a:r>
              <a:rPr lang="en-US" u="sng" dirty="0"/>
              <a:t>safely confirm that transactions they receive have been included in the </a:t>
            </a:r>
            <a:r>
              <a:rPr lang="en-US" u="sng" dirty="0" err="1"/>
              <a:t>blockchain</a:t>
            </a:r>
            <a:r>
              <a:rPr lang="en-US" dirty="0"/>
              <a:t> without downloading the full </a:t>
            </a:r>
            <a:r>
              <a:rPr lang="en-US" dirty="0" err="1"/>
              <a:t>blockchain</a:t>
            </a:r>
            <a:r>
              <a:rPr lang="en-US" dirty="0"/>
              <a:t>. </a:t>
            </a:r>
            <a:endParaRPr lang="en-US" dirty="0" smtClean="0"/>
          </a:p>
          <a:p>
            <a:pPr lvl="1">
              <a:buFont typeface="Wingdings" panose="05000000000000000000" pitchFamily="2" charset="2"/>
              <a:buChar char="v"/>
            </a:pPr>
            <a:r>
              <a:rPr lang="en-US" dirty="0"/>
              <a:t>A Bitcoin wallet app that uses SPV can also offer many but not all of the same security guarantees as a full wallet.</a:t>
            </a:r>
          </a:p>
        </p:txBody>
      </p:sp>
    </p:spTree>
    <p:extLst>
      <p:ext uri="{BB962C8B-B14F-4D97-AF65-F5344CB8AC3E}">
        <p14:creationId xmlns:p14="http://schemas.microsoft.com/office/powerpoint/2010/main" val="22960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Fee</a:t>
            </a:r>
            <a:endParaRPr lang="en-US" dirty="0"/>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a:t> </a:t>
            </a:r>
            <a:r>
              <a:rPr lang="en-US" dirty="0" smtClean="0"/>
              <a:t>The </a:t>
            </a:r>
            <a:r>
              <a:rPr lang="en-US" dirty="0"/>
              <a:t>cost your wallet pays for the computing power which confirms bitcoin transactions on the Bitcoin network</a:t>
            </a:r>
          </a:p>
        </p:txBody>
      </p:sp>
    </p:spTree>
    <p:extLst>
      <p:ext uri="{BB962C8B-B14F-4D97-AF65-F5344CB8AC3E}">
        <p14:creationId xmlns:p14="http://schemas.microsoft.com/office/powerpoint/2010/main" val="196174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BIP 70: Payment Protocol</a:t>
            </a:r>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a:t>This BIP describes a protocol for communication between a merchant and their customer, enabling both a better customer experience and better security against man-in-the-middle attacks on the payment process</a:t>
            </a:r>
            <a:r>
              <a:rPr lang="en-US" dirty="0" smtClean="0"/>
              <a:t>.</a:t>
            </a:r>
          </a:p>
          <a:p>
            <a:pPr lvl="1">
              <a:buFont typeface="Wingdings" panose="05000000000000000000" pitchFamily="2" charset="2"/>
              <a:buChar char="v"/>
            </a:pPr>
            <a:r>
              <a:rPr lang="en-US" dirty="0"/>
              <a:t>encoded using Google's Protocol </a:t>
            </a:r>
            <a:r>
              <a:rPr lang="en-US" dirty="0" smtClean="0"/>
              <a:t>Buffers (</a:t>
            </a:r>
            <a:r>
              <a:rPr lang="en-US" dirty="0"/>
              <a:t>consists of three messages: </a:t>
            </a:r>
            <a:r>
              <a:rPr lang="en-US" dirty="0" err="1"/>
              <a:t>PaymentRequest</a:t>
            </a:r>
            <a:r>
              <a:rPr lang="en-US" dirty="0"/>
              <a:t>, Payment, and </a:t>
            </a:r>
            <a:r>
              <a:rPr lang="en-US" dirty="0" err="1" smtClean="0"/>
              <a:t>PaymentACK</a:t>
            </a:r>
            <a:r>
              <a:rPr lang="en-US" dirty="0" smtClean="0"/>
              <a:t>)</a:t>
            </a:r>
          </a:p>
          <a:p>
            <a:pPr lvl="1">
              <a:buFont typeface="Wingdings" panose="05000000000000000000" pitchFamily="2" charset="2"/>
              <a:buChar char="v"/>
            </a:pPr>
            <a:r>
              <a:rPr lang="en-US" dirty="0"/>
              <a:t>authenticated using X.509 </a:t>
            </a:r>
            <a:r>
              <a:rPr lang="en-US" dirty="0" smtClean="0"/>
              <a:t>certificates</a:t>
            </a:r>
          </a:p>
          <a:p>
            <a:pPr lvl="1">
              <a:buFont typeface="Wingdings" panose="05000000000000000000" pitchFamily="2" charset="2"/>
              <a:buChar char="v"/>
            </a:pPr>
            <a:r>
              <a:rPr lang="en-US" dirty="0"/>
              <a:t>communicated over </a:t>
            </a:r>
            <a:r>
              <a:rPr lang="en-US" dirty="0" smtClean="0"/>
              <a:t>http/https</a:t>
            </a:r>
          </a:p>
        </p:txBody>
      </p:sp>
    </p:spTree>
    <p:extLst>
      <p:ext uri="{BB962C8B-B14F-4D97-AF65-F5344CB8AC3E}">
        <p14:creationId xmlns:p14="http://schemas.microsoft.com/office/powerpoint/2010/main" val="84820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minimal Bitcoin payment protocol operates</a:t>
            </a:r>
          </a:p>
        </p:txBody>
      </p:sp>
      <p:sp>
        <p:nvSpPr>
          <p:cNvPr id="3" name="Rectangle 2"/>
          <p:cNvSpPr>
            <a:spLocks noGrp="1"/>
          </p:cNvSpPr>
          <p:nvPr>
            <p:ph sz="quarter" idx="1"/>
          </p:nvPr>
        </p:nvSpPr>
        <p:spPr/>
        <p:txBody>
          <a:bodyPr>
            <a:normAutofit fontScale="77500" lnSpcReduction="20000"/>
          </a:bodyPr>
          <a:lstStyle/>
          <a:p>
            <a:pPr marL="514350" indent="-514350">
              <a:buFont typeface="+mj-lt"/>
              <a:buAutoNum type="arabicPeriod"/>
            </a:pPr>
            <a:r>
              <a:rPr lang="en-US" dirty="0"/>
              <a:t>Customer adds items to an online shopping basket, and decides to pay using Bitcoin.</a:t>
            </a:r>
          </a:p>
          <a:p>
            <a:pPr marL="514350" indent="-514350">
              <a:buFont typeface="+mj-lt"/>
              <a:buAutoNum type="arabicPeriod"/>
            </a:pPr>
            <a:r>
              <a:rPr lang="en-US" dirty="0"/>
              <a:t>Merchant generates a unique payment address, associates it with the customer's order, and asks the customer to pay.</a:t>
            </a:r>
          </a:p>
          <a:p>
            <a:pPr marL="514350" indent="-514350">
              <a:buFont typeface="+mj-lt"/>
              <a:buAutoNum type="arabicPeriod"/>
            </a:pPr>
            <a:r>
              <a:rPr lang="en-US" dirty="0"/>
              <a:t>Customer copies the Bitcoin address from the merchant's web page and pastes it into whatever wallet they are using OR follows a bitcoin: link and their wallet is launched with the amount to be paid.</a:t>
            </a:r>
          </a:p>
          <a:p>
            <a:pPr marL="514350" indent="-514350">
              <a:buFont typeface="+mj-lt"/>
              <a:buAutoNum type="arabicPeriod"/>
            </a:pPr>
            <a:r>
              <a:rPr lang="en-US" dirty="0"/>
              <a:t>Customer authorizes payment to the merchant's address and broadcasts the transaction through the Bitcoin p2p network.</a:t>
            </a:r>
          </a:p>
          <a:p>
            <a:pPr marL="514350" indent="-514350">
              <a:buFont typeface="+mj-lt"/>
              <a:buAutoNum type="arabicPeriod"/>
            </a:pPr>
            <a:r>
              <a:rPr lang="en-US" dirty="0"/>
              <a:t>Merchant's server detects payment and after sufficient transaction confirmations considers the transaction final.</a:t>
            </a:r>
          </a:p>
        </p:txBody>
      </p:sp>
    </p:spTree>
    <p:extLst>
      <p:ext uri="{BB962C8B-B14F-4D97-AF65-F5344CB8AC3E}">
        <p14:creationId xmlns:p14="http://schemas.microsoft.com/office/powerpoint/2010/main" val="135260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BIP 70: Payment Protocol</a:t>
            </a:r>
          </a:p>
        </p:txBody>
      </p:sp>
      <p:pic>
        <p:nvPicPr>
          <p:cNvPr id="1027"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29554" y="1600200"/>
            <a:ext cx="711984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260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BIP 70: Payment Protocol</a:t>
            </a: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68187" y="1600200"/>
            <a:ext cx="804257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844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Protocol Buffers messages</a:t>
            </a:r>
          </a:p>
        </p:txBody>
      </p:sp>
      <p:sp>
        <p:nvSpPr>
          <p:cNvPr id="3" name="Content Placeholder 2"/>
          <p:cNvSpPr>
            <a:spLocks noGrp="1"/>
          </p:cNvSpPr>
          <p:nvPr>
            <p:ph sz="quarter" idx="1"/>
          </p:nvPr>
        </p:nvSpPr>
        <p:spPr/>
        <p:txBody>
          <a:bodyPr>
            <a:normAutofit/>
          </a:bodyPr>
          <a:lstStyle/>
          <a:p>
            <a:pPr marL="0" indent="0">
              <a:buNone/>
            </a:pPr>
            <a:r>
              <a:rPr lang="en-US" dirty="0"/>
              <a:t>message Output { </a:t>
            </a:r>
            <a:endParaRPr lang="en-US" dirty="0" smtClean="0"/>
          </a:p>
          <a:p>
            <a:pPr marL="0" indent="0">
              <a:buNone/>
            </a:pPr>
            <a:r>
              <a:rPr lang="en-US" dirty="0"/>
              <a:t>	</a:t>
            </a:r>
            <a:r>
              <a:rPr lang="en-US" dirty="0" smtClean="0"/>
              <a:t>optional </a:t>
            </a:r>
            <a:r>
              <a:rPr lang="en-US" dirty="0"/>
              <a:t>uint64 amount = 1 [default = 0]; </a:t>
            </a:r>
            <a:r>
              <a:rPr lang="en-US" dirty="0" smtClean="0"/>
              <a:t>	optional </a:t>
            </a:r>
            <a:r>
              <a:rPr lang="en-US" dirty="0"/>
              <a:t>bytes script = 2; </a:t>
            </a:r>
            <a:endParaRPr lang="en-US" dirty="0" smtClean="0"/>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44216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Protocol Buffers messages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message </a:t>
            </a:r>
            <a:r>
              <a:rPr lang="en-US" dirty="0" err="1"/>
              <a:t>PaymentDetails</a:t>
            </a:r>
            <a:r>
              <a:rPr lang="en-US" dirty="0"/>
              <a:t> { </a:t>
            </a:r>
            <a:endParaRPr lang="en-US" dirty="0" smtClean="0"/>
          </a:p>
          <a:p>
            <a:pPr marL="0" indent="0">
              <a:buNone/>
            </a:pPr>
            <a:r>
              <a:rPr lang="en-US" dirty="0" smtClean="0"/>
              <a:t>    optional </a:t>
            </a:r>
            <a:r>
              <a:rPr lang="en-US" dirty="0"/>
              <a:t>string network = 1 [default = "main"]; </a:t>
            </a:r>
            <a:endParaRPr lang="en-US" dirty="0" smtClean="0"/>
          </a:p>
          <a:p>
            <a:pPr marL="0" indent="0">
              <a:buNone/>
            </a:pPr>
            <a:r>
              <a:rPr lang="en-US" dirty="0" smtClean="0"/>
              <a:t>    repeated </a:t>
            </a:r>
            <a:r>
              <a:rPr lang="en-US" dirty="0"/>
              <a:t>Output outputs = 2; </a:t>
            </a:r>
            <a:endParaRPr lang="en-US" dirty="0" smtClean="0"/>
          </a:p>
          <a:p>
            <a:pPr marL="0" indent="0">
              <a:buNone/>
            </a:pPr>
            <a:r>
              <a:rPr lang="en-US" dirty="0"/>
              <a:t> </a:t>
            </a:r>
            <a:r>
              <a:rPr lang="en-US" dirty="0" smtClean="0"/>
              <a:t>   required </a:t>
            </a:r>
            <a:r>
              <a:rPr lang="en-US" dirty="0"/>
              <a:t>uint64 </a:t>
            </a:r>
            <a:r>
              <a:rPr lang="en-US" dirty="0" smtClean="0"/>
              <a:t>time </a:t>
            </a:r>
            <a:r>
              <a:rPr lang="en-US" dirty="0"/>
              <a:t>= 3; </a:t>
            </a:r>
            <a:endParaRPr lang="en-US" dirty="0" smtClean="0"/>
          </a:p>
          <a:p>
            <a:pPr marL="0" indent="0">
              <a:buNone/>
            </a:pPr>
            <a:r>
              <a:rPr lang="en-US" dirty="0"/>
              <a:t> </a:t>
            </a:r>
            <a:r>
              <a:rPr lang="en-US" dirty="0" smtClean="0"/>
              <a:t>   optional </a:t>
            </a:r>
            <a:r>
              <a:rPr lang="en-US" dirty="0"/>
              <a:t>uint64 expires = 4; </a:t>
            </a:r>
            <a:endParaRPr lang="en-US" dirty="0" smtClean="0"/>
          </a:p>
          <a:p>
            <a:pPr marL="0" indent="0">
              <a:buNone/>
            </a:pPr>
            <a:r>
              <a:rPr lang="en-US" dirty="0"/>
              <a:t> </a:t>
            </a:r>
            <a:r>
              <a:rPr lang="en-US" dirty="0" smtClean="0"/>
              <a:t>   optional </a:t>
            </a:r>
            <a:r>
              <a:rPr lang="en-US" dirty="0"/>
              <a:t>string memo = 5; </a:t>
            </a:r>
            <a:r>
              <a:rPr lang="en-US" dirty="0" smtClean="0"/>
              <a:t> </a:t>
            </a:r>
          </a:p>
          <a:p>
            <a:pPr marL="0" indent="0">
              <a:buNone/>
            </a:pPr>
            <a:r>
              <a:rPr lang="en-US" dirty="0"/>
              <a:t> </a:t>
            </a:r>
            <a:r>
              <a:rPr lang="en-US" dirty="0" smtClean="0"/>
              <a:t>   optional </a:t>
            </a:r>
            <a:r>
              <a:rPr lang="en-US" dirty="0"/>
              <a:t>string </a:t>
            </a:r>
            <a:r>
              <a:rPr lang="en-US" dirty="0" err="1"/>
              <a:t>payment_url</a:t>
            </a:r>
            <a:r>
              <a:rPr lang="en-US" dirty="0"/>
              <a:t> = 6; </a:t>
            </a:r>
            <a:endParaRPr lang="en-US" dirty="0" smtClean="0"/>
          </a:p>
          <a:p>
            <a:pPr marL="0" indent="0">
              <a:buNone/>
            </a:pPr>
            <a:r>
              <a:rPr lang="en-US" dirty="0"/>
              <a:t> </a:t>
            </a:r>
            <a:r>
              <a:rPr lang="en-US" dirty="0" smtClean="0"/>
              <a:t>   optional </a:t>
            </a:r>
            <a:r>
              <a:rPr lang="en-US" dirty="0"/>
              <a:t>bytes </a:t>
            </a:r>
            <a:r>
              <a:rPr lang="en-US" dirty="0" err="1"/>
              <a:t>merchant_data</a:t>
            </a:r>
            <a:r>
              <a:rPr lang="en-US" dirty="0"/>
              <a:t> = 7;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038905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Protocol Buffers messages</a:t>
            </a:r>
          </a:p>
        </p:txBody>
      </p:sp>
      <p:sp>
        <p:nvSpPr>
          <p:cNvPr id="3" name="Content Placeholder 2"/>
          <p:cNvSpPr>
            <a:spLocks noGrp="1"/>
          </p:cNvSpPr>
          <p:nvPr>
            <p:ph sz="quarter" idx="1"/>
          </p:nvPr>
        </p:nvSpPr>
        <p:spPr>
          <a:xfrm>
            <a:off x="381000" y="1600200"/>
            <a:ext cx="8610600" cy="4876800"/>
          </a:xfrm>
        </p:spPr>
        <p:txBody>
          <a:bodyPr>
            <a:normAutofit/>
          </a:bodyPr>
          <a:lstStyle/>
          <a:p>
            <a:pPr marL="0" indent="0">
              <a:buNone/>
            </a:pPr>
            <a:r>
              <a:rPr lang="en-US" sz="2400" dirty="0"/>
              <a:t>message </a:t>
            </a:r>
            <a:r>
              <a:rPr lang="en-US" sz="2400" dirty="0" err="1"/>
              <a:t>PaymentRequest</a:t>
            </a:r>
            <a:r>
              <a:rPr lang="en-US" sz="2400" dirty="0"/>
              <a:t> { </a:t>
            </a:r>
            <a:endParaRPr lang="en-US" sz="2400" dirty="0" smtClean="0"/>
          </a:p>
          <a:p>
            <a:pPr marL="0" indent="0">
              <a:buNone/>
            </a:pPr>
            <a:r>
              <a:rPr lang="en-US" sz="2400" dirty="0"/>
              <a:t> </a:t>
            </a:r>
            <a:r>
              <a:rPr lang="en-US" sz="2400" dirty="0" smtClean="0"/>
              <a:t>   optional </a:t>
            </a:r>
            <a:r>
              <a:rPr lang="en-US" sz="2400" dirty="0"/>
              <a:t>uint32 </a:t>
            </a:r>
            <a:r>
              <a:rPr lang="en-US" sz="2400" dirty="0" err="1"/>
              <a:t>payment_details_version</a:t>
            </a:r>
            <a:r>
              <a:rPr lang="en-US" sz="2400" dirty="0"/>
              <a:t> = 1 [default = 1]; </a:t>
            </a:r>
            <a:endParaRPr lang="en-US" sz="2400" dirty="0" smtClean="0"/>
          </a:p>
          <a:p>
            <a:pPr marL="0" indent="0">
              <a:buNone/>
            </a:pPr>
            <a:r>
              <a:rPr lang="en-US" sz="2400" dirty="0"/>
              <a:t> </a:t>
            </a:r>
            <a:r>
              <a:rPr lang="en-US" sz="2400" dirty="0" smtClean="0"/>
              <a:t>   optional </a:t>
            </a:r>
            <a:r>
              <a:rPr lang="en-US" sz="2400" dirty="0"/>
              <a:t>string </a:t>
            </a:r>
            <a:r>
              <a:rPr lang="en-US" sz="2400" dirty="0" err="1"/>
              <a:t>pki_type</a:t>
            </a:r>
            <a:r>
              <a:rPr lang="en-US" sz="2400" dirty="0"/>
              <a:t> = 2 [default = "none</a:t>
            </a:r>
            <a:r>
              <a:rPr lang="en-US" sz="2400" dirty="0" smtClean="0"/>
              <a:t>"];</a:t>
            </a:r>
          </a:p>
          <a:p>
            <a:pPr marL="0" indent="0">
              <a:buNone/>
            </a:pPr>
            <a:r>
              <a:rPr lang="en-US" sz="2400" dirty="0" smtClean="0"/>
              <a:t>    optional </a:t>
            </a:r>
            <a:r>
              <a:rPr lang="en-US" sz="2400" dirty="0"/>
              <a:t>bytes </a:t>
            </a:r>
            <a:r>
              <a:rPr lang="en-US" sz="2400" dirty="0" err="1"/>
              <a:t>pki_data</a:t>
            </a:r>
            <a:r>
              <a:rPr lang="en-US" sz="2400" dirty="0"/>
              <a:t> = 3; </a:t>
            </a:r>
            <a:endParaRPr lang="en-US" sz="2400" dirty="0" smtClean="0"/>
          </a:p>
          <a:p>
            <a:pPr marL="0" indent="0">
              <a:buNone/>
            </a:pPr>
            <a:r>
              <a:rPr lang="en-US" sz="2400" dirty="0"/>
              <a:t> </a:t>
            </a:r>
            <a:r>
              <a:rPr lang="en-US" sz="2400" dirty="0" smtClean="0"/>
              <a:t>   required </a:t>
            </a:r>
            <a:r>
              <a:rPr lang="en-US" sz="2400" dirty="0"/>
              <a:t>bytes </a:t>
            </a:r>
            <a:r>
              <a:rPr lang="en-US" sz="2400" dirty="0" err="1"/>
              <a:t>serialized_payment_details</a:t>
            </a:r>
            <a:r>
              <a:rPr lang="en-US" sz="2400" dirty="0"/>
              <a:t> = 4; </a:t>
            </a:r>
            <a:endParaRPr lang="en-US" sz="2400" dirty="0" smtClean="0"/>
          </a:p>
          <a:p>
            <a:pPr marL="0" indent="0">
              <a:buNone/>
            </a:pPr>
            <a:r>
              <a:rPr lang="en-US" sz="2400" dirty="0"/>
              <a:t> </a:t>
            </a:r>
            <a:r>
              <a:rPr lang="en-US" sz="2400" dirty="0" smtClean="0"/>
              <a:t>   optional </a:t>
            </a:r>
            <a:r>
              <a:rPr lang="en-US" sz="2400" dirty="0"/>
              <a:t>bytes signature = 5; </a:t>
            </a:r>
            <a:endParaRPr lang="en-US" sz="2400" dirty="0" smtClean="0"/>
          </a:p>
          <a:p>
            <a:pPr marL="0" indent="0">
              <a:buNone/>
            </a:pPr>
            <a:r>
              <a:rPr lang="en-US" sz="2400" dirty="0" smtClean="0"/>
              <a:t>}</a:t>
            </a:r>
            <a:endParaRPr lang="en-US" sz="2400" dirty="0"/>
          </a:p>
        </p:txBody>
      </p:sp>
    </p:spTree>
    <p:extLst>
      <p:ext uri="{BB962C8B-B14F-4D97-AF65-F5344CB8AC3E}">
        <p14:creationId xmlns:p14="http://schemas.microsoft.com/office/powerpoint/2010/main" val="3392183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How to Pay with </a:t>
            </a:r>
            <a:r>
              <a:rPr lang="en-US" dirty="0" smtClean="0"/>
              <a:t>Bitcoin</a:t>
            </a:r>
            <a:endParaRPr lang="en-US" dirty="0"/>
          </a:p>
        </p:txBody>
      </p:sp>
      <p:sp>
        <p:nvSpPr>
          <p:cNvPr id="3" name="Rectangle 2"/>
          <p:cNvSpPr>
            <a:spLocks noGrp="1"/>
          </p:cNvSpPr>
          <p:nvPr>
            <p:ph sz="quarter" idx="1"/>
          </p:nvPr>
        </p:nvSpPr>
        <p:spPr/>
        <p:txBody>
          <a:bodyPr>
            <a:normAutofit/>
          </a:bodyPr>
          <a:lstStyle/>
          <a:p>
            <a:pPr marL="514350" indent="-514350">
              <a:buFont typeface="+mj-lt"/>
              <a:buAutoNum type="arabicPeriod"/>
            </a:pPr>
            <a:r>
              <a:rPr lang="en-US" dirty="0"/>
              <a:t>Get a </a:t>
            </a:r>
            <a:r>
              <a:rPr lang="en-US" dirty="0" smtClean="0"/>
              <a:t>wallet </a:t>
            </a:r>
            <a:r>
              <a:rPr lang="en-US" dirty="0" smtClean="0">
                <a:solidFill>
                  <a:srgbClr val="565966"/>
                </a:solidFill>
                <a:latin typeface="Heebo"/>
              </a:rPr>
              <a:t>(an </a:t>
            </a:r>
            <a:r>
              <a:rPr lang="en-US" dirty="0">
                <a:solidFill>
                  <a:srgbClr val="565966"/>
                </a:solidFill>
                <a:latin typeface="Heebo"/>
              </a:rPr>
              <a:t>app that lets you receive, hold, and spend </a:t>
            </a:r>
            <a:r>
              <a:rPr lang="en-US" dirty="0" smtClean="0">
                <a:solidFill>
                  <a:srgbClr val="565966"/>
                </a:solidFill>
                <a:latin typeface="Heebo"/>
              </a:rPr>
              <a:t>bitcoin): </a:t>
            </a:r>
            <a:r>
              <a:rPr lang="en-US" dirty="0" err="1" smtClean="0">
                <a:solidFill>
                  <a:srgbClr val="565966"/>
                </a:solidFill>
                <a:latin typeface="Heebo"/>
              </a:rPr>
              <a:t>BitPay</a:t>
            </a:r>
            <a:r>
              <a:rPr lang="en-US" dirty="0" smtClean="0">
                <a:solidFill>
                  <a:srgbClr val="565966"/>
                </a:solidFill>
                <a:latin typeface="Heebo"/>
              </a:rPr>
              <a:t>, Copay, Electrum</a:t>
            </a:r>
            <a:r>
              <a:rPr lang="en-US" dirty="0" smtClean="0"/>
              <a:t>, …</a:t>
            </a:r>
          </a:p>
          <a:p>
            <a:pPr marL="514350" indent="-514350">
              <a:buFont typeface="+mj-lt"/>
              <a:buAutoNum type="arabicPeriod"/>
            </a:pPr>
            <a:r>
              <a:rPr lang="en-US" dirty="0"/>
              <a:t>Move bitcoin into your spending </a:t>
            </a:r>
            <a:r>
              <a:rPr lang="en-US" dirty="0" smtClean="0"/>
              <a:t>wallet</a:t>
            </a:r>
          </a:p>
          <a:p>
            <a:pPr marL="514350" indent="-514350">
              <a:buFont typeface="+mj-lt"/>
              <a:buAutoNum type="arabicPeriod"/>
            </a:pPr>
            <a:r>
              <a:rPr lang="en-US" dirty="0"/>
              <a:t>Make a </a:t>
            </a:r>
            <a:r>
              <a:rPr lang="en-US" dirty="0" smtClean="0"/>
              <a:t>payment</a:t>
            </a:r>
          </a:p>
          <a:p>
            <a:pPr marL="834390" lvl="1" indent="-514350">
              <a:buFont typeface="+mj-lt"/>
              <a:buAutoNum type="arabicPeriod"/>
            </a:pPr>
            <a:r>
              <a:rPr lang="en-US" dirty="0"/>
              <a:t>Scan the QR Code</a:t>
            </a:r>
          </a:p>
          <a:p>
            <a:pPr marL="834390" lvl="1" indent="-514350">
              <a:buFont typeface="+mj-lt"/>
              <a:buAutoNum type="arabicPeriod"/>
            </a:pPr>
            <a:r>
              <a:rPr lang="en-US" dirty="0" smtClean="0"/>
              <a:t>Open the bitcoin URL using the wallet</a:t>
            </a:r>
          </a:p>
          <a:p>
            <a:pPr marL="834390" lvl="1" indent="-514350">
              <a:buFont typeface="+mj-lt"/>
              <a:buAutoNum type="arabicPeriod"/>
            </a:pPr>
            <a:r>
              <a:rPr lang="en-US" dirty="0" smtClean="0"/>
              <a:t>Manually: enter the payment URL to the wallet</a:t>
            </a:r>
          </a:p>
          <a:p>
            <a:pPr lvl="1">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Protocol Buffers messages</a:t>
            </a:r>
          </a:p>
        </p:txBody>
      </p:sp>
      <p:sp>
        <p:nvSpPr>
          <p:cNvPr id="3" name="Content Placeholder 2"/>
          <p:cNvSpPr>
            <a:spLocks noGrp="1"/>
          </p:cNvSpPr>
          <p:nvPr>
            <p:ph sz="quarter" idx="1"/>
          </p:nvPr>
        </p:nvSpPr>
        <p:spPr>
          <a:xfrm>
            <a:off x="381000" y="1600200"/>
            <a:ext cx="8610600" cy="4876800"/>
          </a:xfrm>
        </p:spPr>
        <p:txBody>
          <a:bodyPr>
            <a:normAutofit/>
          </a:bodyPr>
          <a:lstStyle/>
          <a:p>
            <a:pPr marL="0" indent="0">
              <a:buNone/>
            </a:pPr>
            <a:r>
              <a:rPr lang="en-US" sz="2400" dirty="0" smtClean="0"/>
              <a:t>//sent </a:t>
            </a:r>
            <a:r>
              <a:rPr lang="en-US" sz="2400" dirty="0"/>
              <a:t>after the customer has </a:t>
            </a:r>
            <a:r>
              <a:rPr lang="en-US" sz="2400" u="sng" dirty="0"/>
              <a:t>authorized</a:t>
            </a:r>
            <a:r>
              <a:rPr lang="en-US" sz="2400" dirty="0"/>
              <a:t> payment:</a:t>
            </a:r>
            <a:endParaRPr lang="en-US" sz="2400" dirty="0" smtClean="0"/>
          </a:p>
          <a:p>
            <a:pPr marL="0" indent="0">
              <a:buNone/>
            </a:pPr>
            <a:r>
              <a:rPr lang="en-US" sz="2400" dirty="0" smtClean="0"/>
              <a:t>message </a:t>
            </a:r>
            <a:r>
              <a:rPr lang="en-US" sz="2400" dirty="0"/>
              <a:t>Payment { </a:t>
            </a:r>
            <a:endParaRPr lang="en-US" sz="2400" dirty="0" smtClean="0"/>
          </a:p>
          <a:p>
            <a:pPr marL="0" indent="0">
              <a:buNone/>
            </a:pPr>
            <a:r>
              <a:rPr lang="en-US" sz="2400" dirty="0"/>
              <a:t> </a:t>
            </a:r>
            <a:r>
              <a:rPr lang="en-US" sz="2400" dirty="0" smtClean="0"/>
              <a:t>   optional </a:t>
            </a:r>
            <a:r>
              <a:rPr lang="en-US" sz="2400" dirty="0"/>
              <a:t>bytes </a:t>
            </a:r>
            <a:r>
              <a:rPr lang="en-US" sz="2400" dirty="0" err="1"/>
              <a:t>merchant_data</a:t>
            </a:r>
            <a:r>
              <a:rPr lang="en-US" sz="2400" dirty="0"/>
              <a:t> = 1; </a:t>
            </a:r>
            <a:endParaRPr lang="en-US" sz="2400" dirty="0" smtClean="0"/>
          </a:p>
          <a:p>
            <a:pPr marL="0" indent="0">
              <a:buNone/>
            </a:pPr>
            <a:r>
              <a:rPr lang="en-US" sz="2400" dirty="0"/>
              <a:t> </a:t>
            </a:r>
            <a:r>
              <a:rPr lang="en-US" sz="2400" dirty="0" smtClean="0"/>
              <a:t>   repeated </a:t>
            </a:r>
            <a:r>
              <a:rPr lang="en-US" sz="2400" dirty="0"/>
              <a:t>bytes transactions = 2; </a:t>
            </a:r>
            <a:endParaRPr lang="en-US" sz="2400" dirty="0" smtClean="0"/>
          </a:p>
          <a:p>
            <a:pPr marL="0" indent="0">
              <a:buNone/>
            </a:pPr>
            <a:r>
              <a:rPr lang="en-US" sz="2400" dirty="0"/>
              <a:t> </a:t>
            </a:r>
            <a:r>
              <a:rPr lang="en-US" sz="2400" dirty="0" smtClean="0"/>
              <a:t>   repeated </a:t>
            </a:r>
            <a:r>
              <a:rPr lang="en-US" sz="2400" dirty="0"/>
              <a:t>Output </a:t>
            </a:r>
            <a:r>
              <a:rPr lang="en-US" sz="2400" dirty="0" err="1"/>
              <a:t>refund_to</a:t>
            </a:r>
            <a:r>
              <a:rPr lang="en-US" sz="2400" dirty="0"/>
              <a:t> = 3; </a:t>
            </a:r>
            <a:endParaRPr lang="en-US" sz="2400" dirty="0" smtClean="0"/>
          </a:p>
          <a:p>
            <a:pPr marL="0" indent="0">
              <a:buNone/>
            </a:pPr>
            <a:r>
              <a:rPr lang="en-US" sz="2400" dirty="0"/>
              <a:t> </a:t>
            </a:r>
            <a:r>
              <a:rPr lang="en-US" sz="2400" dirty="0" smtClean="0"/>
              <a:t>   optional </a:t>
            </a:r>
            <a:r>
              <a:rPr lang="en-US" sz="2400" dirty="0"/>
              <a:t>string memo = 4; </a:t>
            </a:r>
            <a:endParaRPr lang="en-US" sz="2400" dirty="0" smtClean="0"/>
          </a:p>
          <a:p>
            <a:pPr marL="0" indent="0">
              <a:buNone/>
            </a:pPr>
            <a:r>
              <a:rPr lang="en-US" sz="2400" dirty="0" smtClean="0"/>
              <a:t>}</a:t>
            </a:r>
            <a:endParaRPr lang="en-US" sz="2400" dirty="0"/>
          </a:p>
        </p:txBody>
      </p:sp>
    </p:spTree>
    <p:extLst>
      <p:ext uri="{BB962C8B-B14F-4D97-AF65-F5344CB8AC3E}">
        <p14:creationId xmlns:p14="http://schemas.microsoft.com/office/powerpoint/2010/main" val="2146948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BIP 70: Protocol Buffers messages</a:t>
            </a:r>
          </a:p>
        </p:txBody>
      </p:sp>
      <p:sp>
        <p:nvSpPr>
          <p:cNvPr id="3" name="Content Placeholder 2"/>
          <p:cNvSpPr>
            <a:spLocks noGrp="1"/>
          </p:cNvSpPr>
          <p:nvPr>
            <p:ph sz="quarter" idx="1"/>
          </p:nvPr>
        </p:nvSpPr>
        <p:spPr>
          <a:xfrm>
            <a:off x="381000" y="1600200"/>
            <a:ext cx="8610600" cy="4876800"/>
          </a:xfrm>
        </p:spPr>
        <p:txBody>
          <a:bodyPr>
            <a:normAutofit/>
          </a:bodyPr>
          <a:lstStyle/>
          <a:p>
            <a:pPr marL="0" indent="0">
              <a:buNone/>
            </a:pPr>
            <a:r>
              <a:rPr lang="en-US" sz="2400" dirty="0"/>
              <a:t>//</a:t>
            </a:r>
            <a:r>
              <a:rPr lang="en-US" sz="2400" dirty="0" err="1"/>
              <a:t>PaymentACK</a:t>
            </a:r>
            <a:r>
              <a:rPr lang="en-US" sz="2400" dirty="0"/>
              <a:t> is the final message in the payment protocol; it is sent from the merchant's server to the bitcoin wallet in response to a Payment message</a:t>
            </a:r>
            <a:r>
              <a:rPr lang="en-US" sz="2400" dirty="0" smtClean="0"/>
              <a:t>:</a:t>
            </a:r>
          </a:p>
          <a:p>
            <a:pPr marL="0" indent="0">
              <a:buNone/>
            </a:pPr>
            <a:r>
              <a:rPr lang="en-US" sz="2400" dirty="0"/>
              <a:t>message </a:t>
            </a:r>
            <a:r>
              <a:rPr lang="en-US" sz="2400" dirty="0" err="1"/>
              <a:t>PaymentACK</a:t>
            </a:r>
            <a:r>
              <a:rPr lang="en-US" sz="2400" dirty="0"/>
              <a:t> { </a:t>
            </a:r>
            <a:endParaRPr lang="en-US" sz="2400" dirty="0" smtClean="0"/>
          </a:p>
          <a:p>
            <a:pPr marL="0" indent="0">
              <a:buNone/>
            </a:pPr>
            <a:r>
              <a:rPr lang="en-US" sz="2400" dirty="0"/>
              <a:t> </a:t>
            </a:r>
            <a:r>
              <a:rPr lang="en-US" sz="2400" dirty="0" smtClean="0"/>
              <a:t>   required </a:t>
            </a:r>
            <a:r>
              <a:rPr lang="en-US" sz="2400" dirty="0"/>
              <a:t>Payment </a:t>
            </a:r>
            <a:r>
              <a:rPr lang="en-US" sz="2400" dirty="0" err="1"/>
              <a:t>payment</a:t>
            </a:r>
            <a:r>
              <a:rPr lang="en-US" sz="2400" dirty="0"/>
              <a:t> = 1; </a:t>
            </a:r>
            <a:endParaRPr lang="en-US" sz="2400" dirty="0" smtClean="0"/>
          </a:p>
          <a:p>
            <a:pPr marL="0" indent="0">
              <a:buNone/>
            </a:pPr>
            <a:r>
              <a:rPr lang="en-US" sz="2400" dirty="0"/>
              <a:t> </a:t>
            </a:r>
            <a:r>
              <a:rPr lang="en-US" sz="2400" dirty="0" smtClean="0"/>
              <a:t>   optional </a:t>
            </a:r>
            <a:r>
              <a:rPr lang="en-US" sz="2400" dirty="0"/>
              <a:t>string memo = 2; </a:t>
            </a:r>
            <a:endParaRPr lang="en-US" sz="2400" dirty="0" smtClean="0"/>
          </a:p>
          <a:p>
            <a:pPr marL="0" indent="0">
              <a:buNone/>
            </a:pPr>
            <a:r>
              <a:rPr lang="en-US" sz="2400" dirty="0" smtClean="0"/>
              <a:t>}</a:t>
            </a:r>
            <a:endParaRPr lang="en-US" sz="2400" dirty="0"/>
          </a:p>
        </p:txBody>
      </p:sp>
    </p:spTree>
    <p:extLst>
      <p:ext uri="{BB962C8B-B14F-4D97-AF65-F5344CB8AC3E}">
        <p14:creationId xmlns:p14="http://schemas.microsoft.com/office/powerpoint/2010/main" val="615646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BIP 70: </a:t>
            </a:r>
            <a:r>
              <a:rPr lang="en-US" dirty="0" smtClean="0"/>
              <a:t>What wallet do?</a:t>
            </a:r>
            <a:endParaRPr lang="en-US" dirty="0"/>
          </a:p>
        </p:txBody>
      </p:sp>
      <p:sp>
        <p:nvSpPr>
          <p:cNvPr id="3" name="Content Placeholder 2"/>
          <p:cNvSpPr>
            <a:spLocks noGrp="1"/>
          </p:cNvSpPr>
          <p:nvPr>
            <p:ph sz="quarter" idx="1"/>
          </p:nvPr>
        </p:nvSpPr>
        <p:spPr>
          <a:xfrm>
            <a:off x="381000" y="1600200"/>
            <a:ext cx="8610600" cy="4876800"/>
          </a:xfrm>
        </p:spPr>
        <p:txBody>
          <a:bodyPr>
            <a:normAutofit lnSpcReduction="10000"/>
          </a:bodyPr>
          <a:lstStyle/>
          <a:p>
            <a:pPr marL="0" indent="0">
              <a:buNone/>
            </a:pPr>
            <a:r>
              <a:rPr lang="en-US" sz="2400" dirty="0"/>
              <a:t>When a Bitcoin wallet </a:t>
            </a:r>
            <a:r>
              <a:rPr lang="en-US" sz="2400" dirty="0" smtClean="0"/>
              <a:t>app </a:t>
            </a:r>
            <a:r>
              <a:rPr lang="en-US" sz="2400" dirty="0"/>
              <a:t>receives a </a:t>
            </a:r>
            <a:r>
              <a:rPr lang="en-US" sz="2400" dirty="0" err="1"/>
              <a:t>PaymentRequest</a:t>
            </a:r>
            <a:r>
              <a:rPr lang="en-US" sz="2400" dirty="0"/>
              <a:t>, it must </a:t>
            </a:r>
            <a:r>
              <a:rPr lang="en-US" sz="2400" u="sng" dirty="0"/>
              <a:t>authorize</a:t>
            </a:r>
            <a:r>
              <a:rPr lang="en-US" sz="2400" dirty="0"/>
              <a:t> payment by </a:t>
            </a:r>
            <a:r>
              <a:rPr lang="en-US" sz="2400" dirty="0" smtClean="0"/>
              <a:t>doing:</a:t>
            </a:r>
          </a:p>
          <a:p>
            <a:pPr marL="457200" indent="-457200">
              <a:buFont typeface="+mj-lt"/>
              <a:buAutoNum type="arabicPeriod"/>
            </a:pPr>
            <a:r>
              <a:rPr lang="en-US" sz="2400" dirty="0"/>
              <a:t>Validate the merchant's identity and signature using the PKI system, if the </a:t>
            </a:r>
            <a:r>
              <a:rPr lang="en-US" sz="2400" dirty="0" err="1"/>
              <a:t>pki_type</a:t>
            </a:r>
            <a:r>
              <a:rPr lang="en-US" sz="2400" dirty="0"/>
              <a:t> is not "none".</a:t>
            </a:r>
          </a:p>
          <a:p>
            <a:pPr marL="457200" indent="-457200">
              <a:buFont typeface="+mj-lt"/>
              <a:buAutoNum type="arabicPeriod"/>
            </a:pPr>
            <a:r>
              <a:rPr lang="en-US" sz="2400" dirty="0"/>
              <a:t>Validate that customer's system </a:t>
            </a:r>
            <a:r>
              <a:rPr lang="en-US" sz="2400" dirty="0" err="1"/>
              <a:t>unix</a:t>
            </a:r>
            <a:r>
              <a:rPr lang="en-US" sz="2400" dirty="0"/>
              <a:t> time (UTC) is before </a:t>
            </a:r>
            <a:r>
              <a:rPr lang="en-US" sz="2400" dirty="0" err="1"/>
              <a:t>PaymentDetails.expires</a:t>
            </a:r>
            <a:r>
              <a:rPr lang="en-US" sz="2400" dirty="0"/>
              <a:t>. If it is not, then the payment request must be rejected.</a:t>
            </a:r>
          </a:p>
          <a:p>
            <a:pPr marL="457200" indent="-457200">
              <a:buFont typeface="+mj-lt"/>
              <a:buAutoNum type="arabicPeriod"/>
            </a:pPr>
            <a:r>
              <a:rPr lang="en-US" sz="2400" dirty="0"/>
              <a:t>Display the merchant's identity and ask the customer if they would like to submit payment (e.g. display the "Common Name" in the first X.509 certificate).</a:t>
            </a:r>
          </a:p>
          <a:p>
            <a:pPr marL="457200" indent="-457200">
              <a:buFont typeface="+mj-lt"/>
              <a:buAutoNum type="arabicPeriod"/>
            </a:pPr>
            <a:endParaRPr lang="en-US" sz="2400" dirty="0" smtClean="0"/>
          </a:p>
          <a:p>
            <a:pPr marL="0" indent="0">
              <a:buNone/>
            </a:pPr>
            <a:r>
              <a:rPr lang="en-US" sz="2400" dirty="0"/>
              <a:t>Payment messages are sent after the customer has authorized payment</a:t>
            </a:r>
          </a:p>
        </p:txBody>
      </p:sp>
    </p:spTree>
    <p:extLst>
      <p:ext uri="{BB962C8B-B14F-4D97-AF65-F5344CB8AC3E}">
        <p14:creationId xmlns:p14="http://schemas.microsoft.com/office/powerpoint/2010/main" val="824237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BIP 70: </a:t>
            </a:r>
            <a:r>
              <a:rPr lang="en-US" dirty="0" smtClean="0"/>
              <a:t>What wallet do?</a:t>
            </a:r>
            <a:endParaRPr lang="en-US" dirty="0"/>
          </a:p>
        </p:txBody>
      </p:sp>
      <p:sp>
        <p:nvSpPr>
          <p:cNvPr id="3" name="Content Placeholder 2"/>
          <p:cNvSpPr>
            <a:spLocks noGrp="1"/>
          </p:cNvSpPr>
          <p:nvPr>
            <p:ph sz="quarter" idx="1"/>
          </p:nvPr>
        </p:nvSpPr>
        <p:spPr>
          <a:xfrm>
            <a:off x="381000" y="1600200"/>
            <a:ext cx="8610600" cy="4876800"/>
          </a:xfrm>
        </p:spPr>
        <p:txBody>
          <a:bodyPr>
            <a:normAutofit lnSpcReduction="10000"/>
          </a:bodyPr>
          <a:lstStyle/>
          <a:p>
            <a:pPr marL="0" indent="0">
              <a:buNone/>
            </a:pPr>
            <a:r>
              <a:rPr lang="en-US" sz="2400" dirty="0"/>
              <a:t>If the customer authorizes payment, then the Bitcoin </a:t>
            </a:r>
            <a:r>
              <a:rPr lang="en-US" sz="2400" dirty="0" smtClean="0"/>
              <a:t>wallet:</a:t>
            </a:r>
          </a:p>
          <a:p>
            <a:pPr marL="457200" indent="-457200">
              <a:buFont typeface="+mj-lt"/>
              <a:buAutoNum type="arabicPeriod"/>
            </a:pPr>
            <a:r>
              <a:rPr lang="en-US" sz="2400" dirty="0"/>
              <a:t>Creates and signs one or more transactions that satisfy (pay in full) </a:t>
            </a:r>
            <a:r>
              <a:rPr lang="en-US" sz="2400" dirty="0" err="1" smtClean="0"/>
              <a:t>PaymentDetails.outputs</a:t>
            </a:r>
            <a:r>
              <a:rPr lang="en-US" sz="2400" dirty="0" smtClean="0"/>
              <a:t>.</a:t>
            </a:r>
          </a:p>
          <a:p>
            <a:pPr marL="457200" indent="-457200">
              <a:buFont typeface="+mj-lt"/>
              <a:buAutoNum type="arabicPeriod"/>
            </a:pPr>
            <a:r>
              <a:rPr lang="en-US" sz="2400" dirty="0"/>
              <a:t>Validate that customer's system </a:t>
            </a:r>
            <a:r>
              <a:rPr lang="en-US" sz="2400" dirty="0" err="1"/>
              <a:t>unix</a:t>
            </a:r>
            <a:r>
              <a:rPr lang="en-US" sz="2400" dirty="0"/>
              <a:t> time (UTC) is still before </a:t>
            </a:r>
            <a:r>
              <a:rPr lang="en-US" sz="2400" dirty="0" err="1"/>
              <a:t>PaymentDetails.expires</a:t>
            </a:r>
            <a:r>
              <a:rPr lang="en-US" sz="2400" dirty="0"/>
              <a:t>. If it is not, the payment should be cancelled</a:t>
            </a:r>
            <a:r>
              <a:rPr lang="en-US" sz="2400" dirty="0" smtClean="0"/>
              <a:t>.</a:t>
            </a:r>
          </a:p>
          <a:p>
            <a:pPr marL="457200" indent="-457200">
              <a:buFont typeface="+mj-lt"/>
              <a:buAutoNum type="arabicPeriod"/>
            </a:pPr>
            <a:r>
              <a:rPr lang="en-US" sz="2400" dirty="0"/>
              <a:t>Broadcast the transactions on the Bitcoin p2p network</a:t>
            </a:r>
            <a:r>
              <a:rPr lang="en-US" sz="2400" dirty="0" smtClean="0"/>
              <a:t>.</a:t>
            </a:r>
          </a:p>
          <a:p>
            <a:pPr marL="457200" indent="-457200">
              <a:buFont typeface="+mj-lt"/>
              <a:buAutoNum type="arabicPeriod"/>
            </a:pPr>
            <a:r>
              <a:rPr lang="en-US" sz="2400" dirty="0"/>
              <a:t>If </a:t>
            </a:r>
            <a:r>
              <a:rPr lang="en-US" sz="2400" dirty="0" err="1"/>
              <a:t>PaymentDetails.payment_url</a:t>
            </a:r>
            <a:r>
              <a:rPr lang="en-US" sz="2400" dirty="0"/>
              <a:t> is specified, POST a Payment message to that URL. The Payment message is serialized and sent as the body of the POST </a:t>
            </a:r>
            <a:r>
              <a:rPr lang="en-US" sz="2400" dirty="0" smtClean="0"/>
              <a:t>request.</a:t>
            </a:r>
          </a:p>
          <a:p>
            <a:pPr marL="0" indent="0">
              <a:buNone/>
            </a:pPr>
            <a:r>
              <a:rPr lang="en-US" sz="2400" dirty="0"/>
              <a:t>When the merchant's server receives the Payment message, it must determine whether or not the transactions satisfy conditions of payment.</a:t>
            </a:r>
          </a:p>
        </p:txBody>
      </p:sp>
    </p:spTree>
    <p:extLst>
      <p:ext uri="{BB962C8B-B14F-4D97-AF65-F5344CB8AC3E}">
        <p14:creationId xmlns:p14="http://schemas.microsoft.com/office/powerpoint/2010/main" val="725509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Questions/Discussions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Bitcoin address</a:t>
            </a:r>
          </a:p>
        </p:txBody>
      </p:sp>
      <p:sp>
        <p:nvSpPr>
          <p:cNvPr id="3" name="Content Placeholder 2"/>
          <p:cNvSpPr>
            <a:spLocks noGrp="1"/>
          </p:cNvSpPr>
          <p:nvPr>
            <p:ph sz="quarter" idx="1"/>
          </p:nvPr>
        </p:nvSpPr>
        <p:spPr/>
        <p:txBody>
          <a:bodyPr>
            <a:normAutofit lnSpcReduction="10000"/>
          </a:bodyPr>
          <a:lstStyle/>
          <a:p>
            <a:r>
              <a:rPr lang="en-US" dirty="0"/>
              <a:t>W</a:t>
            </a:r>
            <a:r>
              <a:rPr lang="en-US" dirty="0" smtClean="0"/>
              <a:t>hat </a:t>
            </a:r>
            <a:r>
              <a:rPr lang="en-US" dirty="0"/>
              <a:t>you share to the world to get </a:t>
            </a:r>
            <a:r>
              <a:rPr lang="en-US" dirty="0" smtClean="0"/>
              <a:t>paid.</a:t>
            </a:r>
          </a:p>
          <a:p>
            <a:r>
              <a:rPr lang="en-US" smtClean="0"/>
              <a:t>(There </a:t>
            </a:r>
            <a:r>
              <a:rPr lang="en-US" dirty="0"/>
              <a:t>is no such thing as a </a:t>
            </a:r>
            <a:r>
              <a:rPr lang="en-US"/>
              <a:t>Bitcoin </a:t>
            </a:r>
            <a:r>
              <a:rPr lang="en-US" smtClean="0"/>
              <a:t>Address), </a:t>
            </a:r>
            <a:r>
              <a:rPr lang="en-US" dirty="0" smtClean="0"/>
              <a:t>bitcoin address are the map of public key to the corresponding network (</a:t>
            </a:r>
            <a:r>
              <a:rPr lang="en-US" dirty="0" err="1" smtClean="0"/>
              <a:t>MainNet</a:t>
            </a:r>
            <a:r>
              <a:rPr lang="en-US" dirty="0" smtClean="0"/>
              <a:t> vs </a:t>
            </a:r>
            <a:r>
              <a:rPr lang="en-US" dirty="0" err="1" smtClean="0"/>
              <a:t>TestNet</a:t>
            </a:r>
            <a:r>
              <a:rPr lang="en-US" dirty="0" smtClean="0"/>
              <a:t>).</a:t>
            </a:r>
          </a:p>
          <a:p>
            <a:r>
              <a:rPr lang="en-US" dirty="0"/>
              <a:t>To be precise, a bitcoin address is made up of a version byte (which is different on both networks) and your public key’s hash bytes. Both of these bytes are concatenated and then encoded into a Base58Check</a:t>
            </a:r>
          </a:p>
        </p:txBody>
      </p:sp>
    </p:spTree>
    <p:extLst>
      <p:ext uri="{BB962C8B-B14F-4D97-AF65-F5344CB8AC3E}">
        <p14:creationId xmlns:p14="http://schemas.microsoft.com/office/powerpoint/2010/main" val="3959038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Wallet</a:t>
            </a:r>
            <a:endParaRPr lang="en-US" dirty="0"/>
          </a:p>
        </p:txBody>
      </p:sp>
      <p:sp>
        <p:nvSpPr>
          <p:cNvPr id="3" name="Rectangle 2"/>
          <p:cNvSpPr>
            <a:spLocks noGrp="1"/>
          </p:cNvSpPr>
          <p:nvPr>
            <p:ph sz="quarter" idx="1"/>
          </p:nvPr>
        </p:nvSpPr>
        <p:spPr/>
        <p:txBody>
          <a:bodyPr>
            <a:normAutofit fontScale="77500" lnSpcReduction="20000"/>
          </a:bodyPr>
          <a:lstStyle/>
          <a:p>
            <a:pPr lvl="1">
              <a:buFont typeface="Wingdings" panose="05000000000000000000" pitchFamily="2" charset="2"/>
              <a:buChar char="v"/>
            </a:pPr>
            <a:r>
              <a:rPr lang="en-US" dirty="0" smtClean="0"/>
              <a:t>An </a:t>
            </a:r>
            <a:r>
              <a:rPr lang="en-US" dirty="0"/>
              <a:t>app that lets you receive, hold, and spend </a:t>
            </a:r>
            <a:r>
              <a:rPr lang="en-US" dirty="0" smtClean="0"/>
              <a:t>bitcoin: </a:t>
            </a:r>
            <a:r>
              <a:rPr lang="en-US" dirty="0" err="1" smtClean="0"/>
              <a:t>BitPay</a:t>
            </a:r>
            <a:r>
              <a:rPr lang="en-US" dirty="0" smtClean="0"/>
              <a:t>, Copay, Electrum, …</a:t>
            </a:r>
          </a:p>
          <a:p>
            <a:pPr lvl="1">
              <a:buFont typeface="Wingdings" panose="05000000000000000000" pitchFamily="2" charset="2"/>
              <a:buChar char="v"/>
            </a:pPr>
            <a:r>
              <a:rPr lang="en-US" dirty="0">
                <a:hlinkClick r:id="rId3"/>
              </a:rPr>
              <a:t>https://</a:t>
            </a:r>
            <a:r>
              <a:rPr lang="en-US" dirty="0" smtClean="0">
                <a:hlinkClick r:id="rId3"/>
              </a:rPr>
              <a:t>bitcoin.org/en/choose-your-wallet</a:t>
            </a:r>
            <a:endParaRPr lang="en-US" dirty="0" smtClean="0"/>
          </a:p>
          <a:p>
            <a:pPr lvl="1">
              <a:buFont typeface="Wingdings" panose="05000000000000000000" pitchFamily="2" charset="2"/>
              <a:buChar char="v"/>
            </a:pPr>
            <a:r>
              <a:rPr lang="en-US" dirty="0"/>
              <a:t>Bitcoin URI </a:t>
            </a:r>
            <a:r>
              <a:rPr lang="en-US" dirty="0" smtClean="0"/>
              <a:t>Support (BIP 21)</a:t>
            </a:r>
          </a:p>
          <a:p>
            <a:pPr lvl="2">
              <a:buFont typeface="Wingdings" panose="05000000000000000000" pitchFamily="2" charset="2"/>
              <a:buChar char="v"/>
            </a:pPr>
            <a:r>
              <a:rPr lang="en-US" dirty="0"/>
              <a:t>bitcoin:&lt;address&gt;[?amount=&lt;amount&gt;][?label=&lt;label&gt;][?message=&lt;message&gt;]</a:t>
            </a:r>
            <a:endParaRPr lang="en-US" dirty="0" smtClean="0"/>
          </a:p>
          <a:p>
            <a:pPr lvl="2">
              <a:buFont typeface="Wingdings" panose="05000000000000000000" pitchFamily="2" charset="2"/>
              <a:buChar char="v"/>
            </a:pPr>
            <a:r>
              <a:rPr lang="en-US" dirty="0" smtClean="0"/>
              <a:t>Users </a:t>
            </a:r>
            <a:r>
              <a:rPr lang="en-US" dirty="0" smtClean="0"/>
              <a:t>follow </a:t>
            </a:r>
            <a:r>
              <a:rPr lang="en-US" dirty="0"/>
              <a:t>a link or scan a QR </a:t>
            </a:r>
            <a:r>
              <a:rPr lang="en-US" dirty="0" smtClean="0"/>
              <a:t>code</a:t>
            </a:r>
          </a:p>
          <a:p>
            <a:pPr lvl="2">
              <a:buFont typeface="Wingdings" panose="05000000000000000000" pitchFamily="2" charset="2"/>
              <a:buChar char="v"/>
            </a:pPr>
            <a:r>
              <a:rPr lang="en-US" dirty="0"/>
              <a:t>S</a:t>
            </a:r>
            <a:r>
              <a:rPr lang="en-US" dirty="0" smtClean="0"/>
              <a:t>upporting </a:t>
            </a:r>
            <a:r>
              <a:rPr lang="en-US" dirty="0"/>
              <a:t>wallets automatically prepare a payment of the proper amount to the correct address</a:t>
            </a:r>
            <a:r>
              <a:rPr lang="en-US" dirty="0" smtClean="0"/>
              <a:t>.</a:t>
            </a:r>
          </a:p>
          <a:p>
            <a:pPr lvl="1">
              <a:buFont typeface="Wingdings" panose="05000000000000000000" pitchFamily="2" charset="2"/>
              <a:buChar char="v"/>
            </a:pPr>
            <a:r>
              <a:rPr lang="en-US" dirty="0"/>
              <a:t>Payment Protocol Support (BIP 70, BIP 71, BIP 72 and BIP </a:t>
            </a:r>
            <a:r>
              <a:rPr lang="en-US" dirty="0" smtClean="0"/>
              <a:t>73)</a:t>
            </a:r>
          </a:p>
          <a:p>
            <a:pPr lvl="2">
              <a:buFont typeface="Wingdings" panose="05000000000000000000" pitchFamily="2" charset="2"/>
              <a:buChar char="v"/>
            </a:pPr>
            <a:r>
              <a:rPr lang="en-US" dirty="0" smtClean="0"/>
              <a:t>enables </a:t>
            </a:r>
            <a:r>
              <a:rPr lang="en-US" dirty="0"/>
              <a:t>secure payment </a:t>
            </a:r>
            <a:r>
              <a:rPr lang="en-US" dirty="0" smtClean="0"/>
              <a:t>requests, </a:t>
            </a:r>
          </a:p>
          <a:p>
            <a:pPr lvl="2">
              <a:buFont typeface="Wingdings" panose="05000000000000000000" pitchFamily="2" charset="2"/>
              <a:buChar char="v"/>
            </a:pPr>
            <a:r>
              <a:rPr lang="en-US" dirty="0" smtClean="0"/>
              <a:t>secure </a:t>
            </a:r>
            <a:r>
              <a:rPr lang="en-US" dirty="0"/>
              <a:t>payment destinations, </a:t>
            </a:r>
            <a:endParaRPr lang="en-US" dirty="0" smtClean="0"/>
          </a:p>
          <a:p>
            <a:pPr lvl="2">
              <a:buFont typeface="Wingdings" panose="05000000000000000000" pitchFamily="2" charset="2"/>
              <a:buChar char="v"/>
            </a:pPr>
            <a:r>
              <a:rPr lang="en-US" dirty="0" smtClean="0"/>
              <a:t>payment </a:t>
            </a:r>
            <a:r>
              <a:rPr lang="en-US" dirty="0"/>
              <a:t>experience </a:t>
            </a:r>
            <a:r>
              <a:rPr lang="en-US" dirty="0" smtClean="0"/>
              <a:t>improvements (</a:t>
            </a:r>
            <a:r>
              <a:rPr lang="en-US" dirty="0"/>
              <a:t>payment received notifications, pre-determined refund addresses, and secure proof of </a:t>
            </a:r>
            <a:r>
              <a:rPr lang="en-US" dirty="0" smtClean="0"/>
              <a:t>payment)</a:t>
            </a:r>
            <a:endParaRPr lang="en-US" dirty="0"/>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399908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Wallet (</a:t>
            </a:r>
            <a:r>
              <a:rPr lang="en-US" dirty="0" err="1" smtClean="0"/>
              <a:t>cont</a:t>
            </a:r>
            <a:r>
              <a:rPr lang="en-US" dirty="0" smtClean="0"/>
              <a:t>)</a:t>
            </a:r>
            <a:endParaRPr lang="en-US" dirty="0"/>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smtClean="0"/>
              <a:t>Bitcoin </a:t>
            </a:r>
            <a:r>
              <a:rPr lang="en-US" dirty="0"/>
              <a:t>Account </a:t>
            </a:r>
            <a:r>
              <a:rPr lang="en-US" dirty="0" smtClean="0"/>
              <a:t>Services: </a:t>
            </a:r>
            <a:r>
              <a:rPr lang="en-US" dirty="0"/>
              <a:t>manage a bitcoin wallet on behalf of users, much like a bank manages a customer's </a:t>
            </a:r>
            <a:r>
              <a:rPr lang="en-US" dirty="0" smtClean="0"/>
              <a:t>funds.</a:t>
            </a:r>
            <a:br>
              <a:rPr lang="en-US" dirty="0" smtClean="0"/>
            </a:br>
            <a:endParaRPr lang="en-US" dirty="0"/>
          </a:p>
          <a:p>
            <a:pPr lvl="1">
              <a:buFont typeface="Wingdings" panose="05000000000000000000" pitchFamily="2" charset="2"/>
              <a:buChar char="v"/>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5" y="2971800"/>
            <a:ext cx="6496050" cy="2924175"/>
          </a:xfrm>
          <a:prstGeom prst="rect">
            <a:avLst/>
          </a:prstGeom>
        </p:spPr>
      </p:pic>
    </p:spTree>
    <p:extLst>
      <p:ext uri="{BB962C8B-B14F-4D97-AF65-F5344CB8AC3E}">
        <p14:creationId xmlns:p14="http://schemas.microsoft.com/office/powerpoint/2010/main" val="1930921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Wallet (</a:t>
            </a:r>
            <a:r>
              <a:rPr lang="en-US" dirty="0" err="1"/>
              <a:t>cont</a:t>
            </a:r>
            <a:r>
              <a:rPr lang="en-US" dirty="0"/>
              <a:t>)</a:t>
            </a:r>
          </a:p>
        </p:txBody>
      </p:sp>
      <p:sp>
        <p:nvSpPr>
          <p:cNvPr id="3" name="Rectangle 2"/>
          <p:cNvSpPr>
            <a:spLocks noGrp="1"/>
          </p:cNvSpPr>
          <p:nvPr>
            <p:ph sz="quarter" idx="1"/>
          </p:nvPr>
        </p:nvSpPr>
        <p:spPr/>
        <p:txBody>
          <a:bodyPr>
            <a:normAutofit/>
          </a:bodyPr>
          <a:lstStyle/>
          <a:p>
            <a:pPr lvl="1">
              <a:buFont typeface="Wingdings" panose="05000000000000000000" pitchFamily="2" charset="2"/>
              <a:buChar char="v"/>
            </a:pPr>
            <a:r>
              <a:rPr lang="en-US" dirty="0"/>
              <a:t>True Wallets: wallets with which users control the keys to their own bitcoin.</a:t>
            </a:r>
          </a:p>
          <a:p>
            <a:pPr marL="365760" lvl="1" indent="0">
              <a:buNone/>
            </a:pP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811" y="2667000"/>
            <a:ext cx="6200775" cy="2733675"/>
          </a:xfrm>
          <a:prstGeom prst="rect">
            <a:avLst/>
          </a:prstGeom>
        </p:spPr>
      </p:pic>
    </p:spTree>
    <p:extLst>
      <p:ext uri="{BB962C8B-B14F-4D97-AF65-F5344CB8AC3E}">
        <p14:creationId xmlns:p14="http://schemas.microsoft.com/office/powerpoint/2010/main" val="2172406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Wallet (</a:t>
            </a:r>
            <a:r>
              <a:rPr lang="en-US" dirty="0" err="1"/>
              <a:t>cont</a:t>
            </a:r>
            <a:r>
              <a:rPr lang="en-US" dirty="0"/>
              <a:t>)</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46225" y="2405062"/>
            <a:ext cx="6286500" cy="2886075"/>
          </a:xfrm>
        </p:spPr>
      </p:pic>
    </p:spTree>
    <p:extLst>
      <p:ext uri="{BB962C8B-B14F-4D97-AF65-F5344CB8AC3E}">
        <p14:creationId xmlns:p14="http://schemas.microsoft.com/office/powerpoint/2010/main" val="327576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Wallet (</a:t>
            </a:r>
            <a:r>
              <a:rPr lang="en-US" dirty="0" err="1"/>
              <a:t>cont</a:t>
            </a:r>
            <a:r>
              <a:rPr lang="en-US" dirty="0"/>
              <a:t>)</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46225" y="2581275"/>
            <a:ext cx="6286500" cy="2533650"/>
          </a:xfrm>
        </p:spPr>
      </p:pic>
    </p:spTree>
    <p:extLst>
      <p:ext uri="{BB962C8B-B14F-4D97-AF65-F5344CB8AC3E}">
        <p14:creationId xmlns:p14="http://schemas.microsoft.com/office/powerpoint/2010/main" val="41359299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f16401594">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TPFriendlyName xmlns="4873beb7-5857-4685-be1f-d57550cc96cc">Academic presentation for college course (textbook design)</TPFriendlyName>
    <NumericId xmlns="4873beb7-5857-4685-be1f-d57550cc96cc">-1</NumericId>
    <BusinessGroup xmlns="4873beb7-5857-4685-be1f-d57550cc96cc" xsi:nil="true"/>
    <SourceTitle xmlns="4873beb7-5857-4685-be1f-d57550cc96cc">Academic presentation for college course (textbook design)</SourceTitle>
    <APEditor xmlns="4873beb7-5857-4685-be1f-d57550cc96cc">
      <UserInfo>
        <DisplayName>REDMOND\v-luannv</DisplayName>
        <AccountId>92</AccountId>
        <AccountType/>
      </UserInfo>
    </APEditor>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267543</Value>
      <Value>1282543</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PublishTargets xmlns="4873beb7-5857-4685-be1f-d57550cc96cc">OfficeOnline</PublishTargets>
    <TimesCloned xmlns="4873beb7-5857-4685-be1f-d57550cc96cc" xsi:nil="true"/>
    <AcquiredFrom xmlns="4873beb7-5857-4685-be1f-d57550cc96cc" xsi:nil="true"/>
    <AssetStart xmlns="4873beb7-5857-4685-be1f-d57550cc96cc">2009-05-30T21:00:32+00:00</AssetStart>
    <Provider xmlns="4873beb7-5857-4685-be1f-d57550cc96cc">EY006220130</Provider>
    <LastHandOff xmlns="4873beb7-5857-4685-be1f-d57550cc96cc" xsi:nil="true"/>
    <TPClientViewer xmlns="4873beb7-5857-4685-be1f-d57550cc96cc">Microsoft Office PowerPoint</TPClientViewer>
    <IsDeleted xmlns="4873beb7-5857-4685-be1f-d57550cc96cc">false</IsDeleted>
    <TemplateStatus xmlns="4873beb7-5857-4685-be1f-d57550cc96cc">Complete</TemplateStatus>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91</BugNumber>
    <Milestone xmlns="4873beb7-5857-4685-be1f-d57550cc96cc" xsi:nil="true"/>
    <OriginAsset xmlns="4873beb7-5857-4685-be1f-d57550cc96cc" xsi:nil="true"/>
    <TPComponent xmlns="4873beb7-5857-4685-be1f-d57550cc96cc">PPTFiles</TPComponent>
    <AssetId xmlns="4873beb7-5857-4685-be1f-d57550cc96cc">TP010352480</AssetId>
    <TPLaunchHelpLink xmlns="4873beb7-5857-4685-be1f-d57550cc96cc" xsi:nil="true"/>
    <TPApplication xmlns="4873beb7-5857-4685-be1f-d57550cc96cc">PowerPoint</TPApplication>
    <IntlLocPriority xmlns="4873beb7-5857-4685-be1f-d57550cc96cc" xsi:nil="true"/>
    <IntlLangReviewer xmlns="4873beb7-5857-4685-be1f-d57550cc96cc" xsi:nil="true"/>
    <HandoffToMSDN xmlns="4873beb7-5857-4685-be1f-d57550cc96cc" xsi:nil="true"/>
    <PlannedPubDate xmlns="4873beb7-5857-4685-be1f-d57550cc96cc" xsi:nil="true"/>
    <CrawlForDependencies xmlns="4873beb7-5857-4685-be1f-d57550cc96cc">false</CrawlForDependencies>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TPCommandLine xmlns="4873beb7-5857-4685-be1f-d57550cc96cc">{PP} /n {FilePath}</TPCommandLine>
    <TPAppVersion xmlns="4873beb7-5857-4685-be1f-d57550cc96cc">12</TPAppVersion>
    <APAuthor xmlns="4873beb7-5857-4685-be1f-d57550cc96cc">
      <UserInfo>
        <DisplayName>REDMOND\cynvey</DisplayName>
        <AccountId>191</AccountId>
        <AccountType/>
      </UserInfo>
    </APAuthor>
    <EditorialStatus xmlns="4873beb7-5857-4685-be1f-d57550cc96cc" xsi:nil="true"/>
    <TPLaunchHelpLinkType xmlns="4873beb7-5857-4685-be1f-d57550cc96cc">Template</TPLaunchHelpLinkType>
    <LastModifiedDateTime xmlns="4873beb7-5857-4685-be1f-d57550cc96cc" xsi:nil="true"/>
    <UACurrentWords xmlns="4873beb7-5857-4685-be1f-d57550cc96cc">0</UACurrentWords>
    <UALocRecommendation xmlns="4873beb7-5857-4685-be1f-d57550cc96cc">Localize</UALocRecommendation>
    <ArtSampleDocs xmlns="4873beb7-5857-4685-be1f-d57550cc96cc" xsi:nil="true"/>
    <UANotes xmlns="4873beb7-5857-4685-be1f-d57550cc96cc" xsi:nil="true"/>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116851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21E52A3C-8175-49DD-8FF0-11388544F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4D3FD-D06A-455F-9219-F6CA2F50DB6C}">
  <ds:schemaRefs>
    <ds:schemaRef ds:uri="http://schemas.microsoft.com/sharepoint/v3/contenttype/forms"/>
  </ds:schemaRefs>
</ds:datastoreItem>
</file>

<file path=customXml/itemProps3.xml><?xml version="1.0" encoding="utf-8"?>
<ds:datastoreItem xmlns:ds="http://schemas.openxmlformats.org/officeDocument/2006/customXml" ds:itemID="{91F24D6E-C39E-4C3D-AED6-A0053B7CFF9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tf16401594</Template>
  <TotalTime>0</TotalTime>
  <Words>1900</Words>
  <Application>Microsoft Office PowerPoint</Application>
  <PresentationFormat>On-screen Show (4:3)</PresentationFormat>
  <Paragraphs>267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tf16401594</vt:lpstr>
      <vt:lpstr>BITCOIN Payment System</vt:lpstr>
      <vt:lpstr>Introduction</vt:lpstr>
      <vt:lpstr>How to Pay with Bitcoin</vt:lpstr>
      <vt:lpstr>Bitcoin address</vt:lpstr>
      <vt:lpstr>Wallet</vt:lpstr>
      <vt:lpstr>Wallet (cont)</vt:lpstr>
      <vt:lpstr>Wallet (cont)</vt:lpstr>
      <vt:lpstr>Wallet (cont)</vt:lpstr>
      <vt:lpstr>Wallet (cont)</vt:lpstr>
      <vt:lpstr>HD Wallet</vt:lpstr>
      <vt:lpstr>HD Wallet</vt:lpstr>
      <vt:lpstr>HD Wallet</vt:lpstr>
      <vt:lpstr>HD Wallet</vt:lpstr>
      <vt:lpstr>Mnemonic </vt:lpstr>
      <vt:lpstr>Transaction</vt:lpstr>
      <vt:lpstr>Types of Transaction</vt:lpstr>
      <vt:lpstr>Confirmation</vt:lpstr>
      <vt:lpstr>Confirmation</vt:lpstr>
      <vt:lpstr>Confirmation</vt:lpstr>
      <vt:lpstr>QBit Ninja</vt:lpstr>
      <vt:lpstr>SPV</vt:lpstr>
      <vt:lpstr>Fee</vt:lpstr>
      <vt:lpstr>BIP 70: Payment Protocol</vt:lpstr>
      <vt:lpstr>BIP 70: minimal Bitcoin payment protocol operates</vt:lpstr>
      <vt:lpstr>BIP 70: Payment Protocol</vt:lpstr>
      <vt:lpstr>BIP 70: Payment Protocol</vt:lpstr>
      <vt:lpstr>BIP 70: Protocol Buffers messages</vt:lpstr>
      <vt:lpstr>BIP 70: Protocol Buffers messages</vt:lpstr>
      <vt:lpstr>BIP 70: Protocol Buffers messages</vt:lpstr>
      <vt:lpstr>BIP 70: Protocol Buffers messages</vt:lpstr>
      <vt:lpstr>BIP 70: Protocol Buffers messages</vt:lpstr>
      <vt:lpstr>BIP 70: What wallet do?</vt:lpstr>
      <vt:lpstr>BIP 70: What wallet do?</vt:lpstr>
      <vt:lpstr>Questions/Discussions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2018-02-27T03:33:08Z</dcterms:created>
  <dcterms:modified xsi:type="dcterms:W3CDTF">2018-03-07T07:59:21Z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0x0101006EDDDB5EE6D98C44930B742096920B300400F5B6D36B3EF94B4E9A635CDF2A18F5B8</vt:lpwstr>
  </property>
  <property fmtid="{D5CDD505-2E9C-101B-9397-08002B2CF9AE}" pid="4" name="ImageGenCounter">
    <vt:lpwstr>0</vt:lpwstr>
  </property>
  <property fmtid="{D5CDD505-2E9C-101B-9397-08002B2CF9AE}" pid="5" name="ViolationReportStatus">
    <vt:lpwstr>None</vt:lpwstr>
  </property>
  <property fmtid="{D5CDD505-2E9C-101B-9397-08002B2CF9AE}" pid="6" name="ImageGen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PolicheckStatus">
    <vt:lpwstr>0</vt:lpwstr>
  </property>
  <property fmtid="{D5CDD505-2E9C-101B-9397-08002B2CF9AE}" pid="10" name="APTrustLevel">
    <vt:r8>1</vt:r8>
  </property>
</Properties>
</file>