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notesSlides/notesSlide33.xml" ContentType="application/vnd.openxmlformats-officedocument.presentationml.notesSlide+xml"/>
  <Override PartName="/ppt/charts/chart2.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4"/>
  </p:sldMasterIdLst>
  <p:notesMasterIdLst>
    <p:notesMasterId r:id="rId40"/>
  </p:notesMasterIdLst>
  <p:sldIdLst>
    <p:sldId id="256" r:id="rId5"/>
    <p:sldId id="270" r:id="rId6"/>
    <p:sldId id="293" r:id="rId7"/>
    <p:sldId id="287" r:id="rId8"/>
    <p:sldId id="289" r:id="rId9"/>
    <p:sldId id="288" r:id="rId10"/>
    <p:sldId id="290" r:id="rId11"/>
    <p:sldId id="291" r:id="rId12"/>
    <p:sldId id="271" r:id="rId13"/>
    <p:sldId id="273" r:id="rId14"/>
    <p:sldId id="272" r:id="rId15"/>
    <p:sldId id="294" r:id="rId16"/>
    <p:sldId id="274" r:id="rId17"/>
    <p:sldId id="275" r:id="rId18"/>
    <p:sldId id="292" r:id="rId19"/>
    <p:sldId id="276" r:id="rId20"/>
    <p:sldId id="277" r:id="rId21"/>
    <p:sldId id="278" r:id="rId22"/>
    <p:sldId id="280" r:id="rId23"/>
    <p:sldId id="281" r:id="rId24"/>
    <p:sldId id="282" r:id="rId25"/>
    <p:sldId id="283" r:id="rId26"/>
    <p:sldId id="284" r:id="rId27"/>
    <p:sldId id="285" r:id="rId28"/>
    <p:sldId id="286" r:id="rId29"/>
    <p:sldId id="257" r:id="rId30"/>
    <p:sldId id="264" r:id="rId31"/>
    <p:sldId id="267" r:id="rId32"/>
    <p:sldId id="268" r:id="rId33"/>
    <p:sldId id="258" r:id="rId34"/>
    <p:sldId id="259" r:id="rId35"/>
    <p:sldId id="260" r:id="rId36"/>
    <p:sldId id="263" r:id="rId37"/>
    <p:sldId id="269" r:id="rId38"/>
    <p:sldId id="265" r:id="rId39"/>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81509" autoAdjust="0"/>
  </p:normalViewPr>
  <p:slideViewPr>
    <p:cSldViewPr>
      <p:cViewPr>
        <p:scale>
          <a:sx n="100" d="100"/>
          <a:sy n="100" d="100"/>
        </p:scale>
        <p:origin x="-552" y="3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0"/>
    <c:plotArea>
      <c:layout/>
      <c:barChart>
        <c:barDir val="col"/>
        <c:grouping val="clustered"/>
        <c:varyColors val="0"/>
        <c:ser>
          <c:idx val="0"/>
          <c:order val="0"/>
          <c:tx>
            <c:strRef>
              <c:f>Sheet1!$B$1</c:f>
              <c:strCache>
                <c:ptCount val="1"/>
                <c:pt idx="0">
                  <c:v>First</c:v>
                </c:pt>
              </c:strCache>
            </c:strRef>
          </c:tx>
          <c:invertIfNegative val="0"/>
          <c:cat>
            <c:strRef>
              <c:f>Sheet1!$A$2:$A$5</c:f>
              <c:strCache>
                <c:ptCount val="4"/>
                <c:pt idx="0">
                  <c:v>Test 1</c:v>
                </c:pt>
                <c:pt idx="1">
                  <c:v>Test 2</c:v>
                </c:pt>
                <c:pt idx="2">
                  <c:v>Test 3</c:v>
                </c:pt>
                <c:pt idx="3">
                  <c:v>Test 4</c:v>
                </c:pt>
              </c:strCache>
            </c:strRef>
          </c:cat>
          <c:val>
            <c:numRef>
              <c:f>Sheet1!$B$2:$B$5</c:f>
              <c:numCache>
                <c:formatCode>General</c:formatCode>
                <c:ptCount val="4"/>
                <c:pt idx="0">
                  <c:v>20.399999999999999</c:v>
                </c:pt>
                <c:pt idx="1">
                  <c:v>27.4</c:v>
                </c:pt>
                <c:pt idx="2">
                  <c:v>90</c:v>
                </c:pt>
                <c:pt idx="3">
                  <c:v>20.399999999999999</c:v>
                </c:pt>
              </c:numCache>
            </c:numRef>
          </c:val>
        </c:ser>
        <c:ser>
          <c:idx val="1"/>
          <c:order val="1"/>
          <c:tx>
            <c:strRef>
              <c:f>Sheet1!$C$1</c:f>
              <c:strCache>
                <c:ptCount val="1"/>
                <c:pt idx="0">
                  <c:v>Second</c:v>
                </c:pt>
              </c:strCache>
            </c:strRef>
          </c:tx>
          <c:invertIfNegative val="0"/>
          <c:cat>
            <c:strRef>
              <c:f>Sheet1!$A$2:$A$5</c:f>
              <c:strCache>
                <c:ptCount val="4"/>
                <c:pt idx="0">
                  <c:v>Test 1</c:v>
                </c:pt>
                <c:pt idx="1">
                  <c:v>Test 2</c:v>
                </c:pt>
                <c:pt idx="2">
                  <c:v>Test 3</c:v>
                </c:pt>
                <c:pt idx="3">
                  <c:v>Test 4</c:v>
                </c:pt>
              </c:strCache>
            </c:strRef>
          </c:cat>
          <c:val>
            <c:numRef>
              <c:f>Sheet1!$C$2:$C$5</c:f>
              <c:numCache>
                <c:formatCode>General</c:formatCode>
                <c:ptCount val="4"/>
                <c:pt idx="0">
                  <c:v>30.6</c:v>
                </c:pt>
                <c:pt idx="1">
                  <c:v>38.6</c:v>
                </c:pt>
                <c:pt idx="2">
                  <c:v>34.6</c:v>
                </c:pt>
                <c:pt idx="3">
                  <c:v>31.6</c:v>
                </c:pt>
              </c:numCache>
            </c:numRef>
          </c:val>
        </c:ser>
        <c:ser>
          <c:idx val="2"/>
          <c:order val="2"/>
          <c:tx>
            <c:strRef>
              <c:f>Sheet1!$D$1</c:f>
              <c:strCache>
                <c:ptCount val="1"/>
                <c:pt idx="0">
                  <c:v>Third</c:v>
                </c:pt>
              </c:strCache>
            </c:strRef>
          </c:tx>
          <c:invertIfNegative val="0"/>
          <c:cat>
            <c:strRef>
              <c:f>Sheet1!$A$2:$A$5</c:f>
              <c:strCache>
                <c:ptCount val="4"/>
                <c:pt idx="0">
                  <c:v>Test 1</c:v>
                </c:pt>
                <c:pt idx="1">
                  <c:v>Test 2</c:v>
                </c:pt>
                <c:pt idx="2">
                  <c:v>Test 3</c:v>
                </c:pt>
                <c:pt idx="3">
                  <c:v>Test 4</c:v>
                </c:pt>
              </c:strCache>
            </c:strRef>
          </c:cat>
          <c:val>
            <c:numRef>
              <c:f>Sheet1!$D$2:$D$5</c:f>
              <c:numCache>
                <c:formatCode>General</c:formatCode>
                <c:ptCount val="4"/>
                <c:pt idx="0">
                  <c:v>45.9</c:v>
                </c:pt>
                <c:pt idx="1">
                  <c:v>46.9</c:v>
                </c:pt>
                <c:pt idx="2">
                  <c:v>45</c:v>
                </c:pt>
                <c:pt idx="3">
                  <c:v>43.9</c:v>
                </c:pt>
              </c:numCache>
            </c:numRef>
          </c:val>
        </c:ser>
        <c:dLbls>
          <c:showLegendKey val="0"/>
          <c:showVal val="0"/>
          <c:showCatName val="0"/>
          <c:showSerName val="0"/>
          <c:showPercent val="0"/>
          <c:showBubbleSize val="0"/>
        </c:dLbls>
        <c:gapWidth val="150"/>
        <c:axId val="79828864"/>
        <c:axId val="79830400"/>
      </c:barChart>
      <c:catAx>
        <c:axId val="79828864"/>
        <c:scaling>
          <c:orientation val="minMax"/>
        </c:scaling>
        <c:delete val="0"/>
        <c:axPos val="b"/>
        <c:majorTickMark val="out"/>
        <c:minorTickMark val="none"/>
        <c:tickLblPos val="nextTo"/>
        <c:crossAx val="79830400"/>
        <c:crosses val="autoZero"/>
        <c:auto val="1"/>
        <c:lblAlgn val="ctr"/>
        <c:lblOffset val="100"/>
        <c:noMultiLvlLbl val="0"/>
      </c:catAx>
      <c:valAx>
        <c:axId val="79830400"/>
        <c:scaling>
          <c:orientation val="minMax"/>
        </c:scaling>
        <c:delete val="0"/>
        <c:axPos val="l"/>
        <c:majorGridlines/>
        <c:numFmt formatCode="General" sourceLinked="1"/>
        <c:majorTickMark val="out"/>
        <c:minorTickMark val="none"/>
        <c:tickLblPos val="nextTo"/>
        <c:crossAx val="79828864"/>
        <c:crosses val="autoZero"/>
        <c:crossBetween val="between"/>
      </c:valAx>
    </c:plotArea>
    <c:legend>
      <c:legendPos val="r"/>
      <c:overlay val="0"/>
    </c:legend>
    <c:plotVisOnly val="1"/>
    <c:dispBlanksAs val="gap"/>
    <c:showDLblsOverMax val="0"/>
  </c:chart>
  <c:spPr>
    <a:ln>
      <a:no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chart>
    <c:title>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tx>
            <c:strRef>
              <c:f>Sheet1!$B$1</c:f>
              <c:strCache>
                <c:ptCount val="1"/>
                <c:pt idx="0">
                  <c:v>Project</c:v>
                </c:pt>
              </c:strCache>
            </c:strRef>
          </c:tx>
          <c:cat>
            <c:strRef>
              <c:f>Sheet1!$A$2:$A$5</c:f>
              <c:strCache>
                <c:ptCount val="4"/>
                <c:pt idx="0">
                  <c:v>Item 1</c:v>
                </c:pt>
                <c:pt idx="1">
                  <c:v>Item 2</c:v>
                </c:pt>
                <c:pt idx="2">
                  <c:v>Item 3</c:v>
                </c:pt>
                <c:pt idx="3">
                  <c:v>Item 4</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spPr>
    <a:ln>
      <a:noFill/>
    </a:ln>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5/21/2018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57242351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vi.wikipedia.org/w/index.php?title=YAML&amp;action=edit&amp;redlink=1"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vi.wikipedia.org/w/index.php?title=BSON&amp;action=edit&amp;redlink=1" TargetMode="External"/><Relationship Id="rId4" Type="http://schemas.openxmlformats.org/officeDocument/2006/relationships/hyperlink" Target="https://vi.wikipedia.org/wiki/JavaScript_Object_Notatio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vi.wikipedia.org/wiki/SQ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Conceptual_data_model"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en.wikipedia.org/wiki/Physical_data_model" TargetMode="External"/><Relationship Id="rId4" Type="http://schemas.openxmlformats.org/officeDocument/2006/relationships/hyperlink" Target="https://en.wikipedia.org/wiki/Logical_data_mode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vi.wikipedia.org/w/index.php?title=B%E1%BA%A3ng_(c%C6%A1_s%E1%BB%9F_d%E1%BB%AF_li%E1%BB%87u)&amp;action=edit&amp;redlink=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1"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tuple</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còn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3" tooltip="Bảng (cơ sở dữ liệu) (trang chưa được viết)"/>
              </a:rPr>
              <a:t>bảng</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Cho hai tập hợp A,B. Mỗi tập con R</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của tích Descartes A x B được gọi là quan hệ hai ngôi từ A vào B. Nếu R là quan hệ từ A vào B và cặp (a,b) </a:t>
            </a:r>
            <a:r>
              <a:rPr lang="en-US" sz="1200" b="0" i="0" kern="120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 thì ta ký hiệu</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effectLst/>
                <a:latin typeface="+mn-lt"/>
                <a:ea typeface="+mn-ea"/>
                <a:cs typeface="+mn-cs"/>
              </a:rPr>
              <a:t>Có nhiều cách phân loại các cơ sở dữ liệu NoSQL khác nhau, mỗi loại với các loại và loại con khác nhau, một số trong số đó có thể chồng chéo lên nhau. Một phân loại cơ bản dựa trên mô hình dữ liệu</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Key-value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(Every item in the database is stored as an attribute name (or "key") together with its value):</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Aerospike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CouchDB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DynamoDB</a:t>
            </a:r>
            <a:r>
              <a:rPr lang="en-US" sz="1200" b="0" i="0" kern="1200" dirty="0" smtClean="0">
                <a:solidFill>
                  <a:schemeClr val="tx1"/>
                </a:solidFill>
                <a:effectLst/>
                <a:latin typeface="+mn-lt"/>
                <a:ea typeface="+mn-ea"/>
                <a:cs typeface="+mn-cs"/>
              </a:rPr>
              <a:t> (amazon), </a:t>
            </a:r>
            <a:r>
              <a:rPr lang="en-US" sz="1200" b="0" i="0" kern="1200" dirty="0" err="1" smtClean="0">
                <a:solidFill>
                  <a:schemeClr val="tx1"/>
                </a:solidFill>
                <a:effectLst/>
                <a:latin typeface="+mn-lt"/>
                <a:ea typeface="+mn-ea"/>
                <a:cs typeface="+mn-cs"/>
              </a:rPr>
              <a:t>FairCom</a:t>
            </a:r>
            <a:r>
              <a:rPr lang="en-US" sz="1200" b="0" i="0" kern="1200" dirty="0" smtClean="0">
                <a:solidFill>
                  <a:schemeClr val="tx1"/>
                </a:solidFill>
                <a:effectLst/>
                <a:latin typeface="+mn-lt"/>
                <a:ea typeface="+mn-ea"/>
                <a:cs typeface="+mn-cs"/>
              </a:rPr>
              <a:t> c-</a:t>
            </a:r>
            <a:r>
              <a:rPr lang="en-US" sz="1200" b="0" i="0" kern="1200" dirty="0" err="1" smtClean="0">
                <a:solidFill>
                  <a:schemeClr val="tx1"/>
                </a:solidFill>
                <a:effectLst/>
                <a:latin typeface="+mn-lt"/>
                <a:ea typeface="+mn-ea"/>
                <a:cs typeface="+mn-cs"/>
              </a:rPr>
              <a:t>treeACE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FoundationDB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HyperDex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MemcacheDB</a:t>
            </a:r>
            <a:r>
              <a:rPr lang="en-US" sz="1200" b="0" i="0" kern="1200" dirty="0" smtClean="0">
                <a:solidFill>
                  <a:schemeClr val="tx1"/>
                </a:solidFill>
                <a:effectLst/>
                <a:latin typeface="+mn-lt"/>
                <a:ea typeface="+mn-ea"/>
                <a:cs typeface="+mn-cs"/>
              </a:rPr>
              <a:t>, MUMPS, Oracle NoSQL Database, </a:t>
            </a:r>
            <a:r>
              <a:rPr lang="en-US" sz="1200" b="0" i="0" kern="1200" dirty="0" err="1" smtClean="0">
                <a:solidFill>
                  <a:schemeClr val="tx1"/>
                </a:solidFill>
                <a:effectLst/>
                <a:latin typeface="+mn-lt"/>
                <a:ea typeface="+mn-ea"/>
                <a:cs typeface="+mn-cs"/>
              </a:rPr>
              <a:t>OrientDB</a:t>
            </a:r>
            <a:r>
              <a:rPr lang="en-US" sz="1200" b="0" i="0" kern="1200" dirty="0" smtClean="0">
                <a:solidFill>
                  <a:schemeClr val="tx1"/>
                </a:solidFill>
                <a:effectLst/>
                <a:latin typeface="+mn-lt"/>
                <a:ea typeface="+mn-ea"/>
                <a:cs typeface="+mn-cs"/>
              </a:rPr>
              <a:t>, </a:t>
            </a:r>
            <a:r>
              <a:rPr lang="en-US" sz="1200" b="0" i="0" u="sng" kern="1200" dirty="0" err="1" smtClean="0">
                <a:solidFill>
                  <a:schemeClr val="tx1"/>
                </a:solidFill>
                <a:effectLst/>
                <a:latin typeface="+mn-lt"/>
                <a:ea typeface="+mn-ea"/>
                <a:cs typeface="+mn-cs"/>
              </a:rPr>
              <a:t>Redis</a:t>
            </a:r>
            <a:r>
              <a:rPr lang="en-US" sz="1200" b="0" i="0" kern="1200" dirty="0" smtClean="0">
                <a:solidFill>
                  <a:schemeClr val="tx1"/>
                </a:solidFill>
                <a:effectLst/>
                <a:latin typeface="+mn-lt"/>
                <a:ea typeface="+mn-ea"/>
                <a:cs typeface="+mn-cs"/>
              </a:rPr>
              <a:t>, </a:t>
            </a:r>
            <a:r>
              <a:rPr lang="en-US" sz="1200" b="0" i="0" u="none" kern="1200" dirty="0" err="1" smtClean="0">
                <a:solidFill>
                  <a:schemeClr val="tx1"/>
                </a:solidFill>
                <a:effectLst/>
                <a:latin typeface="+mn-lt"/>
                <a:ea typeface="+mn-ea"/>
                <a:cs typeface="+mn-cs"/>
              </a:rPr>
              <a:t>Riak</a:t>
            </a:r>
            <a:r>
              <a:rPr lang="en-US" sz="1200" b="0" i="0" kern="1200" dirty="0" smtClean="0">
                <a:solidFill>
                  <a:schemeClr val="tx1"/>
                </a:solidFill>
                <a:effectLst/>
                <a:latin typeface="+mn-lt"/>
                <a:ea typeface="+mn-ea"/>
                <a:cs typeface="+mn-cs"/>
              </a:rPr>
              <a:t>, Berkeley DB</a:t>
            </a:r>
          </a:p>
          <a:p>
            <a:r>
              <a:rPr lang="en-US" sz="1200" b="1" i="0" kern="1200" dirty="0" smtClean="0">
                <a:solidFill>
                  <a:schemeClr val="tx1"/>
                </a:solidFill>
                <a:effectLst/>
                <a:latin typeface="+mn-lt"/>
                <a:ea typeface="+mn-ea"/>
                <a:cs typeface="+mn-cs"/>
              </a:rPr>
              <a:t>Document</a:t>
            </a:r>
            <a:r>
              <a:rPr lang="en-US" sz="1200" b="0" i="0" kern="1200" dirty="0" smtClean="0">
                <a:solidFill>
                  <a:schemeClr val="tx1"/>
                </a:solidFill>
                <a:effectLst/>
                <a:latin typeface="+mn-lt"/>
                <a:ea typeface="+mn-ea"/>
                <a:cs typeface="+mn-cs"/>
              </a:rPr>
              <a:t> (designed to store </a:t>
            </a:r>
            <a:r>
              <a:rPr lang="en-US" sz="1200" b="0" i="0" kern="1200" dirty="0" err="1" smtClean="0">
                <a:solidFill>
                  <a:schemeClr val="tx1"/>
                </a:solidFill>
                <a:effectLst/>
                <a:latin typeface="+mn-lt"/>
                <a:ea typeface="+mn-ea"/>
                <a:cs typeface="+mn-cs"/>
              </a:rPr>
              <a:t>semistructured</a:t>
            </a:r>
            <a:r>
              <a:rPr lang="en-US" sz="1200" b="0" i="0" kern="1200" dirty="0" smtClean="0">
                <a:solidFill>
                  <a:schemeClr val="tx1"/>
                </a:solidFill>
                <a:effectLst/>
                <a:latin typeface="+mn-lt"/>
                <a:ea typeface="+mn-ea"/>
                <a:cs typeface="+mn-cs"/>
              </a:rPr>
              <a:t> data as documents, typically in JSON or XML format. Pair each key with a complex data structure known as a document. Documents can contain many different key-value pairs, or key-array pairs, or even nested documents): </a:t>
            </a:r>
            <a:r>
              <a:rPr lang="en-US" sz="1200" b="0" i="0" kern="1200" dirty="0" smtClean="0">
                <a:solidFill>
                  <a:schemeClr val="tx1"/>
                </a:solidFill>
                <a:effectLst/>
                <a:latin typeface="+mn-lt"/>
                <a:ea typeface="+mn-ea"/>
                <a:cs typeface="+mn-cs"/>
              </a:rPr>
              <a:t>Apache </a:t>
            </a:r>
            <a:r>
              <a:rPr lang="en-US" sz="1200" b="0" i="0" kern="1200" dirty="0" err="1" smtClean="0">
                <a:solidFill>
                  <a:schemeClr val="tx1"/>
                </a:solidFill>
                <a:effectLst/>
                <a:latin typeface="+mn-lt"/>
                <a:ea typeface="+mn-ea"/>
                <a:cs typeface="+mn-cs"/>
              </a:rPr>
              <a:t>CouchDB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Clusterpoint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Couchbase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DocumentDB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HyperDex</a:t>
            </a:r>
            <a:r>
              <a:rPr lang="en-US" sz="1200" b="0" i="0" kern="1200" dirty="0" smtClean="0">
                <a:solidFill>
                  <a:schemeClr val="tx1"/>
                </a:solidFill>
                <a:effectLst/>
                <a:latin typeface="+mn-lt"/>
                <a:ea typeface="+mn-ea"/>
                <a:cs typeface="+mn-cs"/>
              </a:rPr>
              <a:t>, Lotus Notes, </a:t>
            </a:r>
            <a:r>
              <a:rPr lang="en-US" sz="1200" b="0" i="0" kern="1200" dirty="0" err="1" smtClean="0">
                <a:solidFill>
                  <a:schemeClr val="tx1"/>
                </a:solidFill>
                <a:effectLst/>
                <a:latin typeface="+mn-lt"/>
                <a:ea typeface="+mn-ea"/>
                <a:cs typeface="+mn-cs"/>
              </a:rPr>
              <a:t>MarkLogic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Redis</a:t>
            </a:r>
            <a:r>
              <a:rPr lang="en-US" sz="1200" b="0" i="0" kern="1200" dirty="0" smtClean="0">
                <a:solidFill>
                  <a:schemeClr val="tx1"/>
                </a:solidFill>
                <a:effectLst/>
                <a:latin typeface="+mn-lt"/>
                <a:ea typeface="+mn-ea"/>
                <a:cs typeface="+mn-cs"/>
              </a:rPr>
              <a:t>), </a:t>
            </a:r>
            <a:r>
              <a:rPr lang="en-US" sz="1200" b="0" i="0" u="sng"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OrientDB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Qizx</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RethinkDB</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Column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(store data together as columns instead of rows and are optimized for queries over large datasets. Column-oriented storage for database tables is an important factor in analytic query performance because it drastically reduces the overall disk I/O requirements and reduces the amount of data you need to load from disk.): </a:t>
            </a:r>
            <a:r>
              <a:rPr lang="en-US" sz="1200" b="0" i="0" kern="1200" dirty="0" err="1" smtClean="0">
                <a:solidFill>
                  <a:schemeClr val="tx1"/>
                </a:solidFill>
                <a:effectLst/>
                <a:latin typeface="+mn-lt"/>
                <a:ea typeface="+mn-ea"/>
                <a:cs typeface="+mn-cs"/>
              </a:rPr>
              <a:t>Accumulo</a:t>
            </a:r>
            <a:r>
              <a:rPr lang="en-US" sz="1200" b="0" i="0" kern="1200" dirty="0" smtClean="0">
                <a:solidFill>
                  <a:schemeClr val="tx1"/>
                </a:solidFill>
                <a:effectLst/>
                <a:latin typeface="+mn-lt"/>
                <a:ea typeface="+mn-ea"/>
                <a:cs typeface="+mn-cs"/>
              </a:rPr>
              <a:t>, Apache  </a:t>
            </a:r>
            <a:r>
              <a:rPr lang="en-US" sz="1200" b="0" i="0" u="sng" kern="1200" dirty="0" smtClean="0">
                <a:solidFill>
                  <a:schemeClr val="tx1"/>
                </a:solidFill>
                <a:effectLst/>
                <a:latin typeface="+mn-lt"/>
                <a:ea typeface="+mn-ea"/>
                <a:cs typeface="+mn-cs"/>
              </a:rPr>
              <a:t>Cassandra</a:t>
            </a:r>
            <a:r>
              <a:rPr lang="en-US" sz="1200" b="0" i="0" kern="1200" dirty="0" smtClean="0">
                <a:solidFill>
                  <a:schemeClr val="tx1"/>
                </a:solidFill>
                <a:effectLst/>
                <a:latin typeface="+mn-lt"/>
                <a:ea typeface="+mn-ea"/>
                <a:cs typeface="+mn-cs"/>
              </a:rPr>
              <a:t> (fb), Druid, </a:t>
            </a:r>
            <a:r>
              <a:rPr lang="en-US" sz="1200" b="0" i="0" kern="1200" dirty="0" err="1" smtClean="0">
                <a:solidFill>
                  <a:schemeClr val="tx1"/>
                </a:solidFill>
                <a:effectLst/>
                <a:latin typeface="+mn-lt"/>
                <a:ea typeface="+mn-ea"/>
                <a:cs typeface="+mn-cs"/>
              </a:rPr>
              <a:t>HBase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Vertica</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Graph </a:t>
            </a:r>
            <a:r>
              <a:rPr lang="en-US" sz="1200" b="0" i="0" kern="1200" dirty="0" smtClean="0">
                <a:solidFill>
                  <a:schemeClr val="tx1"/>
                </a:solidFill>
                <a:effectLst/>
                <a:latin typeface="+mn-lt"/>
                <a:ea typeface="+mn-ea"/>
                <a:cs typeface="+mn-cs"/>
              </a:rPr>
              <a:t>(store vertices and directed links called edges. Used to store information about networks, such as social connections. Can be built on both SQL and NoSQL databases): </a:t>
            </a:r>
            <a:r>
              <a:rPr lang="en-US" sz="1200" b="0" i="0" kern="1200" dirty="0" err="1" smtClean="0">
                <a:solidFill>
                  <a:schemeClr val="tx1"/>
                </a:solidFill>
                <a:effectLst/>
                <a:latin typeface="+mn-lt"/>
                <a:ea typeface="+mn-ea"/>
                <a:cs typeface="+mn-cs"/>
              </a:rPr>
              <a:t>AllegroGraph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InfiniteGraph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MarkLogic</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rPr>
              <a:t>Neo4J</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OrientDB</a:t>
            </a:r>
            <a:r>
              <a:rPr lang="en-US" sz="1200" b="0" i="0" kern="1200" dirty="0" smtClean="0">
                <a:solidFill>
                  <a:schemeClr val="tx1"/>
                </a:solidFill>
                <a:effectLst/>
                <a:latin typeface="+mn-lt"/>
                <a:ea typeface="+mn-ea"/>
                <a:cs typeface="+mn-cs"/>
              </a:rPr>
              <a:t>, Virtuoso, </a:t>
            </a:r>
            <a:r>
              <a:rPr lang="en-US" sz="1200" b="0" i="0" kern="1200" dirty="0" err="1" smtClean="0">
                <a:solidFill>
                  <a:schemeClr val="tx1"/>
                </a:solidFill>
                <a:effectLst/>
                <a:latin typeface="+mn-lt"/>
                <a:ea typeface="+mn-ea"/>
                <a:cs typeface="+mn-cs"/>
              </a:rPr>
              <a:t>Stardog</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Multi-model</a:t>
            </a:r>
            <a:r>
              <a:rPr lang="en-US" sz="1200" b="0" i="0" kern="1200" dirty="0" smtClean="0">
                <a:solidFill>
                  <a:schemeClr val="tx1"/>
                </a:solidFill>
                <a:effectLst/>
                <a:latin typeface="+mn-lt"/>
                <a:ea typeface="+mn-ea"/>
                <a:cs typeface="+mn-cs"/>
              </a:rPr>
              <a:t>: Alchemy Database, </a:t>
            </a:r>
            <a:r>
              <a:rPr lang="en-US" sz="1200" b="0" i="0" kern="1200" dirty="0" err="1" smtClean="0">
                <a:solidFill>
                  <a:schemeClr val="tx1"/>
                </a:solidFill>
                <a:effectLst/>
                <a:latin typeface="+mn-lt"/>
                <a:ea typeface="+mn-ea"/>
                <a:cs typeface="+mn-cs"/>
              </a:rPr>
              <a:t>ArangoDB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CortexDB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FoundationDB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MarkLogic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OrientDB</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Generally, these databases differ in how the data is stored, accessed, and structured, and they are optimized for different use cases and applications. </a:t>
            </a:r>
            <a:endParaRPr lang="en-US" sz="1200" b="0" i="0" kern="1200" dirty="0" smtClean="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effectLst/>
                <a:latin typeface="+mn-lt"/>
                <a:ea typeface="+mn-ea"/>
                <a:cs typeface="+mn-cs"/>
              </a:rPr>
              <a:t>Thiết kế CSDL NoSQL dựa trên các hệ thống phân tán. Hiểu đơn giản là chúng được thiết kế để hoạt động như một cụm, nghĩa là một tập các node (machines), cái mà được dùng để kết nối và giao tiếp qua mạng để giải quyết vấn đề cụ thể (trường hợp này là vấn đề về dữ liệu). </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1"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tuple</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còn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3" tooltip="Bảng (cơ sở dữ liệu) (trang chưa được viết)"/>
              </a:rPr>
              <a:t>bảng</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Cho hai tập hợp A,B. Mỗi tập con R</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của tích Descartes A x B được gọi là quan hệ hai ngôi từ A vào B. Nếu R là quan hệ từ A vào B và cặp (a,b) </a:t>
            </a:r>
            <a:r>
              <a:rPr lang="en-US" sz="1200" b="0" i="0" kern="120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 thì ta ký hiệu</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1"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tuple</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còn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3" tooltip="Bảng (cơ sở dữ liệu) (trang chưa được viết)"/>
              </a:rPr>
              <a:t>bảng</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Cho hai tập hợp A,B. Mỗi tập con R</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của tích Descartes A x B được gọi là quan hệ hai ngôi từ A vào B. Nếu R là quan hệ từ A vào B và cặp (a,b) </a:t>
            </a:r>
            <a:r>
              <a:rPr lang="en-US" sz="1200" b="0" i="0" kern="120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 thì ta ký hiệu</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1"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tuple</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còn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3" tooltip="Bảng (cơ sở dữ liệu) (trang chưa được viết)"/>
              </a:rPr>
              <a:t>bảng</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Cho hai tập hợp A,B. Mỗi tập con R</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của tích Descartes A x B được gọi là quan hệ hai ngôi từ A vào B. Nếu R là quan hệ từ A vào B và cặp (a,b) </a:t>
            </a:r>
            <a:r>
              <a:rPr lang="en-US" sz="1200" b="0" i="0" kern="120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 thì ta ký hiệu</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effectLst/>
                <a:latin typeface="+mn-lt"/>
                <a:ea typeface="+mn-ea"/>
                <a:cs typeface="+mn-cs"/>
              </a:rPr>
              <a:t>Khái niệm trung tâm là "tài liệu“</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Trong khi mỗi cơ sở dữ liệu hướng tài liệu thực hiện khác nhau về chi tiết của định nghĩa này, nói chung, tất cả chúng đều giả định rằng các tài liệu đóng gói và mã hóa dữ liệu (hoặc thông tin) trong một số định dạng hoặc mã hóa tiêu chuẩn. Mã hóa được sử dụng bao gồm XML, </a:t>
            </a:r>
            <a:r>
              <a:rPr lang="vi-VN" sz="1200" b="0" i="0" u="none" strike="noStrike" kern="1200" dirty="0" smtClean="0">
                <a:solidFill>
                  <a:schemeClr val="tx1"/>
                </a:solidFill>
                <a:effectLst/>
                <a:latin typeface="+mn-lt"/>
                <a:ea typeface="+mn-ea"/>
                <a:cs typeface="+mn-cs"/>
                <a:hlinkClick r:id="rId3" tooltip="YAML (trang chưa được viết)"/>
              </a:rPr>
              <a:t>YAML</a:t>
            </a:r>
            <a:r>
              <a:rPr lang="vi-VN" sz="1200" b="0" i="0" kern="1200" dirty="0" smtClean="0">
                <a:solidFill>
                  <a:schemeClr val="tx1"/>
                </a:solidFill>
                <a:effectLst/>
                <a:latin typeface="+mn-lt"/>
                <a:ea typeface="+mn-ea"/>
                <a:cs typeface="+mn-cs"/>
              </a:rPr>
              <a:t>, và </a:t>
            </a:r>
            <a:r>
              <a:rPr lang="vi-VN" sz="1200" b="0" i="0" u="none" strike="noStrike" kern="1200" dirty="0" smtClean="0">
                <a:solidFill>
                  <a:schemeClr val="tx1"/>
                </a:solidFill>
                <a:effectLst/>
                <a:latin typeface="+mn-lt"/>
                <a:ea typeface="+mn-ea"/>
                <a:cs typeface="+mn-cs"/>
                <a:hlinkClick r:id="rId4" tooltip="JavaScript Object Notation"/>
              </a:rPr>
              <a:t>JSON</a:t>
            </a:r>
            <a:r>
              <a:rPr lang="vi-VN" sz="1200" b="0" i="0" kern="1200" dirty="0" smtClean="0">
                <a:solidFill>
                  <a:schemeClr val="tx1"/>
                </a:solidFill>
                <a:effectLst/>
                <a:latin typeface="+mn-lt"/>
                <a:ea typeface="+mn-ea"/>
                <a:cs typeface="+mn-cs"/>
              </a:rPr>
              <a:t> cũng như các dạng nhị phân như </a:t>
            </a:r>
            <a:r>
              <a:rPr lang="vi-VN" sz="1200" b="0" i="0" u="none" strike="noStrike" kern="1200" dirty="0" smtClean="0">
                <a:solidFill>
                  <a:schemeClr val="tx1"/>
                </a:solidFill>
                <a:effectLst/>
                <a:latin typeface="+mn-lt"/>
                <a:ea typeface="+mn-ea"/>
                <a:cs typeface="+mn-cs"/>
                <a:hlinkClick r:id="rId5" tooltip="BSON (trang chưa được viết)"/>
              </a:rPr>
              <a:t>BSON</a:t>
            </a:r>
            <a:r>
              <a:rPr lang="vi-VN"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Các tài liệu được định địa chỉ trong cơ sở dữ liệu thông qua một </a:t>
            </a:r>
            <a:r>
              <a:rPr lang="vi-VN" sz="1200" b="0" i="1" kern="1200" dirty="0" smtClean="0">
                <a:solidFill>
                  <a:schemeClr val="tx1"/>
                </a:solidFill>
                <a:effectLst/>
                <a:latin typeface="+mn-lt"/>
                <a:ea typeface="+mn-ea"/>
                <a:cs typeface="+mn-cs"/>
              </a:rPr>
              <a:t>từ khóa</a:t>
            </a:r>
            <a:r>
              <a:rPr lang="vi-VN" sz="1200" b="0" i="0" kern="1200" dirty="0" smtClean="0">
                <a:solidFill>
                  <a:schemeClr val="tx1"/>
                </a:solidFill>
                <a:effectLst/>
                <a:latin typeface="+mn-lt"/>
                <a:ea typeface="+mn-ea"/>
                <a:cs typeface="+mn-cs"/>
              </a:rPr>
              <a:t> duy nhất đại diện cho tài liệu đó. Một trong những đặc điểm định nghĩa khác của một cơ sở dữ liệu hướng tài liệu là ngoài việc tra cứu từ khóa được thực hiện bởi một kho lưu trữ khóa-giá trị, cơ sở dữ liệu đó còn cung cấp một API hoặc ngôn ngữ truy vấn để lấy tài liệu dựa trên nội dung của chúng</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Những triển khai khác nhau cung cấp nhiều cách khác nhau để tổ chức và / hoặc nhóm các tài liệu:</a:t>
            </a:r>
          </a:p>
          <a:p>
            <a:r>
              <a:rPr lang="vi-VN" sz="1200" b="0" i="0" kern="1200" dirty="0" smtClean="0">
                <a:solidFill>
                  <a:schemeClr val="tx1"/>
                </a:solidFill>
                <a:effectLst/>
                <a:latin typeface="+mn-lt"/>
                <a:ea typeface="+mn-ea"/>
                <a:cs typeface="+mn-cs"/>
              </a:rPr>
              <a:t>Các bộ sưu tập</a:t>
            </a:r>
          </a:p>
          <a:p>
            <a:r>
              <a:rPr lang="vi-VN" sz="1200" b="0" i="0" kern="1200" dirty="0" smtClean="0">
                <a:solidFill>
                  <a:schemeClr val="tx1"/>
                </a:solidFill>
                <a:effectLst/>
                <a:latin typeface="+mn-lt"/>
                <a:ea typeface="+mn-ea"/>
                <a:cs typeface="+mn-cs"/>
              </a:rPr>
              <a:t>Thẻ đánh dấu (tag)</a:t>
            </a:r>
          </a:p>
          <a:p>
            <a:r>
              <a:rPr lang="vi-VN" sz="1200" b="0" i="0" kern="1200" dirty="0" smtClean="0">
                <a:solidFill>
                  <a:schemeClr val="tx1"/>
                </a:solidFill>
                <a:effectLst/>
                <a:latin typeface="+mn-lt"/>
                <a:ea typeface="+mn-ea"/>
                <a:cs typeface="+mn-cs"/>
              </a:rPr>
              <a:t>Siêu dữ liệu không nhìn thấy được</a:t>
            </a:r>
          </a:p>
          <a:p>
            <a:r>
              <a:rPr lang="vi-VN" sz="1200" b="0" i="0" kern="1200" dirty="0" smtClean="0">
                <a:solidFill>
                  <a:schemeClr val="tx1"/>
                </a:solidFill>
                <a:effectLst/>
                <a:latin typeface="+mn-lt"/>
                <a:ea typeface="+mn-ea"/>
                <a:cs typeface="+mn-cs"/>
              </a:rPr>
              <a:t>Phân cấp thư mục</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So với cơ sở dữ liệu quan hệ, ví dụ, các bộ sưu tập có thể được coi là tương tự như các bảng biểu và các tài liệu tương tự như các hồ sơ/bản ghi. Nhưng chúng là khác nhau: mỗi bản ghi trong một bảng có cùng một trình tự của các miền, trong khi các tài liệu trong bộ sưu tập có thể có các miền hoàn toàn khác nhau.</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http://nosql-database.org/</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Các </a:t>
            </a:r>
            <a:r>
              <a:rPr lang="vi-VN" sz="1200" b="0" i="0" kern="1200" dirty="0" smtClean="0">
                <a:solidFill>
                  <a:schemeClr val="tx1"/>
                </a:solidFill>
                <a:effectLst/>
                <a:latin typeface="+mn-lt"/>
                <a:ea typeface="+mn-ea"/>
                <a:cs typeface="+mn-cs"/>
              </a:rPr>
              <a:t>hệ thống NoSQL cũng đôi khi được gọi là "Not only SQL" (không chỉ là SQL) để nhấn mạnh rằng chúng có thể hỗ trợ các ngôn ngữ truy vấn dạng như </a:t>
            </a:r>
            <a:r>
              <a:rPr lang="vi-VN" sz="1200" b="0" i="0" u="none" strike="noStrike" kern="1200" dirty="0" smtClean="0">
                <a:solidFill>
                  <a:schemeClr val="tx1"/>
                </a:solidFill>
                <a:effectLst/>
                <a:latin typeface="+mn-lt"/>
                <a:ea typeface="+mn-ea"/>
                <a:cs typeface="+mn-cs"/>
                <a:hlinkClick r:id="rId3"/>
              </a:rPr>
              <a:t>SQL</a:t>
            </a:r>
            <a:endParaRPr lang="en-US" sz="1200" b="0" i="0" u="none" strike="noStrike"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NoREL</a:t>
            </a:r>
            <a:r>
              <a:rPr lang="en-US" sz="1200" b="0" i="0" kern="1200" dirty="0" smtClean="0">
                <a:solidFill>
                  <a:schemeClr val="tx1"/>
                </a:solidFill>
                <a:effectLst/>
                <a:latin typeface="+mn-lt"/>
                <a:ea typeface="+mn-ea"/>
                <a:cs typeface="+mn-cs"/>
              </a:rPr>
              <a:t> (No Relational)</a:t>
            </a:r>
          </a:p>
          <a:p>
            <a:r>
              <a:rPr lang="vi-VN" sz="1200" b="0" i="0" kern="1200" dirty="0" smtClean="0">
                <a:solidFill>
                  <a:schemeClr val="tx1"/>
                </a:solidFill>
                <a:effectLst/>
                <a:latin typeface="+mn-lt"/>
                <a:ea typeface="+mn-ea"/>
                <a:cs typeface="+mn-cs"/>
              </a:rPr>
              <a:t>các hãng dẫn đầu thị trường NoSQL là MarkLogic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Redis</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MongoDB, và Datastax</a:t>
            </a:r>
            <a:r>
              <a:rPr lang="en-US" sz="1200" b="0" i="0" kern="1200" dirty="0" smtClean="0">
                <a:solidFill>
                  <a:schemeClr val="tx1"/>
                </a:solidFill>
                <a:effectLst/>
                <a:latin typeface="+mn-lt"/>
                <a:ea typeface="+mn-ea"/>
                <a:cs typeface="+mn-cs"/>
              </a:rPr>
              <a:t> (Apache Cassandra)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học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RavenDB</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học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RavenDB</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học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RavenDB</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effectLst/>
                <a:latin typeface="+mn-lt"/>
                <a:ea typeface="+mn-ea"/>
                <a:cs typeface="+mn-cs"/>
              </a:rPr>
              <a:t>Loại cơ sở dữ liệu này được thiết kế cho dữ liệu có quan hệ cũng được biểu diễn như một đồ thị bao gồm các yếu tố kết nối qua lại với một số hữu hạn các quan hệ giữa chúng. Loại dữ liệu này có thể là các mối quan hệ xã hội, liên kết giao thông công cộng, bản đồ đường bộ hoặc các topo mạng.</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học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MongoDB</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hoặc</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RavenDB</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effectLst/>
                <a:latin typeface="+mn-lt"/>
                <a:ea typeface="+mn-ea"/>
                <a:cs typeface="+mn-cs"/>
              </a:rPr>
              <a:t>xu hướng mới – áp dụng nhiều kiểu lưu trữ cho một ứng dụng, còn gọi là </a:t>
            </a:r>
            <a:r>
              <a:rPr lang="vi-VN" sz="1200" b="1" i="0" kern="1200" dirty="0" smtClean="0">
                <a:solidFill>
                  <a:schemeClr val="tx1"/>
                </a:solidFill>
                <a:effectLst/>
                <a:latin typeface="+mn-lt"/>
                <a:ea typeface="+mn-ea"/>
                <a:cs typeface="+mn-cs"/>
              </a:rPr>
              <a:t>polyglot persistance</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Beginning</a:t>
            </a:r>
            <a:r>
              <a:rPr lang="en-US" baseline="0" dirty="0" smtClean="0"/>
              <a:t> c</a:t>
            </a:r>
            <a:r>
              <a:rPr lang="en-US" dirty="0" smtClean="0"/>
              <a:t>ourse details </a:t>
            </a:r>
            <a:r>
              <a:rPr lang="en-US" baseline="0" dirty="0" smtClean="0"/>
              <a:t>and/or books/materials needed for a class/project.</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 schedule design for optional periods of time/objectives.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Introductory notes.</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Objectives</a:t>
            </a:r>
            <a:r>
              <a:rPr lang="en-US" baseline="0" dirty="0" smtClean="0"/>
              <a:t> for instruction and expected results and/or skills developed from learning.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vertical scalable hay scale up</a:t>
            </a:r>
          </a:p>
          <a:p>
            <a:r>
              <a:rPr lang="en-US" sz="1200" b="0" i="0" kern="1200" dirty="0" smtClean="0">
                <a:solidFill>
                  <a:schemeClr val="tx1"/>
                </a:solidFill>
                <a:effectLst/>
                <a:latin typeface="+mn-lt"/>
                <a:ea typeface="+mn-ea"/>
                <a:cs typeface="+mn-cs"/>
              </a:rPr>
              <a:t>horizontal scalable hay scale out</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hệ thống RDBMS chỉ có thể được duy trì với những DBA cao cấp, DBA mật thiết liên quan đến việc thiết kế, lắp đặt và điều chỉnh liên tục của hệ thống RDBMS cao cấp, nhưng đối với NoSQL mọi chuyện dường như đơn giản hơn nhiều với việc tự động sửa chữa, phân phối dữ liệu và mô hình dữ liệu đơn giản hơn dẫn đến yêu cầu quản lý cũng thấp hơn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Often more characteristics apply such as: </a:t>
            </a:r>
            <a:r>
              <a:rPr lang="en-US" sz="1200" b="1" i="0" kern="1200" dirty="0" smtClean="0">
                <a:solidFill>
                  <a:schemeClr val="tx1"/>
                </a:solidFill>
                <a:effectLst/>
                <a:latin typeface="+mn-lt"/>
                <a:ea typeface="+mn-ea"/>
                <a:cs typeface="+mn-cs"/>
              </a:rPr>
              <a:t>schema-free, easy replication support, simple API, eventually consistent</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BASE</a:t>
            </a:r>
            <a:r>
              <a:rPr lang="en-US" sz="1200" b="0" i="0" kern="1200" dirty="0" smtClean="0">
                <a:solidFill>
                  <a:schemeClr val="tx1"/>
                </a:solidFill>
                <a:effectLst/>
                <a:latin typeface="+mn-lt"/>
                <a:ea typeface="+mn-ea"/>
                <a:cs typeface="+mn-cs"/>
              </a:rPr>
              <a:t> (not ACID), a </a:t>
            </a:r>
            <a:r>
              <a:rPr lang="en-US" sz="1200" b="1" i="0" kern="1200" dirty="0" smtClean="0">
                <a:solidFill>
                  <a:schemeClr val="tx1"/>
                </a:solidFill>
                <a:effectLst/>
                <a:latin typeface="+mn-lt"/>
                <a:ea typeface="+mn-ea"/>
                <a:cs typeface="+mn-cs"/>
              </a:rPr>
              <a:t>huge amount of data</a:t>
            </a:r>
            <a:r>
              <a:rPr lang="en-US" sz="1200" b="0" i="0" kern="1200" dirty="0" smtClean="0">
                <a:solidFill>
                  <a:schemeClr val="tx1"/>
                </a:solidFill>
                <a:effectLst/>
                <a:latin typeface="+mn-lt"/>
                <a:ea typeface="+mn-ea"/>
                <a:cs typeface="+mn-cs"/>
              </a:rPr>
              <a:t> and more</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Relative </a:t>
            </a:r>
            <a:r>
              <a:rPr lang="en-US" baseline="0" dirty="0" smtClean="0"/>
              <a:t>vocabulary list.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list of procedures and steps,</a:t>
            </a:r>
            <a:r>
              <a:rPr lang="en-US" baseline="0" dirty="0" smtClean="0"/>
              <a:t> or a lecture slide with media.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 graph/chart.</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Example graph/chart.</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Conclusion to course,</a:t>
            </a:r>
            <a:r>
              <a:rPr lang="en-US" baseline="0" dirty="0" smtClean="0"/>
              <a:t> lecture, et al.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a:t>
            </a:r>
            <a:r>
              <a:rPr lang="en-US" baseline="0" dirty="0" smtClean="0"/>
              <a:t> opportunity for q</a:t>
            </a:r>
            <a:r>
              <a:rPr lang="en-US" dirty="0" smtClean="0"/>
              <a:t>uestions and discussions.</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Information (, knowledge, wisdom).	</a:t>
            </a:r>
            <a:r>
              <a:rPr lang="vi-VN" dirty="0" smtClean="0"/>
              <a:t>dữ liệu bao gồm những mệnh đề phản ánh thực tại</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Dữ liệu là thông tin dưới dạng ký hiệu,chữ viết, chữ số, hình ảnh, âm thanh hoặc dạng tương tự.</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is information that has been translated into a form that is efficient for movement or processing.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is information converted into binary digital form.</a:t>
            </a:r>
          </a:p>
          <a:p>
            <a:r>
              <a:rPr lang="en-US" sz="1200" b="0" i="0" kern="1200" dirty="0" smtClean="0">
                <a:solidFill>
                  <a:schemeClr val="tx1"/>
                </a:solidFill>
                <a:effectLst/>
                <a:latin typeface="+mn-lt"/>
                <a:ea typeface="+mn-ea"/>
                <a:cs typeface="+mn-cs"/>
              </a:rPr>
              <a:t>data is collected and analyzed; data only becomes </a:t>
            </a:r>
            <a:r>
              <a:rPr lang="en-US" sz="1200" b="0" i="0" u="sng" kern="1200" dirty="0" smtClean="0">
                <a:solidFill>
                  <a:schemeClr val="tx1"/>
                </a:solidFill>
                <a:effectLst/>
                <a:latin typeface="+mn-lt"/>
                <a:ea typeface="+mn-ea"/>
                <a:cs typeface="+mn-cs"/>
              </a:rPr>
              <a:t>information</a:t>
            </a:r>
            <a:r>
              <a:rPr lang="en-US" sz="1200" b="0" i="0" kern="1200" dirty="0" smtClean="0">
                <a:solidFill>
                  <a:schemeClr val="tx1"/>
                </a:solidFill>
                <a:effectLst/>
                <a:latin typeface="+mn-lt"/>
                <a:ea typeface="+mn-ea"/>
                <a:cs typeface="+mn-cs"/>
              </a:rPr>
              <a:t> suitable for making decisions once it has been </a:t>
            </a:r>
            <a:r>
              <a:rPr lang="en-US" sz="1200" b="0" i="0" u="sng" kern="1200" dirty="0" smtClean="0">
                <a:solidFill>
                  <a:schemeClr val="tx1"/>
                </a:solidFill>
                <a:effectLst/>
                <a:latin typeface="+mn-lt"/>
                <a:ea typeface="+mn-ea"/>
                <a:cs typeface="+mn-cs"/>
              </a:rPr>
              <a:t>analyzed</a:t>
            </a:r>
            <a:r>
              <a:rPr lang="en-US" sz="1200" b="0" i="0" kern="1200" dirty="0" smtClean="0">
                <a:solidFill>
                  <a:schemeClr val="tx1"/>
                </a:solidFill>
                <a:effectLst/>
                <a:latin typeface="+mn-lt"/>
                <a:ea typeface="+mn-ea"/>
                <a:cs typeface="+mn-cs"/>
              </a:rPr>
              <a:t> in some fashion.</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Data model is based on Data, Data relationship, Data semantic and Data constraint.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Three perspectives</a:t>
            </a:r>
          </a:p>
          <a:p>
            <a:r>
              <a:rPr lang="en-US" dirty="0" smtClean="0"/>
              <a:t>A data model instance may be one of three kinds according to ANSI in 1975: </a:t>
            </a:r>
            <a:r>
              <a:rPr lang="en-US" sz="1200" b="0" i="0" u="none" strike="noStrike" kern="1200" dirty="0" smtClean="0">
                <a:solidFill>
                  <a:schemeClr val="tx1"/>
                </a:solidFill>
                <a:effectLst/>
                <a:latin typeface="+mn-lt"/>
                <a:ea typeface="+mn-ea"/>
                <a:cs typeface="+mn-cs"/>
                <a:hlinkClick r:id="rId3"/>
              </a:rPr>
              <a:t>Conceptual data model</a:t>
            </a:r>
            <a:r>
              <a:rPr lang="en-US" sz="1200" b="0" i="0" u="none" strike="noStrike"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4"/>
              </a:rPr>
              <a:t>Logical data model</a:t>
            </a:r>
            <a:r>
              <a:rPr lang="en-US" sz="1200" b="0" i="0" u="sng"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hlinkClick r:id="rId5"/>
              </a:rPr>
              <a:t>Physical data model</a:t>
            </a:r>
            <a:endParaRPr lang="en-US" dirty="0" smtClean="0"/>
          </a:p>
          <a:p>
            <a:r>
              <a:rPr lang="en-US" dirty="0" err="1" smtClean="0"/>
              <a:t>Đây</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luận</a:t>
            </a:r>
            <a:r>
              <a:rPr lang="en-US" baseline="0" dirty="0" smtClean="0"/>
              <a:t> </a:t>
            </a:r>
            <a:r>
              <a:rPr lang="en-US" baseline="0" dirty="0" err="1" smtClean="0"/>
              <a:t>lý</a:t>
            </a:r>
            <a:r>
              <a:rPr lang="en-US" baseline="0" dirty="0" smtClean="0"/>
              <a:t> (logic)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cách</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trên</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vật</a:t>
            </a:r>
            <a:r>
              <a:rPr lang="en-US" baseline="0" dirty="0" smtClean="0"/>
              <a:t> </a:t>
            </a:r>
            <a:r>
              <a:rPr lang="en-US" baseline="0" dirty="0" err="1" smtClean="0"/>
              <a:t>lí</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Model = data has been structured with a </a:t>
            </a:r>
            <a:r>
              <a:rPr lang="en-US" sz="1200" b="0" i="0" kern="1200" dirty="0" smtClean="0">
                <a:solidFill>
                  <a:schemeClr val="tx1"/>
                </a:solidFill>
                <a:effectLst/>
                <a:latin typeface="+mn-lt"/>
                <a:ea typeface="+mn-ea"/>
                <a:cs typeface="+mn-cs"/>
              </a:rPr>
              <a:t>set of operations that can be performed on.</a:t>
            </a:r>
          </a:p>
          <a:p>
            <a:r>
              <a:rPr lang="en-US" sz="1200" b="0" i="0" kern="1200" dirty="0" smtClean="0">
                <a:solidFill>
                  <a:schemeClr val="tx1"/>
                </a:solidFill>
                <a:effectLst/>
                <a:latin typeface="+mn-lt"/>
                <a:ea typeface="+mn-ea"/>
                <a:cs typeface="+mn-cs"/>
              </a:rPr>
              <a:t>NoSQL database systems use a variety of models for data management, such as </a:t>
            </a:r>
            <a:r>
              <a:rPr lang="en-US" sz="1200" b="0" i="0" u="sng" kern="1200" dirty="0" smtClean="0">
                <a:solidFill>
                  <a:schemeClr val="tx1"/>
                </a:solidFill>
                <a:effectLst/>
                <a:latin typeface="+mn-lt"/>
                <a:ea typeface="+mn-ea"/>
                <a:cs typeface="+mn-cs"/>
              </a:rPr>
              <a:t>in-memory key-value stores</a:t>
            </a:r>
            <a:r>
              <a:rPr lang="en-US" sz="1200" b="0" i="0" kern="1200" dirty="0" smtClean="0">
                <a:solidFill>
                  <a:schemeClr val="tx1"/>
                </a:solidFill>
                <a:effectLst/>
                <a:latin typeface="+mn-lt"/>
                <a:ea typeface="+mn-ea"/>
                <a:cs typeface="+mn-cs"/>
              </a:rPr>
              <a:t>, </a:t>
            </a:r>
            <a:r>
              <a:rPr lang="en-US" sz="1200" b="0" i="0" u="sng" kern="1200" dirty="0" smtClean="0">
                <a:solidFill>
                  <a:schemeClr val="tx1"/>
                </a:solidFill>
                <a:effectLst/>
                <a:latin typeface="+mn-lt"/>
                <a:ea typeface="+mn-ea"/>
                <a:cs typeface="+mn-cs"/>
              </a:rPr>
              <a:t>graph data models</a:t>
            </a:r>
            <a:r>
              <a:rPr lang="en-US" sz="1200" b="0" i="0" kern="1200" dirty="0" smtClean="0">
                <a:solidFill>
                  <a:schemeClr val="tx1"/>
                </a:solidFill>
                <a:effectLst/>
                <a:latin typeface="+mn-lt"/>
                <a:ea typeface="+mn-ea"/>
                <a:cs typeface="+mn-cs"/>
              </a:rPr>
              <a:t>, and </a:t>
            </a:r>
            <a:r>
              <a:rPr lang="en-US" sz="1200" b="0" i="0" u="sng" kern="1200" dirty="0" smtClean="0">
                <a:solidFill>
                  <a:schemeClr val="tx1"/>
                </a:solidFill>
                <a:effectLst/>
                <a:latin typeface="+mn-lt"/>
                <a:ea typeface="+mn-ea"/>
                <a:cs typeface="+mn-cs"/>
              </a:rPr>
              <a:t>document stores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These types of databases are optimized for applications that require large data volume, low latency, and flexible data models, which are achieved by relaxing some of the data consistency restrictions of traditional relational databases.</a:t>
            </a:r>
            <a:endParaRPr lang="en-US" sz="1200" b="0" i="0" u="sng"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Model = data has been structured with a </a:t>
            </a:r>
            <a:r>
              <a:rPr lang="en-US" sz="1200" b="0" i="0" kern="1200" dirty="0" smtClean="0">
                <a:solidFill>
                  <a:schemeClr val="tx1"/>
                </a:solidFill>
                <a:effectLst/>
                <a:latin typeface="+mn-lt"/>
                <a:ea typeface="+mn-ea"/>
                <a:cs typeface="+mn-cs"/>
              </a:rPr>
              <a:t>set of operations that can be performed on.</a:t>
            </a:r>
          </a:p>
          <a:p>
            <a:r>
              <a:rPr lang="vi-VN" sz="1200" b="0" i="0" kern="1200" dirty="0" smtClean="0">
                <a:solidFill>
                  <a:schemeClr val="tx1"/>
                </a:solidFill>
                <a:effectLst/>
                <a:latin typeface="+mn-lt"/>
                <a:ea typeface="+mn-ea"/>
                <a:cs typeface="+mn-cs"/>
              </a:rPr>
              <a:t>E-R là mô hình trung gian để chuyển những yêu cầu quản lý dữ liệu trong thế giới thực thành mô hình cơ sở dữ liệu quan hệ</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effectLst/>
                <a:latin typeface="+mn-lt"/>
                <a:ea typeface="+mn-ea"/>
                <a:cs typeface="+mn-cs"/>
              </a:rPr>
              <a:t>Dữ liệu, Siêu dữ liệu: Đáy kiến trúc là thiết bị nhớ ngoài lưu trữ dữ liệu và siêu dữ liệu. Trong phần này không chỉ chứa dữ liệu được lưu trữ trong CSDL mà còn chứa cả các siêu dữ liệu, tức là thông tin cấu trúc của CSDL. Ví dụ như tên của các quan hệ, tên các thuộc tính của quan hệ và các kiểu dữ liệu của các thuộc tính này.</a:t>
            </a:r>
          </a:p>
          <a:p>
            <a:r>
              <a:rPr lang="vi-VN" sz="1200" b="0" i="0" kern="1200" dirty="0" smtClean="0">
                <a:solidFill>
                  <a:schemeClr val="tx1"/>
                </a:solidFill>
                <a:effectLst/>
                <a:latin typeface="+mn-lt"/>
                <a:ea typeface="+mn-ea"/>
                <a:cs typeface="+mn-cs"/>
              </a:rPr>
              <a:t>Bộ quản lý lưu trữ: Nhiệm vụ của bộ quản lý lưu trữ là lấy ra các thông tin được yêu cầu từ những thiết bị lưu trữ dữ liệu và thay đổi những thông tin này khi được yêu cầu bởi các mức trên nó của hệ thống.</a:t>
            </a:r>
          </a:p>
          <a:p>
            <a:r>
              <a:rPr lang="vi-VN" sz="1200" b="0" i="0" kern="1200" dirty="0" smtClean="0">
                <a:solidFill>
                  <a:schemeClr val="tx1"/>
                </a:solidFill>
                <a:effectLst/>
                <a:latin typeface="+mn-lt"/>
                <a:ea typeface="+mn-ea"/>
                <a:cs typeface="+mn-cs"/>
              </a:rPr>
              <a:t>Bộ xử lý câu hỏi: Bộ xử lý câu hỏi không chỉ điều khiển các câu hỏi mà còn điều khiển cả các yêu cầu thay đổi dữ liệu hay siêu dữ liệu. Nhiệm vụ của nó là tìm ra cách tốt nhất để thực hiện một thao tác được yêu cầu và phát ra lệnh đối với bộ quản lý lưu trữ và thực thi thao tác đó.</a:t>
            </a:r>
          </a:p>
          <a:p>
            <a:r>
              <a:rPr lang="vi-VN" sz="1200" b="0" i="0" kern="1200" dirty="0" smtClean="0">
                <a:solidFill>
                  <a:schemeClr val="tx1"/>
                </a:solidFill>
                <a:effectLst/>
                <a:latin typeface="+mn-lt"/>
                <a:ea typeface="+mn-ea"/>
                <a:cs typeface="+mn-cs"/>
              </a:rPr>
              <a:t>Bộ quản lý giao dịch: Bộ quản lý giao dịch có trách nhiệm đảm bảo tính toàn vẹn của hệ thống. Nó phải đảm bảo rằng các thao tác thực hiện thông suốt đồng thời không cản trở các thao tác khác và đảm bảo hệ thống không bị mất dữ liệu thậm chí cả khi lỗi hệ thống xảy ra.</a:t>
            </a:r>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1" i="0" kern="1200" dirty="0" smtClean="0">
                <a:solidFill>
                  <a:schemeClr val="tx1"/>
                </a:solidFill>
                <a:effectLst/>
                <a:latin typeface="+mn-lt"/>
                <a:ea typeface="+mn-ea"/>
                <a:cs typeface="+mn-cs"/>
              </a:rPr>
              <a:t>"?</a:t>
            </a:r>
          </a:p>
          <a:p>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quan</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hệ</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tập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bộ</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tuple</a:t>
            </a:r>
            <a:r>
              <a:rPr lang="en-US" sz="1200" b="0" i="0" kern="1200" dirty="0" smtClean="0">
                <a:solidFill>
                  <a:schemeClr val="tx1"/>
                </a:solidFill>
                <a:effectLst/>
                <a:latin typeface="+mn-lt"/>
                <a:ea typeface="+mn-ea"/>
                <a:cs typeface="+mn-cs"/>
              </a:rPr>
              <a:t>), hay </a:t>
            </a:r>
            <a:r>
              <a:rPr lang="en-US" sz="1200" b="0" i="0" kern="1200" dirty="0" err="1" smtClean="0">
                <a:solidFill>
                  <a:schemeClr val="tx1"/>
                </a:solidFill>
                <a:effectLst/>
                <a:latin typeface="+mn-lt"/>
                <a:ea typeface="+mn-ea"/>
                <a:cs typeface="+mn-cs"/>
              </a:rPr>
              <a:t>còn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gọi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3" tooltip="Bảng (cơ sở dữ liệu) (trang chưa được viết)"/>
              </a:rPr>
              <a:t>bảng</a:t>
            </a:r>
            <a:endParaRPr lang="en-US"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dirty="0" smtClean="0">
                <a:solidFill>
                  <a:schemeClr val="tx1"/>
                </a:solidFill>
                <a:effectLst/>
                <a:latin typeface="+mn-lt"/>
                <a:ea typeface="+mn-ea"/>
                <a:cs typeface="+mn-cs"/>
              </a:rPr>
              <a:t>Cho hai tập hợp A,B. Mỗi tập con R</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của tích Descartes A x B được gọi là quan hệ hai ngôi từ A vào B. Nếu R là quan hệ từ A vào B và cặp (a,b) </a:t>
            </a:r>
            <a:r>
              <a:rPr lang="en-US" sz="1200" b="0" i="0" kern="120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 thì ta ký hiệu</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R.</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5/21/2018 4:33 PM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5/21/2018 4:33 PM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5/21/2018 4:33 PM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5/21/2018 4:33 PM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5/21/2018 4:33 PM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5/21/2018 4:33 PM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5/21/2018 4:33 PM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5/21/2018 4:33 PM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5/21/2018 4:33 PM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5/21/2018 4:33 PM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book.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5/21/2018 4:33 PM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5/21/2018 4:33 PM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sharp.net-informations.com/collection/dictionary.ht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4343400"/>
            <a:ext cx="6477000" cy="1447800"/>
          </a:xfrm>
        </p:spPr>
        <p:txBody>
          <a:bodyPr>
            <a:normAutofit/>
          </a:bodyPr>
          <a:lstStyle/>
          <a:p>
            <a:r>
              <a:rPr lang="en-US" dirty="0"/>
              <a:t>NoSQL databases</a:t>
            </a:r>
            <a:endParaRPr lang="en-US" dirty="0">
              <a:solidFill>
                <a:schemeClr val="accent1">
                  <a:lumMod val="75000"/>
                </a:schemeClr>
              </a:solidFill>
            </a:endParaRPr>
          </a:p>
        </p:txBody>
      </p:sp>
      <p:sp>
        <p:nvSpPr>
          <p:cNvPr id="3" name="Rectangle 2"/>
          <p:cNvSpPr>
            <a:spLocks noGrp="1"/>
          </p:cNvSpPr>
          <p:nvPr>
            <p:ph type="subTitle" idx="1"/>
          </p:nvPr>
        </p:nvSpPr>
        <p:spPr/>
        <p:txBody>
          <a:bodyPr>
            <a:normAutofit fontScale="77500" lnSpcReduction="20000"/>
          </a:bodyPr>
          <a:lstStyle/>
          <a:p>
            <a:r>
              <a:rPr lang="en-US" dirty="0" smtClean="0"/>
              <a:t>Do </a:t>
            </a:r>
            <a:r>
              <a:rPr lang="en-US" dirty="0" err="1" smtClean="0"/>
              <a:t>HuuVi</a:t>
            </a:r>
            <a:endParaRPr lang="en-US" dirty="0" smtClean="0"/>
          </a:p>
          <a:p>
            <a:r>
              <a:rPr lang="en-US" dirty="0" smtClean="0"/>
              <a:t>NoSQL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smtClean="0"/>
              <a:t>RDBMS, </a:t>
            </a:r>
            <a:r>
              <a:rPr lang="vi-VN" dirty="0"/>
              <a:t>một số khuyết điểm</a:t>
            </a:r>
            <a:endParaRPr lang="en-US" dirty="0"/>
          </a:p>
        </p:txBody>
      </p:sp>
      <p:sp>
        <p:nvSpPr>
          <p:cNvPr id="3" name="Rectangle 2"/>
          <p:cNvSpPr>
            <a:spLocks noGrp="1"/>
          </p:cNvSpPr>
          <p:nvPr>
            <p:ph sz="quarter" idx="1"/>
          </p:nvPr>
        </p:nvSpPr>
        <p:spPr/>
        <p:txBody>
          <a:bodyPr>
            <a:normAutofit fontScale="77500" lnSpcReduction="20000"/>
          </a:bodyPr>
          <a:lstStyle/>
          <a:p>
            <a:pPr>
              <a:buFont typeface="Wingdings" pitchFamily="2" charset="2"/>
              <a:buChar char="Ø"/>
            </a:pPr>
            <a:r>
              <a:rPr lang="en-US" dirty="0" smtClean="0"/>
              <a:t>V</a:t>
            </a:r>
            <a:r>
              <a:rPr lang="vi-VN" dirty="0" smtClean="0"/>
              <a:t>iệc </a:t>
            </a:r>
            <a:r>
              <a:rPr lang="vi-VN" dirty="0"/>
              <a:t>mapping giữa các bảng trong database với các object trong code khá rắc rối và phức tạp. (</a:t>
            </a:r>
            <a:r>
              <a:rPr lang="vi-VN" i="1" dirty="0"/>
              <a:t>Mặc dù 1 số ORM như Entity Framework, Hibernate đã đơn </a:t>
            </a:r>
            <a:r>
              <a:rPr lang="vi-VN" i="1" dirty="0" smtClean="0"/>
              <a:t>giản hóa chuyện này)</a:t>
            </a:r>
            <a:r>
              <a:rPr lang="vi-VN" dirty="0" smtClean="0"/>
              <a:t>.</a:t>
            </a:r>
            <a:endParaRPr lang="en-US" dirty="0" smtClean="0"/>
          </a:p>
          <a:p>
            <a:pPr>
              <a:buFont typeface="Wingdings" pitchFamily="2" charset="2"/>
              <a:buChar char="Ø"/>
            </a:pPr>
            <a:r>
              <a:rPr lang="vi-VN" dirty="0"/>
              <a:t>Performance sẽ bị chậm khi phải join nhiều bảng để lấy dữ liệu (Đó là lý do ta sử dụng “giảm chuẩn” để tăng hiệu suất cho RDBMS).</a:t>
            </a:r>
          </a:p>
          <a:p>
            <a:pPr>
              <a:buFont typeface="Wingdings" pitchFamily="2" charset="2"/>
              <a:buChar char="Ø"/>
            </a:pPr>
            <a:r>
              <a:rPr lang="vi-VN" dirty="0"/>
              <a:t>Việc thay đổi cấu trúc dữ liệu (Thêm/xóa bảng hoặc thêm/xóa một field) rất mệt mỏi, kéo theo vô số thay đổi trên code.</a:t>
            </a:r>
          </a:p>
          <a:p>
            <a:pPr>
              <a:buFont typeface="Wingdings" pitchFamily="2" charset="2"/>
              <a:buChar char="Ø"/>
            </a:pPr>
            <a:r>
              <a:rPr lang="vi-VN" dirty="0"/>
              <a:t>Không làm việc được với dữ liệu không có cấu trúc (un-structure).</a:t>
            </a:r>
          </a:p>
          <a:p>
            <a:pPr>
              <a:buFont typeface="Wingdings" pitchFamily="2" charset="2"/>
              <a:buChar char="Ø"/>
            </a:pPr>
            <a:r>
              <a:rPr lang="vi-VN" dirty="0"/>
              <a:t>RDBMS được thiết kế để chạy trên một máy chủ. Khi muốn mở rộng, nó khó chạy trên nhiều máy (clustering).</a:t>
            </a:r>
          </a:p>
          <a:p>
            <a:pPr>
              <a:buFont typeface="Wingdings" pitchFamily="2" charset="2"/>
              <a:buChar char="Ø"/>
            </a:pPr>
            <a:endParaRPr lang="en-US" dirty="0" smtClean="0"/>
          </a:p>
        </p:txBody>
      </p:sp>
    </p:spTree>
    <p:extLst>
      <p:ext uri="{BB962C8B-B14F-4D97-AF65-F5344CB8AC3E}">
        <p14:creationId xmlns:p14="http://schemas.microsoft.com/office/powerpoint/2010/main" val="377523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b="1" dirty="0" smtClean="0"/>
              <a:t>NoSQL </a:t>
            </a:r>
            <a:r>
              <a:rPr lang="en-US" dirty="0"/>
              <a:t>Database </a:t>
            </a:r>
            <a:r>
              <a:rPr lang="en-US" b="1" dirty="0" smtClean="0"/>
              <a:t>or Non RDB</a:t>
            </a:r>
            <a:endParaRPr lang="en-US" dirty="0"/>
          </a:p>
        </p:txBody>
      </p:sp>
      <p:sp>
        <p:nvSpPr>
          <p:cNvPr id="3" name="Rectangle 2"/>
          <p:cNvSpPr>
            <a:spLocks noGrp="1"/>
          </p:cNvSpPr>
          <p:nvPr>
            <p:ph sz="quarter" idx="1"/>
          </p:nvPr>
        </p:nvSpPr>
        <p:spPr/>
        <p:txBody>
          <a:bodyPr>
            <a:normAutofit fontScale="92500"/>
          </a:bodyPr>
          <a:lstStyle/>
          <a:p>
            <a:pPr>
              <a:buFont typeface="Wingdings" pitchFamily="2" charset="2"/>
              <a:buChar char="Ø"/>
            </a:pPr>
            <a:r>
              <a:rPr lang="vi-VN" dirty="0"/>
              <a:t>Dữ liệu trong NoSQL DB được lưu dưới dạng document, object. Truy vấn dễ dàng và nhanh hơn RDBMS nhiều.</a:t>
            </a:r>
          </a:p>
          <a:p>
            <a:pPr>
              <a:buFont typeface="Wingdings" pitchFamily="2" charset="2"/>
              <a:buChar char="Ø"/>
            </a:pPr>
            <a:r>
              <a:rPr lang="en-US" dirty="0"/>
              <a:t>NoSQL </a:t>
            </a:r>
            <a:r>
              <a:rPr lang="en-US" dirty="0" err="1"/>
              <a:t>có</a:t>
            </a:r>
            <a:r>
              <a:rPr lang="en-US" dirty="0"/>
              <a:t> </a:t>
            </a:r>
            <a:r>
              <a:rPr lang="en-US" dirty="0" err="1"/>
              <a:t>thể</a:t>
            </a:r>
            <a:r>
              <a:rPr lang="en-US" dirty="0"/>
              <a:t> </a:t>
            </a:r>
            <a:r>
              <a:rPr lang="en-US" dirty="0" err="1"/>
              <a:t>làm</a:t>
            </a:r>
            <a:r>
              <a:rPr lang="en-US" dirty="0"/>
              <a:t> </a:t>
            </a:r>
            <a:r>
              <a:rPr lang="en-US" dirty="0" err="1"/>
              <a:t>việc</a:t>
            </a:r>
            <a:r>
              <a:rPr lang="en-US" dirty="0"/>
              <a:t> </a:t>
            </a:r>
            <a:r>
              <a:rPr lang="en-US" dirty="0" err="1"/>
              <a:t>hoàn</a:t>
            </a:r>
            <a:r>
              <a:rPr lang="en-US" dirty="0"/>
              <a:t> </a:t>
            </a:r>
            <a:r>
              <a:rPr lang="en-US" dirty="0" err="1"/>
              <a:t>toàn</a:t>
            </a:r>
            <a:r>
              <a:rPr lang="en-US" dirty="0"/>
              <a:t> ok </a:t>
            </a:r>
            <a:r>
              <a:rPr lang="en-US" dirty="0" err="1"/>
              <a:t>với</a:t>
            </a:r>
            <a:r>
              <a:rPr lang="en-US" dirty="0"/>
              <a:t> </a:t>
            </a:r>
            <a:r>
              <a:rPr lang="en-US" dirty="0" err="1"/>
              <a:t>dữ</a:t>
            </a:r>
            <a:r>
              <a:rPr lang="en-US" dirty="0"/>
              <a:t> </a:t>
            </a:r>
            <a:r>
              <a:rPr lang="en-US" dirty="0" err="1"/>
              <a:t>liệu</a:t>
            </a:r>
            <a:r>
              <a:rPr lang="en-US" dirty="0"/>
              <a:t> </a:t>
            </a:r>
            <a:r>
              <a:rPr lang="en-US" dirty="0" err="1"/>
              <a:t>dạng</a:t>
            </a:r>
            <a:r>
              <a:rPr lang="en-US" dirty="0"/>
              <a:t> </a:t>
            </a:r>
            <a:r>
              <a:rPr lang="en-US" dirty="0" err="1"/>
              <a:t>không</a:t>
            </a:r>
            <a:r>
              <a:rPr lang="en-US" dirty="0"/>
              <a:t> </a:t>
            </a:r>
            <a:r>
              <a:rPr lang="en-US" dirty="0" err="1"/>
              <a:t>có</a:t>
            </a:r>
            <a:r>
              <a:rPr lang="en-US" dirty="0"/>
              <a:t> </a:t>
            </a:r>
            <a:r>
              <a:rPr lang="en-US" dirty="0" err="1"/>
              <a:t>cấu</a:t>
            </a:r>
            <a:r>
              <a:rPr lang="en-US" dirty="0"/>
              <a:t> </a:t>
            </a:r>
            <a:r>
              <a:rPr lang="en-US" dirty="0" err="1"/>
              <a:t>trúc</a:t>
            </a:r>
            <a:r>
              <a:rPr lang="en-US" dirty="0"/>
              <a:t>.</a:t>
            </a:r>
          </a:p>
          <a:p>
            <a:pPr>
              <a:buFont typeface="Wingdings" pitchFamily="2" charset="2"/>
              <a:buChar char="Ø"/>
            </a:pPr>
            <a:r>
              <a:rPr lang="vi-VN" dirty="0"/>
              <a:t>Việc đổi cấu trúc dữ liệu (Thêm, xóa trường hoặc bảng) rất dễ dàng và nhanh gọn trong NoSQL.</a:t>
            </a:r>
          </a:p>
          <a:p>
            <a:pPr>
              <a:buFont typeface="Wingdings" pitchFamily="2" charset="2"/>
              <a:buChar char="Ø"/>
            </a:pPr>
            <a:r>
              <a:rPr lang="vi-VN" dirty="0"/>
              <a:t>Vì không đặt nặng tính ACID của transactions và tính nhất quán của dữ liệu, NoSQL DB có thể mở rộng, chạy trên nhiều máy một cách dễ dàng.</a:t>
            </a:r>
          </a:p>
          <a:p>
            <a:pPr>
              <a:buFont typeface="Wingdings" pitchFamily="2" charset="2"/>
              <a:buChar char="Ø"/>
            </a:pPr>
            <a:endParaRPr lang="en-US" dirty="0" smtClean="0"/>
          </a:p>
        </p:txBody>
      </p:sp>
    </p:spTree>
    <p:extLst>
      <p:ext uri="{BB962C8B-B14F-4D97-AF65-F5344CB8AC3E}">
        <p14:creationId xmlns:p14="http://schemas.microsoft.com/office/powerpoint/2010/main" val="50579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a:t>SQL vs. NoSQL Terminology</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02911468"/>
              </p:ext>
            </p:extLst>
          </p:nvPr>
        </p:nvGraphicFramePr>
        <p:xfrm>
          <a:off x="304800" y="1496121"/>
          <a:ext cx="8610600" cy="5057080"/>
        </p:xfrm>
        <a:graphic>
          <a:graphicData uri="http://schemas.openxmlformats.org/drawingml/2006/table">
            <a:tbl>
              <a:tblPr/>
              <a:tblGrid>
                <a:gridCol w="1722120"/>
                <a:gridCol w="1722120"/>
                <a:gridCol w="1722120"/>
                <a:gridCol w="1722120"/>
                <a:gridCol w="1722120"/>
              </a:tblGrid>
              <a:tr h="565230">
                <a:tc>
                  <a:txBody>
                    <a:bodyPr/>
                    <a:lstStyle/>
                    <a:p>
                      <a:pPr algn="l"/>
                      <a:r>
                        <a:rPr lang="en-US" sz="1300" b="0" i="0" dirty="0">
                          <a:effectLst/>
                          <a:latin typeface="AmazonEmberBold"/>
                        </a:rPr>
                        <a:t>SQL</a:t>
                      </a:r>
                      <a:br>
                        <a:rPr lang="en-US" sz="1300" b="0" i="0" dirty="0">
                          <a:effectLst/>
                          <a:latin typeface="AmazonEmberBold"/>
                        </a:rPr>
                      </a:br>
                      <a:endParaRPr lang="en-US" sz="1300" dirty="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b="0" i="0">
                          <a:effectLst/>
                          <a:latin typeface="AmazonEmberBold"/>
                        </a:rPr>
                        <a:t>MongoDB (NoSQL)</a:t>
                      </a:r>
                      <a:endParaRPr lang="en-US" sz="130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b="0" i="0">
                          <a:effectLst/>
                          <a:latin typeface="AmazonEmberBold"/>
                        </a:rPr>
                        <a:t>DynamoDB (NoSQL)</a:t>
                      </a:r>
                      <a:endParaRPr lang="en-US" sz="130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b="0" i="0">
                          <a:effectLst/>
                          <a:latin typeface="AmazonEmberBold"/>
                        </a:rPr>
                        <a:t>Cassandra (NoSQL)</a:t>
                      </a:r>
                      <a:endParaRPr lang="en-US" sz="130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b="0" i="0">
                          <a:effectLst/>
                          <a:latin typeface="AmazonEmberBold"/>
                        </a:rPr>
                        <a:t>Couchbase (NoSQL)</a:t>
                      </a:r>
                      <a:endParaRPr lang="en-US" sz="1300">
                        <a:effectLst/>
                      </a:endParaRPr>
                    </a:p>
                  </a:txBody>
                  <a:tcPr marL="54297" marR="54297" marT="54297" marB="54297" anchor="ctr">
                    <a:lnL>
                      <a:noFill/>
                    </a:lnL>
                    <a:lnR>
                      <a:noFill/>
                    </a:lnR>
                    <a:lnT>
                      <a:noFill/>
                    </a:lnT>
                    <a:lnB>
                      <a:noFill/>
                    </a:lnB>
                    <a:solidFill>
                      <a:srgbClr val="FFFFFF"/>
                    </a:solidFill>
                  </a:tcPr>
                </a:tc>
              </a:tr>
              <a:tr h="343408">
                <a:tc>
                  <a:txBody>
                    <a:bodyPr/>
                    <a:lstStyle/>
                    <a:p>
                      <a:pPr algn="l"/>
                      <a:r>
                        <a:rPr lang="en-US" sz="1300">
                          <a:effectLst/>
                        </a:rPr>
                        <a:t>Table</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Collection</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Table</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Table</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Data bucket</a:t>
                      </a:r>
                    </a:p>
                  </a:txBody>
                  <a:tcPr marL="54297" marR="54297" marT="54297" marB="54297" anchor="ctr">
                    <a:lnL>
                      <a:noFill/>
                    </a:lnL>
                    <a:lnR>
                      <a:noFill/>
                    </a:lnR>
                    <a:lnT>
                      <a:noFill/>
                    </a:lnT>
                    <a:lnB>
                      <a:noFill/>
                    </a:lnB>
                    <a:solidFill>
                      <a:srgbClr val="F7F7F7"/>
                    </a:solidFill>
                  </a:tcPr>
                </a:tc>
              </a:tr>
              <a:tr h="565230">
                <a:tc>
                  <a:txBody>
                    <a:bodyPr/>
                    <a:lstStyle/>
                    <a:p>
                      <a:pPr algn="l"/>
                      <a:r>
                        <a:rPr lang="en-US" sz="1300">
                          <a:effectLst/>
                        </a:rPr>
                        <a:t>Row</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Document</a:t>
                      </a:r>
                      <a:br>
                        <a:rPr lang="en-US" sz="1300">
                          <a:effectLst/>
                        </a:rPr>
                      </a:br>
                      <a:endParaRPr lang="en-US" sz="130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a:effectLst/>
                        </a:rPr>
                        <a:t>Item</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Row</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Document</a:t>
                      </a:r>
                    </a:p>
                  </a:txBody>
                  <a:tcPr marL="54297" marR="54297" marT="54297" marB="54297" anchor="ctr">
                    <a:lnL>
                      <a:noFill/>
                    </a:lnL>
                    <a:lnR>
                      <a:noFill/>
                    </a:lnR>
                    <a:lnT>
                      <a:noFill/>
                    </a:lnT>
                    <a:lnB>
                      <a:noFill/>
                    </a:lnB>
                    <a:solidFill>
                      <a:srgbClr val="FFFFFF"/>
                    </a:solidFill>
                  </a:tcPr>
                </a:tc>
              </a:tr>
              <a:tr h="565230">
                <a:tc>
                  <a:txBody>
                    <a:bodyPr/>
                    <a:lstStyle/>
                    <a:p>
                      <a:pPr algn="l"/>
                      <a:r>
                        <a:rPr lang="en-US" sz="1300">
                          <a:effectLst/>
                        </a:rPr>
                        <a:t>Column</a:t>
                      </a:r>
                      <a:br>
                        <a:rPr lang="en-US" sz="1300">
                          <a:effectLst/>
                        </a:rPr>
                      </a:br>
                      <a:endParaRPr lang="en-US" sz="1300">
                        <a:effectLst/>
                      </a:endParaRPr>
                    </a:p>
                  </a:txBody>
                  <a:tcPr marL="54297" marR="54297" marT="54297" marB="54297" anchor="ctr">
                    <a:lnL>
                      <a:noFill/>
                    </a:lnL>
                    <a:lnR>
                      <a:noFill/>
                    </a:lnR>
                    <a:lnT>
                      <a:noFill/>
                    </a:lnT>
                    <a:lnB>
                      <a:noFill/>
                    </a:lnB>
                    <a:solidFill>
                      <a:srgbClr val="F7F7F7"/>
                    </a:solidFill>
                  </a:tcPr>
                </a:tc>
                <a:tc>
                  <a:txBody>
                    <a:bodyPr/>
                    <a:lstStyle/>
                    <a:p>
                      <a:pPr algn="l"/>
                      <a:r>
                        <a:rPr lang="en-US" sz="1300">
                          <a:effectLst/>
                        </a:rPr>
                        <a:t>Field</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Attribute</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Column</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Field</a:t>
                      </a:r>
                    </a:p>
                  </a:txBody>
                  <a:tcPr marL="54297" marR="54297" marT="54297" marB="54297" anchor="ctr">
                    <a:lnL>
                      <a:noFill/>
                    </a:lnL>
                    <a:lnR>
                      <a:noFill/>
                    </a:lnR>
                    <a:lnT>
                      <a:noFill/>
                    </a:lnT>
                    <a:lnB>
                      <a:noFill/>
                    </a:lnB>
                    <a:solidFill>
                      <a:srgbClr val="F7F7F7"/>
                    </a:solidFill>
                  </a:tcPr>
                </a:tc>
              </a:tr>
              <a:tr h="565230">
                <a:tc>
                  <a:txBody>
                    <a:bodyPr/>
                    <a:lstStyle/>
                    <a:p>
                      <a:pPr algn="l"/>
                      <a:r>
                        <a:rPr lang="en-US" sz="1300">
                          <a:effectLst/>
                        </a:rPr>
                        <a:t>Primary key</a:t>
                      </a:r>
                      <a:br>
                        <a:rPr lang="en-US" sz="1300">
                          <a:effectLst/>
                        </a:rPr>
                      </a:br>
                      <a:endParaRPr lang="en-US" sz="130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a:effectLst/>
                        </a:rPr>
                        <a:t>ObjectId</a:t>
                      </a:r>
                      <a:br>
                        <a:rPr lang="en-US" sz="1300">
                          <a:effectLst/>
                        </a:rPr>
                      </a:br>
                      <a:endParaRPr lang="en-US" sz="130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dirty="0">
                          <a:effectLst/>
                        </a:rPr>
                        <a:t>Primary key</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Primary key</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Document ID</a:t>
                      </a:r>
                    </a:p>
                  </a:txBody>
                  <a:tcPr marL="54297" marR="54297" marT="54297" marB="54297" anchor="ctr">
                    <a:lnL>
                      <a:noFill/>
                    </a:lnL>
                    <a:lnR>
                      <a:noFill/>
                    </a:lnR>
                    <a:lnT>
                      <a:noFill/>
                    </a:lnT>
                    <a:lnB>
                      <a:noFill/>
                    </a:lnB>
                    <a:solidFill>
                      <a:srgbClr val="FFFFFF"/>
                    </a:solidFill>
                  </a:tcPr>
                </a:tc>
              </a:tr>
              <a:tr h="565230">
                <a:tc>
                  <a:txBody>
                    <a:bodyPr/>
                    <a:lstStyle/>
                    <a:p>
                      <a:pPr algn="l"/>
                      <a:r>
                        <a:rPr lang="en-US" sz="1300">
                          <a:effectLst/>
                        </a:rPr>
                        <a:t>Index</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Index</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Secondary index</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Index</a:t>
                      </a:r>
                      <a:br>
                        <a:rPr lang="en-US" sz="1300">
                          <a:effectLst/>
                        </a:rPr>
                      </a:br>
                      <a:endParaRPr lang="en-US" sz="1300">
                        <a:effectLst/>
                      </a:endParaRPr>
                    </a:p>
                  </a:txBody>
                  <a:tcPr marL="54297" marR="54297" marT="54297" marB="54297" anchor="ctr">
                    <a:lnL>
                      <a:noFill/>
                    </a:lnL>
                    <a:lnR>
                      <a:noFill/>
                    </a:lnR>
                    <a:lnT>
                      <a:noFill/>
                    </a:lnT>
                    <a:lnB>
                      <a:noFill/>
                    </a:lnB>
                    <a:solidFill>
                      <a:srgbClr val="F7F7F7"/>
                    </a:solidFill>
                  </a:tcPr>
                </a:tc>
                <a:tc>
                  <a:txBody>
                    <a:bodyPr/>
                    <a:lstStyle/>
                    <a:p>
                      <a:pPr algn="l"/>
                      <a:r>
                        <a:rPr lang="en-US" sz="1300">
                          <a:effectLst/>
                        </a:rPr>
                        <a:t>Index</a:t>
                      </a:r>
                      <a:br>
                        <a:rPr lang="en-US" sz="1300">
                          <a:effectLst/>
                        </a:rPr>
                      </a:br>
                      <a:endParaRPr lang="en-US" sz="1300">
                        <a:effectLst/>
                      </a:endParaRPr>
                    </a:p>
                  </a:txBody>
                  <a:tcPr marL="54297" marR="54297" marT="54297" marB="54297" anchor="ctr">
                    <a:lnL>
                      <a:noFill/>
                    </a:lnL>
                    <a:lnR>
                      <a:noFill/>
                    </a:lnR>
                    <a:lnT>
                      <a:noFill/>
                    </a:lnT>
                    <a:lnB>
                      <a:noFill/>
                    </a:lnB>
                    <a:solidFill>
                      <a:srgbClr val="F7F7F7"/>
                    </a:solidFill>
                  </a:tcPr>
                </a:tc>
              </a:tr>
              <a:tr h="565230">
                <a:tc>
                  <a:txBody>
                    <a:bodyPr/>
                    <a:lstStyle/>
                    <a:p>
                      <a:pPr algn="l"/>
                      <a:r>
                        <a:rPr lang="en-US" sz="1300">
                          <a:effectLst/>
                        </a:rPr>
                        <a:t>View</a:t>
                      </a:r>
                    </a:p>
                  </a:txBody>
                  <a:tcPr marL="54297" marR="54297" marT="54297" marB="54297" anchor="ctr">
                    <a:lnL>
                      <a:noFill/>
                    </a:lnL>
                    <a:lnR>
                      <a:noFill/>
                    </a:lnR>
                    <a:lnT>
                      <a:noFill/>
                    </a:lnT>
                    <a:lnB>
                      <a:noFill/>
                    </a:lnB>
                    <a:solidFill>
                      <a:srgbClr val="FFFFFF"/>
                    </a:solidFill>
                  </a:tcPr>
                </a:tc>
                <a:tc>
                  <a:txBody>
                    <a:bodyPr/>
                    <a:lstStyle/>
                    <a:p>
                      <a:pPr algn="l"/>
                      <a:r>
                        <a:rPr lang="en-US" sz="1300" dirty="0">
                          <a:effectLst/>
                        </a:rPr>
                        <a:t>View</a:t>
                      </a:r>
                    </a:p>
                  </a:txBody>
                  <a:tcPr marL="54297" marR="54297" marT="54297" marB="54297" anchor="ctr">
                    <a:lnL>
                      <a:noFill/>
                    </a:lnL>
                    <a:lnR>
                      <a:noFill/>
                    </a:lnR>
                    <a:lnT>
                      <a:noFill/>
                    </a:lnT>
                    <a:lnB>
                      <a:noFill/>
                    </a:lnB>
                    <a:solidFill>
                      <a:srgbClr val="FFFFFF"/>
                    </a:solidFill>
                  </a:tcPr>
                </a:tc>
                <a:tc>
                  <a:txBody>
                    <a:bodyPr/>
                    <a:lstStyle/>
                    <a:p>
                      <a:pPr algn="l"/>
                      <a:r>
                        <a:rPr lang="en-US" sz="1300" dirty="0">
                          <a:effectLst/>
                        </a:rPr>
                        <a:t>Global secondary index</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Materialized view</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View</a:t>
                      </a:r>
                    </a:p>
                  </a:txBody>
                  <a:tcPr marL="54297" marR="54297" marT="54297" marB="54297" anchor="ctr">
                    <a:lnL>
                      <a:noFill/>
                    </a:lnL>
                    <a:lnR>
                      <a:noFill/>
                    </a:lnR>
                    <a:lnT>
                      <a:noFill/>
                    </a:lnT>
                    <a:lnB>
                      <a:noFill/>
                    </a:lnB>
                    <a:solidFill>
                      <a:srgbClr val="FFFFFF"/>
                    </a:solidFill>
                  </a:tcPr>
                </a:tc>
              </a:tr>
              <a:tr h="757062">
                <a:tc>
                  <a:txBody>
                    <a:bodyPr/>
                    <a:lstStyle/>
                    <a:p>
                      <a:pPr algn="l"/>
                      <a:r>
                        <a:rPr lang="en-US" sz="1300">
                          <a:effectLst/>
                        </a:rPr>
                        <a:t>Nested table or object</a:t>
                      </a:r>
                      <a:br>
                        <a:rPr lang="en-US" sz="1300">
                          <a:effectLst/>
                        </a:rPr>
                      </a:br>
                      <a:endParaRPr lang="en-US" sz="1300">
                        <a:effectLst/>
                      </a:endParaRPr>
                    </a:p>
                  </a:txBody>
                  <a:tcPr marL="54297" marR="54297" marT="54297" marB="54297" anchor="ctr">
                    <a:lnL>
                      <a:noFill/>
                    </a:lnL>
                    <a:lnR>
                      <a:noFill/>
                    </a:lnR>
                    <a:lnT>
                      <a:noFill/>
                    </a:lnT>
                    <a:lnB>
                      <a:noFill/>
                    </a:lnB>
                    <a:solidFill>
                      <a:srgbClr val="F7F7F7"/>
                    </a:solidFill>
                  </a:tcPr>
                </a:tc>
                <a:tc>
                  <a:txBody>
                    <a:bodyPr/>
                    <a:lstStyle/>
                    <a:p>
                      <a:pPr algn="l"/>
                      <a:r>
                        <a:rPr lang="en-US" sz="1300">
                          <a:effectLst/>
                        </a:rPr>
                        <a:t>Embedded document</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Map</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Map</a:t>
                      </a:r>
                    </a:p>
                  </a:txBody>
                  <a:tcPr marL="54297" marR="54297" marT="54297" marB="54297" anchor="ctr">
                    <a:lnL>
                      <a:noFill/>
                    </a:lnL>
                    <a:lnR>
                      <a:noFill/>
                    </a:lnR>
                    <a:lnT>
                      <a:noFill/>
                    </a:lnT>
                    <a:lnB>
                      <a:noFill/>
                    </a:lnB>
                    <a:solidFill>
                      <a:srgbClr val="F7F7F7"/>
                    </a:solidFill>
                  </a:tcPr>
                </a:tc>
                <a:tc>
                  <a:txBody>
                    <a:bodyPr/>
                    <a:lstStyle/>
                    <a:p>
                      <a:pPr algn="l"/>
                      <a:r>
                        <a:rPr lang="en-US" sz="1300">
                          <a:effectLst/>
                        </a:rPr>
                        <a:t>Map</a:t>
                      </a:r>
                    </a:p>
                  </a:txBody>
                  <a:tcPr marL="54297" marR="54297" marT="54297" marB="54297" anchor="ctr">
                    <a:lnL>
                      <a:noFill/>
                    </a:lnL>
                    <a:lnR>
                      <a:noFill/>
                    </a:lnR>
                    <a:lnT>
                      <a:noFill/>
                    </a:lnT>
                    <a:lnB>
                      <a:noFill/>
                    </a:lnB>
                    <a:solidFill>
                      <a:srgbClr val="F7F7F7"/>
                    </a:solidFill>
                  </a:tcPr>
                </a:tc>
              </a:tr>
              <a:tr h="565230">
                <a:tc>
                  <a:txBody>
                    <a:bodyPr/>
                    <a:lstStyle/>
                    <a:p>
                      <a:pPr algn="l"/>
                      <a:r>
                        <a:rPr lang="en-US" sz="1300">
                          <a:effectLst/>
                        </a:rPr>
                        <a:t>Array</a:t>
                      </a:r>
                      <a:br>
                        <a:rPr lang="en-US" sz="1300">
                          <a:effectLst/>
                        </a:rPr>
                      </a:br>
                      <a:endParaRPr lang="en-US" sz="1300">
                        <a:effectLst/>
                      </a:endParaRPr>
                    </a:p>
                  </a:txBody>
                  <a:tcPr marL="54297" marR="54297" marT="54297" marB="54297" anchor="ctr">
                    <a:lnL>
                      <a:noFill/>
                    </a:lnL>
                    <a:lnR>
                      <a:noFill/>
                    </a:lnR>
                    <a:lnT>
                      <a:noFill/>
                    </a:lnT>
                    <a:lnB>
                      <a:noFill/>
                    </a:lnB>
                    <a:solidFill>
                      <a:srgbClr val="FFFFFF"/>
                    </a:solidFill>
                  </a:tcPr>
                </a:tc>
                <a:tc>
                  <a:txBody>
                    <a:bodyPr/>
                    <a:lstStyle/>
                    <a:p>
                      <a:pPr algn="l"/>
                      <a:r>
                        <a:rPr lang="en-US" sz="1300">
                          <a:effectLst/>
                        </a:rPr>
                        <a:t>Array</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List</a:t>
                      </a:r>
                    </a:p>
                  </a:txBody>
                  <a:tcPr marL="54297" marR="54297" marT="54297" marB="54297" anchor="ctr">
                    <a:lnL>
                      <a:noFill/>
                    </a:lnL>
                    <a:lnR>
                      <a:noFill/>
                    </a:lnR>
                    <a:lnT>
                      <a:noFill/>
                    </a:lnT>
                    <a:lnB>
                      <a:noFill/>
                    </a:lnB>
                    <a:solidFill>
                      <a:srgbClr val="FFFFFF"/>
                    </a:solidFill>
                  </a:tcPr>
                </a:tc>
                <a:tc>
                  <a:txBody>
                    <a:bodyPr/>
                    <a:lstStyle/>
                    <a:p>
                      <a:pPr algn="l"/>
                      <a:r>
                        <a:rPr lang="en-US" sz="1300">
                          <a:effectLst/>
                        </a:rPr>
                        <a:t>List</a:t>
                      </a:r>
                    </a:p>
                  </a:txBody>
                  <a:tcPr marL="54297" marR="54297" marT="54297" marB="54297" anchor="ctr">
                    <a:lnL>
                      <a:noFill/>
                    </a:lnL>
                    <a:lnR>
                      <a:noFill/>
                    </a:lnR>
                    <a:lnT>
                      <a:noFill/>
                    </a:lnT>
                    <a:lnB>
                      <a:noFill/>
                    </a:lnB>
                    <a:solidFill>
                      <a:srgbClr val="FFFFFF"/>
                    </a:solidFill>
                  </a:tcPr>
                </a:tc>
                <a:tc>
                  <a:txBody>
                    <a:bodyPr/>
                    <a:lstStyle/>
                    <a:p>
                      <a:pPr algn="l"/>
                      <a:r>
                        <a:rPr lang="en-US" sz="1300" dirty="0">
                          <a:effectLst/>
                        </a:rPr>
                        <a:t>List</a:t>
                      </a:r>
                    </a:p>
                  </a:txBody>
                  <a:tcPr marL="54297" marR="54297" marT="54297" marB="54297"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44341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endParaRPr lang="en-US"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31272" y="1600200"/>
            <a:ext cx="4716406" cy="4495800"/>
          </a:xfrm>
        </p:spPr>
      </p:pic>
    </p:spTree>
    <p:extLst>
      <p:ext uri="{BB962C8B-B14F-4D97-AF65-F5344CB8AC3E}">
        <p14:creationId xmlns:p14="http://schemas.microsoft.com/office/powerpoint/2010/main" val="366346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sz="3200" dirty="0" smtClean="0"/>
              <a:t>NoSQL classification </a:t>
            </a:r>
            <a:r>
              <a:rPr lang="en-US" sz="3200" dirty="0" smtClean="0"/>
              <a:t>base on </a:t>
            </a:r>
            <a:r>
              <a:rPr lang="en-US" sz="3200" dirty="0"/>
              <a:t>data </a:t>
            </a:r>
            <a:r>
              <a:rPr lang="en-US" sz="3200" dirty="0" smtClean="0"/>
              <a:t>structures:</a:t>
            </a:r>
            <a:r>
              <a:rPr lang="en-US" sz="3200" dirty="0"/>
              <a:t> </a:t>
            </a:r>
          </a:p>
        </p:txBody>
      </p:sp>
      <p:sp>
        <p:nvSpPr>
          <p:cNvPr id="3" name="Rectangle 2"/>
          <p:cNvSpPr>
            <a:spLocks noGrp="1"/>
          </p:cNvSpPr>
          <p:nvPr>
            <p:ph sz="quarter" idx="1"/>
          </p:nvPr>
        </p:nvSpPr>
        <p:spPr/>
        <p:txBody>
          <a:bodyPr/>
          <a:lstStyle/>
          <a:p>
            <a:pPr fontAlgn="base"/>
            <a:r>
              <a:rPr lang="en-US" sz="2400" dirty="0"/>
              <a:t>Key-Value </a:t>
            </a:r>
            <a:r>
              <a:rPr lang="en-US" sz="2400" dirty="0" smtClean="0"/>
              <a:t>(</a:t>
            </a:r>
            <a:r>
              <a:rPr lang="en-US" sz="2400" dirty="0" smtClean="0"/>
              <a:t>in-memory) </a:t>
            </a:r>
            <a:r>
              <a:rPr lang="en-US" sz="2400" dirty="0" smtClean="0"/>
              <a:t>Database</a:t>
            </a:r>
            <a:endParaRPr lang="en-US" sz="2400" dirty="0"/>
          </a:p>
          <a:p>
            <a:pPr fontAlgn="base"/>
            <a:r>
              <a:rPr lang="en-US" sz="2400" dirty="0"/>
              <a:t>Document Database</a:t>
            </a:r>
          </a:p>
          <a:p>
            <a:pPr fontAlgn="base"/>
            <a:r>
              <a:rPr lang="en-US" sz="2400" dirty="0"/>
              <a:t>Column-Family </a:t>
            </a:r>
            <a:r>
              <a:rPr lang="en-US" sz="2400" dirty="0" smtClean="0"/>
              <a:t>(</a:t>
            </a:r>
            <a:r>
              <a:rPr lang="en-US" sz="2400" dirty="0"/>
              <a:t>wide </a:t>
            </a:r>
            <a:r>
              <a:rPr lang="en-US" sz="2400" dirty="0" smtClean="0"/>
              <a:t>column, </a:t>
            </a:r>
            <a:r>
              <a:rPr lang="en-US" sz="2400" dirty="0"/>
              <a:t>columnar</a:t>
            </a:r>
            <a:r>
              <a:rPr lang="en-US" sz="2400" dirty="0" smtClean="0"/>
              <a:t>) </a:t>
            </a:r>
            <a:r>
              <a:rPr lang="en-US" sz="2400" dirty="0" smtClean="0"/>
              <a:t>Database</a:t>
            </a:r>
            <a:endParaRPr lang="en-US" sz="2400" dirty="0"/>
          </a:p>
          <a:p>
            <a:pPr fontAlgn="base"/>
            <a:r>
              <a:rPr lang="en-US" sz="2400" dirty="0"/>
              <a:t>Graph Database</a:t>
            </a:r>
          </a:p>
        </p:txBody>
      </p:sp>
    </p:spTree>
    <p:extLst>
      <p:ext uri="{BB962C8B-B14F-4D97-AF65-F5344CB8AC3E}">
        <p14:creationId xmlns:p14="http://schemas.microsoft.com/office/powerpoint/2010/main" val="3912334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endParaRPr lang="en-US" b="1"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32016" y="1600200"/>
            <a:ext cx="8114917" cy="4495800"/>
          </a:xfrm>
        </p:spPr>
      </p:pic>
    </p:spTree>
    <p:extLst>
      <p:ext uri="{BB962C8B-B14F-4D97-AF65-F5344CB8AC3E}">
        <p14:creationId xmlns:p14="http://schemas.microsoft.com/office/powerpoint/2010/main" val="1809860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NoSQL </a:t>
            </a:r>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781201" y="1600200"/>
            <a:ext cx="3816547" cy="4495800"/>
          </a:xfrm>
        </p:spPr>
      </p:pic>
    </p:spTree>
    <p:extLst>
      <p:ext uri="{BB962C8B-B14F-4D97-AF65-F5344CB8AC3E}">
        <p14:creationId xmlns:p14="http://schemas.microsoft.com/office/powerpoint/2010/main" val="716132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Key-Value </a:t>
            </a:r>
            <a:r>
              <a:rPr lang="en-US" b="1" dirty="0" smtClean="0"/>
              <a:t>Database</a:t>
            </a:r>
            <a:endParaRPr lang="en-US" dirty="0"/>
          </a:p>
        </p:txBody>
      </p:sp>
      <p:sp>
        <p:nvSpPr>
          <p:cNvPr id="5" name="Content Placeholder 4"/>
          <p:cNvSpPr>
            <a:spLocks noGrp="1"/>
          </p:cNvSpPr>
          <p:nvPr>
            <p:ph sz="quarter" idx="1"/>
          </p:nvPr>
        </p:nvSpPr>
        <p:spPr/>
        <p:txBody>
          <a:bodyPr>
            <a:normAutofit fontScale="92500" lnSpcReduction="20000"/>
          </a:bodyPr>
          <a:lstStyle/>
          <a:p>
            <a:r>
              <a:rPr lang="vi-VN" dirty="0"/>
              <a:t>Dữ liệu được lưu trữ trong database dưới dạng key-value, giống như một </a:t>
            </a:r>
            <a:r>
              <a:rPr lang="vi-VN" u="sng" dirty="0">
                <a:hlinkClick r:id="rId3"/>
              </a:rPr>
              <a:t>Dictionary trong C#</a:t>
            </a:r>
            <a:r>
              <a:rPr lang="vi-VN" dirty="0"/>
              <a:t>. Để truy vấn dữ liệu trong database, ta dựa vào key để lấy value ra. Các database dạng này có tốc độ truy vấn rất nhanh</a:t>
            </a:r>
            <a:r>
              <a:rPr lang="vi-VN" dirty="0" smtClean="0"/>
              <a:t>.</a:t>
            </a:r>
            <a:endParaRPr lang="en-US" dirty="0" smtClean="0"/>
          </a:p>
          <a:p>
            <a:r>
              <a:rPr lang="en-US" b="1" dirty="0" smtClean="0"/>
              <a:t>DBMS </a:t>
            </a:r>
            <a:r>
              <a:rPr lang="en-US" b="1" dirty="0" err="1" smtClean="0"/>
              <a:t>tiêu</a:t>
            </a:r>
            <a:r>
              <a:rPr lang="en-US" b="1" dirty="0" smtClean="0"/>
              <a:t> </a:t>
            </a:r>
            <a:r>
              <a:rPr lang="en-US" b="1" dirty="0" err="1"/>
              <a:t>biểu</a:t>
            </a:r>
            <a:r>
              <a:rPr lang="en-US" dirty="0"/>
              <a:t>: </a:t>
            </a:r>
            <a:r>
              <a:rPr lang="en-US" dirty="0" err="1"/>
              <a:t>Riak</a:t>
            </a:r>
            <a:r>
              <a:rPr lang="en-US" dirty="0"/>
              <a:t>, </a:t>
            </a:r>
            <a:r>
              <a:rPr lang="en-US" dirty="0" err="1"/>
              <a:t>Redis</a:t>
            </a:r>
            <a:r>
              <a:rPr lang="en-US" dirty="0"/>
              <a:t>, </a:t>
            </a:r>
            <a:r>
              <a:rPr lang="en-US" dirty="0" err="1"/>
              <a:t>MemCache</a:t>
            </a:r>
            <a:r>
              <a:rPr lang="en-US" dirty="0"/>
              <a:t>, Project Voldemort, </a:t>
            </a:r>
            <a:r>
              <a:rPr lang="en-US" dirty="0" err="1" smtClean="0"/>
              <a:t>CouchBase</a:t>
            </a:r>
            <a:endParaRPr lang="en-US" dirty="0" smtClean="0"/>
          </a:p>
          <a:p>
            <a:r>
              <a:rPr lang="vi-VN" b="1" dirty="0"/>
              <a:t>Ứng dụng</a:t>
            </a:r>
            <a:r>
              <a:rPr lang="vi-VN" dirty="0"/>
              <a:t>: Do tốc độ truy xuất nhanh, key-value database thường được dùng để </a:t>
            </a:r>
            <a:r>
              <a:rPr lang="vi-VN" b="1" dirty="0"/>
              <a:t>làm cache cho ứng dụng</a:t>
            </a:r>
            <a:r>
              <a:rPr lang="vi-VN" dirty="0"/>
              <a:t> (Tiêu biểu là Redis và MemCache). Ngoài ra, nó còn được dùng để lưu thông tin trong sessions, profiles/preferences của user…</a:t>
            </a:r>
            <a:endParaRPr lang="en-US" dirty="0"/>
          </a:p>
        </p:txBody>
      </p:sp>
    </p:spTree>
    <p:extLst>
      <p:ext uri="{BB962C8B-B14F-4D97-AF65-F5344CB8AC3E}">
        <p14:creationId xmlns:p14="http://schemas.microsoft.com/office/powerpoint/2010/main" val="1294286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Key-Value </a:t>
            </a:r>
            <a:r>
              <a:rPr lang="en-US" b="1" dirty="0" smtClean="0"/>
              <a:t>Database</a:t>
            </a:r>
            <a:endParaRPr lang="en-US" dirty="0"/>
          </a:p>
        </p:txBody>
      </p:sp>
      <p:pic>
        <p:nvPicPr>
          <p:cNvPr id="2" name="Content Placeholder 1"/>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775" y="1754159"/>
            <a:ext cx="8153400" cy="4187882"/>
          </a:xfrm>
        </p:spPr>
      </p:pic>
    </p:spTree>
    <p:extLst>
      <p:ext uri="{BB962C8B-B14F-4D97-AF65-F5344CB8AC3E}">
        <p14:creationId xmlns:p14="http://schemas.microsoft.com/office/powerpoint/2010/main" val="1242887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a:t>Document Database</a:t>
            </a:r>
          </a:p>
        </p:txBody>
      </p:sp>
      <p:sp>
        <p:nvSpPr>
          <p:cNvPr id="5" name="Content Placeholder 4"/>
          <p:cNvSpPr>
            <a:spLocks noGrp="1"/>
          </p:cNvSpPr>
          <p:nvPr>
            <p:ph sz="quarter" idx="1"/>
          </p:nvPr>
        </p:nvSpPr>
        <p:spPr/>
        <p:txBody>
          <a:bodyPr>
            <a:normAutofit fontScale="77500" lnSpcReduction="20000"/>
          </a:bodyPr>
          <a:lstStyle/>
          <a:p>
            <a:r>
              <a:rPr lang="vi-VN" dirty="0"/>
              <a:t>Mỗi object sẽ được lưu trữ trong database dưới dạng một document. Dữ liệu sẽ được lưu trữ dưới dạng BSON/JSON/XML dưới database. Dữ liệu không schema cứng như SQL, do đó ta </a:t>
            </a:r>
            <a:r>
              <a:rPr lang="vi-VN" b="1" dirty="0"/>
              <a:t>có thể thêm/sửa field, thay đổi table</a:t>
            </a:r>
            <a:r>
              <a:rPr lang="vi-VN" dirty="0"/>
              <a:t>, … rất nhanh và đơn giản. Database dạng này có tốc độ truy vấn nhanh, có thể thực hiện các câu truy vấn phức tạp, dễ mở rộng (scalability). Mỗi database có </a:t>
            </a:r>
            <a:r>
              <a:rPr lang="vi-VN" b="1" dirty="0"/>
              <a:t>một kiểu truy vấn riêng</a:t>
            </a:r>
            <a:r>
              <a:rPr lang="vi-VN" dirty="0"/>
              <a:t>, khá là loạn xà ngầu (RavenDB dùng Lucene, MongoDB lại dùng query document</a:t>
            </a:r>
            <a:r>
              <a:rPr lang="vi-VN" dirty="0" smtClean="0"/>
              <a:t>).</a:t>
            </a:r>
            <a:endParaRPr lang="en-US" dirty="0" smtClean="0"/>
          </a:p>
          <a:p>
            <a:r>
              <a:rPr lang="en-US" b="1" dirty="0"/>
              <a:t>Database </a:t>
            </a:r>
            <a:r>
              <a:rPr lang="en-US" b="1" dirty="0" err="1"/>
              <a:t>tiêu</a:t>
            </a:r>
            <a:r>
              <a:rPr lang="en-US" b="1" dirty="0"/>
              <a:t> </a:t>
            </a:r>
            <a:r>
              <a:rPr lang="en-US" b="1" dirty="0" err="1"/>
              <a:t>biểu</a:t>
            </a:r>
            <a:r>
              <a:rPr lang="en-US" dirty="0"/>
              <a:t>: </a:t>
            </a:r>
            <a:r>
              <a:rPr lang="en-US" dirty="0" err="1"/>
              <a:t>MongoDB</a:t>
            </a:r>
            <a:r>
              <a:rPr lang="en-US" dirty="0"/>
              <a:t>, </a:t>
            </a:r>
            <a:r>
              <a:rPr lang="en-US" dirty="0" err="1"/>
              <a:t>RavenDB</a:t>
            </a:r>
            <a:r>
              <a:rPr lang="en-US" dirty="0"/>
              <a:t>, </a:t>
            </a:r>
            <a:r>
              <a:rPr lang="en-US" dirty="0" smtClean="0"/>
              <a:t>Apache </a:t>
            </a:r>
            <a:r>
              <a:rPr lang="en-US" dirty="0" err="1" smtClean="0"/>
              <a:t>CouchDB</a:t>
            </a:r>
            <a:r>
              <a:rPr lang="en-US" dirty="0"/>
              <a:t>, </a:t>
            </a:r>
            <a:r>
              <a:rPr lang="en-US" dirty="0" err="1"/>
              <a:t>TerraStone</a:t>
            </a:r>
            <a:r>
              <a:rPr lang="en-US" dirty="0"/>
              <a:t>, </a:t>
            </a:r>
            <a:r>
              <a:rPr lang="en-US" dirty="0" err="1" smtClean="0"/>
              <a:t>OrientDB</a:t>
            </a:r>
            <a:endParaRPr lang="en-US" dirty="0" smtClean="0"/>
          </a:p>
          <a:p>
            <a:r>
              <a:rPr lang="vi-VN" b="1" dirty="0"/>
              <a:t>Ứng dụng</a:t>
            </a:r>
            <a:r>
              <a:rPr lang="vi-VN" dirty="0"/>
              <a:t>: Do nhanh và linh động, document database thường đóng vài trò làm </a:t>
            </a:r>
            <a:r>
              <a:rPr lang="vi-VN" b="1" dirty="0"/>
              <a:t>database cho các ứng dụng prototype</a:t>
            </a:r>
            <a:r>
              <a:rPr lang="vi-VN" dirty="0"/>
              <a:t>, </a:t>
            </a:r>
            <a:r>
              <a:rPr lang="vi-VN" b="1" dirty="0"/>
              <a:t>big data</a:t>
            </a:r>
            <a:r>
              <a:rPr lang="vi-VN" dirty="0"/>
              <a:t>, e-commerce, CMS. Ngoài ra, ta còn dùng nó để lưu log hoặc history.</a:t>
            </a:r>
            <a:endParaRPr lang="en-US" dirty="0"/>
          </a:p>
        </p:txBody>
      </p:sp>
    </p:spTree>
    <p:extLst>
      <p:ext uri="{BB962C8B-B14F-4D97-AF65-F5344CB8AC3E}">
        <p14:creationId xmlns:p14="http://schemas.microsoft.com/office/powerpoint/2010/main" val="201516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Introduce: </a:t>
            </a:r>
            <a:r>
              <a:rPr lang="en-US" dirty="0"/>
              <a:t>NoSQL databases</a:t>
            </a:r>
          </a:p>
        </p:txBody>
      </p:sp>
      <p:sp>
        <p:nvSpPr>
          <p:cNvPr id="3" name="Rectangle 2"/>
          <p:cNvSpPr>
            <a:spLocks noGrp="1"/>
          </p:cNvSpPr>
          <p:nvPr>
            <p:ph sz="quarter" idx="1"/>
          </p:nvPr>
        </p:nvSpPr>
        <p:spPr/>
        <p:txBody>
          <a:bodyPr>
            <a:normAutofit fontScale="92500" lnSpcReduction="10000"/>
          </a:bodyPr>
          <a:lstStyle/>
          <a:p>
            <a:pPr>
              <a:buFont typeface="Wingdings" pitchFamily="2" charset="2"/>
              <a:buChar char="Ø"/>
            </a:pPr>
            <a:r>
              <a:rPr lang="en-US" dirty="0"/>
              <a:t>NoSQL, non SQL, </a:t>
            </a:r>
            <a:r>
              <a:rPr lang="en-US" b="1" dirty="0"/>
              <a:t>non </a:t>
            </a:r>
            <a:r>
              <a:rPr lang="en-US" b="1" dirty="0" smtClean="0"/>
              <a:t>relational</a:t>
            </a:r>
            <a:r>
              <a:rPr lang="en-US" dirty="0"/>
              <a:t>, </a:t>
            </a:r>
            <a:r>
              <a:rPr lang="en-US" dirty="0" err="1"/>
              <a:t>NoREL</a:t>
            </a:r>
            <a:r>
              <a:rPr lang="en-US" dirty="0"/>
              <a:t> , </a:t>
            </a:r>
            <a:r>
              <a:rPr lang="en-US" dirty="0" smtClean="0"/>
              <a:t>not </a:t>
            </a:r>
            <a:r>
              <a:rPr lang="en-US" dirty="0"/>
              <a:t>only SQL</a:t>
            </a:r>
            <a:endParaRPr lang="en-US" dirty="0" smtClean="0"/>
          </a:p>
          <a:p>
            <a:pPr>
              <a:buFont typeface="Wingdings" pitchFamily="2" charset="2"/>
              <a:buChar char="Ø"/>
            </a:pPr>
            <a:r>
              <a:rPr lang="en-US" dirty="0" smtClean="0"/>
              <a:t>database </a:t>
            </a:r>
            <a:r>
              <a:rPr lang="en-US" dirty="0"/>
              <a:t>provides a mechanism for </a:t>
            </a:r>
            <a:r>
              <a:rPr lang="en-US" b="1" dirty="0"/>
              <a:t>storage</a:t>
            </a:r>
            <a:r>
              <a:rPr lang="en-US" dirty="0"/>
              <a:t> and </a:t>
            </a:r>
            <a:r>
              <a:rPr lang="en-US" b="1" dirty="0"/>
              <a:t>retrieval</a:t>
            </a:r>
            <a:r>
              <a:rPr lang="en-US" dirty="0"/>
              <a:t> of data that is modeled in means other than the tabular relations used in relational </a:t>
            </a:r>
            <a:r>
              <a:rPr lang="en-US" dirty="0" smtClean="0"/>
              <a:t>databases, </a:t>
            </a:r>
            <a:r>
              <a:rPr lang="en-US" dirty="0"/>
              <a:t>optimized for scalable performance and </a:t>
            </a:r>
            <a:r>
              <a:rPr lang="en-US" u="sng" dirty="0" err="1"/>
              <a:t>schemaless</a:t>
            </a:r>
            <a:r>
              <a:rPr lang="en-US" dirty="0"/>
              <a:t> data </a:t>
            </a:r>
            <a:r>
              <a:rPr lang="en-US" dirty="0" smtClean="0"/>
              <a:t>models</a:t>
            </a:r>
          </a:p>
          <a:p>
            <a:pPr>
              <a:buFont typeface="Wingdings" pitchFamily="2" charset="2"/>
              <a:buChar char="Ø"/>
            </a:pPr>
            <a:r>
              <a:rPr lang="en-US" dirty="0" smtClean="0"/>
              <a:t>ease </a:t>
            </a:r>
            <a:r>
              <a:rPr lang="en-US" dirty="0"/>
              <a:t>of development, low </a:t>
            </a:r>
            <a:r>
              <a:rPr lang="en-US" dirty="0" smtClean="0"/>
              <a:t>latency, high-performance, </a:t>
            </a:r>
            <a:r>
              <a:rPr lang="en-US" dirty="0"/>
              <a:t>and </a:t>
            </a:r>
            <a:r>
              <a:rPr lang="en-US" dirty="0" smtClean="0"/>
              <a:t>resilience</a:t>
            </a:r>
          </a:p>
          <a:p>
            <a:pPr>
              <a:buFont typeface="Wingdings" pitchFamily="2" charset="2"/>
              <a:buChar char="Ø"/>
            </a:pPr>
            <a:r>
              <a:rPr lang="en-US" b="1" i="1" u="sng" dirty="0" smtClean="0"/>
              <a:t>non-relational</a:t>
            </a:r>
            <a:r>
              <a:rPr lang="en-US" b="1" i="1" dirty="0"/>
              <a:t>, </a:t>
            </a:r>
            <a:r>
              <a:rPr lang="en-US" b="1" i="1" u="sng" dirty="0"/>
              <a:t>distributed</a:t>
            </a:r>
            <a:r>
              <a:rPr lang="en-US" b="1" i="1" dirty="0"/>
              <a:t>, open-source and </a:t>
            </a:r>
            <a:r>
              <a:rPr lang="en-US" b="1" i="1" u="sng" dirty="0"/>
              <a:t>horizontally scalable</a:t>
            </a:r>
            <a:endParaRPr lang="en-US" b="1" i="1" u="sng" dirty="0"/>
          </a:p>
          <a:p>
            <a:pPr>
              <a:buFont typeface="Wingdings" pitchFamily="2" charset="2"/>
              <a:buChar char="Ø"/>
            </a:pPr>
            <a:endParaRPr lang="en-US" dirty="0" smtClean="0"/>
          </a:p>
        </p:txBody>
      </p:sp>
    </p:spTree>
    <p:extLst>
      <p:ext uri="{BB962C8B-B14F-4D97-AF65-F5344CB8AC3E}">
        <p14:creationId xmlns:p14="http://schemas.microsoft.com/office/powerpoint/2010/main" val="2797144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a:t>Document Database</a:t>
            </a:r>
          </a:p>
        </p:txBody>
      </p:sp>
      <p:pic>
        <p:nvPicPr>
          <p:cNvPr id="2" name="Content Placeholder 1"/>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84325" y="2286000"/>
            <a:ext cx="6210300" cy="3124200"/>
          </a:xfrm>
        </p:spPr>
      </p:pic>
    </p:spTree>
    <p:extLst>
      <p:ext uri="{BB962C8B-B14F-4D97-AF65-F5344CB8AC3E}">
        <p14:creationId xmlns:p14="http://schemas.microsoft.com/office/powerpoint/2010/main" val="1422880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a:t>Column-Family Database</a:t>
            </a:r>
          </a:p>
        </p:txBody>
      </p:sp>
      <p:sp>
        <p:nvSpPr>
          <p:cNvPr id="4" name="Content Placeholder 3"/>
          <p:cNvSpPr>
            <a:spLocks noGrp="1"/>
          </p:cNvSpPr>
          <p:nvPr>
            <p:ph sz="quarter" idx="1"/>
          </p:nvPr>
        </p:nvSpPr>
        <p:spPr/>
        <p:txBody>
          <a:bodyPr>
            <a:normAutofit fontScale="92500" lnSpcReduction="10000"/>
          </a:bodyPr>
          <a:lstStyle/>
          <a:p>
            <a:r>
              <a:rPr lang="vi-VN" dirty="0"/>
              <a:t>Dữ liệu được lưu trong database dưới dạng các cột, thay vì các hàng như SQL. Mỗi hàng sẽ có một key/id riêng. Điểm đặt biệt là </a:t>
            </a:r>
            <a:r>
              <a:rPr lang="vi-VN" b="1" dirty="0"/>
              <a:t>các hàng trong một bảng sẽ có số lượng cột khác nhau</a:t>
            </a:r>
            <a:r>
              <a:rPr lang="vi-VN" dirty="0"/>
              <a:t>. Câu lệnh truy vấn của nó khá giống SQL</a:t>
            </a:r>
            <a:r>
              <a:rPr lang="vi-VN" dirty="0" smtClean="0"/>
              <a:t>.</a:t>
            </a:r>
            <a:endParaRPr lang="en-US" dirty="0" smtClean="0"/>
          </a:p>
          <a:p>
            <a:r>
              <a:rPr lang="en-US" b="1" dirty="0"/>
              <a:t>Database </a:t>
            </a:r>
            <a:r>
              <a:rPr lang="en-US" b="1" dirty="0" err="1"/>
              <a:t>tiêu</a:t>
            </a:r>
            <a:r>
              <a:rPr lang="en-US" b="1" dirty="0"/>
              <a:t> </a:t>
            </a:r>
            <a:r>
              <a:rPr lang="en-US" b="1" dirty="0" err="1"/>
              <a:t>biểu</a:t>
            </a:r>
            <a:r>
              <a:rPr lang="en-US" dirty="0"/>
              <a:t>: Cassandra (</a:t>
            </a:r>
            <a:r>
              <a:rPr lang="en-US" dirty="0" err="1"/>
              <a:t>Phát</a:t>
            </a:r>
            <a:r>
              <a:rPr lang="en-US" dirty="0"/>
              <a:t> </a:t>
            </a:r>
            <a:r>
              <a:rPr lang="en-US" dirty="0" err="1"/>
              <a:t>triển</a:t>
            </a:r>
            <a:r>
              <a:rPr lang="en-US" dirty="0"/>
              <a:t> </a:t>
            </a:r>
            <a:r>
              <a:rPr lang="en-US" dirty="0" err="1"/>
              <a:t>bởi</a:t>
            </a:r>
            <a:r>
              <a:rPr lang="en-US" dirty="0"/>
              <a:t> Facebook), </a:t>
            </a:r>
            <a:r>
              <a:rPr lang="en-US" dirty="0" err="1"/>
              <a:t>HyperTable</a:t>
            </a:r>
            <a:r>
              <a:rPr lang="en-US" dirty="0"/>
              <a:t>, Apache </a:t>
            </a:r>
            <a:r>
              <a:rPr lang="en-US" dirty="0" err="1" smtClean="0"/>
              <a:t>Hbase</a:t>
            </a:r>
            <a:endParaRPr lang="en-US" dirty="0" smtClean="0"/>
          </a:p>
          <a:p>
            <a:r>
              <a:rPr lang="vi-VN" b="1" dirty="0"/>
              <a:t>Ứng dụng</a:t>
            </a:r>
            <a:r>
              <a:rPr lang="vi-VN" dirty="0"/>
              <a:t>: Column-Family Database được sử dụng khi ta cần </a:t>
            </a:r>
            <a:r>
              <a:rPr lang="vi-VN" b="1" dirty="0"/>
              <a:t>ghi một số lượng lớn dữ liệu, big data</a:t>
            </a:r>
            <a:r>
              <a:rPr lang="vi-VN" dirty="0"/>
              <a:t>. Nó còn được ứng dụng trong 1 số CMS và ứng dụng e-commerce.</a:t>
            </a:r>
            <a:endParaRPr lang="en-US" dirty="0"/>
          </a:p>
        </p:txBody>
      </p:sp>
    </p:spTree>
    <p:extLst>
      <p:ext uri="{BB962C8B-B14F-4D97-AF65-F5344CB8AC3E}">
        <p14:creationId xmlns:p14="http://schemas.microsoft.com/office/powerpoint/2010/main" val="61790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a:t>Column-Family Database</a:t>
            </a:r>
          </a:p>
        </p:txBody>
      </p:sp>
      <p:pic>
        <p:nvPicPr>
          <p:cNvPr id="2" name="Content Placeholder 1"/>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70162" y="2876550"/>
            <a:ext cx="4238625" cy="1943100"/>
          </a:xfrm>
        </p:spPr>
      </p:pic>
    </p:spTree>
    <p:extLst>
      <p:ext uri="{BB962C8B-B14F-4D97-AF65-F5344CB8AC3E}">
        <p14:creationId xmlns:p14="http://schemas.microsoft.com/office/powerpoint/2010/main" val="2608559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a:t>Graph Database</a:t>
            </a:r>
          </a:p>
        </p:txBody>
      </p:sp>
      <p:sp>
        <p:nvSpPr>
          <p:cNvPr id="4" name="Content Placeholder 3"/>
          <p:cNvSpPr>
            <a:spLocks noGrp="1"/>
          </p:cNvSpPr>
          <p:nvPr>
            <p:ph sz="quarter" idx="1"/>
          </p:nvPr>
        </p:nvSpPr>
        <p:spPr/>
        <p:txBody>
          <a:bodyPr>
            <a:normAutofit fontScale="77500" lnSpcReduction="20000"/>
          </a:bodyPr>
          <a:lstStyle/>
          <a:p>
            <a:r>
              <a:rPr lang="vi-VN" dirty="0"/>
              <a:t>Dữ liệu trong graph database được lưu dưới dạng các node. Mỗi node sẽ có 1 label, 1 số properties như một row trong SQL. Các node này được kết nối với nhau bằng các relationship. Graph database tập trung nhiều vào relationship giữa các node, áp dụng nhiều thuật toán duyệt node để tăng tốc độ</a:t>
            </a:r>
            <a:r>
              <a:rPr lang="vi-VN" dirty="0" smtClean="0"/>
              <a:t>.</a:t>
            </a:r>
            <a:endParaRPr lang="en-US" dirty="0" smtClean="0"/>
          </a:p>
          <a:p>
            <a:r>
              <a:rPr lang="en-US" b="1" dirty="0"/>
              <a:t>Database </a:t>
            </a:r>
            <a:r>
              <a:rPr lang="en-US" b="1" dirty="0" err="1"/>
              <a:t>tiêu</a:t>
            </a:r>
            <a:r>
              <a:rPr lang="en-US" b="1" dirty="0"/>
              <a:t> </a:t>
            </a:r>
            <a:r>
              <a:rPr lang="en-US" b="1" dirty="0" err="1"/>
              <a:t>biểu</a:t>
            </a:r>
            <a:r>
              <a:rPr lang="en-US" dirty="0"/>
              <a:t>: Neo4j, </a:t>
            </a:r>
            <a:r>
              <a:rPr lang="en-US" dirty="0" err="1"/>
              <a:t>InfiniteGraph</a:t>
            </a:r>
            <a:r>
              <a:rPr lang="en-US" dirty="0"/>
              <a:t>, </a:t>
            </a:r>
            <a:r>
              <a:rPr lang="en-US" dirty="0" err="1"/>
              <a:t>OrientDB</a:t>
            </a:r>
            <a:r>
              <a:rPr lang="en-US" dirty="0"/>
              <a:t>, </a:t>
            </a:r>
            <a:r>
              <a:rPr lang="en-US" dirty="0" smtClean="0"/>
              <a:t>HYPERGRAPHDB</a:t>
            </a:r>
          </a:p>
          <a:p>
            <a:r>
              <a:rPr lang="vi-VN" b="1" dirty="0"/>
              <a:t>Ứng dụng</a:t>
            </a:r>
            <a:r>
              <a:rPr lang="vi-VN" dirty="0"/>
              <a:t>: Khi cần truy vấn các mối quan hệ, graph database </a:t>
            </a:r>
            <a:r>
              <a:rPr lang="vi-VN" b="1" dirty="0"/>
              <a:t>truy vấn nhanh và dễ hơn nhiều</a:t>
            </a:r>
            <a:r>
              <a:rPr lang="vi-VN" dirty="0"/>
              <a:t> so với database. Nó được dùng trong các hệ thống: mạng nơ ron, chuyển tiền bạc, mạng xã hội (tìm bạn bè), </a:t>
            </a:r>
            <a:r>
              <a:rPr lang="vi-VN" b="1" dirty="0"/>
              <a:t>giới thiệu sản phẩm</a:t>
            </a:r>
            <a:r>
              <a:rPr lang="vi-VN" dirty="0"/>
              <a:t> (dựa theo sở thích/lịch sử mua sắm của người dùng)… Neo4j là một database free, lại có một cộng đồng rất lớn, với vô số bài hướng dẫn, các bạn nên học thử.</a:t>
            </a:r>
            <a:endParaRPr lang="en-US" dirty="0"/>
          </a:p>
        </p:txBody>
      </p:sp>
    </p:spTree>
    <p:extLst>
      <p:ext uri="{BB962C8B-B14F-4D97-AF65-F5344CB8AC3E}">
        <p14:creationId xmlns:p14="http://schemas.microsoft.com/office/powerpoint/2010/main" val="2666260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fontAlgn="base"/>
            <a:r>
              <a:rPr lang="en-US" b="1" dirty="0"/>
              <a:t>Graph Database</a:t>
            </a:r>
          </a:p>
        </p:txBody>
      </p:sp>
      <p:pic>
        <p:nvPicPr>
          <p:cNvPr id="2" name="Content Placeholder 1"/>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684462" y="2628900"/>
            <a:ext cx="4010025" cy="2438400"/>
          </a:xfrm>
        </p:spPr>
      </p:pic>
    </p:spTree>
    <p:extLst>
      <p:ext uri="{BB962C8B-B14F-4D97-AF65-F5344CB8AC3E}">
        <p14:creationId xmlns:p14="http://schemas.microsoft.com/office/powerpoint/2010/main" val="2294170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fontAlgn="base"/>
            <a:r>
              <a:rPr lang="en-US" b="1" dirty="0"/>
              <a:t>Mapping </a:t>
            </a:r>
            <a:r>
              <a:rPr lang="en-US" b="1" dirty="0" err="1"/>
              <a:t>thuật</a:t>
            </a:r>
            <a:r>
              <a:rPr lang="en-US" b="1" dirty="0"/>
              <a:t> </a:t>
            </a:r>
            <a:r>
              <a:rPr lang="en-US" b="1" dirty="0" err="1"/>
              <a:t>ngữ</a:t>
            </a:r>
            <a:r>
              <a:rPr lang="en-US" b="1" dirty="0"/>
              <a:t> </a:t>
            </a:r>
            <a:r>
              <a:rPr lang="en-US" b="1" dirty="0" err="1"/>
              <a:t>trong</a:t>
            </a:r>
            <a:r>
              <a:rPr lang="en-US" b="1" dirty="0"/>
              <a:t> Relational Database </a:t>
            </a:r>
            <a:r>
              <a:rPr lang="en-US" b="1" dirty="0" err="1"/>
              <a:t>và</a:t>
            </a:r>
            <a:r>
              <a:rPr lang="en-US" b="1" dirty="0"/>
              <a:t> NoSQL database</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775427304"/>
              </p:ext>
            </p:extLst>
          </p:nvPr>
        </p:nvGraphicFramePr>
        <p:xfrm>
          <a:off x="304800" y="1600201"/>
          <a:ext cx="8610600" cy="4495798"/>
        </p:xfrm>
        <a:graphic>
          <a:graphicData uri="http://schemas.openxmlformats.org/drawingml/2006/table">
            <a:tbl>
              <a:tblPr/>
              <a:tblGrid>
                <a:gridCol w="1405440"/>
                <a:gridCol w="1337760"/>
                <a:gridCol w="1981200"/>
                <a:gridCol w="2133600"/>
                <a:gridCol w="1752600"/>
              </a:tblGrid>
              <a:tr h="1756979">
                <a:tc>
                  <a:txBody>
                    <a:bodyPr/>
                    <a:lstStyle/>
                    <a:p>
                      <a:pPr algn="l" fontAlgn="base"/>
                      <a:r>
                        <a:rPr lang="en-US" sz="1500" b="1" i="0" cap="all" dirty="0">
                          <a:effectLst/>
                          <a:latin typeface="inherit"/>
                        </a:rPr>
                        <a:t>RELATIONAL</a:t>
                      </a:r>
                    </a:p>
                  </a:txBody>
                  <a:tcPr marL="64595" marR="64595" marT="64595" marB="64595" anchor="ctr">
                    <a:lnL w="12700" cap="flat" cmpd="sng" algn="ctr">
                      <a:solidFill>
                        <a:srgbClr val="501221"/>
                      </a:solidFill>
                      <a:prstDash val="solid"/>
                      <a:round/>
                      <a:headEnd type="none" w="med" len="med"/>
                      <a:tailEnd type="none" w="med" len="med"/>
                    </a:lnL>
                    <a:lnR w="12700" cap="flat" cmpd="sng" algn="ctr">
                      <a:solidFill>
                        <a:srgbClr val="D01421"/>
                      </a:solidFill>
                      <a:prstDash val="solid"/>
                      <a:round/>
                      <a:headEnd type="none" w="med" len="med"/>
                      <a:tailEnd type="none" w="med" len="med"/>
                    </a:lnR>
                    <a:lnT w="12700" cap="flat" cmpd="sng" algn="ctr">
                      <a:solidFill>
                        <a:srgbClr val="501221"/>
                      </a:solidFill>
                      <a:prstDash val="solid"/>
                      <a:round/>
                      <a:headEnd type="none" w="med" len="med"/>
                      <a:tailEnd type="none" w="med" len="med"/>
                    </a:lnT>
                    <a:lnB w="12700" cap="flat" cmpd="sng" algn="ctr">
                      <a:solidFill>
                        <a:srgbClr val="A8032C"/>
                      </a:solidFill>
                      <a:prstDash val="solid"/>
                      <a:round/>
                      <a:headEnd type="none" w="med" len="med"/>
                      <a:tailEnd type="none" w="med" len="med"/>
                    </a:lnB>
                  </a:tcPr>
                </a:tc>
                <a:tc>
                  <a:txBody>
                    <a:bodyPr/>
                    <a:lstStyle/>
                    <a:p>
                      <a:pPr algn="l" fontAlgn="base"/>
                      <a:r>
                        <a:rPr lang="en-US" sz="1500" b="1" i="0" cap="all">
                          <a:effectLst/>
                          <a:latin typeface="inherit"/>
                        </a:rPr>
                        <a:t>KEY-VALUE (RIAK)</a:t>
                      </a:r>
                    </a:p>
                  </a:txBody>
                  <a:tcPr marL="64595" marR="64595" marT="64595" marB="64595" anchor="ctr">
                    <a:lnL w="12700" cap="flat" cmpd="sng" algn="ctr">
                      <a:solidFill>
                        <a:srgbClr val="D01421"/>
                      </a:solidFill>
                      <a:prstDash val="solid"/>
                      <a:round/>
                      <a:headEnd type="none" w="med" len="med"/>
                      <a:tailEnd type="none" w="med" len="med"/>
                    </a:lnL>
                    <a:lnR w="12700" cap="flat" cmpd="sng" algn="ctr">
                      <a:solidFill>
                        <a:srgbClr val="801521"/>
                      </a:solidFill>
                      <a:prstDash val="solid"/>
                      <a:round/>
                      <a:headEnd type="none" w="med" len="med"/>
                      <a:tailEnd type="none" w="med" len="med"/>
                    </a:lnR>
                    <a:lnT w="12700" cap="flat" cmpd="sng" algn="ctr">
                      <a:solidFill>
                        <a:srgbClr val="D01421"/>
                      </a:solidFill>
                      <a:prstDash val="solid"/>
                      <a:round/>
                      <a:headEnd type="none" w="med" len="med"/>
                      <a:tailEnd type="none" w="med" len="med"/>
                    </a:lnT>
                    <a:lnB w="12700" cap="flat" cmpd="sng" algn="ctr">
                      <a:solidFill>
                        <a:srgbClr val="A8052C"/>
                      </a:solidFill>
                      <a:prstDash val="solid"/>
                      <a:round/>
                      <a:headEnd type="none" w="med" len="med"/>
                      <a:tailEnd type="none" w="med" len="med"/>
                    </a:lnB>
                  </a:tcPr>
                </a:tc>
                <a:tc>
                  <a:txBody>
                    <a:bodyPr/>
                    <a:lstStyle/>
                    <a:p>
                      <a:pPr algn="l" fontAlgn="base"/>
                      <a:r>
                        <a:rPr lang="en-US" sz="1500" b="1" i="0" cap="all" dirty="0">
                          <a:effectLst/>
                          <a:latin typeface="inherit"/>
                        </a:rPr>
                        <a:t>DOCUMENT (MONGODB)</a:t>
                      </a:r>
                    </a:p>
                  </a:txBody>
                  <a:tcPr marL="64595" marR="64595" marT="64595" marB="64595" anchor="ctr">
                    <a:lnL w="12700" cap="flat" cmpd="sng" algn="ctr">
                      <a:solidFill>
                        <a:srgbClr val="801521"/>
                      </a:solidFill>
                      <a:prstDash val="solid"/>
                      <a:round/>
                      <a:headEnd type="none" w="med" len="med"/>
                      <a:tailEnd type="none" w="med" len="med"/>
                    </a:lnL>
                    <a:lnR w="12700" cap="flat" cmpd="sng" algn="ctr">
                      <a:solidFill>
                        <a:srgbClr val="501221"/>
                      </a:solidFill>
                      <a:prstDash val="solid"/>
                      <a:round/>
                      <a:headEnd type="none" w="med" len="med"/>
                      <a:tailEnd type="none" w="med" len="med"/>
                    </a:lnR>
                    <a:lnT w="12700" cap="flat" cmpd="sng" algn="ctr">
                      <a:solidFill>
                        <a:srgbClr val="801521"/>
                      </a:solidFill>
                      <a:prstDash val="solid"/>
                      <a:round/>
                      <a:headEnd type="none" w="med" len="med"/>
                      <a:tailEnd type="none" w="med" len="med"/>
                    </a:lnT>
                    <a:lnB w="12700" cap="flat" cmpd="sng" algn="ctr">
                      <a:solidFill>
                        <a:srgbClr val="00062C"/>
                      </a:solidFill>
                      <a:prstDash val="solid"/>
                      <a:round/>
                      <a:headEnd type="none" w="med" len="med"/>
                      <a:tailEnd type="none" w="med" len="med"/>
                    </a:lnB>
                  </a:tcPr>
                </a:tc>
                <a:tc>
                  <a:txBody>
                    <a:bodyPr/>
                    <a:lstStyle/>
                    <a:p>
                      <a:pPr algn="l" fontAlgn="base"/>
                      <a:r>
                        <a:rPr lang="en-US" sz="1500" b="1" i="0" cap="all" dirty="0">
                          <a:effectLst/>
                          <a:latin typeface="inherit"/>
                        </a:rPr>
                        <a:t>COLUMN-FAMILY (CASSANDRA)</a:t>
                      </a:r>
                    </a:p>
                  </a:txBody>
                  <a:tcPr marL="64595" marR="64595" marT="64595" marB="64595" anchor="ctr">
                    <a:lnL w="12700" cap="flat" cmpd="sng" algn="ctr">
                      <a:solidFill>
                        <a:srgbClr val="501221"/>
                      </a:solidFill>
                      <a:prstDash val="solid"/>
                      <a:round/>
                      <a:headEnd type="none" w="med" len="med"/>
                      <a:tailEnd type="none" w="med" len="med"/>
                    </a:lnL>
                    <a:lnR w="12700" cap="flat" cmpd="sng" algn="ctr">
                      <a:solidFill>
                        <a:srgbClr val="D01421"/>
                      </a:solidFill>
                      <a:prstDash val="solid"/>
                      <a:round/>
                      <a:headEnd type="none" w="med" len="med"/>
                      <a:tailEnd type="none" w="med" len="med"/>
                    </a:lnR>
                    <a:lnT w="12700" cap="flat" cmpd="sng" algn="ctr">
                      <a:solidFill>
                        <a:srgbClr val="501221"/>
                      </a:solidFill>
                      <a:prstDash val="solid"/>
                      <a:round/>
                      <a:headEnd type="none" w="med" len="med"/>
                      <a:tailEnd type="none" w="med" len="med"/>
                    </a:lnT>
                    <a:lnB w="12700" cap="flat" cmpd="sng" algn="ctr">
                      <a:solidFill>
                        <a:srgbClr val="A8032C"/>
                      </a:solidFill>
                      <a:prstDash val="solid"/>
                      <a:round/>
                      <a:headEnd type="none" w="med" len="med"/>
                      <a:tailEnd type="none" w="med" len="med"/>
                    </a:lnB>
                  </a:tcPr>
                </a:tc>
                <a:tc>
                  <a:txBody>
                    <a:bodyPr/>
                    <a:lstStyle/>
                    <a:p>
                      <a:pPr algn="l" fontAlgn="base"/>
                      <a:r>
                        <a:rPr lang="en-US" sz="1500" b="1" i="0" cap="all" dirty="0">
                          <a:effectLst/>
                          <a:latin typeface="inherit"/>
                        </a:rPr>
                        <a:t>GRAPH (NEO4J)</a:t>
                      </a:r>
                    </a:p>
                  </a:txBody>
                  <a:tcPr marL="64595" marR="64595" marT="64595" marB="64595" anchor="ctr">
                    <a:lnL w="12700" cap="flat" cmpd="sng" algn="ctr">
                      <a:solidFill>
                        <a:srgbClr val="D01421"/>
                      </a:solidFill>
                      <a:prstDash val="solid"/>
                      <a:round/>
                      <a:headEnd type="none" w="med" len="med"/>
                      <a:tailEnd type="none" w="med" len="med"/>
                    </a:lnL>
                    <a:lnR w="9525" cap="flat" cmpd="sng" algn="ctr">
                      <a:solidFill>
                        <a:srgbClr val="D01421"/>
                      </a:solidFill>
                      <a:prstDash val="solid"/>
                      <a:round/>
                      <a:headEnd type="none" w="med" len="med"/>
                      <a:tailEnd type="none" w="med" len="med"/>
                    </a:lnR>
                    <a:lnT w="12700" cap="flat" cmpd="sng" algn="ctr">
                      <a:solidFill>
                        <a:srgbClr val="D01421"/>
                      </a:solidFill>
                      <a:prstDash val="solid"/>
                      <a:round/>
                      <a:headEnd type="none" w="med" len="med"/>
                      <a:tailEnd type="none" w="med" len="med"/>
                    </a:lnT>
                    <a:lnB w="12700" cap="flat" cmpd="sng" algn="ctr">
                      <a:solidFill>
                        <a:srgbClr val="A8052C"/>
                      </a:solidFill>
                      <a:prstDash val="solid"/>
                      <a:round/>
                      <a:headEnd type="none" w="med" len="med"/>
                      <a:tailEnd type="none" w="med" len="med"/>
                    </a:lnB>
                  </a:tcPr>
                </a:tc>
              </a:tr>
              <a:tr h="594272">
                <a:tc>
                  <a:txBody>
                    <a:bodyPr/>
                    <a:lstStyle/>
                    <a:p>
                      <a:pPr algn="l" fontAlgn="base"/>
                      <a:r>
                        <a:rPr lang="en-US" sz="1500" b="0" dirty="0">
                          <a:effectLst/>
                          <a:latin typeface="inherit"/>
                        </a:rPr>
                        <a:t>instance</a:t>
                      </a:r>
                    </a:p>
                  </a:txBody>
                  <a:tcPr marL="64595" marR="64595" marT="64595" marB="64595" anchor="ctr">
                    <a:lnL w="12700" cap="flat" cmpd="sng" algn="ctr">
                      <a:solidFill>
                        <a:srgbClr val="A8032C"/>
                      </a:solidFill>
                      <a:prstDash val="solid"/>
                      <a:round/>
                      <a:headEnd type="none" w="med" len="med"/>
                      <a:tailEnd type="none" w="med" len="med"/>
                    </a:lnL>
                    <a:lnR w="12700" cap="flat" cmpd="sng" algn="ctr">
                      <a:solidFill>
                        <a:srgbClr val="A8052C"/>
                      </a:solidFill>
                      <a:prstDash val="solid"/>
                      <a:round/>
                      <a:headEnd type="none" w="med" len="med"/>
                      <a:tailEnd type="none" w="med" len="med"/>
                    </a:lnR>
                    <a:lnT w="12700" cap="flat" cmpd="sng" algn="ctr">
                      <a:solidFill>
                        <a:srgbClr val="A8032C"/>
                      </a:solidFill>
                      <a:prstDash val="solid"/>
                      <a:round/>
                      <a:headEnd type="none" w="med" len="med"/>
                      <a:tailEnd type="none" w="med" len="med"/>
                    </a:lnT>
                    <a:lnB w="12700" cap="flat" cmpd="sng" algn="ctr">
                      <a:solidFill>
                        <a:srgbClr val="80082C"/>
                      </a:solidFill>
                      <a:prstDash val="solid"/>
                      <a:round/>
                      <a:headEnd type="none" w="med" len="med"/>
                      <a:tailEnd type="none" w="med" len="med"/>
                    </a:lnB>
                  </a:tcPr>
                </a:tc>
                <a:tc>
                  <a:txBody>
                    <a:bodyPr/>
                    <a:lstStyle/>
                    <a:p>
                      <a:pPr algn="l" fontAlgn="base"/>
                      <a:r>
                        <a:rPr lang="en-US" sz="1500" b="0">
                          <a:effectLst/>
                          <a:latin typeface="inherit"/>
                        </a:rPr>
                        <a:t>cluster</a:t>
                      </a:r>
                    </a:p>
                  </a:txBody>
                  <a:tcPr marL="64595" marR="64595" marT="64595" marB="64595" anchor="ctr">
                    <a:lnL w="12700" cap="flat" cmpd="sng" algn="ctr">
                      <a:solidFill>
                        <a:srgbClr val="A8052C"/>
                      </a:solidFill>
                      <a:prstDash val="solid"/>
                      <a:round/>
                      <a:headEnd type="none" w="med" len="med"/>
                      <a:tailEnd type="none" w="med" len="med"/>
                    </a:lnL>
                    <a:lnR w="12700" cap="flat" cmpd="sng" algn="ctr">
                      <a:solidFill>
                        <a:srgbClr val="00062C"/>
                      </a:solidFill>
                      <a:prstDash val="solid"/>
                      <a:round/>
                      <a:headEnd type="none" w="med" len="med"/>
                      <a:tailEnd type="none" w="med" len="med"/>
                    </a:lnR>
                    <a:lnT w="12700" cap="flat" cmpd="sng" algn="ctr">
                      <a:solidFill>
                        <a:srgbClr val="A8052C"/>
                      </a:solidFill>
                      <a:prstDash val="solid"/>
                      <a:round/>
                      <a:headEnd type="none" w="med" len="med"/>
                      <a:tailEnd type="none" w="med" len="med"/>
                    </a:lnT>
                    <a:lnB w="12700" cap="flat" cmpd="sng" algn="ctr">
                      <a:solidFill>
                        <a:srgbClr val="80692C"/>
                      </a:solidFill>
                      <a:prstDash val="solid"/>
                      <a:round/>
                      <a:headEnd type="none" w="med" len="med"/>
                      <a:tailEnd type="none" w="med" len="med"/>
                    </a:lnB>
                  </a:tcPr>
                </a:tc>
                <a:tc>
                  <a:txBody>
                    <a:bodyPr/>
                    <a:lstStyle/>
                    <a:p>
                      <a:pPr algn="l" fontAlgn="base"/>
                      <a:r>
                        <a:rPr lang="en-US" sz="1500" b="0">
                          <a:effectLst/>
                          <a:latin typeface="inherit"/>
                        </a:rPr>
                        <a:t>mongod</a:t>
                      </a:r>
                    </a:p>
                  </a:txBody>
                  <a:tcPr marL="64595" marR="64595" marT="64595" marB="64595" anchor="ctr">
                    <a:lnL w="12700" cap="flat" cmpd="sng" algn="ctr">
                      <a:solidFill>
                        <a:srgbClr val="00062C"/>
                      </a:solidFill>
                      <a:prstDash val="solid"/>
                      <a:round/>
                      <a:headEnd type="none" w="med" len="med"/>
                      <a:tailEnd type="none" w="med" len="med"/>
                    </a:lnL>
                    <a:lnR w="12700" cap="flat" cmpd="sng" algn="ctr">
                      <a:solidFill>
                        <a:srgbClr val="A8032C"/>
                      </a:solidFill>
                      <a:prstDash val="solid"/>
                      <a:round/>
                      <a:headEnd type="none" w="med" len="med"/>
                      <a:tailEnd type="none" w="med" len="med"/>
                    </a:lnR>
                    <a:lnT w="12700" cap="flat" cmpd="sng" algn="ctr">
                      <a:solidFill>
                        <a:srgbClr val="00062C"/>
                      </a:solidFill>
                      <a:prstDash val="solid"/>
                      <a:round/>
                      <a:headEnd type="none" w="med" len="med"/>
                      <a:tailEnd type="none" w="med" len="med"/>
                    </a:lnT>
                    <a:lnB w="12700" cap="flat" cmpd="sng" algn="ctr">
                      <a:solidFill>
                        <a:srgbClr val="80082C"/>
                      </a:solidFill>
                      <a:prstDash val="solid"/>
                      <a:round/>
                      <a:headEnd type="none" w="med" len="med"/>
                      <a:tailEnd type="none" w="med" len="med"/>
                    </a:lnB>
                  </a:tcPr>
                </a:tc>
                <a:tc>
                  <a:txBody>
                    <a:bodyPr/>
                    <a:lstStyle/>
                    <a:p>
                      <a:pPr algn="l" fontAlgn="base"/>
                      <a:r>
                        <a:rPr lang="en-US" sz="1500" b="0" dirty="0">
                          <a:effectLst/>
                          <a:latin typeface="inherit"/>
                        </a:rPr>
                        <a:t>cluster</a:t>
                      </a:r>
                    </a:p>
                  </a:txBody>
                  <a:tcPr marL="64595" marR="64595" marT="64595" marB="64595" anchor="ctr">
                    <a:lnL w="12700" cap="flat" cmpd="sng" algn="ctr">
                      <a:solidFill>
                        <a:srgbClr val="A8032C"/>
                      </a:solidFill>
                      <a:prstDash val="solid"/>
                      <a:round/>
                      <a:headEnd type="none" w="med" len="med"/>
                      <a:tailEnd type="none" w="med" len="med"/>
                    </a:lnL>
                    <a:lnR w="12700" cap="flat" cmpd="sng" algn="ctr">
                      <a:solidFill>
                        <a:srgbClr val="A8052C"/>
                      </a:solidFill>
                      <a:prstDash val="solid"/>
                      <a:round/>
                      <a:headEnd type="none" w="med" len="med"/>
                      <a:tailEnd type="none" w="med" len="med"/>
                    </a:lnR>
                    <a:lnT w="12700" cap="flat" cmpd="sng" algn="ctr">
                      <a:solidFill>
                        <a:srgbClr val="A8032C"/>
                      </a:solidFill>
                      <a:prstDash val="solid"/>
                      <a:round/>
                      <a:headEnd type="none" w="med" len="med"/>
                      <a:tailEnd type="none" w="med" len="med"/>
                    </a:lnT>
                    <a:lnB w="12700" cap="flat" cmpd="sng" algn="ctr">
                      <a:solidFill>
                        <a:srgbClr val="D0792D"/>
                      </a:solidFill>
                      <a:prstDash val="solid"/>
                      <a:round/>
                      <a:headEnd type="none" w="med" len="med"/>
                      <a:tailEnd type="none" w="med" len="med"/>
                    </a:lnB>
                  </a:tcPr>
                </a:tc>
                <a:tc>
                  <a:txBody>
                    <a:bodyPr/>
                    <a:lstStyle/>
                    <a:p>
                      <a:pPr algn="l" fontAlgn="base"/>
                      <a:r>
                        <a:rPr lang="en-US" sz="1500" b="0">
                          <a:effectLst/>
                          <a:latin typeface="inherit"/>
                        </a:rPr>
                        <a:t>instance</a:t>
                      </a:r>
                    </a:p>
                  </a:txBody>
                  <a:tcPr marL="64595" marR="64595" marT="64595" marB="64595" anchor="ctr">
                    <a:lnL w="12700" cap="flat" cmpd="sng" algn="ctr">
                      <a:solidFill>
                        <a:srgbClr val="A8052C"/>
                      </a:solidFill>
                      <a:prstDash val="solid"/>
                      <a:round/>
                      <a:headEnd type="none" w="med" len="med"/>
                      <a:tailEnd type="none" w="med" len="med"/>
                    </a:lnL>
                    <a:lnR w="9525" cap="flat" cmpd="sng" algn="ctr">
                      <a:solidFill>
                        <a:srgbClr val="A8052C"/>
                      </a:solidFill>
                      <a:prstDash val="solid"/>
                      <a:round/>
                      <a:headEnd type="none" w="med" len="med"/>
                      <a:tailEnd type="none" w="med" len="med"/>
                    </a:lnR>
                    <a:lnT w="12700" cap="flat" cmpd="sng" algn="ctr">
                      <a:solidFill>
                        <a:srgbClr val="A8052C"/>
                      </a:solidFill>
                      <a:prstDash val="solid"/>
                      <a:round/>
                      <a:headEnd type="none" w="med" len="med"/>
                      <a:tailEnd type="none" w="med" len="med"/>
                    </a:lnT>
                    <a:lnB w="12700" cap="flat" cmpd="sng" algn="ctr">
                      <a:solidFill>
                        <a:srgbClr val="80692C"/>
                      </a:solidFill>
                      <a:prstDash val="solid"/>
                      <a:round/>
                      <a:headEnd type="none" w="med" len="med"/>
                      <a:tailEnd type="none" w="med" len="med"/>
                    </a:lnB>
                  </a:tcPr>
                </a:tc>
              </a:tr>
              <a:tr h="594272">
                <a:tc>
                  <a:txBody>
                    <a:bodyPr/>
                    <a:lstStyle/>
                    <a:p>
                      <a:pPr algn="l" fontAlgn="base"/>
                      <a:r>
                        <a:rPr lang="en-US" sz="1500" b="0">
                          <a:effectLst/>
                          <a:latin typeface="inherit"/>
                        </a:rPr>
                        <a:t>table</a:t>
                      </a:r>
                    </a:p>
                  </a:txBody>
                  <a:tcPr marL="64595" marR="64595" marT="64595" marB="64595" anchor="ctr">
                    <a:lnL w="12700" cap="flat" cmpd="sng" algn="ctr">
                      <a:solidFill>
                        <a:srgbClr val="80082C"/>
                      </a:solidFill>
                      <a:prstDash val="solid"/>
                      <a:round/>
                      <a:headEnd type="none" w="med" len="med"/>
                      <a:tailEnd type="none" w="med" len="med"/>
                    </a:lnL>
                    <a:lnR w="12700" cap="flat" cmpd="sng" algn="ctr">
                      <a:solidFill>
                        <a:srgbClr val="80692C"/>
                      </a:solidFill>
                      <a:prstDash val="solid"/>
                      <a:round/>
                      <a:headEnd type="none" w="med" len="med"/>
                      <a:tailEnd type="none" w="med" len="med"/>
                    </a:lnR>
                    <a:lnT w="12700" cap="flat" cmpd="sng" algn="ctr">
                      <a:solidFill>
                        <a:srgbClr val="80082C"/>
                      </a:solidFill>
                      <a:prstDash val="solid"/>
                      <a:round/>
                      <a:headEnd type="none" w="med" len="med"/>
                      <a:tailEnd type="none" w="med" len="med"/>
                    </a:lnT>
                    <a:lnB w="12700" cap="flat" cmpd="sng" algn="ctr">
                      <a:solidFill>
                        <a:srgbClr val="806C2C"/>
                      </a:solidFill>
                      <a:prstDash val="solid"/>
                      <a:round/>
                      <a:headEnd type="none" w="med" len="med"/>
                      <a:tailEnd type="none" w="med" len="med"/>
                    </a:lnB>
                  </a:tcPr>
                </a:tc>
                <a:tc>
                  <a:txBody>
                    <a:bodyPr/>
                    <a:lstStyle/>
                    <a:p>
                      <a:pPr algn="l" fontAlgn="base"/>
                      <a:r>
                        <a:rPr lang="en-US" sz="1500" b="0">
                          <a:effectLst/>
                          <a:latin typeface="inherit"/>
                        </a:rPr>
                        <a:t>bucket</a:t>
                      </a:r>
                    </a:p>
                  </a:txBody>
                  <a:tcPr marL="64595" marR="64595" marT="64595" marB="64595" anchor="ctr">
                    <a:lnL w="12700" cap="flat" cmpd="sng" algn="ctr">
                      <a:solidFill>
                        <a:srgbClr val="80692C"/>
                      </a:solidFill>
                      <a:prstDash val="solid"/>
                      <a:round/>
                      <a:headEnd type="none" w="med" len="med"/>
                      <a:tailEnd type="none" w="med" len="med"/>
                    </a:lnL>
                    <a:lnR w="12700" cap="flat" cmpd="sng" algn="ctr">
                      <a:solidFill>
                        <a:srgbClr val="80082C"/>
                      </a:solidFill>
                      <a:prstDash val="solid"/>
                      <a:round/>
                      <a:headEnd type="none" w="med" len="med"/>
                      <a:tailEnd type="none" w="med" len="med"/>
                    </a:lnR>
                    <a:lnT w="12700" cap="flat" cmpd="sng" algn="ctr">
                      <a:solidFill>
                        <a:srgbClr val="80692C"/>
                      </a:solidFill>
                      <a:prstDash val="solid"/>
                      <a:round/>
                      <a:headEnd type="none" w="med" len="med"/>
                      <a:tailEnd type="none" w="med" len="med"/>
                    </a:lnT>
                    <a:lnB w="12700" cap="flat" cmpd="sng" algn="ctr">
                      <a:solidFill>
                        <a:srgbClr val="805A2D"/>
                      </a:solidFill>
                      <a:prstDash val="solid"/>
                      <a:round/>
                      <a:headEnd type="none" w="med" len="med"/>
                      <a:tailEnd type="none" w="med" len="med"/>
                    </a:lnB>
                  </a:tcPr>
                </a:tc>
                <a:tc>
                  <a:txBody>
                    <a:bodyPr/>
                    <a:lstStyle/>
                    <a:p>
                      <a:pPr algn="l" fontAlgn="base"/>
                      <a:r>
                        <a:rPr lang="en-US" sz="1500" b="0">
                          <a:effectLst/>
                          <a:latin typeface="inherit"/>
                        </a:rPr>
                        <a:t>collection</a:t>
                      </a:r>
                    </a:p>
                  </a:txBody>
                  <a:tcPr marL="64595" marR="64595" marT="64595" marB="64595" anchor="ctr">
                    <a:lnL w="12700" cap="flat" cmpd="sng" algn="ctr">
                      <a:solidFill>
                        <a:srgbClr val="80082C"/>
                      </a:solidFill>
                      <a:prstDash val="solid"/>
                      <a:round/>
                      <a:headEnd type="none" w="med" len="med"/>
                      <a:tailEnd type="none" w="med" len="med"/>
                    </a:lnL>
                    <a:lnR w="12700" cap="flat" cmpd="sng" algn="ctr">
                      <a:solidFill>
                        <a:srgbClr val="D0792D"/>
                      </a:solidFill>
                      <a:prstDash val="solid"/>
                      <a:round/>
                      <a:headEnd type="none" w="med" len="med"/>
                      <a:tailEnd type="none" w="med" len="med"/>
                    </a:lnR>
                    <a:lnT w="12700" cap="flat" cmpd="sng" algn="ctr">
                      <a:solidFill>
                        <a:srgbClr val="80082C"/>
                      </a:solidFill>
                      <a:prstDash val="solid"/>
                      <a:round/>
                      <a:headEnd type="none" w="med" len="med"/>
                      <a:tailEnd type="none" w="med" len="med"/>
                    </a:lnT>
                    <a:lnB w="12700" cap="flat" cmpd="sng" algn="ctr">
                      <a:solidFill>
                        <a:srgbClr val="A85B2D"/>
                      </a:solidFill>
                      <a:prstDash val="solid"/>
                      <a:round/>
                      <a:headEnd type="none" w="med" len="med"/>
                      <a:tailEnd type="none" w="med" len="med"/>
                    </a:lnB>
                  </a:tcPr>
                </a:tc>
                <a:tc>
                  <a:txBody>
                    <a:bodyPr/>
                    <a:lstStyle/>
                    <a:p>
                      <a:pPr algn="l" fontAlgn="base"/>
                      <a:r>
                        <a:rPr lang="en-US" sz="1500" b="0">
                          <a:effectLst/>
                          <a:latin typeface="inherit"/>
                        </a:rPr>
                        <a:t>column-family</a:t>
                      </a:r>
                    </a:p>
                  </a:txBody>
                  <a:tcPr marL="64595" marR="64595" marT="64595" marB="64595" anchor="ctr">
                    <a:lnL w="12700" cap="flat" cmpd="sng" algn="ctr">
                      <a:solidFill>
                        <a:srgbClr val="D0792D"/>
                      </a:solidFill>
                      <a:prstDash val="solid"/>
                      <a:round/>
                      <a:headEnd type="none" w="med" len="med"/>
                      <a:tailEnd type="none" w="med" len="med"/>
                    </a:lnL>
                    <a:lnR w="12700" cap="flat" cmpd="sng" algn="ctr">
                      <a:solidFill>
                        <a:srgbClr val="80692C"/>
                      </a:solidFill>
                      <a:prstDash val="solid"/>
                      <a:round/>
                      <a:headEnd type="none" w="med" len="med"/>
                      <a:tailEnd type="none" w="med" len="med"/>
                    </a:lnR>
                    <a:lnT w="12700" cap="flat" cmpd="sng" algn="ctr">
                      <a:solidFill>
                        <a:srgbClr val="D0792D"/>
                      </a:solidFill>
                      <a:prstDash val="solid"/>
                      <a:round/>
                      <a:headEnd type="none" w="med" len="med"/>
                      <a:tailEnd type="none" w="med" len="med"/>
                    </a:lnT>
                    <a:lnB w="12700" cap="flat" cmpd="sng" algn="ctr">
                      <a:solidFill>
                        <a:srgbClr val="00F42E"/>
                      </a:solidFill>
                      <a:prstDash val="solid"/>
                      <a:round/>
                      <a:headEnd type="none" w="med" len="med"/>
                      <a:tailEnd type="none" w="med" len="med"/>
                    </a:lnB>
                  </a:tcPr>
                </a:tc>
                <a:tc>
                  <a:txBody>
                    <a:bodyPr/>
                    <a:lstStyle/>
                    <a:p>
                      <a:pPr algn="l" fontAlgn="base"/>
                      <a:r>
                        <a:rPr lang="en-US" sz="1500" b="0">
                          <a:effectLst/>
                          <a:latin typeface="inherit"/>
                        </a:rPr>
                        <a:t>label</a:t>
                      </a:r>
                    </a:p>
                  </a:txBody>
                  <a:tcPr marL="64595" marR="64595" marT="64595" marB="64595" anchor="ctr">
                    <a:lnL w="12700" cap="flat" cmpd="sng" algn="ctr">
                      <a:solidFill>
                        <a:srgbClr val="80692C"/>
                      </a:solidFill>
                      <a:prstDash val="solid"/>
                      <a:round/>
                      <a:headEnd type="none" w="med" len="med"/>
                      <a:tailEnd type="none" w="med" len="med"/>
                    </a:lnL>
                    <a:lnR w="9525" cap="flat" cmpd="sng" algn="ctr">
                      <a:solidFill>
                        <a:srgbClr val="80692C"/>
                      </a:solidFill>
                      <a:prstDash val="solid"/>
                      <a:round/>
                      <a:headEnd type="none" w="med" len="med"/>
                      <a:tailEnd type="none" w="med" len="med"/>
                    </a:lnR>
                    <a:lnT w="12700" cap="flat" cmpd="sng" algn="ctr">
                      <a:solidFill>
                        <a:srgbClr val="80692C"/>
                      </a:solidFill>
                      <a:prstDash val="solid"/>
                      <a:round/>
                      <a:headEnd type="none" w="med" len="med"/>
                      <a:tailEnd type="none" w="med" len="med"/>
                    </a:lnT>
                    <a:lnB w="12700" cap="flat" cmpd="sng" algn="ctr">
                      <a:solidFill>
                        <a:srgbClr val="A85B2D"/>
                      </a:solidFill>
                      <a:prstDash val="solid"/>
                      <a:round/>
                      <a:headEnd type="none" w="med" len="med"/>
                      <a:tailEnd type="none" w="med" len="med"/>
                    </a:lnB>
                  </a:tcPr>
                </a:tc>
              </a:tr>
              <a:tr h="594272">
                <a:tc>
                  <a:txBody>
                    <a:bodyPr/>
                    <a:lstStyle/>
                    <a:p>
                      <a:pPr algn="l" fontAlgn="base"/>
                      <a:r>
                        <a:rPr lang="en-US" sz="1500" b="0">
                          <a:effectLst/>
                          <a:latin typeface="inherit"/>
                        </a:rPr>
                        <a:t>row</a:t>
                      </a:r>
                    </a:p>
                  </a:txBody>
                  <a:tcPr marL="64595" marR="64595" marT="64595" marB="64595" anchor="ctr">
                    <a:lnL w="12700" cap="flat" cmpd="sng" algn="ctr">
                      <a:solidFill>
                        <a:srgbClr val="806C2C"/>
                      </a:solidFill>
                      <a:prstDash val="solid"/>
                      <a:round/>
                      <a:headEnd type="none" w="med" len="med"/>
                      <a:tailEnd type="none" w="med" len="med"/>
                    </a:lnL>
                    <a:lnR w="12700" cap="flat" cmpd="sng" algn="ctr">
                      <a:solidFill>
                        <a:srgbClr val="805A2D"/>
                      </a:solidFill>
                      <a:prstDash val="solid"/>
                      <a:round/>
                      <a:headEnd type="none" w="med" len="med"/>
                      <a:tailEnd type="none" w="med" len="med"/>
                    </a:lnR>
                    <a:lnT w="12700" cap="flat" cmpd="sng" algn="ctr">
                      <a:solidFill>
                        <a:srgbClr val="806C2C"/>
                      </a:solidFill>
                      <a:prstDash val="solid"/>
                      <a:round/>
                      <a:headEnd type="none" w="med" len="med"/>
                      <a:tailEnd type="none" w="med" len="med"/>
                    </a:lnT>
                    <a:lnB w="12700" cap="flat" cmpd="sng" algn="ctr">
                      <a:solidFill>
                        <a:srgbClr val="80692C"/>
                      </a:solidFill>
                      <a:prstDash val="solid"/>
                      <a:round/>
                      <a:headEnd type="none" w="med" len="med"/>
                      <a:tailEnd type="none" w="med" len="med"/>
                    </a:lnB>
                  </a:tcPr>
                </a:tc>
                <a:tc>
                  <a:txBody>
                    <a:bodyPr/>
                    <a:lstStyle/>
                    <a:p>
                      <a:pPr algn="l" fontAlgn="base"/>
                      <a:r>
                        <a:rPr lang="en-US" sz="1500" b="0">
                          <a:effectLst/>
                          <a:latin typeface="inherit"/>
                        </a:rPr>
                        <a:t>key-value</a:t>
                      </a:r>
                    </a:p>
                  </a:txBody>
                  <a:tcPr marL="64595" marR="64595" marT="64595" marB="64595" anchor="ctr">
                    <a:lnL w="12700" cap="flat" cmpd="sng" algn="ctr">
                      <a:solidFill>
                        <a:srgbClr val="805A2D"/>
                      </a:solidFill>
                      <a:prstDash val="solid"/>
                      <a:round/>
                      <a:headEnd type="none" w="med" len="med"/>
                      <a:tailEnd type="none" w="med" len="med"/>
                    </a:lnL>
                    <a:lnR w="12700" cap="flat" cmpd="sng" algn="ctr">
                      <a:solidFill>
                        <a:srgbClr val="A85B2D"/>
                      </a:solidFill>
                      <a:prstDash val="solid"/>
                      <a:round/>
                      <a:headEnd type="none" w="med" len="med"/>
                      <a:tailEnd type="none" w="med" len="med"/>
                    </a:lnR>
                    <a:lnT w="12700" cap="flat" cmpd="sng" algn="ctr">
                      <a:solidFill>
                        <a:srgbClr val="805A2D"/>
                      </a:solidFill>
                      <a:prstDash val="solid"/>
                      <a:round/>
                      <a:headEnd type="none" w="med" len="med"/>
                      <a:tailEnd type="none" w="med" len="med"/>
                    </a:lnT>
                    <a:lnB w="12700" cap="flat" cmpd="sng" algn="ctr">
                      <a:solidFill>
                        <a:srgbClr val="D0F82E"/>
                      </a:solidFill>
                      <a:prstDash val="solid"/>
                      <a:round/>
                      <a:headEnd type="none" w="med" len="med"/>
                      <a:tailEnd type="none" w="med" len="med"/>
                    </a:lnB>
                  </a:tcPr>
                </a:tc>
                <a:tc>
                  <a:txBody>
                    <a:bodyPr/>
                    <a:lstStyle/>
                    <a:p>
                      <a:pPr algn="l" fontAlgn="base"/>
                      <a:r>
                        <a:rPr lang="en-US" sz="1500" b="0">
                          <a:effectLst/>
                          <a:latin typeface="inherit"/>
                        </a:rPr>
                        <a:t>document</a:t>
                      </a:r>
                    </a:p>
                  </a:txBody>
                  <a:tcPr marL="64595" marR="64595" marT="64595" marB="64595" anchor="ctr">
                    <a:lnL w="12700" cap="flat" cmpd="sng" algn="ctr">
                      <a:solidFill>
                        <a:srgbClr val="A85B2D"/>
                      </a:solidFill>
                      <a:prstDash val="solid"/>
                      <a:round/>
                      <a:headEnd type="none" w="med" len="med"/>
                      <a:tailEnd type="none" w="med" len="med"/>
                    </a:lnL>
                    <a:lnR w="12700" cap="flat" cmpd="sng" algn="ctr">
                      <a:solidFill>
                        <a:srgbClr val="00F42E"/>
                      </a:solidFill>
                      <a:prstDash val="solid"/>
                      <a:round/>
                      <a:headEnd type="none" w="med" len="med"/>
                      <a:tailEnd type="none" w="med" len="med"/>
                    </a:lnR>
                    <a:lnT w="12700" cap="flat" cmpd="sng" algn="ctr">
                      <a:solidFill>
                        <a:srgbClr val="A85B2D"/>
                      </a:solidFill>
                      <a:prstDash val="solid"/>
                      <a:round/>
                      <a:headEnd type="none" w="med" len="med"/>
                      <a:tailEnd type="none" w="med" len="med"/>
                    </a:lnT>
                    <a:lnB w="12700" cap="flat" cmpd="sng" algn="ctr">
                      <a:solidFill>
                        <a:srgbClr val="28F92E"/>
                      </a:solidFill>
                      <a:prstDash val="solid"/>
                      <a:round/>
                      <a:headEnd type="none" w="med" len="med"/>
                      <a:tailEnd type="none" w="med" len="med"/>
                    </a:lnB>
                  </a:tcPr>
                </a:tc>
                <a:tc>
                  <a:txBody>
                    <a:bodyPr/>
                    <a:lstStyle/>
                    <a:p>
                      <a:pPr algn="l" fontAlgn="base"/>
                      <a:r>
                        <a:rPr lang="en-US" sz="1500" b="0">
                          <a:effectLst/>
                          <a:latin typeface="inherit"/>
                        </a:rPr>
                        <a:t>row</a:t>
                      </a:r>
                    </a:p>
                  </a:txBody>
                  <a:tcPr marL="64595" marR="64595" marT="64595" marB="64595" anchor="ctr">
                    <a:lnL w="12700" cap="flat" cmpd="sng" algn="ctr">
                      <a:solidFill>
                        <a:srgbClr val="00F42E"/>
                      </a:solidFill>
                      <a:prstDash val="solid"/>
                      <a:round/>
                      <a:headEnd type="none" w="med" len="med"/>
                      <a:tailEnd type="none" w="med" len="med"/>
                    </a:lnL>
                    <a:lnR w="12700" cap="flat" cmpd="sng" algn="ctr">
                      <a:solidFill>
                        <a:srgbClr val="A85B2D"/>
                      </a:solidFill>
                      <a:prstDash val="solid"/>
                      <a:round/>
                      <a:headEnd type="none" w="med" len="med"/>
                      <a:tailEnd type="none" w="med" len="med"/>
                    </a:lnR>
                    <a:lnT w="12700" cap="flat" cmpd="sng" algn="ctr">
                      <a:solidFill>
                        <a:srgbClr val="00F42E"/>
                      </a:solidFill>
                      <a:prstDash val="solid"/>
                      <a:round/>
                      <a:headEnd type="none" w="med" len="med"/>
                      <a:tailEnd type="none" w="med" len="med"/>
                    </a:lnT>
                    <a:lnB w="12700" cap="flat" cmpd="sng" algn="ctr">
                      <a:solidFill>
                        <a:srgbClr val="80692C"/>
                      </a:solidFill>
                      <a:prstDash val="solid"/>
                      <a:round/>
                      <a:headEnd type="none" w="med" len="med"/>
                      <a:tailEnd type="none" w="med" len="med"/>
                    </a:lnB>
                  </a:tcPr>
                </a:tc>
                <a:tc>
                  <a:txBody>
                    <a:bodyPr/>
                    <a:lstStyle/>
                    <a:p>
                      <a:pPr algn="l" fontAlgn="base"/>
                      <a:r>
                        <a:rPr lang="en-US" sz="1500" b="0">
                          <a:effectLst/>
                          <a:latin typeface="inherit"/>
                        </a:rPr>
                        <a:t>node</a:t>
                      </a:r>
                    </a:p>
                  </a:txBody>
                  <a:tcPr marL="64595" marR="64595" marT="64595" marB="64595" anchor="ctr">
                    <a:lnL w="12700" cap="flat" cmpd="sng" algn="ctr">
                      <a:solidFill>
                        <a:srgbClr val="A85B2D"/>
                      </a:solidFill>
                      <a:prstDash val="solid"/>
                      <a:round/>
                      <a:headEnd type="none" w="med" len="med"/>
                      <a:tailEnd type="none" w="med" len="med"/>
                    </a:lnL>
                    <a:lnR w="9525" cap="flat" cmpd="sng" algn="ctr">
                      <a:solidFill>
                        <a:srgbClr val="A85B2D"/>
                      </a:solidFill>
                      <a:prstDash val="solid"/>
                      <a:round/>
                      <a:headEnd type="none" w="med" len="med"/>
                      <a:tailEnd type="none" w="med" len="med"/>
                    </a:lnR>
                    <a:lnT w="12700" cap="flat" cmpd="sng" algn="ctr">
                      <a:solidFill>
                        <a:srgbClr val="A85B2D"/>
                      </a:solidFill>
                      <a:prstDash val="solid"/>
                      <a:round/>
                      <a:headEnd type="none" w="med" len="med"/>
                      <a:tailEnd type="none" w="med" len="med"/>
                    </a:lnT>
                    <a:lnB w="12700" cap="flat" cmpd="sng" algn="ctr">
                      <a:solidFill>
                        <a:srgbClr val="2820FD"/>
                      </a:solidFill>
                      <a:prstDash val="solid"/>
                      <a:round/>
                      <a:headEnd type="none" w="med" len="med"/>
                      <a:tailEnd type="none" w="med" len="med"/>
                    </a:lnB>
                  </a:tcPr>
                </a:tc>
              </a:tr>
              <a:tr h="361731">
                <a:tc>
                  <a:txBody>
                    <a:bodyPr/>
                    <a:lstStyle/>
                    <a:p>
                      <a:pPr algn="l" fontAlgn="base"/>
                      <a:r>
                        <a:rPr lang="en-US" sz="1500" b="0">
                          <a:effectLst/>
                          <a:latin typeface="inherit"/>
                        </a:rPr>
                        <a:t>row-id</a:t>
                      </a:r>
                    </a:p>
                  </a:txBody>
                  <a:tcPr marL="64595" marR="64595" marT="64595" marB="64595" anchor="ctr">
                    <a:lnL w="12700" cap="flat" cmpd="sng" algn="ctr">
                      <a:solidFill>
                        <a:srgbClr val="80692C"/>
                      </a:solidFill>
                      <a:prstDash val="solid"/>
                      <a:round/>
                      <a:headEnd type="none" w="med" len="med"/>
                      <a:tailEnd type="none" w="med" len="med"/>
                    </a:lnL>
                    <a:lnR w="12700" cap="flat" cmpd="sng" algn="ctr">
                      <a:solidFill>
                        <a:srgbClr val="D0F82E"/>
                      </a:solidFill>
                      <a:prstDash val="solid"/>
                      <a:round/>
                      <a:headEnd type="none" w="med" len="med"/>
                      <a:tailEnd type="none" w="med" len="med"/>
                    </a:lnR>
                    <a:lnT w="12700" cap="flat" cmpd="sng" algn="ctr">
                      <a:solidFill>
                        <a:srgbClr val="80692C"/>
                      </a:solidFill>
                      <a:prstDash val="solid"/>
                      <a:round/>
                      <a:headEnd type="none" w="med" len="med"/>
                      <a:tailEnd type="none" w="med" len="med"/>
                    </a:lnT>
                    <a:lnB w="12700" cap="flat" cmpd="sng" algn="ctr">
                      <a:solidFill>
                        <a:srgbClr val="A823FD"/>
                      </a:solidFill>
                      <a:prstDash val="solid"/>
                      <a:round/>
                      <a:headEnd type="none" w="med" len="med"/>
                      <a:tailEnd type="none" w="med" len="med"/>
                    </a:lnB>
                  </a:tcPr>
                </a:tc>
                <a:tc>
                  <a:txBody>
                    <a:bodyPr/>
                    <a:lstStyle/>
                    <a:p>
                      <a:pPr algn="l" fontAlgn="base"/>
                      <a:r>
                        <a:rPr lang="en-US" sz="1500" b="0">
                          <a:effectLst/>
                          <a:latin typeface="inherit"/>
                        </a:rPr>
                        <a:t>key</a:t>
                      </a:r>
                    </a:p>
                  </a:txBody>
                  <a:tcPr marL="64595" marR="64595" marT="64595" marB="64595" anchor="ctr">
                    <a:lnL w="12700" cap="flat" cmpd="sng" algn="ctr">
                      <a:solidFill>
                        <a:srgbClr val="D0F82E"/>
                      </a:solidFill>
                      <a:prstDash val="solid"/>
                      <a:round/>
                      <a:headEnd type="none" w="med" len="med"/>
                      <a:tailEnd type="none" w="med" len="med"/>
                    </a:lnL>
                    <a:lnR w="12700" cap="flat" cmpd="sng" algn="ctr">
                      <a:solidFill>
                        <a:srgbClr val="28F92E"/>
                      </a:solidFill>
                      <a:prstDash val="solid"/>
                      <a:round/>
                      <a:headEnd type="none" w="med" len="med"/>
                      <a:tailEnd type="none" w="med" len="med"/>
                    </a:lnR>
                    <a:lnT w="12700" cap="flat" cmpd="sng" algn="ctr">
                      <a:solidFill>
                        <a:srgbClr val="D0F82E"/>
                      </a:solidFill>
                      <a:prstDash val="solid"/>
                      <a:round/>
                      <a:headEnd type="none" w="med" len="med"/>
                      <a:tailEnd type="none" w="med" len="med"/>
                    </a:lnT>
                    <a:lnB w="12700" cap="flat" cmpd="sng" algn="ctr">
                      <a:solidFill>
                        <a:srgbClr val="8025FD"/>
                      </a:solidFill>
                      <a:prstDash val="solid"/>
                      <a:round/>
                      <a:headEnd type="none" w="med" len="med"/>
                      <a:tailEnd type="none" w="med" len="med"/>
                    </a:lnB>
                  </a:tcPr>
                </a:tc>
                <a:tc>
                  <a:txBody>
                    <a:bodyPr/>
                    <a:lstStyle/>
                    <a:p>
                      <a:pPr algn="l" fontAlgn="base"/>
                      <a:r>
                        <a:rPr lang="en-US" sz="1500" b="0">
                          <a:effectLst/>
                          <a:latin typeface="inherit"/>
                        </a:rPr>
                        <a:t>_id</a:t>
                      </a:r>
                    </a:p>
                  </a:txBody>
                  <a:tcPr marL="64595" marR="64595" marT="64595" marB="64595" anchor="ctr">
                    <a:lnL w="12700" cap="flat" cmpd="sng" algn="ctr">
                      <a:solidFill>
                        <a:srgbClr val="28F92E"/>
                      </a:solidFill>
                      <a:prstDash val="solid"/>
                      <a:round/>
                      <a:headEnd type="none" w="med" len="med"/>
                      <a:tailEnd type="none" w="med" len="med"/>
                    </a:lnL>
                    <a:lnR w="12700" cap="flat" cmpd="sng" algn="ctr">
                      <a:solidFill>
                        <a:srgbClr val="80692C"/>
                      </a:solidFill>
                      <a:prstDash val="solid"/>
                      <a:round/>
                      <a:headEnd type="none" w="med" len="med"/>
                      <a:tailEnd type="none" w="med" len="med"/>
                    </a:lnR>
                    <a:lnT w="12700" cap="flat" cmpd="sng" algn="ctr">
                      <a:solidFill>
                        <a:srgbClr val="28F92E"/>
                      </a:solidFill>
                      <a:prstDash val="solid"/>
                      <a:round/>
                      <a:headEnd type="none" w="med" len="med"/>
                      <a:tailEnd type="none" w="med" len="med"/>
                    </a:lnT>
                    <a:lnB w="12700" cap="flat" cmpd="sng" algn="ctr">
                      <a:solidFill>
                        <a:srgbClr val="D025FD"/>
                      </a:solidFill>
                      <a:prstDash val="solid"/>
                      <a:round/>
                      <a:headEnd type="none" w="med" len="med"/>
                      <a:tailEnd type="none" w="med" len="med"/>
                    </a:lnB>
                  </a:tcPr>
                </a:tc>
                <a:tc>
                  <a:txBody>
                    <a:bodyPr/>
                    <a:lstStyle/>
                    <a:p>
                      <a:pPr algn="l" fontAlgn="base"/>
                      <a:endParaRPr lang="en-US" sz="1500" b="0">
                        <a:effectLst/>
                        <a:latin typeface="inherit"/>
                      </a:endParaRPr>
                    </a:p>
                  </a:txBody>
                  <a:tcPr marL="64595" marR="64595" marT="64595" marB="64595" anchor="ctr">
                    <a:lnL w="12700" cap="flat" cmpd="sng" algn="ctr">
                      <a:solidFill>
                        <a:srgbClr val="80692C"/>
                      </a:solidFill>
                      <a:prstDash val="solid"/>
                      <a:round/>
                      <a:headEnd type="none" w="med" len="med"/>
                      <a:tailEnd type="none" w="med" len="med"/>
                    </a:lnL>
                    <a:lnR w="12700" cap="flat" cmpd="sng" algn="ctr">
                      <a:solidFill>
                        <a:srgbClr val="2820FD"/>
                      </a:solidFill>
                      <a:prstDash val="solid"/>
                      <a:round/>
                      <a:headEnd type="none" w="med" len="med"/>
                      <a:tailEnd type="none" w="med" len="med"/>
                    </a:lnR>
                    <a:lnT w="12700" cap="flat" cmpd="sng" algn="ctr">
                      <a:solidFill>
                        <a:srgbClr val="80692C"/>
                      </a:solidFill>
                      <a:prstDash val="solid"/>
                      <a:round/>
                      <a:headEnd type="none" w="med" len="med"/>
                      <a:tailEnd type="none" w="med" len="med"/>
                    </a:lnT>
                    <a:lnB w="12700" cap="flat" cmpd="sng" algn="ctr">
                      <a:solidFill>
                        <a:srgbClr val="A823FD"/>
                      </a:solidFill>
                      <a:prstDash val="solid"/>
                      <a:round/>
                      <a:headEnd type="none" w="med" len="med"/>
                      <a:tailEnd type="none" w="med" len="med"/>
                    </a:lnB>
                  </a:tcPr>
                </a:tc>
                <a:tc>
                  <a:txBody>
                    <a:bodyPr/>
                    <a:lstStyle/>
                    <a:p>
                      <a:pPr algn="l" fontAlgn="base"/>
                      <a:endParaRPr lang="en-US" sz="1500" b="0">
                        <a:effectLst/>
                        <a:latin typeface="inherit"/>
                      </a:endParaRPr>
                    </a:p>
                  </a:txBody>
                  <a:tcPr marL="64595" marR="64595" marT="64595" marB="64595" anchor="ctr">
                    <a:lnL w="12700" cap="flat" cmpd="sng" algn="ctr">
                      <a:solidFill>
                        <a:srgbClr val="2820FD"/>
                      </a:solidFill>
                      <a:prstDash val="solid"/>
                      <a:round/>
                      <a:headEnd type="none" w="med" len="med"/>
                      <a:tailEnd type="none" w="med" len="med"/>
                    </a:lnL>
                    <a:lnR w="9525" cap="flat" cmpd="sng" algn="ctr">
                      <a:solidFill>
                        <a:srgbClr val="2820FD"/>
                      </a:solidFill>
                      <a:prstDash val="solid"/>
                      <a:round/>
                      <a:headEnd type="none" w="med" len="med"/>
                      <a:tailEnd type="none" w="med" len="med"/>
                    </a:lnR>
                    <a:lnT w="12700" cap="flat" cmpd="sng" algn="ctr">
                      <a:solidFill>
                        <a:srgbClr val="2820FD"/>
                      </a:solidFill>
                      <a:prstDash val="solid"/>
                      <a:round/>
                      <a:headEnd type="none" w="med" len="med"/>
                      <a:tailEnd type="none" w="med" len="med"/>
                    </a:lnT>
                    <a:lnB w="12700" cap="flat" cmpd="sng" algn="ctr">
                      <a:solidFill>
                        <a:srgbClr val="8025FD"/>
                      </a:solidFill>
                      <a:prstDash val="solid"/>
                      <a:round/>
                      <a:headEnd type="none" w="med" len="med"/>
                      <a:tailEnd type="none" w="med" len="med"/>
                    </a:lnB>
                  </a:tcPr>
                </a:tc>
              </a:tr>
              <a:tr h="594272">
                <a:tc>
                  <a:txBody>
                    <a:bodyPr/>
                    <a:lstStyle/>
                    <a:p>
                      <a:pPr algn="l" fontAlgn="base"/>
                      <a:r>
                        <a:rPr lang="en-US" sz="1500" b="0">
                          <a:effectLst/>
                          <a:latin typeface="inherit"/>
                        </a:rPr>
                        <a:t>schema</a:t>
                      </a:r>
                    </a:p>
                  </a:txBody>
                  <a:tcPr marL="64595" marR="64595" marT="64595" marB="64595" anchor="ctr">
                    <a:lnL w="12700" cap="flat" cmpd="sng" algn="ctr">
                      <a:solidFill>
                        <a:srgbClr val="A823FD"/>
                      </a:solidFill>
                      <a:prstDash val="solid"/>
                      <a:round/>
                      <a:headEnd type="none" w="med" len="med"/>
                      <a:tailEnd type="none" w="med" len="med"/>
                    </a:lnL>
                    <a:lnR w="12700" cap="flat" cmpd="sng" algn="ctr">
                      <a:solidFill>
                        <a:srgbClr val="8025FD"/>
                      </a:solidFill>
                      <a:prstDash val="solid"/>
                      <a:round/>
                      <a:headEnd type="none" w="med" len="med"/>
                      <a:tailEnd type="none" w="med" len="med"/>
                    </a:lnR>
                    <a:lnT w="12700" cap="flat" cmpd="sng" algn="ctr">
                      <a:solidFill>
                        <a:srgbClr val="A823FD"/>
                      </a:solidFill>
                      <a:prstDash val="solid"/>
                      <a:round/>
                      <a:headEnd type="none" w="med" len="med"/>
                      <a:tailEnd type="none" w="med" len="med"/>
                    </a:lnT>
                    <a:lnB w="9525" cap="flat" cmpd="sng" algn="ctr">
                      <a:solidFill>
                        <a:srgbClr val="A823FD"/>
                      </a:solidFill>
                      <a:prstDash val="solid"/>
                      <a:round/>
                      <a:headEnd type="none" w="med" len="med"/>
                      <a:tailEnd type="none" w="med" len="med"/>
                    </a:lnB>
                  </a:tcPr>
                </a:tc>
                <a:tc>
                  <a:txBody>
                    <a:bodyPr/>
                    <a:lstStyle/>
                    <a:p>
                      <a:pPr algn="l" fontAlgn="base"/>
                      <a:endParaRPr lang="en-US" sz="1500" b="0">
                        <a:effectLst/>
                        <a:latin typeface="inherit"/>
                      </a:endParaRPr>
                    </a:p>
                  </a:txBody>
                  <a:tcPr marL="64595" marR="64595" marT="64595" marB="64595" anchor="ctr">
                    <a:lnL w="12700" cap="flat" cmpd="sng" algn="ctr">
                      <a:solidFill>
                        <a:srgbClr val="8025FD"/>
                      </a:solidFill>
                      <a:prstDash val="solid"/>
                      <a:round/>
                      <a:headEnd type="none" w="med" len="med"/>
                      <a:tailEnd type="none" w="med" len="med"/>
                    </a:lnL>
                    <a:lnR w="12700" cap="flat" cmpd="sng" algn="ctr">
                      <a:solidFill>
                        <a:srgbClr val="D025FD"/>
                      </a:solidFill>
                      <a:prstDash val="solid"/>
                      <a:round/>
                      <a:headEnd type="none" w="med" len="med"/>
                      <a:tailEnd type="none" w="med" len="med"/>
                    </a:lnR>
                    <a:lnT w="12700" cap="flat" cmpd="sng" algn="ctr">
                      <a:solidFill>
                        <a:srgbClr val="8025FD"/>
                      </a:solidFill>
                      <a:prstDash val="solid"/>
                      <a:round/>
                      <a:headEnd type="none" w="med" len="med"/>
                      <a:tailEnd type="none" w="med" len="med"/>
                    </a:lnT>
                    <a:lnB w="9525" cap="flat" cmpd="sng" algn="ctr">
                      <a:solidFill>
                        <a:srgbClr val="8025FD"/>
                      </a:solidFill>
                      <a:prstDash val="solid"/>
                      <a:round/>
                      <a:headEnd type="none" w="med" len="med"/>
                      <a:tailEnd type="none" w="med" len="med"/>
                    </a:lnB>
                  </a:tcPr>
                </a:tc>
                <a:tc>
                  <a:txBody>
                    <a:bodyPr/>
                    <a:lstStyle/>
                    <a:p>
                      <a:pPr algn="l" fontAlgn="base"/>
                      <a:r>
                        <a:rPr lang="en-US" sz="1500" b="0">
                          <a:effectLst/>
                          <a:latin typeface="inherit"/>
                        </a:rPr>
                        <a:t>database</a:t>
                      </a:r>
                    </a:p>
                  </a:txBody>
                  <a:tcPr marL="64595" marR="64595" marT="64595" marB="64595" anchor="ctr">
                    <a:lnL w="12700" cap="flat" cmpd="sng" algn="ctr">
                      <a:solidFill>
                        <a:srgbClr val="D025FD"/>
                      </a:solidFill>
                      <a:prstDash val="solid"/>
                      <a:round/>
                      <a:headEnd type="none" w="med" len="med"/>
                      <a:tailEnd type="none" w="med" len="med"/>
                    </a:lnL>
                    <a:lnR w="12700" cap="flat" cmpd="sng" algn="ctr">
                      <a:solidFill>
                        <a:srgbClr val="A823FD"/>
                      </a:solidFill>
                      <a:prstDash val="solid"/>
                      <a:round/>
                      <a:headEnd type="none" w="med" len="med"/>
                      <a:tailEnd type="none" w="med" len="med"/>
                    </a:lnR>
                    <a:lnT w="12700" cap="flat" cmpd="sng" algn="ctr">
                      <a:solidFill>
                        <a:srgbClr val="D025FD"/>
                      </a:solidFill>
                      <a:prstDash val="solid"/>
                      <a:round/>
                      <a:headEnd type="none" w="med" len="med"/>
                      <a:tailEnd type="none" w="med" len="med"/>
                    </a:lnT>
                    <a:lnB w="9525" cap="flat" cmpd="sng" algn="ctr">
                      <a:solidFill>
                        <a:srgbClr val="D025FD"/>
                      </a:solidFill>
                      <a:prstDash val="solid"/>
                      <a:round/>
                      <a:headEnd type="none" w="med" len="med"/>
                      <a:tailEnd type="none" w="med" len="med"/>
                    </a:lnB>
                  </a:tcPr>
                </a:tc>
                <a:tc>
                  <a:txBody>
                    <a:bodyPr/>
                    <a:lstStyle/>
                    <a:p>
                      <a:pPr algn="l" fontAlgn="base"/>
                      <a:endParaRPr lang="en-US" sz="1500" b="0">
                        <a:effectLst/>
                        <a:latin typeface="inherit"/>
                      </a:endParaRPr>
                    </a:p>
                  </a:txBody>
                  <a:tcPr marL="64595" marR="64595" marT="64595" marB="64595" anchor="ctr">
                    <a:lnL w="12700" cap="flat" cmpd="sng" algn="ctr">
                      <a:solidFill>
                        <a:srgbClr val="A823FD"/>
                      </a:solidFill>
                      <a:prstDash val="solid"/>
                      <a:round/>
                      <a:headEnd type="none" w="med" len="med"/>
                      <a:tailEnd type="none" w="med" len="med"/>
                    </a:lnL>
                    <a:lnR w="12700" cap="flat" cmpd="sng" algn="ctr">
                      <a:solidFill>
                        <a:srgbClr val="8025FD"/>
                      </a:solidFill>
                      <a:prstDash val="solid"/>
                      <a:round/>
                      <a:headEnd type="none" w="med" len="med"/>
                      <a:tailEnd type="none" w="med" len="med"/>
                    </a:lnR>
                    <a:lnT w="12700" cap="flat" cmpd="sng" algn="ctr">
                      <a:solidFill>
                        <a:srgbClr val="A823FD"/>
                      </a:solidFill>
                      <a:prstDash val="solid"/>
                      <a:round/>
                      <a:headEnd type="none" w="med" len="med"/>
                      <a:tailEnd type="none" w="med" len="med"/>
                    </a:lnT>
                    <a:lnB w="9525" cap="flat" cmpd="sng" algn="ctr">
                      <a:solidFill>
                        <a:srgbClr val="A823FD"/>
                      </a:solidFill>
                      <a:prstDash val="solid"/>
                      <a:round/>
                      <a:headEnd type="none" w="med" len="med"/>
                      <a:tailEnd type="none" w="med" len="med"/>
                    </a:lnB>
                  </a:tcPr>
                </a:tc>
                <a:tc>
                  <a:txBody>
                    <a:bodyPr/>
                    <a:lstStyle/>
                    <a:p>
                      <a:pPr algn="l" fontAlgn="base"/>
                      <a:r>
                        <a:rPr lang="en-US" sz="1500" b="0" dirty="0">
                          <a:effectLst/>
                          <a:latin typeface="inherit"/>
                        </a:rPr>
                        <a:t>schema</a:t>
                      </a:r>
                    </a:p>
                  </a:txBody>
                  <a:tcPr marL="64595" marR="64595" marT="64595" marB="64595" anchor="ctr">
                    <a:lnL w="12700" cap="flat" cmpd="sng" algn="ctr">
                      <a:solidFill>
                        <a:srgbClr val="8025FD"/>
                      </a:solidFill>
                      <a:prstDash val="solid"/>
                      <a:round/>
                      <a:headEnd type="none" w="med" len="med"/>
                      <a:tailEnd type="none" w="med" len="med"/>
                    </a:lnL>
                    <a:lnR w="9525" cap="flat" cmpd="sng" algn="ctr">
                      <a:solidFill>
                        <a:srgbClr val="8025FD"/>
                      </a:solidFill>
                      <a:prstDash val="solid"/>
                      <a:round/>
                      <a:headEnd type="none" w="med" len="med"/>
                      <a:tailEnd type="none" w="med" len="med"/>
                    </a:lnR>
                    <a:lnT w="12700" cap="flat" cmpd="sng" algn="ctr">
                      <a:solidFill>
                        <a:srgbClr val="8025FD"/>
                      </a:solidFill>
                      <a:prstDash val="solid"/>
                      <a:round/>
                      <a:headEnd type="none" w="med" len="med"/>
                      <a:tailEnd type="none" w="med" len="med"/>
                    </a:lnT>
                    <a:lnB w="9525" cap="flat" cmpd="sng" algn="ctr">
                      <a:solidFill>
                        <a:srgbClr val="8025F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7696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Information</a:t>
            </a:r>
            <a:endParaRPr lang="en-US" dirty="0"/>
          </a:p>
        </p:txBody>
      </p:sp>
      <p:sp>
        <p:nvSpPr>
          <p:cNvPr id="3" name="Rectangle 2"/>
          <p:cNvSpPr>
            <a:spLocks noGrp="1"/>
          </p:cNvSpPr>
          <p:nvPr>
            <p:ph sz="quarter" idx="1"/>
          </p:nvPr>
        </p:nvSpPr>
        <p:spPr>
          <a:xfrm>
            <a:off x="609600" y="1752600"/>
            <a:ext cx="3886200" cy="4572000"/>
          </a:xfrm>
          <a:ln w="19050" cmpd="dbl">
            <a:solidFill>
              <a:schemeClr val="accent2">
                <a:lumMod val="75000"/>
              </a:schemeClr>
            </a:solidFill>
          </a:ln>
        </p:spPr>
        <p:txBody>
          <a:bodyPr>
            <a:normAutofit/>
          </a:bodyPr>
          <a:lstStyle/>
          <a:p>
            <a:pPr>
              <a:buFont typeface="Wingdings" pitchFamily="2" charset="2"/>
              <a:buChar char="Ø"/>
            </a:pPr>
            <a:r>
              <a:rPr lang="en-US" dirty="0" smtClean="0"/>
              <a:t>Class</a:t>
            </a:r>
          </a:p>
          <a:p>
            <a:pPr>
              <a:buFont typeface="Wingdings" pitchFamily="2" charset="2"/>
              <a:buChar char="Ø"/>
            </a:pPr>
            <a:r>
              <a:rPr lang="en-US" dirty="0" smtClean="0"/>
              <a:t>Location</a:t>
            </a:r>
          </a:p>
          <a:p>
            <a:pPr>
              <a:buFont typeface="Wingdings" pitchFamily="2" charset="2"/>
              <a:buChar char="Ø"/>
            </a:pPr>
            <a:r>
              <a:rPr lang="en-US" dirty="0" smtClean="0"/>
              <a:t>Schedule</a:t>
            </a:r>
          </a:p>
          <a:p>
            <a:pPr lvl="1">
              <a:buFont typeface="Wingdings" pitchFamily="2" charset="2"/>
              <a:buChar char="Ø"/>
            </a:pPr>
            <a:r>
              <a:rPr lang="en-US" dirty="0" smtClean="0"/>
              <a:t>M-W-F</a:t>
            </a:r>
          </a:p>
          <a:p>
            <a:pPr lvl="1">
              <a:buFont typeface="Wingdings" pitchFamily="2" charset="2"/>
              <a:buChar char="Ø"/>
            </a:pPr>
            <a:r>
              <a:rPr lang="en-US" dirty="0" smtClean="0"/>
              <a:t>Lab Tues-Thurs</a:t>
            </a:r>
          </a:p>
          <a:p>
            <a:pPr>
              <a:buFont typeface="Wingdings" pitchFamily="2" charset="2"/>
              <a:buChar char="Ø"/>
            </a:pPr>
            <a:r>
              <a:rPr lang="en-US" dirty="0" smtClean="0"/>
              <a:t>Office</a:t>
            </a:r>
          </a:p>
          <a:p>
            <a:pPr>
              <a:buFont typeface="Wingdings" pitchFamily="2" charset="2"/>
              <a:buChar char="Ø"/>
            </a:pPr>
            <a:r>
              <a:rPr lang="en-US" dirty="0" smtClean="0"/>
              <a:t>Phone</a:t>
            </a:r>
          </a:p>
          <a:p>
            <a:pPr>
              <a:buFont typeface="Wingdings" pitchFamily="2" charset="2"/>
              <a:buChar char="Ø"/>
            </a:pPr>
            <a:r>
              <a:rPr lang="en-US" dirty="0" smtClean="0"/>
              <a:t>Email</a:t>
            </a:r>
          </a:p>
          <a:p>
            <a:pPr>
              <a:buFont typeface="Wingdings" pitchFamily="2" charset="2"/>
              <a:buChar char="Ø"/>
            </a:pPr>
            <a:endParaRPr lang="en-US" dirty="0" smtClean="0"/>
          </a:p>
        </p:txBody>
      </p:sp>
      <p:sp>
        <p:nvSpPr>
          <p:cNvPr id="9" name="Content Placeholder 8"/>
          <p:cNvSpPr>
            <a:spLocks noGrp="1"/>
          </p:cNvSpPr>
          <p:nvPr>
            <p:ph sz="quarter" idx="2"/>
          </p:nvPr>
        </p:nvSpPr>
        <p:spPr>
          <a:xfrm>
            <a:off x="4844901" y="1752600"/>
            <a:ext cx="3886200" cy="4572000"/>
          </a:xfrm>
          <a:ln w="12700" cmpd="dbl">
            <a:solidFill>
              <a:schemeClr val="accent2">
                <a:lumMod val="75000"/>
              </a:schemeClr>
            </a:solidFill>
          </a:ln>
        </p:spPr>
        <p:txBody>
          <a:bodyPr>
            <a:normAutofit/>
          </a:bodyPr>
          <a:lstStyle/>
          <a:p>
            <a:pPr>
              <a:buFont typeface="Wingdings" pitchFamily="2" charset="2"/>
              <a:buChar char="Ø"/>
            </a:pPr>
            <a:r>
              <a:rPr lang="en-US" dirty="0" smtClean="0"/>
              <a:t>Book(s)</a:t>
            </a:r>
          </a:p>
          <a:p>
            <a:pPr lvl="1">
              <a:buFont typeface="Wingdings" pitchFamily="2" charset="2"/>
              <a:buChar char="Ø"/>
            </a:pPr>
            <a:r>
              <a:rPr lang="en-US" dirty="0" smtClean="0"/>
              <a:t>Required Text</a:t>
            </a:r>
          </a:p>
          <a:p>
            <a:pPr lvl="1">
              <a:buFont typeface="Wingdings" pitchFamily="2" charset="2"/>
              <a:buChar char="Ø"/>
            </a:pPr>
            <a:r>
              <a:rPr lang="en-US" dirty="0" smtClean="0"/>
              <a:t>Additional</a:t>
            </a:r>
          </a:p>
          <a:p>
            <a:pPr>
              <a:buFont typeface="Wingdings" pitchFamily="2" charset="2"/>
              <a:buChar char="Ø"/>
            </a:pPr>
            <a:r>
              <a:rPr lang="en-US" dirty="0" smtClean="0"/>
              <a:t>Materials</a:t>
            </a:r>
          </a:p>
          <a:p>
            <a:pPr lvl="1">
              <a:buFont typeface="Wingdings" pitchFamily="2" charset="2"/>
              <a:buChar char="Ø"/>
            </a:pPr>
            <a:r>
              <a:rPr lang="en-US" dirty="0" smtClean="0"/>
              <a:t>Item 1</a:t>
            </a:r>
          </a:p>
          <a:p>
            <a:pPr lvl="1">
              <a:buFont typeface="Wingdings" pitchFamily="2" charset="2"/>
              <a:buChar char="Ø"/>
            </a:pPr>
            <a:r>
              <a:rPr lang="en-US" dirty="0" smtClean="0"/>
              <a:t>Item 2</a:t>
            </a:r>
          </a:p>
          <a:p>
            <a:pPr lvl="1">
              <a:buFont typeface="Wingdings" pitchFamily="2" charset="2"/>
              <a:buChar char="Ø"/>
            </a:pPr>
            <a:r>
              <a:rPr lang="en-US" dirty="0" smtClean="0"/>
              <a:t>Item 3</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graphicFrame>
        <p:nvGraphicFramePr>
          <p:cNvPr id="4" name="Content Placeholder 3"/>
          <p:cNvGraphicFramePr>
            <a:graphicFrameLocks noGrp="1"/>
          </p:cNvGraphicFramePr>
          <p:nvPr>
            <p:ph sz="quarter" idx="1"/>
          </p:nvPr>
        </p:nvGraphicFramePr>
        <p:xfrm>
          <a:off x="612775" y="1600200"/>
          <a:ext cx="8153404" cy="3337560"/>
        </p:xfrm>
        <a:graphic>
          <a:graphicData uri="http://schemas.openxmlformats.org/drawingml/2006/table">
            <a:tbl>
              <a:tblPr firstRow="1" bandRow="1">
                <a:tableStyleId>{0660B408-B3CF-4A94-85FC-2B1E0A45F4A2}</a:tableStyleId>
              </a:tblPr>
              <a:tblGrid>
                <a:gridCol w="2038351"/>
                <a:gridCol w="2038351"/>
                <a:gridCol w="2038351"/>
                <a:gridCol w="2038351"/>
              </a:tblGrid>
              <a:tr h="370840">
                <a:tc>
                  <a:txBody>
                    <a:bodyPr/>
                    <a:lstStyle/>
                    <a:p>
                      <a:pPr algn="ctr"/>
                      <a:r>
                        <a:rPr lang="en-US" sz="1400" dirty="0" smtClean="0"/>
                        <a:t>Class/Week</a:t>
                      </a:r>
                      <a:endParaRPr lang="en-US" sz="1400" dirty="0"/>
                    </a:p>
                  </a:txBody>
                  <a:tcPr marL="95923" marR="95923"/>
                </a:tc>
                <a:tc>
                  <a:txBody>
                    <a:bodyPr/>
                    <a:lstStyle/>
                    <a:p>
                      <a:pPr algn="ctr"/>
                      <a:r>
                        <a:rPr lang="en-US" sz="1400" dirty="0" smtClean="0"/>
                        <a:t>Topic</a:t>
                      </a:r>
                      <a:endParaRPr lang="en-US" sz="1400" dirty="0"/>
                    </a:p>
                  </a:txBody>
                  <a:tcPr marL="95923" marR="95923"/>
                </a:tc>
                <a:tc>
                  <a:txBody>
                    <a:bodyPr/>
                    <a:lstStyle/>
                    <a:p>
                      <a:pPr algn="ctr"/>
                      <a:r>
                        <a:rPr lang="en-US" sz="1400" dirty="0" smtClean="0"/>
                        <a:t>Reading</a:t>
                      </a:r>
                      <a:endParaRPr lang="en-US" sz="1400" dirty="0"/>
                    </a:p>
                  </a:txBody>
                  <a:tcPr marL="95923" marR="95923"/>
                </a:tc>
                <a:tc>
                  <a:txBody>
                    <a:bodyPr/>
                    <a:lstStyle/>
                    <a:p>
                      <a:pPr algn="ctr"/>
                      <a:r>
                        <a:rPr lang="en-US" sz="1400" dirty="0" smtClean="0"/>
                        <a:t>Assignment </a:t>
                      </a:r>
                      <a:endParaRPr lang="en-US" sz="1400" dirty="0"/>
                    </a:p>
                  </a:txBody>
                  <a:tcPr marL="95923" marR="95923"/>
                </a:tc>
              </a:tr>
              <a:tr h="370840">
                <a:tc>
                  <a:txBody>
                    <a:bodyPr/>
                    <a:lstStyle/>
                    <a:p>
                      <a:pPr algn="ctr"/>
                      <a:r>
                        <a:rPr lang="en-US" sz="1400" dirty="0" smtClean="0"/>
                        <a:t>1</a:t>
                      </a:r>
                      <a:endParaRPr lang="en-US" sz="1400" dirty="0"/>
                    </a:p>
                  </a:txBody>
                  <a:tcPr marL="95923" marR="95923"/>
                </a:tc>
                <a:tc>
                  <a:txBody>
                    <a:bodyPr/>
                    <a:lstStyle/>
                    <a:p>
                      <a:pPr algn="ctr"/>
                      <a:r>
                        <a:rPr lang="en-US" sz="1400" dirty="0" smtClean="0"/>
                        <a:t>Topic </a:t>
                      </a:r>
                      <a:endParaRPr lang="en-US" sz="1400" dirty="0"/>
                    </a:p>
                  </a:txBody>
                  <a:tcPr marL="95923" marR="95923"/>
                </a:tc>
                <a:tc>
                  <a:txBody>
                    <a:bodyPr/>
                    <a:lstStyle/>
                    <a:p>
                      <a:pPr algn="ctr"/>
                      <a:r>
                        <a:rPr lang="en-US" sz="1400" dirty="0" smtClean="0"/>
                        <a:t>Chapter</a:t>
                      </a:r>
                      <a:endParaRPr lang="en-US" sz="1400" dirty="0"/>
                    </a:p>
                  </a:txBody>
                  <a:tcPr marL="95923" marR="95923"/>
                </a:tc>
                <a:tc>
                  <a:txBody>
                    <a:bodyPr/>
                    <a:lstStyle/>
                    <a:p>
                      <a:pPr algn="ctr"/>
                      <a:r>
                        <a:rPr lang="en-US" sz="1400" dirty="0" smtClean="0"/>
                        <a:t>Task</a:t>
                      </a:r>
                      <a:endParaRPr lang="en-US" sz="1400" dirty="0"/>
                    </a:p>
                  </a:txBody>
                  <a:tcPr marL="95923" marR="95923"/>
                </a:tc>
              </a:tr>
              <a:tr h="370840">
                <a:tc>
                  <a:txBody>
                    <a:bodyPr/>
                    <a:lstStyle/>
                    <a:p>
                      <a:pPr algn="ctr"/>
                      <a:r>
                        <a:rPr lang="en-US" sz="1400" dirty="0" smtClean="0"/>
                        <a:t>2</a:t>
                      </a:r>
                      <a:endParaRPr lang="en-US" sz="1400" dirty="0"/>
                    </a:p>
                  </a:txBody>
                  <a:tcPr marL="95923" marR="95923"/>
                </a:tc>
                <a:tc>
                  <a:txBody>
                    <a:bodyPr/>
                    <a:lstStyle/>
                    <a:p>
                      <a:pPr algn="ctr"/>
                      <a:r>
                        <a:rPr lang="en-US" sz="1400" dirty="0" smtClean="0"/>
                        <a:t>Topic </a:t>
                      </a:r>
                      <a:endParaRPr lang="en-US" sz="1400" dirty="0"/>
                    </a:p>
                  </a:txBody>
                  <a:tcPr marL="95923" marR="95923"/>
                </a:tc>
                <a:tc>
                  <a:txBody>
                    <a:bodyPr/>
                    <a:lstStyle/>
                    <a:p>
                      <a:pPr algn="ctr"/>
                      <a:r>
                        <a:rPr lang="en-US" sz="1400" dirty="0" smtClean="0"/>
                        <a:t>Chapter</a:t>
                      </a:r>
                      <a:endParaRPr lang="en-US" sz="1400" dirty="0"/>
                    </a:p>
                  </a:txBody>
                  <a:tcPr marL="95923" marR="95923"/>
                </a:tc>
                <a:tc>
                  <a:txBody>
                    <a:bodyPr/>
                    <a:lstStyle/>
                    <a:p>
                      <a:pPr algn="ctr"/>
                      <a:r>
                        <a:rPr lang="en-US" sz="1400" dirty="0" smtClean="0"/>
                        <a:t>Task</a:t>
                      </a:r>
                      <a:endParaRPr lang="en-US" sz="1400" dirty="0"/>
                    </a:p>
                  </a:txBody>
                  <a:tcPr marL="95923" marR="95923"/>
                </a:tc>
              </a:tr>
              <a:tr h="370840">
                <a:tc>
                  <a:txBody>
                    <a:bodyPr/>
                    <a:lstStyle/>
                    <a:p>
                      <a:pPr algn="ctr"/>
                      <a:r>
                        <a:rPr lang="en-US" sz="1400" dirty="0" smtClean="0"/>
                        <a:t>3</a:t>
                      </a:r>
                      <a:endParaRPr lang="en-US" sz="1400" dirty="0"/>
                    </a:p>
                  </a:txBody>
                  <a:tcPr marL="95923" marR="95923"/>
                </a:tc>
                <a:tc>
                  <a:txBody>
                    <a:bodyPr/>
                    <a:lstStyle/>
                    <a:p>
                      <a:pPr algn="ctr"/>
                      <a:r>
                        <a:rPr lang="en-US" sz="1400" dirty="0" smtClean="0"/>
                        <a:t>Topic </a:t>
                      </a:r>
                      <a:endParaRPr lang="en-US" sz="1400" dirty="0"/>
                    </a:p>
                  </a:txBody>
                  <a:tcPr marL="95923" marR="95923"/>
                </a:tc>
                <a:tc>
                  <a:txBody>
                    <a:bodyPr/>
                    <a:lstStyle/>
                    <a:p>
                      <a:pPr algn="ctr"/>
                      <a:r>
                        <a:rPr lang="en-US" sz="1400" dirty="0" smtClean="0"/>
                        <a:t>Chapter</a:t>
                      </a:r>
                      <a:endParaRPr lang="en-US" sz="1400" dirty="0"/>
                    </a:p>
                  </a:txBody>
                  <a:tcPr marL="95923" marR="95923"/>
                </a:tc>
                <a:tc>
                  <a:txBody>
                    <a:bodyPr/>
                    <a:lstStyle/>
                    <a:p>
                      <a:pPr algn="ctr"/>
                      <a:r>
                        <a:rPr lang="en-US" sz="1400" dirty="0" smtClean="0"/>
                        <a:t>Task</a:t>
                      </a:r>
                    </a:p>
                  </a:txBody>
                  <a:tcPr marL="95923" marR="95923"/>
                </a:tc>
              </a:tr>
              <a:tr h="370840">
                <a:tc>
                  <a:txBody>
                    <a:bodyPr/>
                    <a:lstStyle/>
                    <a:p>
                      <a:pPr algn="ctr"/>
                      <a:endParaRPr lang="en-US" sz="1400" dirty="0"/>
                    </a:p>
                  </a:txBody>
                  <a:tcPr marL="95923" marR="95923"/>
                </a:tc>
                <a:tc>
                  <a:txBody>
                    <a:bodyPr/>
                    <a:lstStyle/>
                    <a:p>
                      <a:pPr algn="ctr"/>
                      <a:endParaRPr lang="en-US" sz="1400" dirty="0"/>
                    </a:p>
                  </a:txBody>
                  <a:tcPr marL="95923" marR="95923"/>
                </a:tc>
                <a:tc>
                  <a:txBody>
                    <a:bodyPr/>
                    <a:lstStyle/>
                    <a:p>
                      <a:pPr algn="ctr"/>
                      <a:endParaRPr lang="en-US" sz="1400" dirty="0"/>
                    </a:p>
                  </a:txBody>
                  <a:tcPr marL="95923" marR="95923"/>
                </a:tc>
                <a:tc>
                  <a:txBody>
                    <a:bodyPr/>
                    <a:lstStyle/>
                    <a:p>
                      <a:pPr algn="ctr"/>
                      <a:endParaRPr lang="en-US" sz="1400" dirty="0" smtClean="0"/>
                    </a:p>
                  </a:txBody>
                  <a:tcPr marL="95923" marR="95923"/>
                </a:tc>
              </a:tr>
              <a:tr h="370840">
                <a:tc>
                  <a:txBody>
                    <a:bodyPr/>
                    <a:lstStyle/>
                    <a:p>
                      <a:pPr algn="ctr"/>
                      <a:endParaRPr lang="en-US" sz="1400" dirty="0"/>
                    </a:p>
                  </a:txBody>
                  <a:tcPr marL="95923" marR="95923"/>
                </a:tc>
                <a:tc>
                  <a:txBody>
                    <a:bodyPr/>
                    <a:lstStyle/>
                    <a:p>
                      <a:pPr algn="ctr"/>
                      <a:endParaRPr lang="en-US" sz="1400" dirty="0"/>
                    </a:p>
                  </a:txBody>
                  <a:tcPr marL="95923" marR="95923"/>
                </a:tc>
                <a:tc>
                  <a:txBody>
                    <a:bodyPr/>
                    <a:lstStyle/>
                    <a:p>
                      <a:pPr algn="ctr"/>
                      <a:endParaRPr lang="en-US" sz="1400" dirty="0"/>
                    </a:p>
                  </a:txBody>
                  <a:tcPr marL="95923" marR="95923"/>
                </a:tc>
                <a:tc>
                  <a:txBody>
                    <a:bodyPr/>
                    <a:lstStyle/>
                    <a:p>
                      <a:pPr algn="ctr"/>
                      <a:endParaRPr lang="en-US" sz="1400" dirty="0" smtClean="0"/>
                    </a:p>
                  </a:txBody>
                  <a:tcPr marL="95923" marR="95923"/>
                </a:tc>
              </a:tr>
              <a:tr h="370840">
                <a:tc>
                  <a:txBody>
                    <a:bodyPr/>
                    <a:lstStyle/>
                    <a:p>
                      <a:pPr algn="ctr"/>
                      <a:endParaRPr lang="en-US" sz="1400" dirty="0"/>
                    </a:p>
                  </a:txBody>
                  <a:tcPr marL="95923" marR="95923"/>
                </a:tc>
                <a:tc>
                  <a:txBody>
                    <a:bodyPr/>
                    <a:lstStyle/>
                    <a:p>
                      <a:pPr algn="ctr"/>
                      <a:endParaRPr lang="en-US" sz="1400" dirty="0"/>
                    </a:p>
                  </a:txBody>
                  <a:tcPr marL="95923" marR="95923"/>
                </a:tc>
                <a:tc>
                  <a:txBody>
                    <a:bodyPr/>
                    <a:lstStyle/>
                    <a:p>
                      <a:pPr algn="ctr"/>
                      <a:endParaRPr lang="en-US" sz="1400" dirty="0"/>
                    </a:p>
                  </a:txBody>
                  <a:tcPr marL="95923" marR="95923"/>
                </a:tc>
                <a:tc>
                  <a:txBody>
                    <a:bodyPr/>
                    <a:lstStyle/>
                    <a:p>
                      <a:pPr algn="ctr"/>
                      <a:endParaRPr lang="en-US" sz="1400" dirty="0" smtClean="0"/>
                    </a:p>
                  </a:txBody>
                  <a:tcPr marL="95923" marR="95923"/>
                </a:tc>
              </a:tr>
              <a:tr h="370840">
                <a:tc>
                  <a:txBody>
                    <a:bodyPr/>
                    <a:lstStyle/>
                    <a:p>
                      <a:pPr algn="ctr"/>
                      <a:endParaRPr lang="en-US" sz="1400" dirty="0"/>
                    </a:p>
                  </a:txBody>
                  <a:tcPr marL="95923" marR="95923"/>
                </a:tc>
                <a:tc>
                  <a:txBody>
                    <a:bodyPr/>
                    <a:lstStyle/>
                    <a:p>
                      <a:pPr algn="ctr"/>
                      <a:endParaRPr lang="en-US" sz="1400" dirty="0"/>
                    </a:p>
                  </a:txBody>
                  <a:tcPr marL="95923" marR="95923"/>
                </a:tc>
                <a:tc>
                  <a:txBody>
                    <a:bodyPr/>
                    <a:lstStyle/>
                    <a:p>
                      <a:pPr algn="ctr"/>
                      <a:endParaRPr lang="en-US" sz="1400" dirty="0"/>
                    </a:p>
                  </a:txBody>
                  <a:tcPr marL="95923" marR="95923"/>
                </a:tc>
                <a:tc>
                  <a:txBody>
                    <a:bodyPr/>
                    <a:lstStyle/>
                    <a:p>
                      <a:pPr algn="ctr"/>
                      <a:endParaRPr lang="en-US" sz="1400" dirty="0" smtClean="0"/>
                    </a:p>
                  </a:txBody>
                  <a:tcPr marL="95923" marR="95923"/>
                </a:tc>
              </a:tr>
              <a:tr h="370840">
                <a:tc>
                  <a:txBody>
                    <a:bodyPr/>
                    <a:lstStyle/>
                    <a:p>
                      <a:pPr algn="ctr"/>
                      <a:endParaRPr lang="en-US" sz="1400" dirty="0"/>
                    </a:p>
                  </a:txBody>
                  <a:tcPr marL="95923" marR="95923"/>
                </a:tc>
                <a:tc>
                  <a:txBody>
                    <a:bodyPr/>
                    <a:lstStyle/>
                    <a:p>
                      <a:pPr algn="ctr"/>
                      <a:endParaRPr lang="en-US" sz="1400" dirty="0"/>
                    </a:p>
                  </a:txBody>
                  <a:tcPr marL="95923" marR="95923"/>
                </a:tc>
                <a:tc>
                  <a:txBody>
                    <a:bodyPr/>
                    <a:lstStyle/>
                    <a:p>
                      <a:pPr algn="ctr"/>
                      <a:endParaRPr lang="en-US" sz="1400" dirty="0"/>
                    </a:p>
                  </a:txBody>
                  <a:tcPr marL="95923" marR="95923"/>
                </a:tc>
                <a:tc>
                  <a:txBody>
                    <a:bodyPr/>
                    <a:lstStyle/>
                    <a:p>
                      <a:pPr algn="ctr"/>
                      <a:endParaRPr lang="en-US" sz="1400" dirty="0" smtClean="0"/>
                    </a:p>
                  </a:txBody>
                  <a:tcPr marL="95923" marR="95923"/>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Introduction/Course Description</a:t>
            </a:r>
            <a:endParaRPr lang="en-US" dirty="0"/>
          </a:p>
        </p:txBody>
      </p:sp>
      <p:sp>
        <p:nvSpPr>
          <p:cNvPr id="3" name="Rectangle 2"/>
          <p:cNvSpPr>
            <a:spLocks noGrp="1"/>
          </p:cNvSpPr>
          <p:nvPr>
            <p:ph sz="quarter" idx="1"/>
          </p:nvPr>
        </p:nvSpPr>
        <p:spPr/>
        <p:txBody>
          <a:bodyPr/>
          <a:lstStyle/>
          <a:p>
            <a:pPr>
              <a:buFont typeface="Wingdings" pitchFamily="2" charset="2"/>
              <a:buChar char="Ø"/>
            </a:pPr>
            <a:r>
              <a:rPr lang="en-US" dirty="0" smtClean="0"/>
              <a:t>Introduction</a:t>
            </a:r>
          </a:p>
          <a:p>
            <a:pPr lvl="1">
              <a:buFont typeface="Wingdings" pitchFamily="2" charset="2"/>
              <a:buChar char="Ø"/>
            </a:pPr>
            <a:r>
              <a:rPr lang="en-US" dirty="0" smtClean="0"/>
              <a:t>Introductory notes</a:t>
            </a:r>
          </a:p>
          <a:p>
            <a:pPr lvl="1">
              <a:buFont typeface="Wingdings" pitchFamily="2" charset="2"/>
              <a:buChar char="Ø"/>
            </a:pPr>
            <a:endParaRPr lang="en-US" dirty="0" smtClean="0"/>
          </a:p>
          <a:p>
            <a:pPr lvl="1">
              <a:buFont typeface="Wingdings" pitchFamily="2" charset="2"/>
              <a:buChar char="Ø"/>
            </a:pPr>
            <a:r>
              <a:rPr lang="en-US" dirty="0" smtClean="0"/>
              <a:t>Introductory notes</a:t>
            </a:r>
          </a:p>
          <a:p>
            <a:pPr lvl="1">
              <a:buNone/>
            </a:pPr>
            <a:endParaRPr lang="en-US" dirty="0" smtClean="0"/>
          </a:p>
          <a:p>
            <a:pPr lvl="1">
              <a:buFont typeface="Wingdings" pitchFamily="2" charset="2"/>
              <a:buChar char="Ø"/>
            </a:pPr>
            <a:r>
              <a:rPr lang="en-US" dirty="0" smtClean="0"/>
              <a:t>Introductory notes</a:t>
            </a:r>
          </a:p>
          <a:p>
            <a:pPr lvl="1">
              <a:buFont typeface="Wingdings" pitchFamily="2" charset="2"/>
              <a:buChar char="Ø"/>
            </a:pPr>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dirty="0" smtClean="0"/>
              <a:t>Objectives and Results</a:t>
            </a:r>
            <a:endParaRPr lang="en-US" dirty="0"/>
          </a:p>
        </p:txBody>
      </p:sp>
      <p:sp>
        <p:nvSpPr>
          <p:cNvPr id="3" name="Rectangle 2"/>
          <p:cNvSpPr>
            <a:spLocks noGrp="1"/>
          </p:cNvSpPr>
          <p:nvPr>
            <p:ph sz="quarter" idx="1"/>
          </p:nvPr>
        </p:nvSpPr>
        <p:spPr>
          <a:xfrm>
            <a:off x="609600" y="1600200"/>
            <a:ext cx="8153400" cy="4495800"/>
          </a:xfrm>
        </p:spPr>
        <p:txBody>
          <a:bodyPr>
            <a:normAutofit/>
          </a:bodyPr>
          <a:lstStyle/>
          <a:p>
            <a:pPr>
              <a:buFont typeface="Wingdings" pitchFamily="2" charset="2"/>
              <a:buChar char="Ø"/>
            </a:pPr>
            <a:r>
              <a:rPr lang="en-US" dirty="0" smtClean="0"/>
              <a:t>Objectives</a:t>
            </a:r>
          </a:p>
          <a:p>
            <a:pPr lvl="1">
              <a:buFont typeface="Wingdings" pitchFamily="2" charset="2"/>
              <a:buChar char="Ø"/>
            </a:pPr>
            <a:r>
              <a:rPr lang="en-US" dirty="0" smtClean="0"/>
              <a:t>Course objective 1</a:t>
            </a:r>
          </a:p>
          <a:p>
            <a:pPr lvl="1">
              <a:buFont typeface="Wingdings" pitchFamily="2" charset="2"/>
              <a:buChar char="Ø"/>
            </a:pPr>
            <a:r>
              <a:rPr lang="en-US" dirty="0" smtClean="0"/>
              <a:t>Course objective 2</a:t>
            </a:r>
          </a:p>
          <a:p>
            <a:pPr lvl="1">
              <a:buFont typeface="Wingdings" pitchFamily="2" charset="2"/>
              <a:buChar char="Ø"/>
            </a:pPr>
            <a:r>
              <a:rPr lang="en-US" dirty="0" smtClean="0"/>
              <a:t>Course objective 3</a:t>
            </a:r>
          </a:p>
          <a:p>
            <a:pPr>
              <a:buFont typeface="Wingdings" pitchFamily="2" charset="2"/>
              <a:buChar char="Ø"/>
            </a:pPr>
            <a:r>
              <a:rPr lang="en-US" dirty="0" smtClean="0"/>
              <a:t>Results</a:t>
            </a:r>
          </a:p>
          <a:p>
            <a:pPr lvl="1">
              <a:buFont typeface="Wingdings" pitchFamily="2" charset="2"/>
              <a:buChar char="Ø"/>
            </a:pPr>
            <a:r>
              <a:rPr lang="en-US" dirty="0" smtClean="0"/>
              <a:t>Expected results</a:t>
            </a:r>
          </a:p>
          <a:p>
            <a:pPr>
              <a:buFont typeface="Wingdings" pitchFamily="2" charset="2"/>
              <a:buChar char="Ø"/>
            </a:pPr>
            <a:r>
              <a:rPr lang="en-US" dirty="0" smtClean="0"/>
              <a:t>Skills developed</a:t>
            </a:r>
          </a:p>
          <a:p>
            <a:pPr lvl="1">
              <a:buFont typeface="Wingdings" pitchFamily="2" charset="2"/>
              <a:buChar char="Ø"/>
            </a:pPr>
            <a:r>
              <a:rPr lang="en-US" dirty="0" smtClean="0"/>
              <a:t>Skill 1</a:t>
            </a:r>
          </a:p>
          <a:p>
            <a:pPr lvl="1">
              <a:buFont typeface="Wingdings" pitchFamily="2" charset="2"/>
              <a:buChar char="Ø"/>
            </a:pPr>
            <a:r>
              <a:rPr lang="en-US" dirty="0" smtClean="0"/>
              <a:t>Skill 2</a:t>
            </a:r>
          </a:p>
          <a:p>
            <a:pPr lvl="1">
              <a:buFont typeface="Wingdings" pitchFamily="2" charset="2"/>
              <a:buChar char="Ø"/>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Strengths</a:t>
            </a:r>
            <a:endParaRPr lang="en-US" dirty="0"/>
          </a:p>
        </p:txBody>
      </p:sp>
      <p:sp>
        <p:nvSpPr>
          <p:cNvPr id="3" name="Rectangle 2"/>
          <p:cNvSpPr>
            <a:spLocks noGrp="1"/>
          </p:cNvSpPr>
          <p:nvPr>
            <p:ph sz="quarter" idx="1"/>
          </p:nvPr>
        </p:nvSpPr>
        <p:spPr/>
        <p:txBody>
          <a:bodyPr>
            <a:normAutofit/>
          </a:bodyPr>
          <a:lstStyle/>
          <a:p>
            <a:pPr>
              <a:buFont typeface="Wingdings" pitchFamily="2" charset="2"/>
              <a:buChar char="Ø"/>
            </a:pPr>
            <a:r>
              <a:rPr lang="en-US" dirty="0"/>
              <a:t>Elastic </a:t>
            </a:r>
            <a:r>
              <a:rPr lang="en-US" dirty="0" smtClean="0"/>
              <a:t>scaling </a:t>
            </a:r>
          </a:p>
          <a:p>
            <a:pPr>
              <a:buFont typeface="Wingdings" pitchFamily="2" charset="2"/>
              <a:buChar char="Ø"/>
            </a:pPr>
            <a:r>
              <a:rPr lang="en-US" dirty="0" smtClean="0"/>
              <a:t>Big data</a:t>
            </a:r>
          </a:p>
          <a:p>
            <a:pPr>
              <a:buFont typeface="Wingdings" pitchFamily="2" charset="2"/>
              <a:buChar char="Ø"/>
            </a:pPr>
            <a:r>
              <a:rPr lang="en-US" dirty="0"/>
              <a:t>Less </a:t>
            </a:r>
            <a:r>
              <a:rPr lang="en-US" dirty="0" smtClean="0"/>
              <a:t>management</a:t>
            </a:r>
          </a:p>
          <a:p>
            <a:pPr>
              <a:buFont typeface="Wingdings" pitchFamily="2" charset="2"/>
              <a:buChar char="Ø"/>
            </a:pPr>
            <a:r>
              <a:rPr lang="en-US" dirty="0" smtClean="0"/>
              <a:t>Economics</a:t>
            </a:r>
          </a:p>
          <a:p>
            <a:pPr>
              <a:buFont typeface="Wingdings" pitchFamily="2" charset="2"/>
              <a:buChar char="Ø"/>
            </a:pPr>
            <a:r>
              <a:rPr lang="en-US" dirty="0"/>
              <a:t>Flexible data models</a:t>
            </a:r>
            <a:endParaRPr lang="en-US" dirty="0" smtClean="0"/>
          </a:p>
        </p:txBody>
      </p:sp>
    </p:spTree>
    <p:extLst>
      <p:ext uri="{BB962C8B-B14F-4D97-AF65-F5344CB8AC3E}">
        <p14:creationId xmlns:p14="http://schemas.microsoft.com/office/powerpoint/2010/main" val="761815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Vocabulary</a:t>
            </a:r>
            <a:endParaRPr lang="en-US" dirty="0"/>
          </a:p>
        </p:txBody>
      </p:sp>
      <p:sp>
        <p:nvSpPr>
          <p:cNvPr id="3" name="Rectangle 2"/>
          <p:cNvSpPr>
            <a:spLocks noGrp="1"/>
          </p:cNvSpPr>
          <p:nvPr>
            <p:ph sz="quarter" idx="1"/>
          </p:nvPr>
        </p:nvSpPr>
        <p:spPr/>
        <p:txBody>
          <a:bodyPr/>
          <a:lstStyle/>
          <a:p>
            <a:pPr>
              <a:buFont typeface="Wingdings" pitchFamily="2" charset="2"/>
              <a:buChar char="Ø"/>
            </a:pPr>
            <a:r>
              <a:rPr lang="en-US" dirty="0" smtClean="0"/>
              <a:t>Term One</a:t>
            </a:r>
          </a:p>
          <a:p>
            <a:pPr lvl="1">
              <a:buFont typeface="Wingdings" pitchFamily="2" charset="2"/>
              <a:buChar char="Ø"/>
            </a:pPr>
            <a:r>
              <a:rPr lang="en-US" dirty="0" smtClean="0"/>
              <a:t>Definition A</a:t>
            </a:r>
          </a:p>
          <a:p>
            <a:pPr lvl="1">
              <a:buFont typeface="Wingdings" pitchFamily="2" charset="2"/>
              <a:buChar char="Ø"/>
            </a:pPr>
            <a:r>
              <a:rPr lang="en-US" dirty="0" smtClean="0"/>
              <a:t>Definition B</a:t>
            </a:r>
          </a:p>
          <a:p>
            <a:pPr>
              <a:buFont typeface="Wingdings" pitchFamily="2" charset="2"/>
              <a:buChar char="Ø"/>
            </a:pPr>
            <a:r>
              <a:rPr lang="en-US" dirty="0" smtClean="0"/>
              <a:t>Term Two</a:t>
            </a:r>
          </a:p>
          <a:p>
            <a:pPr lvl="1">
              <a:buFont typeface="Wingdings" pitchFamily="2" charset="2"/>
              <a:buChar char="Ø"/>
            </a:pPr>
            <a:r>
              <a:rPr lang="en-US" dirty="0" smtClean="0"/>
              <a:t>Definition</a:t>
            </a:r>
          </a:p>
          <a:p>
            <a:pPr>
              <a:buFont typeface="Wingdings" pitchFamily="2" charset="2"/>
              <a:buChar char="Ø"/>
            </a:pPr>
            <a:r>
              <a:rPr lang="en-US" dirty="0" smtClean="0"/>
              <a:t>Term Three</a:t>
            </a:r>
          </a:p>
          <a:p>
            <a:pPr lvl="1">
              <a:buFont typeface="Wingdings" pitchFamily="2" charset="2"/>
              <a:buChar char="Ø"/>
            </a:pPr>
            <a:r>
              <a:rPr lang="en-US" dirty="0" smtClean="0"/>
              <a:t>Definition</a:t>
            </a:r>
          </a:p>
          <a:p>
            <a:pPr lvl="1">
              <a:buFont typeface="Wingdings" pitchFamily="2" charset="2"/>
              <a:buChar char="Ø"/>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Procedures/Lecture Slide</a:t>
            </a:r>
            <a:endParaRPr lang="en-US" dirty="0"/>
          </a:p>
        </p:txBody>
      </p:sp>
      <p:sp>
        <p:nvSpPr>
          <p:cNvPr id="3" name="Rectangle 2"/>
          <p:cNvSpPr>
            <a:spLocks noGrp="1"/>
          </p:cNvSpPr>
          <p:nvPr>
            <p:ph sz="quarter" idx="1"/>
          </p:nvPr>
        </p:nvSpPr>
        <p:spPr/>
        <p:txBody>
          <a:bodyPr/>
          <a:lstStyle/>
          <a:p>
            <a:pPr>
              <a:buFont typeface="Wingdings" pitchFamily="2" charset="2"/>
              <a:buChar char="Ø"/>
            </a:pPr>
            <a:r>
              <a:rPr lang="en-US" dirty="0" smtClean="0"/>
              <a:t>Add procedure here</a:t>
            </a:r>
          </a:p>
          <a:p>
            <a:pPr lvl="1">
              <a:buFont typeface="Wingdings" pitchFamily="2" charset="2"/>
              <a:buChar char="Ø"/>
            </a:pPr>
            <a:r>
              <a:rPr lang="en-US" dirty="0" smtClean="0"/>
              <a:t>Step one</a:t>
            </a:r>
          </a:p>
          <a:p>
            <a:pPr lvl="1">
              <a:buFont typeface="Wingdings" pitchFamily="2" charset="2"/>
              <a:buChar char="Ø"/>
            </a:pPr>
            <a:r>
              <a:rPr lang="en-US" dirty="0" smtClean="0"/>
              <a:t>Step two</a:t>
            </a:r>
            <a:endParaRPr lang="en-US" dirty="0"/>
          </a:p>
        </p:txBody>
      </p:sp>
      <p:pic>
        <p:nvPicPr>
          <p:cNvPr id="5" name="Content Placeholder 4" descr="book.png"/>
          <p:cNvPicPr>
            <a:picLocks noGrp="1" noChangeAspect="1"/>
          </p:cNvPicPr>
          <p:nvPr>
            <p:ph sz="quarter" idx="2"/>
          </p:nvPr>
        </p:nvPicPr>
        <p:blipFill>
          <a:blip r:embed="rId3" cstate="print">
            <a:duotone>
              <a:schemeClr val="bg2">
                <a:shade val="45000"/>
                <a:satMod val="135000"/>
              </a:schemeClr>
              <a:prstClr val="white"/>
            </a:duotone>
            <a:lum bright="2000" contrast="-11000"/>
          </a:blip>
          <a:stretch>
            <a:fillRect/>
          </a:stretch>
        </p:blipFill>
        <p:spPr>
          <a:xfrm>
            <a:off x="4495800" y="1600200"/>
            <a:ext cx="4387850" cy="4800600"/>
          </a:xfrm>
          <a:ln w="50800" cmpd="dbl">
            <a:solidFill>
              <a:schemeClr val="accent2">
                <a:lumMod val="75000"/>
              </a:schemeClr>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Graphs/Charts 1</a:t>
            </a:r>
            <a:endParaRPr lang="en-US" dirty="0"/>
          </a:p>
        </p:txBody>
      </p:sp>
      <p:graphicFrame>
        <p:nvGraphicFramePr>
          <p:cNvPr id="4" name="Content Placeholder 3"/>
          <p:cNvGraphicFramePr>
            <a:graphicFrameLocks noGrp="1"/>
          </p:cNvGraphicFramePr>
          <p:nvPr>
            <p:ph sz="quarter" idx="1"/>
          </p:nvPr>
        </p:nvGraphicFramePr>
        <p:xfrm>
          <a:off x="612775" y="1600200"/>
          <a:ext cx="8153400" cy="4495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Graphs/Charts 2</a:t>
            </a:r>
            <a:endParaRPr lang="en-US" dirty="0"/>
          </a:p>
        </p:txBody>
      </p:sp>
      <p:graphicFrame>
        <p:nvGraphicFramePr>
          <p:cNvPr id="4" name="Content Placeholder 3"/>
          <p:cNvGraphicFramePr>
            <a:graphicFrameLocks noGrp="1"/>
          </p:cNvGraphicFramePr>
          <p:nvPr>
            <p:ph sz="quarter" idx="1"/>
          </p:nvPr>
        </p:nvGraphicFramePr>
        <p:xfrm>
          <a:off x="612775" y="1600200"/>
          <a:ext cx="8153400" cy="4495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Conclusion</a:t>
            </a:r>
            <a:endParaRPr lang="en-US" dirty="0"/>
          </a:p>
        </p:txBody>
      </p:sp>
      <p:sp>
        <p:nvSpPr>
          <p:cNvPr id="3" name="Rectangle 2"/>
          <p:cNvSpPr>
            <a:spLocks noGrp="1"/>
          </p:cNvSpPr>
          <p:nvPr>
            <p:ph sz="quarter" idx="1"/>
          </p:nvPr>
        </p:nvSpPr>
        <p:spPr/>
        <p:txBody>
          <a:bodyPr/>
          <a:lstStyle/>
          <a:p>
            <a:pPr>
              <a:buFont typeface="Wingdings" pitchFamily="2" charset="2"/>
              <a:buChar char="Ø"/>
            </a:pPr>
            <a:r>
              <a:rPr lang="en-US" dirty="0" smtClean="0"/>
              <a:t>Add your conclusions here.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Questions/Discussions</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dirty="0" smtClean="0"/>
              <a:t>Question One</a:t>
            </a:r>
          </a:p>
          <a:p>
            <a:pPr lvl="1">
              <a:buFont typeface="Wingdings" pitchFamily="2" charset="2"/>
              <a:buChar char="Ø"/>
            </a:pPr>
            <a:r>
              <a:rPr lang="en-US" dirty="0" smtClean="0"/>
              <a:t>Discussion</a:t>
            </a:r>
          </a:p>
          <a:p>
            <a:pPr lvl="1">
              <a:buFont typeface="Wingdings" pitchFamily="2" charset="2"/>
              <a:buChar char="Ø"/>
            </a:pPr>
            <a:r>
              <a:rPr lang="en-US" dirty="0" smtClean="0"/>
              <a:t>Discussion</a:t>
            </a:r>
          </a:p>
          <a:p>
            <a:pPr>
              <a:buFont typeface="Wingdings" pitchFamily="2" charset="2"/>
              <a:buChar char="Ø"/>
            </a:pPr>
            <a:r>
              <a:rPr lang="en-US" dirty="0" smtClean="0"/>
              <a:t>Question Two</a:t>
            </a:r>
          </a:p>
          <a:p>
            <a:pPr lvl="1">
              <a:buFont typeface="Wingdings" pitchFamily="2" charset="2"/>
              <a:buChar char="Ø"/>
            </a:pPr>
            <a:r>
              <a:rPr lang="en-US" dirty="0" smtClean="0"/>
              <a:t>Discussion</a:t>
            </a:r>
          </a:p>
          <a:p>
            <a:pPr>
              <a:buFont typeface="Wingdings" pitchFamily="2" charset="2"/>
              <a:buChar char="Ø"/>
            </a:pPr>
            <a:r>
              <a:rPr lang="en-US" dirty="0" smtClean="0"/>
              <a:t>Questions Three</a:t>
            </a:r>
          </a:p>
          <a:p>
            <a:pPr lvl="1">
              <a:buFont typeface="Wingdings" pitchFamily="2" charset="2"/>
              <a:buChar char="Ø"/>
            </a:pPr>
            <a:r>
              <a:rPr lang="en-US" dirty="0" smtClean="0"/>
              <a:t>Discussion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Remind</a:t>
            </a:r>
            <a:endParaRPr lang="en-US" dirty="0"/>
          </a:p>
        </p:txBody>
      </p:sp>
      <p:sp>
        <p:nvSpPr>
          <p:cNvPr id="3" name="Rectangle 2"/>
          <p:cNvSpPr>
            <a:spLocks noGrp="1"/>
          </p:cNvSpPr>
          <p:nvPr>
            <p:ph sz="quarter" idx="1"/>
          </p:nvPr>
        </p:nvSpPr>
        <p:spPr/>
        <p:txBody>
          <a:bodyPr>
            <a:normAutofit fontScale="92500" lnSpcReduction="10000"/>
          </a:bodyPr>
          <a:lstStyle/>
          <a:p>
            <a:pPr>
              <a:buFont typeface="Wingdings" pitchFamily="2" charset="2"/>
              <a:buChar char="Ø"/>
            </a:pPr>
            <a:r>
              <a:rPr lang="en-US" dirty="0" smtClean="0"/>
              <a:t>Data, Information.</a:t>
            </a:r>
          </a:p>
          <a:p>
            <a:pPr>
              <a:buFont typeface="Wingdings" pitchFamily="2" charset="2"/>
              <a:buChar char="Ø"/>
            </a:pPr>
            <a:r>
              <a:rPr lang="en-US" dirty="0" smtClean="0"/>
              <a:t>DB</a:t>
            </a:r>
            <a:r>
              <a:rPr lang="en-US" dirty="0"/>
              <a:t>: a set of related data and the way it is organized.</a:t>
            </a:r>
            <a:endParaRPr lang="en-US" dirty="0" smtClean="0"/>
          </a:p>
          <a:p>
            <a:pPr>
              <a:buFont typeface="Wingdings" pitchFamily="2" charset="2"/>
              <a:buChar char="Ø"/>
            </a:pPr>
            <a:r>
              <a:rPr lang="en-US" dirty="0" smtClean="0"/>
              <a:t>DBMS</a:t>
            </a:r>
            <a:r>
              <a:rPr lang="en-US" dirty="0"/>
              <a:t>: a </a:t>
            </a:r>
            <a:r>
              <a:rPr lang="en-US" dirty="0" smtClean="0"/>
              <a:t>software </a:t>
            </a:r>
            <a:r>
              <a:rPr lang="en-US" dirty="0"/>
              <a:t>that interacts with end-users, other </a:t>
            </a:r>
            <a:r>
              <a:rPr lang="en-US" dirty="0" smtClean="0"/>
              <a:t>apps</a:t>
            </a:r>
            <a:r>
              <a:rPr lang="en-US" dirty="0"/>
              <a:t>, and the </a:t>
            </a:r>
            <a:r>
              <a:rPr lang="en-US" dirty="0" smtClean="0"/>
              <a:t>DB to </a:t>
            </a:r>
            <a:r>
              <a:rPr lang="en-US" dirty="0"/>
              <a:t>capture and analyze </a:t>
            </a:r>
            <a:r>
              <a:rPr lang="en-US" dirty="0" smtClean="0"/>
              <a:t>data. </a:t>
            </a:r>
            <a:r>
              <a:rPr lang="en-US" dirty="0"/>
              <a:t>A general-purpose DBMS allows the definition, creation, querying, update, and administration of </a:t>
            </a:r>
            <a:r>
              <a:rPr lang="en-US" dirty="0" smtClean="0"/>
              <a:t>databases. Ex: MySQL</a:t>
            </a:r>
            <a:r>
              <a:rPr lang="en-US" dirty="0"/>
              <a:t>, Microsoft SQL server, </a:t>
            </a:r>
            <a:r>
              <a:rPr lang="en-US" dirty="0" smtClean="0"/>
              <a:t>Oracle, </a:t>
            </a:r>
            <a:r>
              <a:rPr lang="en-US" dirty="0" err="1" smtClean="0"/>
              <a:t>MongoDB</a:t>
            </a:r>
            <a:r>
              <a:rPr lang="en-US" dirty="0"/>
              <a:t>, </a:t>
            </a:r>
            <a:r>
              <a:rPr lang="en-US" dirty="0" smtClean="0"/>
              <a:t>..</a:t>
            </a:r>
          </a:p>
          <a:p>
            <a:pPr>
              <a:buFont typeface="Wingdings" pitchFamily="2" charset="2"/>
              <a:buChar char="Ø"/>
            </a:pPr>
            <a:r>
              <a:rPr lang="en-US" dirty="0"/>
              <a:t>SQL </a:t>
            </a:r>
            <a:r>
              <a:rPr lang="en-US" dirty="0" smtClean="0"/>
              <a:t>is not DB or </a:t>
            </a:r>
            <a:r>
              <a:rPr lang="en-US" dirty="0"/>
              <a:t>DBMS. </a:t>
            </a:r>
            <a:r>
              <a:rPr lang="en-US" dirty="0" smtClean="0"/>
              <a:t>It’s a database language. It works on a DBMS.</a:t>
            </a:r>
          </a:p>
        </p:txBody>
      </p:sp>
    </p:spTree>
    <p:extLst>
      <p:ext uri="{BB962C8B-B14F-4D97-AF65-F5344CB8AC3E}">
        <p14:creationId xmlns:p14="http://schemas.microsoft.com/office/powerpoint/2010/main" val="424621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a:t>database </a:t>
            </a:r>
            <a:r>
              <a:rPr lang="en-US" b="1" dirty="0" smtClean="0"/>
              <a:t>model </a:t>
            </a:r>
            <a:r>
              <a:rPr lang="en-US" b="1" dirty="0"/>
              <a:t>/ data model</a:t>
            </a:r>
            <a:endParaRPr lang="en-US"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65709" y="1600200"/>
            <a:ext cx="6247531" cy="4495800"/>
          </a:xfrm>
        </p:spPr>
      </p:pic>
    </p:spTree>
    <p:extLst>
      <p:ext uri="{BB962C8B-B14F-4D97-AF65-F5344CB8AC3E}">
        <p14:creationId xmlns:p14="http://schemas.microsoft.com/office/powerpoint/2010/main" val="39585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sz="3600" b="1" dirty="0" smtClean="0"/>
              <a:t>Models: </a:t>
            </a:r>
            <a:r>
              <a:rPr lang="en-US" sz="3600" dirty="0"/>
              <a:t>How Does a NoSQL Database Work</a:t>
            </a:r>
            <a:r>
              <a:rPr lang="en-US" sz="3600" dirty="0" smtClean="0"/>
              <a:t>?</a:t>
            </a:r>
            <a:endParaRPr lang="en-US" dirty="0"/>
          </a:p>
        </p:txBody>
      </p:sp>
      <p:sp>
        <p:nvSpPr>
          <p:cNvPr id="3" name="Rectangle 2"/>
          <p:cNvSpPr>
            <a:spLocks noGrp="1"/>
          </p:cNvSpPr>
          <p:nvPr>
            <p:ph sz="quarter" idx="1"/>
          </p:nvPr>
        </p:nvSpPr>
        <p:spPr/>
        <p:txBody>
          <a:bodyPr>
            <a:normAutofit fontScale="92500"/>
          </a:bodyPr>
          <a:lstStyle/>
          <a:p>
            <a:pPr>
              <a:buFont typeface="Wingdings" pitchFamily="2" charset="2"/>
              <a:buChar char="Ø"/>
            </a:pPr>
            <a:r>
              <a:rPr lang="en-US" dirty="0"/>
              <a:t>the logical structure of a database and fundamentally determines in which manner data can be stored, organized and manipulated</a:t>
            </a:r>
            <a:r>
              <a:rPr lang="en-US" dirty="0" smtClean="0"/>
              <a:t>.</a:t>
            </a:r>
          </a:p>
          <a:p>
            <a:pPr>
              <a:buFont typeface="Wingdings" pitchFamily="2" charset="2"/>
              <a:buChar char="Ø"/>
            </a:pPr>
            <a:r>
              <a:rPr lang="en-US" dirty="0" smtClean="0"/>
              <a:t>the </a:t>
            </a:r>
            <a:r>
              <a:rPr lang="en-US" dirty="0"/>
              <a:t>most popular example of a database model is the </a:t>
            </a:r>
            <a:r>
              <a:rPr lang="en-US" u="sng" dirty="0"/>
              <a:t>relational model</a:t>
            </a:r>
            <a:r>
              <a:rPr lang="en-US" dirty="0"/>
              <a:t>, which uses a table-based </a:t>
            </a:r>
            <a:r>
              <a:rPr lang="en-US" dirty="0" smtClean="0"/>
              <a:t>format</a:t>
            </a:r>
          </a:p>
          <a:p>
            <a:pPr>
              <a:buFont typeface="Wingdings" pitchFamily="2" charset="2"/>
              <a:buChar char="Ø"/>
            </a:pPr>
            <a:r>
              <a:rPr lang="en-US" dirty="0"/>
              <a:t>NoSQL database systems </a:t>
            </a:r>
            <a:r>
              <a:rPr lang="en-US" dirty="0" smtClean="0"/>
              <a:t> use </a:t>
            </a:r>
            <a:r>
              <a:rPr lang="en-US" dirty="0"/>
              <a:t>a variety of models for data management, such as in-memory key-value stores, graph data models, and document stores.</a:t>
            </a:r>
            <a:endParaRPr lang="en-US" dirty="0" smtClean="0"/>
          </a:p>
        </p:txBody>
      </p:sp>
    </p:spTree>
    <p:extLst>
      <p:ext uri="{BB962C8B-B14F-4D97-AF65-F5344CB8AC3E}">
        <p14:creationId xmlns:p14="http://schemas.microsoft.com/office/powerpoint/2010/main" val="296152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smtClean="0"/>
              <a:t>DBMS types</a:t>
            </a:r>
            <a:endParaRPr lang="en-US" dirty="0"/>
          </a:p>
        </p:txBody>
      </p:sp>
      <p:sp>
        <p:nvSpPr>
          <p:cNvPr id="3" name="Rectangle 2"/>
          <p:cNvSpPr>
            <a:spLocks noGrp="1"/>
          </p:cNvSpPr>
          <p:nvPr>
            <p:ph sz="quarter" idx="1"/>
          </p:nvPr>
        </p:nvSpPr>
        <p:spPr/>
        <p:txBody>
          <a:bodyPr>
            <a:normAutofit/>
          </a:bodyPr>
          <a:lstStyle/>
          <a:p>
            <a:pPr>
              <a:buFont typeface="Wingdings" pitchFamily="2" charset="2"/>
              <a:buChar char="Ø"/>
            </a:pPr>
            <a:r>
              <a:rPr lang="en-US" dirty="0"/>
              <a:t>Object-oriented </a:t>
            </a:r>
            <a:endParaRPr lang="en-US" dirty="0" smtClean="0"/>
          </a:p>
          <a:p>
            <a:pPr>
              <a:buFont typeface="Wingdings" pitchFamily="2" charset="2"/>
              <a:buChar char="Ø"/>
            </a:pPr>
            <a:r>
              <a:rPr lang="en-US" dirty="0" smtClean="0"/>
              <a:t>Relational</a:t>
            </a:r>
          </a:p>
          <a:p>
            <a:pPr>
              <a:buFont typeface="Wingdings" pitchFamily="2" charset="2"/>
              <a:buChar char="Ø"/>
            </a:pPr>
            <a:r>
              <a:rPr lang="en-US" dirty="0" smtClean="0"/>
              <a:t>Document-oriented </a:t>
            </a:r>
          </a:p>
          <a:p>
            <a:pPr>
              <a:buFont typeface="Wingdings" pitchFamily="2" charset="2"/>
              <a:buChar char="Ø"/>
            </a:pPr>
            <a:r>
              <a:rPr lang="en-US" dirty="0" smtClean="0"/>
              <a:t>Graph </a:t>
            </a:r>
          </a:p>
          <a:p>
            <a:pPr>
              <a:buFont typeface="Wingdings" pitchFamily="2" charset="2"/>
              <a:buChar char="Ø"/>
            </a:pPr>
            <a:r>
              <a:rPr lang="en-US" dirty="0" smtClean="0"/>
              <a:t>NoSQL </a:t>
            </a:r>
          </a:p>
          <a:p>
            <a:pPr>
              <a:buFont typeface="Wingdings" pitchFamily="2" charset="2"/>
              <a:buChar char="Ø"/>
            </a:pPr>
            <a:r>
              <a:rPr lang="en-US" dirty="0" err="1" smtClean="0"/>
              <a:t>NewSQL</a:t>
            </a:r>
            <a:endParaRPr lang="en-US" dirty="0" smtClean="0"/>
          </a:p>
        </p:txBody>
      </p:sp>
    </p:spTree>
    <p:extLst>
      <p:ext uri="{BB962C8B-B14F-4D97-AF65-F5344CB8AC3E}">
        <p14:creationId xmlns:p14="http://schemas.microsoft.com/office/powerpoint/2010/main" val="289092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err="1"/>
              <a:t>Cấu</a:t>
            </a:r>
            <a:r>
              <a:rPr lang="en-US" b="1" dirty="0"/>
              <a:t> </a:t>
            </a:r>
            <a:r>
              <a:rPr lang="en-US" b="1" dirty="0" err="1"/>
              <a:t>trúc</a:t>
            </a:r>
            <a:r>
              <a:rPr lang="en-US" b="1" dirty="0"/>
              <a:t> </a:t>
            </a:r>
            <a:r>
              <a:rPr lang="en-US" b="1" dirty="0" err="1"/>
              <a:t>của</a:t>
            </a:r>
            <a:r>
              <a:rPr lang="en-US" b="1" dirty="0"/>
              <a:t> </a:t>
            </a:r>
            <a:r>
              <a:rPr lang="en-US" b="1" dirty="0" err="1"/>
              <a:t>một</a:t>
            </a:r>
            <a:r>
              <a:rPr lang="en-US" b="1" dirty="0"/>
              <a:t> DBMS</a:t>
            </a:r>
            <a:endParaRPr lang="en-US"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760873" y="1600200"/>
            <a:ext cx="5857203" cy="4495800"/>
          </a:xfrm>
        </p:spPr>
      </p:pic>
    </p:spTree>
    <p:extLst>
      <p:ext uri="{BB962C8B-B14F-4D97-AF65-F5344CB8AC3E}">
        <p14:creationId xmlns:p14="http://schemas.microsoft.com/office/powerpoint/2010/main" val="178916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1" dirty="0"/>
              <a:t>RDBMS</a:t>
            </a:r>
            <a:endParaRPr lang="en-US" dirty="0"/>
          </a:p>
        </p:txBody>
      </p:sp>
      <p:sp>
        <p:nvSpPr>
          <p:cNvPr id="3" name="Rectangle 2"/>
          <p:cNvSpPr>
            <a:spLocks noGrp="1"/>
          </p:cNvSpPr>
          <p:nvPr>
            <p:ph sz="quarter" idx="1"/>
          </p:nvPr>
        </p:nvSpPr>
        <p:spPr/>
        <p:txBody>
          <a:bodyPr>
            <a:normAutofit fontScale="77500" lnSpcReduction="20000"/>
          </a:bodyPr>
          <a:lstStyle/>
          <a:p>
            <a:pPr>
              <a:buFont typeface="Wingdings" pitchFamily="2" charset="2"/>
              <a:buChar char="Ø"/>
            </a:pPr>
            <a:r>
              <a:rPr lang="en-US" dirty="0"/>
              <a:t>It is a mathematical model defined in terms of </a:t>
            </a:r>
            <a:r>
              <a:rPr lang="en-US" u="sng" dirty="0"/>
              <a:t>predicate logic</a:t>
            </a:r>
            <a:r>
              <a:rPr lang="en-US" dirty="0"/>
              <a:t> and </a:t>
            </a:r>
            <a:r>
              <a:rPr lang="en-US" u="sng" dirty="0"/>
              <a:t>set theory</a:t>
            </a:r>
          </a:p>
          <a:p>
            <a:pPr>
              <a:buFont typeface="Wingdings" pitchFamily="2" charset="2"/>
              <a:buChar char="Ø"/>
            </a:pPr>
            <a:r>
              <a:rPr lang="en-US" dirty="0" smtClean="0"/>
              <a:t>A </a:t>
            </a:r>
            <a:r>
              <a:rPr lang="en-US" dirty="0"/>
              <a:t>relation is a table with columns and </a:t>
            </a:r>
            <a:r>
              <a:rPr lang="en-US" dirty="0" smtClean="0"/>
              <a:t>rows</a:t>
            </a:r>
            <a:r>
              <a:rPr lang="en-US" dirty="0"/>
              <a:t>, where information about a particular </a:t>
            </a:r>
            <a:r>
              <a:rPr lang="en-US" dirty="0" smtClean="0"/>
              <a:t>entity </a:t>
            </a:r>
            <a:r>
              <a:rPr lang="en-US" dirty="0"/>
              <a:t>is represented in rows (also called tuples) and columns.</a:t>
            </a:r>
            <a:endParaRPr lang="en-US" dirty="0" smtClean="0"/>
          </a:p>
          <a:p>
            <a:pPr>
              <a:buFont typeface="Wingdings" pitchFamily="2" charset="2"/>
              <a:buChar char="Ø"/>
            </a:pPr>
            <a:r>
              <a:rPr lang="en-US" dirty="0" smtClean="0"/>
              <a:t>The </a:t>
            </a:r>
            <a:r>
              <a:rPr lang="en-US" dirty="0"/>
              <a:t>"relation" in "relational database" refers to the various tables in the database; a relation is a set of </a:t>
            </a:r>
            <a:r>
              <a:rPr lang="en-US" dirty="0" smtClean="0"/>
              <a:t>tuples</a:t>
            </a:r>
          </a:p>
          <a:p>
            <a:pPr>
              <a:buFont typeface="Wingdings" pitchFamily="2" charset="2"/>
              <a:buChar char="Ø"/>
            </a:pPr>
            <a:r>
              <a:rPr lang="en-US" dirty="0"/>
              <a:t>The most common query language used with the relational model is the Structured Query Language (SQL).</a:t>
            </a:r>
            <a:endParaRPr lang="en-US" dirty="0" smtClean="0"/>
          </a:p>
          <a:p>
            <a:pPr>
              <a:buFont typeface="Wingdings" pitchFamily="2" charset="2"/>
              <a:buChar char="Ø"/>
            </a:pPr>
            <a:r>
              <a:rPr lang="en-US" dirty="0"/>
              <a:t>MySQL, Microsoft SQL Server, </a:t>
            </a:r>
            <a:r>
              <a:rPr lang="en-US" dirty="0" smtClean="0"/>
              <a:t>Oracle, …</a:t>
            </a:r>
          </a:p>
          <a:p>
            <a:pPr>
              <a:buFont typeface="Wingdings" pitchFamily="2" charset="2"/>
              <a:buChar char="Ø"/>
            </a:pPr>
            <a:r>
              <a:rPr lang="vi-VN" dirty="0" smtClean="0"/>
              <a:t>ACID </a:t>
            </a:r>
            <a:r>
              <a:rPr lang="vi-VN" dirty="0"/>
              <a:t>(Atomicity, Consistency, Isolation, Durability</a:t>
            </a:r>
            <a:r>
              <a:rPr lang="vi-VN" dirty="0" smtClean="0"/>
              <a:t>).</a:t>
            </a:r>
            <a:endParaRPr lang="vi-VN" dirty="0"/>
          </a:p>
          <a:p>
            <a:pPr>
              <a:buFont typeface="Wingdings" pitchFamily="2" charset="2"/>
              <a:buChar char="Ø"/>
            </a:pPr>
            <a:endParaRPr lang="en-US" dirty="0" smtClean="0"/>
          </a:p>
        </p:txBody>
      </p:sp>
    </p:spTree>
    <p:extLst>
      <p:ext uri="{BB962C8B-B14F-4D97-AF65-F5344CB8AC3E}">
        <p14:creationId xmlns:p14="http://schemas.microsoft.com/office/powerpoint/2010/main" val="16443316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NoSQL">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rketSpecific xmlns="4873beb7-5857-4685-be1f-d57550cc96cc" xsi:nil="true"/>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TPFriendlyName xmlns="4873beb7-5857-4685-be1f-d57550cc96cc">Academic presentation for college course (textbook design)</TPFriendlyName>
    <NumericId xmlns="4873beb7-5857-4685-be1f-d57550cc96cc">-1</NumericId>
    <BusinessGroup xmlns="4873beb7-5857-4685-be1f-d57550cc96cc" xsi:nil="true"/>
    <SourceTitle xmlns="4873beb7-5857-4685-be1f-d57550cc96cc">Academic presentation for college course (textbook design)</SourceTitle>
    <APEditor xmlns="4873beb7-5857-4685-be1f-d57550cc96cc">
      <UserInfo>
        <DisplayName>REDMOND\v-luannv</DisplayName>
        <AccountId>92</AccountId>
        <AccountType/>
      </UserInfo>
    </APEditor>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267543</Value>
      <Value>1282543</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PublishTargets xmlns="4873beb7-5857-4685-be1f-d57550cc96cc">OfficeOnline</PublishTargets>
    <TimesCloned xmlns="4873beb7-5857-4685-be1f-d57550cc96cc" xsi:nil="true"/>
    <AcquiredFrom xmlns="4873beb7-5857-4685-be1f-d57550cc96cc" xsi:nil="true"/>
    <AssetStart xmlns="4873beb7-5857-4685-be1f-d57550cc96cc">2009-05-30T21:00:32+00:00</AssetStart>
    <Provider xmlns="4873beb7-5857-4685-be1f-d57550cc96cc">EY006220130</Provider>
    <LastHandOff xmlns="4873beb7-5857-4685-be1f-d57550cc96cc" xsi:nil="true"/>
    <TPClientViewer xmlns="4873beb7-5857-4685-be1f-d57550cc96cc">Microsoft Office PowerPoint</TPClientViewer>
    <IsDeleted xmlns="4873beb7-5857-4685-be1f-d57550cc96cc">false</IsDeleted>
    <TemplateStatus xmlns="4873beb7-5857-4685-be1f-d57550cc96cc">Complete</TemplateStatus>
    <SubmitterId xmlns="4873beb7-5857-4685-be1f-d57550cc96cc" xsi:nil="true"/>
    <TPExecutable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91</BugNumber>
    <Milestone xmlns="4873beb7-5857-4685-be1f-d57550cc96cc" xsi:nil="true"/>
    <OriginAsset xmlns="4873beb7-5857-4685-be1f-d57550cc96cc" xsi:nil="true"/>
    <TPComponent xmlns="4873beb7-5857-4685-be1f-d57550cc96cc">PPTFiles</TPComponent>
    <AssetId xmlns="4873beb7-5857-4685-be1f-d57550cc96cc">TP010352480</AssetId>
    <TPLaunchHelpLink xmlns="4873beb7-5857-4685-be1f-d57550cc96cc" xsi:nil="true"/>
    <TPApplication xmlns="4873beb7-5857-4685-be1f-d57550cc96cc">PowerPoint</TPApplication>
    <IntlLocPriority xmlns="4873beb7-5857-4685-be1f-d57550cc96cc" xsi:nil="true"/>
    <IntlLangReviewer xmlns="4873beb7-5857-4685-be1f-d57550cc96cc" xsi:nil="true"/>
    <HandoffToMSDN xmlns="4873beb7-5857-4685-be1f-d57550cc96cc" xsi:nil="true"/>
    <PlannedPubDate xmlns="4873beb7-5857-4685-be1f-d57550cc96cc" xsi:nil="true"/>
    <CrawlForDependencies xmlns="4873beb7-5857-4685-be1f-d57550cc96cc">false</CrawlForDependencies>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TPCommandLine xmlns="4873beb7-5857-4685-be1f-d57550cc96cc">{PP} /n {FilePath}</TPCommandLine>
    <TPAppVersion xmlns="4873beb7-5857-4685-be1f-d57550cc96cc">12</TPAppVersion>
    <APAuthor xmlns="4873beb7-5857-4685-be1f-d57550cc96cc">
      <UserInfo>
        <DisplayName>REDMOND\cynvey</DisplayName>
        <AccountId>191</AccountId>
        <AccountType/>
      </UserInfo>
    </APAuthor>
    <EditorialStatus xmlns="4873beb7-5857-4685-be1f-d57550cc96cc" xsi:nil="true"/>
    <TPLaunchHelpLinkType xmlns="4873beb7-5857-4685-be1f-d57550cc96cc">Template</TPLaunchHelpLinkType>
    <LastModifiedDateTime xmlns="4873beb7-5857-4685-be1f-d57550cc96cc" xsi:nil="true"/>
    <UACurrentWords xmlns="4873beb7-5857-4685-be1f-d57550cc96cc">0</UACurrentWords>
    <UALocRecommendation xmlns="4873beb7-5857-4685-be1f-d57550cc96cc">Localize</UALocRecommendation>
    <ArtSampleDocs xmlns="4873beb7-5857-4685-be1f-d57550cc96cc" xsi:nil="true"/>
    <UANotes xmlns="4873beb7-5857-4685-be1f-d57550cc96cc" xsi:nil="true"/>
    <ShowIn xmlns="4873beb7-5857-4685-be1f-d57550cc96cc" xsi:nil="true"/>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116851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Props1.xml><?xml version="1.0" encoding="utf-8"?>
<ds:datastoreItem xmlns:ds="http://schemas.openxmlformats.org/officeDocument/2006/customXml" ds:itemID="{21E52A3C-8175-49DD-8FF0-11388544F7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34D3FD-D06A-455F-9219-F6CA2F50DB6C}">
  <ds:schemaRefs>
    <ds:schemaRef ds:uri="http://schemas.microsoft.com/sharepoint/v3/contenttype/forms"/>
  </ds:schemaRefs>
</ds:datastoreItem>
</file>

<file path=customXml/itemProps3.xml><?xml version="1.0" encoding="utf-8"?>
<ds:datastoreItem xmlns:ds="http://schemas.openxmlformats.org/officeDocument/2006/customXml" ds:itemID="{91F24D6E-C39E-4C3D-AED6-A0053B7CFF9F}">
  <ds:schemaRefs>
    <ds:schemaRef ds:uri="http://schemas.microsoft.com/office/infopath/2007/PartnerControls"/>
    <ds:schemaRef ds:uri="4873beb7-5857-4685-be1f-d57550cc96cc"/>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NoSQL</Template>
  <TotalTime>0</TotalTime>
  <Words>2237</Words>
  <Application>Microsoft Office PowerPoint</Application>
  <PresentationFormat>On-screen Show (4:3)</PresentationFormat>
  <Paragraphs>338</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NoSQL</vt:lpstr>
      <vt:lpstr>NoSQL databases</vt:lpstr>
      <vt:lpstr>Introduce: NoSQL databases</vt:lpstr>
      <vt:lpstr>Strengths</vt:lpstr>
      <vt:lpstr>Remind</vt:lpstr>
      <vt:lpstr>database model / data model</vt:lpstr>
      <vt:lpstr>Models: How Does a NoSQL Database Work?</vt:lpstr>
      <vt:lpstr>DBMS types</vt:lpstr>
      <vt:lpstr>Cấu trúc của một DBMS</vt:lpstr>
      <vt:lpstr>RDBMS</vt:lpstr>
      <vt:lpstr>RDBMS, một số khuyết điểm</vt:lpstr>
      <vt:lpstr>NoSQL Database or Non RDB</vt:lpstr>
      <vt:lpstr>SQL vs. NoSQL Terminology</vt:lpstr>
      <vt:lpstr>PowerPoint Presentation</vt:lpstr>
      <vt:lpstr>NoSQL classification base on data structures: </vt:lpstr>
      <vt:lpstr>PowerPoint Presentation</vt:lpstr>
      <vt:lpstr>NoSQL </vt:lpstr>
      <vt:lpstr>Key-Value Database</vt:lpstr>
      <vt:lpstr>Key-Value Database</vt:lpstr>
      <vt:lpstr>Document Database</vt:lpstr>
      <vt:lpstr>Document Database</vt:lpstr>
      <vt:lpstr>Column-Family Database</vt:lpstr>
      <vt:lpstr>Column-Family Database</vt:lpstr>
      <vt:lpstr>Graph Database</vt:lpstr>
      <vt:lpstr>Graph Database</vt:lpstr>
      <vt:lpstr>Mapping thuật ngữ trong Relational Database và NoSQL database</vt:lpstr>
      <vt:lpstr>Information</vt:lpstr>
      <vt:lpstr>Schedule</vt:lpstr>
      <vt:lpstr>Introduction/Course Description</vt:lpstr>
      <vt:lpstr>Objectives and Results</vt:lpstr>
      <vt:lpstr>Vocabulary</vt:lpstr>
      <vt:lpstr>Procedures/Lecture Slide</vt:lpstr>
      <vt:lpstr>Graphs/Charts 1</vt:lpstr>
      <vt:lpstr>Graphs/Charts 2</vt:lpstr>
      <vt:lpstr>Conclusion</vt:lpstr>
      <vt:lpstr>Questions/Discussions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2018-05-09T04:52:28Z</dcterms:created>
  <dcterms:modified xsi:type="dcterms:W3CDTF">2018-05-24T03:51:28Z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y fmtid="{D5CDD505-2E9C-101B-9397-08002B2CF9AE}" pid="3" name="ContentTypeId">
    <vt:lpwstr>0x0101006EDDDB5EE6D98C44930B742096920B300400F5B6D36B3EF94B4E9A635CDF2A18F5B8</vt:lpwstr>
  </property>
  <property fmtid="{D5CDD505-2E9C-101B-9397-08002B2CF9AE}" pid="4" name="ImageGenCounter">
    <vt:lpwstr>0</vt:lpwstr>
  </property>
  <property fmtid="{D5CDD505-2E9C-101B-9397-08002B2CF9AE}" pid="5" name="ViolationReportStatus">
    <vt:lpwstr>None</vt:lpwstr>
  </property>
  <property fmtid="{D5CDD505-2E9C-101B-9397-08002B2CF9AE}" pid="6" name="ImageGenStatus">
    <vt:lpwstr>0</vt:lpwstr>
  </property>
  <property fmtid="{D5CDD505-2E9C-101B-9397-08002B2CF9AE}" pid="7" name="Applications">
    <vt:lpwstr>79;#tpl120;#65;#zpp120;#419;#zpp140</vt:lpwstr>
  </property>
  <property fmtid="{D5CDD505-2E9C-101B-9397-08002B2CF9AE}" pid="8" name="PolicheckCounter">
    <vt:lpwstr>0</vt:lpwstr>
  </property>
  <property fmtid="{D5CDD505-2E9C-101B-9397-08002B2CF9AE}" pid="9" name="PolicheckStatus">
    <vt:lpwstr>0</vt:lpwstr>
  </property>
  <property fmtid="{D5CDD505-2E9C-101B-9397-08002B2CF9AE}" pid="10" name="APTrustLevel">
    <vt:r8>1</vt:r8>
  </property>
</Properties>
</file>