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7.png" ContentType="image/png"/>
  <Override PartName="/ppt/media/image5.jpeg" ContentType="image/jpeg"/>
  <Override PartName="/ppt/media/image8.jpeg" ContentType="image/jpeg"/>
  <Override PartName="/ppt/media/image6.png" ContentType="image/png"/>
  <Override PartName="/ppt/media/image10.jpeg" ContentType="image/jpeg"/>
  <Override PartName="/ppt/media/image11.jpeg" ContentType="image/jpe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Tw Cen MT"/>
              </a:rPr>
              <a:t>Click to move the slide</a:t>
            </a:r>
            <a:endParaRPr b="0" lang="en-US" sz="1800" spc="-1" strike="noStrike">
              <a:solidFill>
                <a:srgbClr val="000000"/>
              </a:solidFill>
              <a:latin typeface="Tw Cen MT"/>
            </a:endParaRPr>
          </a:p>
        </p:txBody>
      </p:sp>
      <p:sp>
        <p:nvSpPr>
          <p:cNvPr id="137"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38"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39"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40"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41" name="PlaceHolder 6"/>
          <p:cNvSpPr>
            <a:spLocks noGrp="1"/>
          </p:cNvSpPr>
          <p:nvPr>
            <p:ph type="sldNum"/>
          </p:nvPr>
        </p:nvSpPr>
        <p:spPr>
          <a:xfrm>
            <a:off x="4399200" y="9555480"/>
            <a:ext cx="3372840" cy="502560"/>
          </a:xfrm>
          <a:prstGeom prst="rect">
            <a:avLst/>
          </a:prstGeom>
        </p:spPr>
        <p:txBody>
          <a:bodyPr lIns="0" rIns="0" tIns="0" bIns="0" anchor="b"/>
          <a:p>
            <a:pPr algn="r"/>
            <a:fld id="{699B5C98-FCAC-40A2-BCFE-75CB97056E8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4.xml"/><Relationship Id="rId3"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5.xml"/><Relationship Id="rId3"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6.xml"/><Relationship Id="rId3"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hyperlink" Target="https://vi.wikipedia.org/w/index.php?title=YAML&amp;action=edit&amp;redlink=1" TargetMode="External"/><Relationship Id="rId2" Type="http://schemas.openxmlformats.org/officeDocument/2006/relationships/hyperlink" Target="https://vi.wikipedia.org/wiki/JavaScript_Object_Notation" TargetMode="External"/><Relationship Id="rId3" Type="http://schemas.openxmlformats.org/officeDocument/2006/relationships/hyperlink" Target="https://vi.wikipedia.org/w/index.php?title=BSON&amp;action=edit&amp;redlink=1" TargetMode="External"/><Relationship Id="rId4" Type="http://schemas.openxmlformats.org/officeDocument/2006/relationships/slide" Target="../slides/slide17.xml"/><Relationship Id="rId5"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vi.wikipedia.org/wiki/SQL" TargetMode="External"/><Relationship Id="rId2" Type="http://schemas.openxmlformats.org/officeDocument/2006/relationships/slide" Target="../slides/slide2.xml"/><Relationship Id="rId3"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hyperlink" Target="https://docs.mongodb.com/manual/crud/" TargetMode="External"/><Relationship Id="rId2" Type="http://schemas.openxmlformats.org/officeDocument/2006/relationships/hyperlink" Target="https://docs.mongodb.com/manual/core/aggregation-pipeline/" TargetMode="External"/><Relationship Id="rId3" Type="http://schemas.openxmlformats.org/officeDocument/2006/relationships/hyperlink" Target="https://docs.mongodb.com/manual/text-search/" TargetMode="External"/><Relationship Id="rId4" Type="http://schemas.openxmlformats.org/officeDocument/2006/relationships/hyperlink" Target="https://docs.mongodb.com/manual/tutorial/geospatial-tutorial/" TargetMode="External"/><Relationship Id="rId5" Type="http://schemas.openxmlformats.org/officeDocument/2006/relationships/hyperlink" Target="https://docs.mongodb.com/manual/replication/" TargetMode="External"/><Relationship Id="rId6" Type="http://schemas.openxmlformats.org/officeDocument/2006/relationships/hyperlink" Target="https://docs.mongodb.com/manual/replication/" TargetMode="External"/><Relationship Id="rId7" Type="http://schemas.openxmlformats.org/officeDocument/2006/relationships/hyperlink" Target="https://docs.mongodb.com/manual/sharding/#sharding-introduction" TargetMode="External"/><Relationship Id="rId8" Type="http://schemas.openxmlformats.org/officeDocument/2006/relationships/hyperlink" Target="https://docs.mongodb.com/manual/core/zone-sharding/#zone-sharding" TargetMode="External"/><Relationship Id="rId9" Type="http://schemas.openxmlformats.org/officeDocument/2006/relationships/hyperlink" Target="https://docs.mongodb.com/manual/reference/glossary/#term-shard-key" TargetMode="External"/><Relationship Id="rId10" Type="http://schemas.openxmlformats.org/officeDocument/2006/relationships/hyperlink" Target="https://docs.mongodb.com/manual/core/zone-sharding/#zone-sharding" TargetMode="External"/><Relationship Id="rId11" Type="http://schemas.openxmlformats.org/officeDocument/2006/relationships/hyperlink" Target="https://docs.mongodb.com/manual/core/storage-engines/" TargetMode="External"/><Relationship Id="rId12" Type="http://schemas.openxmlformats.org/officeDocument/2006/relationships/hyperlink" Target="https://docs.mongodb.com/manual/core/wiredtiger/" TargetMode="External"/><Relationship Id="rId13" Type="http://schemas.openxmlformats.org/officeDocument/2006/relationships/hyperlink" Target="https://docs.mongodb.com/manual/core/wiredtiger/" TargetMode="External"/><Relationship Id="rId14" Type="http://schemas.openxmlformats.org/officeDocument/2006/relationships/hyperlink" Target="https://docs.mongodb.com/manual/core/security-encryption-at-rest/" TargetMode="External"/><Relationship Id="rId15" Type="http://schemas.openxmlformats.org/officeDocument/2006/relationships/hyperlink" Target="https://docs.mongodb.com/manual/core/inmemory/" TargetMode="External"/><Relationship Id="rId16" Type="http://schemas.openxmlformats.org/officeDocument/2006/relationships/hyperlink" Target="https://docs.mongodb.com/manual/core/mmapv1/" TargetMode="External"/><Relationship Id="rId17" Type="http://schemas.openxmlformats.org/officeDocument/2006/relationships/slide" Target="../slides/slide25.xml"/><Relationship Id="rId18"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hyperlink" Target="https://docs.mongodb.com/manual/crud/" TargetMode="External"/><Relationship Id="rId2" Type="http://schemas.openxmlformats.org/officeDocument/2006/relationships/hyperlink" Target="https://docs.mongodb.com/manual/core/aggregation-pipeline/" TargetMode="External"/><Relationship Id="rId3" Type="http://schemas.openxmlformats.org/officeDocument/2006/relationships/hyperlink" Target="https://docs.mongodb.com/manual/text-search/" TargetMode="External"/><Relationship Id="rId4" Type="http://schemas.openxmlformats.org/officeDocument/2006/relationships/hyperlink" Target="https://docs.mongodb.com/manual/tutorial/geospatial-tutorial/" TargetMode="External"/><Relationship Id="rId5" Type="http://schemas.openxmlformats.org/officeDocument/2006/relationships/hyperlink" Target="https://docs.mongodb.com/manual/replication/" TargetMode="External"/><Relationship Id="rId6" Type="http://schemas.openxmlformats.org/officeDocument/2006/relationships/hyperlink" Target="https://docs.mongodb.com/manual/replication/" TargetMode="External"/><Relationship Id="rId7" Type="http://schemas.openxmlformats.org/officeDocument/2006/relationships/hyperlink" Target="https://docs.mongodb.com/manual/sharding/#sharding-introduction" TargetMode="External"/><Relationship Id="rId8" Type="http://schemas.openxmlformats.org/officeDocument/2006/relationships/hyperlink" Target="https://docs.mongodb.com/manual/core/zone-sharding/#zone-sharding" TargetMode="External"/><Relationship Id="rId9" Type="http://schemas.openxmlformats.org/officeDocument/2006/relationships/hyperlink" Target="https://docs.mongodb.com/manual/reference/glossary/#term-shard-key" TargetMode="External"/><Relationship Id="rId10" Type="http://schemas.openxmlformats.org/officeDocument/2006/relationships/hyperlink" Target="https://docs.mongodb.com/manual/core/zone-sharding/#zone-sharding" TargetMode="External"/><Relationship Id="rId11" Type="http://schemas.openxmlformats.org/officeDocument/2006/relationships/hyperlink" Target="https://docs.mongodb.com/manual/core/storage-engines/" TargetMode="External"/><Relationship Id="rId12" Type="http://schemas.openxmlformats.org/officeDocument/2006/relationships/hyperlink" Target="https://docs.mongodb.com/manual/core/wiredtiger/" TargetMode="External"/><Relationship Id="rId13" Type="http://schemas.openxmlformats.org/officeDocument/2006/relationships/hyperlink" Target="https://docs.mongodb.com/manual/core/wiredtiger/" TargetMode="External"/><Relationship Id="rId14" Type="http://schemas.openxmlformats.org/officeDocument/2006/relationships/hyperlink" Target="https://docs.mongodb.com/manual/core/security-encryption-at-rest/" TargetMode="External"/><Relationship Id="rId15" Type="http://schemas.openxmlformats.org/officeDocument/2006/relationships/hyperlink" Target="https://docs.mongodb.com/manual/core/inmemory/" TargetMode="External"/><Relationship Id="rId16" Type="http://schemas.openxmlformats.org/officeDocument/2006/relationships/hyperlink" Target="https://docs.mongodb.com/manual/core/mmapv1/" TargetMode="External"/><Relationship Id="rId17" Type="http://schemas.openxmlformats.org/officeDocument/2006/relationships/slide" Target="../slides/slide28.xml"/><Relationship Id="rId18"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en.wikipedia.org/wiki/Conceptual_data_model" TargetMode="External"/><Relationship Id="rId2" Type="http://schemas.openxmlformats.org/officeDocument/2006/relationships/hyperlink" Target="https://en.wikipedia.org/wiki/Logical_data_model" TargetMode="External"/><Relationship Id="rId3" Type="http://schemas.openxmlformats.org/officeDocument/2006/relationships/hyperlink" Target="https://en.wikipedia.org/wiki/Physical_data_model" TargetMode="External"/><Relationship Id="rId4" Type="http://schemas.openxmlformats.org/officeDocument/2006/relationships/slide" Target="../slides/slide5.xml"/><Relationship Id="rId5"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9.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1143000" y="685800"/>
            <a:ext cx="4571640" cy="3428640"/>
          </a:xfrm>
          <a:prstGeom prst="rect">
            <a:avLst/>
          </a:prstGeom>
        </p:spPr>
      </p:sp>
      <p:sp>
        <p:nvSpPr>
          <p:cNvPr id="233"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en-US" sz="2000" spc="-1" strike="noStrike">
              <a:latin typeface="Arial"/>
            </a:endParaRPr>
          </a:p>
        </p:txBody>
      </p:sp>
      <p:sp>
        <p:nvSpPr>
          <p:cNvPr id="234"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C9577C9D-6F95-4BA1-89D5-0C4806637F39}"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1143000" y="685800"/>
            <a:ext cx="4571640" cy="3428640"/>
          </a:xfrm>
          <a:prstGeom prst="rect">
            <a:avLst/>
          </a:prstGeom>
        </p:spPr>
      </p:sp>
      <p:sp>
        <p:nvSpPr>
          <p:cNvPr id="260"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en-US" sz="2000" spc="-1" strike="noStrike">
              <a:latin typeface="Arial"/>
            </a:endParaRPr>
          </a:p>
        </p:txBody>
      </p:sp>
      <p:sp>
        <p:nvSpPr>
          <p:cNvPr id="261"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231FA8E8-D966-49DA-8531-69DF8960787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1143000" y="685800"/>
            <a:ext cx="4571640" cy="3428640"/>
          </a:xfrm>
          <a:prstGeom prst="rect">
            <a:avLst/>
          </a:prstGeom>
        </p:spPr>
      </p:sp>
      <p:sp>
        <p:nvSpPr>
          <p:cNvPr id="263"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atomicity, consistency, isolation, và durability</a:t>
            </a:r>
            <a:endParaRPr b="0" lang="en-US" sz="1200" spc="-1" strike="noStrike">
              <a:latin typeface="Arial"/>
            </a:endParaRPr>
          </a:p>
        </p:txBody>
      </p:sp>
      <p:sp>
        <p:nvSpPr>
          <p:cNvPr id="264"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C42AE445-01B2-4BDF-9B21-0089E3B4F060}"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1143000" y="685800"/>
            <a:ext cx="4571640" cy="3428640"/>
          </a:xfrm>
          <a:prstGeom prst="rect">
            <a:avLst/>
          </a:prstGeom>
        </p:spPr>
      </p:sp>
      <p:sp>
        <p:nvSpPr>
          <p:cNvPr id="266"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en-US" sz="2000" spc="-1" strike="noStrike">
              <a:latin typeface="Arial"/>
            </a:endParaRPr>
          </a:p>
        </p:txBody>
      </p:sp>
      <p:sp>
        <p:nvSpPr>
          <p:cNvPr id="267"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46C6E032-1FE6-428C-9669-1C2B4320B85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1143000" y="685800"/>
            <a:ext cx="4571640" cy="3428640"/>
          </a:xfrm>
          <a:prstGeom prst="rect">
            <a:avLst/>
          </a:prstGeom>
        </p:spPr>
      </p:sp>
      <p:sp>
        <p:nvSpPr>
          <p:cNvPr id="269"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Có nhiều cách phân loại các cơ sở dữ liệu NoSQL khác nhau, mỗi loại với các loại và loại con khác nhau, một số trong số đó có thể chồng chéo lên nhau. Một phân loại cơ bản dựa trên mô hình dữ liệu</a:t>
            </a: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Key-value</a:t>
            </a:r>
            <a:r>
              <a:rPr b="0" lang="en-US" sz="1200" spc="-1" strike="noStrike">
                <a:solidFill>
                  <a:srgbClr val="000000"/>
                </a:solidFill>
                <a:latin typeface="+mn-lt"/>
                <a:ea typeface="+mn-ea"/>
              </a:rPr>
              <a:t> (Every item in the database is stored as an attribute name (or "key") together with its value): Aerospike, CouchDB, DynamoDB (amazon), FairCom c-treeACE, FoundationDB, HyperDex, MemcacheDB, MUMPS, Oracle NoSQL Database, OrientDB, </a:t>
            </a:r>
            <a:r>
              <a:rPr b="0" lang="en-US" sz="1200" spc="-1" strike="noStrike" u="sng">
                <a:solidFill>
                  <a:srgbClr val="000000"/>
                </a:solidFill>
                <a:uFillTx/>
                <a:latin typeface="+mn-lt"/>
                <a:ea typeface="+mn-ea"/>
              </a:rPr>
              <a:t>Redis</a:t>
            </a:r>
            <a:r>
              <a:rPr b="0" lang="en-US" sz="1200" spc="-1" strike="noStrike">
                <a:solidFill>
                  <a:srgbClr val="000000"/>
                </a:solidFill>
                <a:latin typeface="+mn-lt"/>
                <a:ea typeface="+mn-ea"/>
              </a:rPr>
              <a:t>, Riak, Berkeley DB</a:t>
            </a: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Document</a:t>
            </a:r>
            <a:r>
              <a:rPr b="0" lang="en-US" sz="1200" spc="-1" strike="noStrike">
                <a:solidFill>
                  <a:srgbClr val="000000"/>
                </a:solidFill>
                <a:latin typeface="+mn-lt"/>
                <a:ea typeface="+mn-ea"/>
              </a:rPr>
              <a:t> (designed to store semistructured data as documents, typically in JSON or XML format. Pair each key with a complex data structure known as a document. Documents can contain many different key-value pairs, or key-array pairs, or even nested documents): Apache CouchDB, Clusterpoint, Couchbase, DocumentDB, HyperDex, Lotus Notes, MarkLogic (Redis), </a:t>
            </a:r>
            <a:r>
              <a:rPr b="0" lang="en-US" sz="1200" spc="-1" strike="noStrike" u="sng">
                <a:solidFill>
                  <a:srgbClr val="000000"/>
                </a:solidFill>
                <a:uFillTx/>
                <a:latin typeface="+mn-lt"/>
                <a:ea typeface="+mn-ea"/>
              </a:rPr>
              <a:t>MongoDB</a:t>
            </a:r>
            <a:r>
              <a:rPr b="0" lang="en-US" sz="1200" spc="-1" strike="noStrike">
                <a:solidFill>
                  <a:srgbClr val="000000"/>
                </a:solidFill>
                <a:latin typeface="+mn-lt"/>
                <a:ea typeface="+mn-ea"/>
              </a:rPr>
              <a:t>, OrientDB, Qizx, RethinkDB, DynamoDB </a:t>
            </a: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Column</a:t>
            </a:r>
            <a:r>
              <a:rPr b="0" lang="en-US" sz="1200" spc="-1" strike="noStrike">
                <a:solidFill>
                  <a:srgbClr val="000000"/>
                </a:solidFill>
                <a:latin typeface="+mn-lt"/>
                <a:ea typeface="+mn-ea"/>
              </a:rPr>
              <a:t> (store data together as columns instead of rows and are optimized for queries over large datasets. Column-oriented storage for database tables is an important factor in analytic query performance because it drastically reduces the overall disk I/O requirements and reduces the amount of data you need to load from disk.): Accumulo, Apache  </a:t>
            </a:r>
            <a:r>
              <a:rPr b="0" lang="en-US" sz="1200" spc="-1" strike="noStrike" u="sng">
                <a:solidFill>
                  <a:srgbClr val="000000"/>
                </a:solidFill>
                <a:uFillTx/>
                <a:latin typeface="+mn-lt"/>
                <a:ea typeface="+mn-ea"/>
              </a:rPr>
              <a:t>Cassandra</a:t>
            </a:r>
            <a:r>
              <a:rPr b="0" lang="en-US" sz="1200" spc="-1" strike="noStrike">
                <a:solidFill>
                  <a:srgbClr val="000000"/>
                </a:solidFill>
                <a:latin typeface="+mn-lt"/>
                <a:ea typeface="+mn-ea"/>
              </a:rPr>
              <a:t> (fb), Druid, HBase, Vertica</a:t>
            </a: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Graph </a:t>
            </a:r>
            <a:r>
              <a:rPr b="0" lang="en-US" sz="1200" spc="-1" strike="noStrike">
                <a:solidFill>
                  <a:srgbClr val="000000"/>
                </a:solidFill>
                <a:latin typeface="+mn-lt"/>
                <a:ea typeface="+mn-ea"/>
              </a:rPr>
              <a:t>(store vertices and directed links called edges. Used to store information about networks, such as social connections. Can be built on both SQL and NoSQL databases): AllegroGraph, InfiniteGraph, MarkLogic, </a:t>
            </a:r>
            <a:r>
              <a:rPr b="0" lang="en-US" sz="1200" spc="-1" strike="noStrike" u="sng">
                <a:solidFill>
                  <a:srgbClr val="000000"/>
                </a:solidFill>
                <a:uFillTx/>
                <a:latin typeface="+mn-lt"/>
                <a:ea typeface="+mn-ea"/>
              </a:rPr>
              <a:t>Neo4J</a:t>
            </a:r>
            <a:r>
              <a:rPr b="0" lang="en-US" sz="1200" spc="-1" strike="noStrike">
                <a:solidFill>
                  <a:srgbClr val="000000"/>
                </a:solidFill>
                <a:latin typeface="+mn-lt"/>
                <a:ea typeface="+mn-ea"/>
              </a:rPr>
              <a:t>, OrientDB, Virtuoso, Stardog</a:t>
            </a: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Multi-model</a:t>
            </a:r>
            <a:r>
              <a:rPr b="0" lang="en-US" sz="1200" spc="-1" strike="noStrike">
                <a:solidFill>
                  <a:srgbClr val="000000"/>
                </a:solidFill>
                <a:latin typeface="+mn-lt"/>
                <a:ea typeface="+mn-ea"/>
              </a:rPr>
              <a:t>: Alchemy Database, ArangoDB, CortexDB, FoundationDB, MarkLogic, OrientDB</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Generally, these databases differ in how the data is stored, accessed, and structured, and they are optimized for different use cases and applications. </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270"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2B376873-AECE-4C92-8777-EE6C87B1C9A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1143000" y="685800"/>
            <a:ext cx="4571640" cy="3428640"/>
          </a:xfrm>
          <a:prstGeom prst="rect">
            <a:avLst/>
          </a:prstGeom>
        </p:spPr>
      </p:sp>
      <p:sp>
        <p:nvSpPr>
          <p:cNvPr id="272"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1" lang="en-US" sz="1200" spc="-1" strike="noStrike">
                <a:solidFill>
                  <a:srgbClr val="000000"/>
                </a:solidFill>
                <a:latin typeface="+mn-lt"/>
                <a:ea typeface="+mn-ea"/>
              </a:rPr>
              <a:t>"quan hệ"?</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một </a:t>
            </a:r>
            <a:r>
              <a:rPr b="1" lang="en-US" sz="1200" spc="-1" strike="noStrike">
                <a:solidFill>
                  <a:srgbClr val="000000"/>
                </a:solidFill>
                <a:latin typeface="+mn-lt"/>
                <a:ea typeface="+mn-ea"/>
              </a:rPr>
              <a:t>quan hệ</a:t>
            </a:r>
            <a:r>
              <a:rPr b="0" lang="en-US" sz="1200" spc="-1" strike="noStrike">
                <a:solidFill>
                  <a:srgbClr val="000000"/>
                </a:solidFill>
                <a:latin typeface="+mn-lt"/>
                <a:ea typeface="+mn-ea"/>
              </a:rPr>
              <a:t> là một tập các bộ (</a:t>
            </a:r>
            <a:r>
              <a:rPr b="0" i="1" lang="en-US" sz="1200" spc="-1" strike="noStrike">
                <a:solidFill>
                  <a:srgbClr val="000000"/>
                </a:solidFill>
                <a:latin typeface="+mn-lt"/>
                <a:ea typeface="+mn-ea"/>
              </a:rPr>
              <a:t>tuple</a:t>
            </a:r>
            <a:r>
              <a:rPr b="0" lang="en-US" sz="1200" spc="-1" strike="noStrike">
                <a:solidFill>
                  <a:srgbClr val="000000"/>
                </a:solidFill>
                <a:latin typeface="+mn-lt"/>
                <a:ea typeface="+mn-ea"/>
              </a:rPr>
              <a:t>), hay còn gọi là </a:t>
            </a:r>
            <a:r>
              <a:rPr b="0" lang="en-US" sz="1200" spc="-1" strike="noStrike">
                <a:solidFill>
                  <a:srgbClr val="000000"/>
                </a:solidFill>
                <a:latin typeface="+mn-lt"/>
                <a:ea typeface="+mn-ea"/>
                <a:hlinkClick r:id="rId1"/>
              </a:rPr>
              <a:t>bảng</a:t>
            </a:r>
            <a:endParaRPr b="0" lang="en-US" sz="1200" spc="-1" strike="noStrike">
              <a:latin typeface="Arial"/>
            </a:endParaRPr>
          </a:p>
          <a:p>
            <a:pPr>
              <a:lnSpc>
                <a:spcPct val="100000"/>
              </a:lnSpc>
            </a:pPr>
            <a:r>
              <a:rPr b="0" lang="en-US" sz="1200" spc="-1" strike="noStrike">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b="0" lang="en-US" sz="1200" spc="-1" strike="noStrike">
              <a:latin typeface="Arial"/>
            </a:endParaRPr>
          </a:p>
          <a:p>
            <a:pPr>
              <a:lnSpc>
                <a:spcPct val="100000"/>
              </a:lnSpc>
            </a:pPr>
            <a:endParaRPr b="0" lang="en-US" sz="1200" spc="-1" strike="noStrike">
              <a:latin typeface="Arial"/>
            </a:endParaRPr>
          </a:p>
        </p:txBody>
      </p:sp>
      <p:sp>
        <p:nvSpPr>
          <p:cNvPr id="273"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3BBE2F4D-BEA4-4B15-9AEB-AF08FAA9AEB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1143000" y="685800"/>
            <a:ext cx="4571640" cy="3428640"/>
          </a:xfrm>
          <a:prstGeom prst="rect">
            <a:avLst/>
          </a:prstGeom>
        </p:spPr>
      </p:sp>
      <p:sp>
        <p:nvSpPr>
          <p:cNvPr id="275"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1" lang="en-US" sz="1200" spc="-1" strike="noStrike">
                <a:solidFill>
                  <a:srgbClr val="000000"/>
                </a:solidFill>
                <a:latin typeface="+mn-lt"/>
                <a:ea typeface="+mn-ea"/>
              </a:rPr>
              <a:t>"quan hệ"?</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một </a:t>
            </a:r>
            <a:r>
              <a:rPr b="1" lang="en-US" sz="1200" spc="-1" strike="noStrike">
                <a:solidFill>
                  <a:srgbClr val="000000"/>
                </a:solidFill>
                <a:latin typeface="+mn-lt"/>
                <a:ea typeface="+mn-ea"/>
              </a:rPr>
              <a:t>quan hệ</a:t>
            </a:r>
            <a:r>
              <a:rPr b="0" lang="en-US" sz="1200" spc="-1" strike="noStrike">
                <a:solidFill>
                  <a:srgbClr val="000000"/>
                </a:solidFill>
                <a:latin typeface="+mn-lt"/>
                <a:ea typeface="+mn-ea"/>
              </a:rPr>
              <a:t> là một tập các bộ (</a:t>
            </a:r>
            <a:r>
              <a:rPr b="0" i="1" lang="en-US" sz="1200" spc="-1" strike="noStrike">
                <a:solidFill>
                  <a:srgbClr val="000000"/>
                </a:solidFill>
                <a:latin typeface="+mn-lt"/>
                <a:ea typeface="+mn-ea"/>
              </a:rPr>
              <a:t>tuple</a:t>
            </a:r>
            <a:r>
              <a:rPr b="0" lang="en-US" sz="1200" spc="-1" strike="noStrike">
                <a:solidFill>
                  <a:srgbClr val="000000"/>
                </a:solidFill>
                <a:latin typeface="+mn-lt"/>
                <a:ea typeface="+mn-ea"/>
              </a:rPr>
              <a:t>), hay còn gọi là </a:t>
            </a:r>
            <a:r>
              <a:rPr b="0" lang="en-US" sz="1200" spc="-1" strike="noStrike">
                <a:solidFill>
                  <a:srgbClr val="000000"/>
                </a:solidFill>
                <a:latin typeface="+mn-lt"/>
                <a:ea typeface="+mn-ea"/>
                <a:hlinkClick r:id="rId1"/>
              </a:rPr>
              <a:t>bảng</a:t>
            </a:r>
            <a:endParaRPr b="0" lang="en-US" sz="1200" spc="-1" strike="noStrike">
              <a:latin typeface="Arial"/>
            </a:endParaRPr>
          </a:p>
          <a:p>
            <a:pPr>
              <a:lnSpc>
                <a:spcPct val="100000"/>
              </a:lnSpc>
            </a:pPr>
            <a:r>
              <a:rPr b="0" lang="en-US" sz="1200" spc="-1" strike="noStrike">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b="0" lang="en-US" sz="1200" spc="-1" strike="noStrike">
              <a:latin typeface="Arial"/>
            </a:endParaRPr>
          </a:p>
          <a:p>
            <a:pPr>
              <a:lnSpc>
                <a:spcPct val="100000"/>
              </a:lnSpc>
            </a:pPr>
            <a:endParaRPr b="0" lang="en-US" sz="1200" spc="-1" strike="noStrike">
              <a:latin typeface="Arial"/>
            </a:endParaRPr>
          </a:p>
        </p:txBody>
      </p:sp>
      <p:sp>
        <p:nvSpPr>
          <p:cNvPr id="276"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30B7AB43-9708-4855-82FC-477E643879F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1143000" y="685800"/>
            <a:ext cx="4571640" cy="3428640"/>
          </a:xfrm>
          <a:prstGeom prst="rect">
            <a:avLst/>
          </a:prstGeom>
        </p:spPr>
      </p:sp>
      <p:sp>
        <p:nvSpPr>
          <p:cNvPr id="278"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1" lang="en-US" sz="1200" spc="-1" strike="noStrike">
                <a:solidFill>
                  <a:srgbClr val="000000"/>
                </a:solidFill>
                <a:latin typeface="+mn-lt"/>
                <a:ea typeface="+mn-ea"/>
              </a:rPr>
              <a:t>"quan hệ"?</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một </a:t>
            </a:r>
            <a:r>
              <a:rPr b="1" lang="en-US" sz="1200" spc="-1" strike="noStrike">
                <a:solidFill>
                  <a:srgbClr val="000000"/>
                </a:solidFill>
                <a:latin typeface="+mn-lt"/>
                <a:ea typeface="+mn-ea"/>
              </a:rPr>
              <a:t>quan hệ</a:t>
            </a:r>
            <a:r>
              <a:rPr b="0" lang="en-US" sz="1200" spc="-1" strike="noStrike">
                <a:solidFill>
                  <a:srgbClr val="000000"/>
                </a:solidFill>
                <a:latin typeface="+mn-lt"/>
                <a:ea typeface="+mn-ea"/>
              </a:rPr>
              <a:t> là một tập các bộ (</a:t>
            </a:r>
            <a:r>
              <a:rPr b="0" i="1" lang="en-US" sz="1200" spc="-1" strike="noStrike">
                <a:solidFill>
                  <a:srgbClr val="000000"/>
                </a:solidFill>
                <a:latin typeface="+mn-lt"/>
                <a:ea typeface="+mn-ea"/>
              </a:rPr>
              <a:t>tuple</a:t>
            </a:r>
            <a:r>
              <a:rPr b="0" lang="en-US" sz="1200" spc="-1" strike="noStrike">
                <a:solidFill>
                  <a:srgbClr val="000000"/>
                </a:solidFill>
                <a:latin typeface="+mn-lt"/>
                <a:ea typeface="+mn-ea"/>
              </a:rPr>
              <a:t>), hay còn gọi là </a:t>
            </a:r>
            <a:r>
              <a:rPr b="0" lang="en-US" sz="1200" spc="-1" strike="noStrike">
                <a:solidFill>
                  <a:srgbClr val="000000"/>
                </a:solidFill>
                <a:latin typeface="+mn-lt"/>
                <a:ea typeface="+mn-ea"/>
                <a:hlinkClick r:id="rId1"/>
              </a:rPr>
              <a:t>bảng</a:t>
            </a:r>
            <a:endParaRPr b="0" lang="en-US" sz="1200" spc="-1" strike="noStrike">
              <a:latin typeface="Arial"/>
            </a:endParaRPr>
          </a:p>
          <a:p>
            <a:pPr>
              <a:lnSpc>
                <a:spcPct val="100000"/>
              </a:lnSpc>
            </a:pPr>
            <a:r>
              <a:rPr b="0" lang="en-US" sz="1200" spc="-1" strike="noStrike">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b="0" lang="en-US" sz="1200" spc="-1" strike="noStrike">
              <a:latin typeface="Arial"/>
            </a:endParaRPr>
          </a:p>
          <a:p>
            <a:pPr>
              <a:lnSpc>
                <a:spcPct val="100000"/>
              </a:lnSpc>
            </a:pPr>
            <a:endParaRPr b="0" lang="en-US" sz="1200" spc="-1" strike="noStrike">
              <a:latin typeface="Arial"/>
            </a:endParaRPr>
          </a:p>
        </p:txBody>
      </p:sp>
      <p:sp>
        <p:nvSpPr>
          <p:cNvPr id="279"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8210C3D5-43B3-4143-A333-A8C72FB9339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1143000" y="685800"/>
            <a:ext cx="4571640" cy="3428640"/>
          </a:xfrm>
          <a:prstGeom prst="rect">
            <a:avLst/>
          </a:prstGeom>
        </p:spPr>
      </p:sp>
      <p:sp>
        <p:nvSpPr>
          <p:cNvPr id="281"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Khái niệm trung tâm là "tài liệu“</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Trong khi mỗi cơ sở dữ liệu hướng tài liệu thực hiện khác nhau về chi tiết của định nghĩa này, nói chung, tất cả chúng đều giả định rằng các tài liệu đóng gói và mã hóa dữ liệu (hoặc thông tin) trong một số định dạng hoặc mã hóa tiêu chuẩn. Mã hóa được sử dụng bao gồm XML, </a:t>
            </a:r>
            <a:r>
              <a:rPr b="0" lang="en-US" sz="1200" spc="-1" strike="noStrike">
                <a:solidFill>
                  <a:srgbClr val="000000"/>
                </a:solidFill>
                <a:latin typeface="+mn-lt"/>
                <a:ea typeface="+mn-ea"/>
                <a:hlinkClick r:id="rId1"/>
              </a:rPr>
              <a:t>YAML</a:t>
            </a:r>
            <a:r>
              <a:rPr b="0" lang="en-US" sz="1200" spc="-1" strike="noStrike">
                <a:solidFill>
                  <a:srgbClr val="000000"/>
                </a:solidFill>
                <a:latin typeface="+mn-lt"/>
                <a:ea typeface="+mn-ea"/>
              </a:rPr>
              <a:t>, và </a:t>
            </a:r>
            <a:r>
              <a:rPr b="0" lang="en-US" sz="1200" spc="-1" strike="noStrike">
                <a:solidFill>
                  <a:srgbClr val="000000"/>
                </a:solidFill>
                <a:latin typeface="+mn-lt"/>
                <a:ea typeface="+mn-ea"/>
                <a:hlinkClick r:id="rId2"/>
              </a:rPr>
              <a:t>JSON</a:t>
            </a:r>
            <a:r>
              <a:rPr b="0" lang="en-US" sz="1200" spc="-1" strike="noStrike">
                <a:solidFill>
                  <a:srgbClr val="000000"/>
                </a:solidFill>
                <a:latin typeface="+mn-lt"/>
                <a:ea typeface="+mn-ea"/>
              </a:rPr>
              <a:t> cũng như các dạng nhị phân như </a:t>
            </a:r>
            <a:r>
              <a:rPr b="0" lang="en-US" sz="1200" spc="-1" strike="noStrike">
                <a:solidFill>
                  <a:srgbClr val="000000"/>
                </a:solidFill>
                <a:latin typeface="+mn-lt"/>
                <a:ea typeface="+mn-ea"/>
                <a:hlinkClick r:id="rId3"/>
              </a:rPr>
              <a:t>BSON</a:t>
            </a:r>
            <a:r>
              <a:rPr b="0" lang="en-US" sz="1200" spc="-1" strike="noStrike">
                <a:solidFill>
                  <a:srgbClr val="000000"/>
                </a:solidFill>
                <a:latin typeface="+mn-lt"/>
                <a:ea typeface="+mn-ea"/>
              </a:rPr>
              <a:t>. </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Các tài liệu được định địa chỉ trong cơ sở dữ liệu thông qua một </a:t>
            </a:r>
            <a:r>
              <a:rPr b="0" i="1" lang="en-US" sz="1200" spc="-1" strike="noStrike">
                <a:solidFill>
                  <a:srgbClr val="000000"/>
                </a:solidFill>
                <a:latin typeface="+mn-lt"/>
                <a:ea typeface="+mn-ea"/>
              </a:rPr>
              <a:t>từ khóa</a:t>
            </a:r>
            <a:r>
              <a:rPr b="0" lang="en-US" sz="1200" spc="-1" strike="noStrike">
                <a:solidFill>
                  <a:srgbClr val="000000"/>
                </a:solidFill>
                <a:latin typeface="+mn-lt"/>
                <a:ea typeface="+mn-ea"/>
              </a:rPr>
              <a:t> duy nhất đại diện cho tài liệu đó. Một trong những đặc điểm định nghĩa khác của một cơ sở dữ liệu hướng tài liệu là ngoài việc tra cứu từ khóa được thực hiện bởi một kho lưu trữ khóa-giá trị, cơ sở dữ liệu đó còn cung cấp một API hoặc ngôn ngữ truy vấn để lấy tài liệu dựa trên nội dung của chúng</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Những triển khai khác nhau cung cấp nhiều cách khác nhau để tổ chức và / hoặc nhóm các tài liệu:</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Các bộ sưu tập</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Thẻ đánh dấu (tag)</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Siêu dữ liệu không nhìn thấy được</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Phân cấp thư mục</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So với cơ sở dữ liệu quan hệ, ví dụ, các bộ sưu tập có thể được coi là tương tự như các bảng biểu và các tài liệu tương tự như các hồ sơ/bản ghi. Nhưng chúng là khác nhau: mỗi bản ghi trong một bảng có cùng một trình tự của các miền, trong khi các tài liệu trong bộ sưu tập có thể có các miền hoàn toàn khác nhau.</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282"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14E9A67A-4F3B-4D94-8AB7-992CC0EE4A29}"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1143000" y="685800"/>
            <a:ext cx="4571640" cy="3428640"/>
          </a:xfrm>
          <a:prstGeom prst="rect">
            <a:avLst/>
          </a:prstGeom>
        </p:spPr>
      </p:sp>
      <p:sp>
        <p:nvSpPr>
          <p:cNvPr id="284"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nên thử học </a:t>
            </a:r>
            <a:r>
              <a:rPr b="1" lang="en-US" sz="1200" spc="-1" strike="noStrike">
                <a:solidFill>
                  <a:srgbClr val="000000"/>
                </a:solidFill>
                <a:latin typeface="+mn-lt"/>
                <a:ea typeface="+mn-ea"/>
              </a:rPr>
              <a:t>MongoDB</a:t>
            </a:r>
            <a:r>
              <a:rPr b="0" lang="en-US" sz="1200" spc="-1" strike="noStrike">
                <a:solidFill>
                  <a:srgbClr val="000000"/>
                </a:solidFill>
                <a:latin typeface="+mn-lt"/>
                <a:ea typeface="+mn-ea"/>
              </a:rPr>
              <a:t> hoặc </a:t>
            </a:r>
            <a:r>
              <a:rPr b="1" lang="en-US" sz="1200" spc="-1" strike="noStrike">
                <a:solidFill>
                  <a:srgbClr val="000000"/>
                </a:solidFill>
                <a:latin typeface="+mn-lt"/>
                <a:ea typeface="+mn-ea"/>
              </a:rPr>
              <a:t>RavenDB</a:t>
            </a:r>
            <a:endParaRPr b="0" lang="en-US" sz="1200" spc="-1" strike="noStrike">
              <a:latin typeface="Arial"/>
            </a:endParaRPr>
          </a:p>
        </p:txBody>
      </p:sp>
      <p:sp>
        <p:nvSpPr>
          <p:cNvPr id="285"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DDBE9802-31F2-47FF-BC22-A961F8949EF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1143000" y="685800"/>
            <a:ext cx="4571640" cy="3428640"/>
          </a:xfrm>
          <a:prstGeom prst="rect">
            <a:avLst/>
          </a:prstGeom>
        </p:spPr>
      </p:sp>
      <p:sp>
        <p:nvSpPr>
          <p:cNvPr id="287"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nên thử học </a:t>
            </a:r>
            <a:r>
              <a:rPr b="1" lang="en-US" sz="1200" spc="-1" strike="noStrike">
                <a:solidFill>
                  <a:srgbClr val="000000"/>
                </a:solidFill>
                <a:latin typeface="+mn-lt"/>
                <a:ea typeface="+mn-ea"/>
              </a:rPr>
              <a:t>MongoDB</a:t>
            </a:r>
            <a:r>
              <a:rPr b="0" lang="en-US" sz="1200" spc="-1" strike="noStrike">
                <a:solidFill>
                  <a:srgbClr val="000000"/>
                </a:solidFill>
                <a:latin typeface="+mn-lt"/>
                <a:ea typeface="+mn-ea"/>
              </a:rPr>
              <a:t> hoặc </a:t>
            </a:r>
            <a:r>
              <a:rPr b="1" lang="en-US" sz="1200" spc="-1" strike="noStrike">
                <a:solidFill>
                  <a:srgbClr val="000000"/>
                </a:solidFill>
                <a:latin typeface="+mn-lt"/>
                <a:ea typeface="+mn-ea"/>
              </a:rPr>
              <a:t>RavenDB</a:t>
            </a:r>
            <a:endParaRPr b="0" lang="en-US" sz="1200" spc="-1" strike="noStrike">
              <a:latin typeface="Arial"/>
            </a:endParaRPr>
          </a:p>
        </p:txBody>
      </p:sp>
      <p:sp>
        <p:nvSpPr>
          <p:cNvPr id="288"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98AEC77B-7620-4B25-9D78-FF8F187621A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1143000" y="685800"/>
            <a:ext cx="4571640" cy="3428640"/>
          </a:xfrm>
          <a:prstGeom prst="rect">
            <a:avLst/>
          </a:prstGeom>
        </p:spPr>
      </p:sp>
      <p:sp>
        <p:nvSpPr>
          <p:cNvPr id="236"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http://nosql-database.org/</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Các hệ thống NoSQL cũng đôi khi được gọi là "Not only SQL" (không chỉ là SQL) để nhấn mạnh rằng chúng có thể hỗ trợ các ngôn ngữ truy vấn dạng như </a:t>
            </a:r>
            <a:r>
              <a:rPr b="0" lang="en-US" sz="1200" spc="-1" strike="noStrike">
                <a:solidFill>
                  <a:srgbClr val="000000"/>
                </a:solidFill>
                <a:latin typeface="+mn-lt"/>
                <a:ea typeface="+mn-ea"/>
                <a:hlinkClick r:id="rId1"/>
              </a:rPr>
              <a:t>SQL</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NoREL (No Relational)</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các hãng dẫn đầu thị trường NoSQL là MarkLogic (Redis), MongoDB, và Datastax (Apache Cassandra)</a:t>
            </a:r>
            <a:endParaRPr b="0" lang="en-US" sz="1200" spc="-1" strike="noStrike">
              <a:latin typeface="Arial"/>
            </a:endParaRPr>
          </a:p>
        </p:txBody>
      </p:sp>
      <p:sp>
        <p:nvSpPr>
          <p:cNvPr id="237"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CFB7DE42-AD08-4E48-BAB8-7D40D615C10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1143000" y="685800"/>
            <a:ext cx="4571640" cy="3428640"/>
          </a:xfrm>
          <a:prstGeom prst="rect">
            <a:avLst/>
          </a:prstGeom>
        </p:spPr>
      </p:sp>
      <p:sp>
        <p:nvSpPr>
          <p:cNvPr id="290"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nên thử học </a:t>
            </a:r>
            <a:r>
              <a:rPr b="1" lang="en-US" sz="1200" spc="-1" strike="noStrike">
                <a:solidFill>
                  <a:srgbClr val="000000"/>
                </a:solidFill>
                <a:latin typeface="+mn-lt"/>
                <a:ea typeface="+mn-ea"/>
              </a:rPr>
              <a:t>MongoDB</a:t>
            </a:r>
            <a:r>
              <a:rPr b="0" lang="en-US" sz="1200" spc="-1" strike="noStrike">
                <a:solidFill>
                  <a:srgbClr val="000000"/>
                </a:solidFill>
                <a:latin typeface="+mn-lt"/>
                <a:ea typeface="+mn-ea"/>
              </a:rPr>
              <a:t> hoặc </a:t>
            </a:r>
            <a:r>
              <a:rPr b="1" lang="en-US" sz="1200" spc="-1" strike="noStrike">
                <a:solidFill>
                  <a:srgbClr val="000000"/>
                </a:solidFill>
                <a:latin typeface="+mn-lt"/>
                <a:ea typeface="+mn-ea"/>
              </a:rPr>
              <a:t>RavenDB</a:t>
            </a:r>
            <a:endParaRPr b="0" lang="en-US" sz="1200" spc="-1" strike="noStrike">
              <a:latin typeface="Arial"/>
            </a:endParaRPr>
          </a:p>
        </p:txBody>
      </p:sp>
      <p:sp>
        <p:nvSpPr>
          <p:cNvPr id="291"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EE67232F-F66C-4324-971C-C5235C93837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1143000" y="685800"/>
            <a:ext cx="4571640" cy="3428640"/>
          </a:xfrm>
          <a:prstGeom prst="rect">
            <a:avLst/>
          </a:prstGeom>
        </p:spPr>
      </p:sp>
      <p:sp>
        <p:nvSpPr>
          <p:cNvPr id="293"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Loại cơ sở dữ liệu này được thiết kế cho dữ liệu có quan hệ cũng được biểu diễn như một đồ thị bao gồm các yếu tố kết nối qua lại với một số hữu hạn các quan hệ giữa chúng. Loại dữ liệu này có thể là các mối quan hệ xã hội, liên kết giao thông công cộng, bản đồ đường bộ hoặc các topo mạng.</a:t>
            </a:r>
            <a:endParaRPr b="0" lang="en-US" sz="1200" spc="-1" strike="noStrike">
              <a:latin typeface="Arial"/>
            </a:endParaRPr>
          </a:p>
        </p:txBody>
      </p:sp>
      <p:sp>
        <p:nvSpPr>
          <p:cNvPr id="294"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00CDC2FE-2B30-44DE-9DCA-738B8EABFBC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1143000" y="685800"/>
            <a:ext cx="4571640" cy="3428640"/>
          </a:xfrm>
          <a:prstGeom prst="rect">
            <a:avLst/>
          </a:prstGeom>
        </p:spPr>
      </p:sp>
      <p:sp>
        <p:nvSpPr>
          <p:cNvPr id="296"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nên thử học </a:t>
            </a:r>
            <a:r>
              <a:rPr b="1" lang="en-US" sz="1200" spc="-1" strike="noStrike">
                <a:solidFill>
                  <a:srgbClr val="000000"/>
                </a:solidFill>
                <a:latin typeface="+mn-lt"/>
                <a:ea typeface="+mn-ea"/>
              </a:rPr>
              <a:t>MongoDB</a:t>
            </a:r>
            <a:r>
              <a:rPr b="0" lang="en-US" sz="1200" spc="-1" strike="noStrike">
                <a:solidFill>
                  <a:srgbClr val="000000"/>
                </a:solidFill>
                <a:latin typeface="+mn-lt"/>
                <a:ea typeface="+mn-ea"/>
              </a:rPr>
              <a:t> hoặc </a:t>
            </a:r>
            <a:r>
              <a:rPr b="1" lang="en-US" sz="1200" spc="-1" strike="noStrike">
                <a:solidFill>
                  <a:srgbClr val="000000"/>
                </a:solidFill>
                <a:latin typeface="+mn-lt"/>
                <a:ea typeface="+mn-ea"/>
              </a:rPr>
              <a:t>RavenDB</a:t>
            </a:r>
            <a:endParaRPr b="0" lang="en-US" sz="1200" spc="-1" strike="noStrike">
              <a:latin typeface="Arial"/>
            </a:endParaRPr>
          </a:p>
        </p:txBody>
      </p:sp>
      <p:sp>
        <p:nvSpPr>
          <p:cNvPr id="297"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318496BA-08B5-4831-B207-883669D10CC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1143000" y="685800"/>
            <a:ext cx="4571640" cy="3428640"/>
          </a:xfrm>
          <a:prstGeom prst="rect">
            <a:avLst/>
          </a:prstGeom>
        </p:spPr>
      </p:sp>
      <p:sp>
        <p:nvSpPr>
          <p:cNvPr id="299"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xu hướng mới – áp dụng nhiều kiểu lưu trữ cho một ứng dụng, còn gọi là </a:t>
            </a:r>
            <a:r>
              <a:rPr b="1" lang="en-US" sz="1200" spc="-1" strike="noStrike">
                <a:solidFill>
                  <a:srgbClr val="000000"/>
                </a:solidFill>
                <a:latin typeface="+mn-lt"/>
                <a:ea typeface="+mn-ea"/>
              </a:rPr>
              <a:t>polyglot persistance</a:t>
            </a:r>
            <a:endParaRPr b="0" lang="en-US" sz="1200" spc="-1" strike="noStrike">
              <a:latin typeface="Arial"/>
            </a:endParaRPr>
          </a:p>
        </p:txBody>
      </p:sp>
      <p:sp>
        <p:nvSpPr>
          <p:cNvPr id="300"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EC1167B8-ECA4-4BA3-A381-71EC15BFBF6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1143000" y="685800"/>
            <a:ext cx="4571640" cy="3428640"/>
          </a:xfrm>
          <a:prstGeom prst="rect">
            <a:avLst/>
          </a:prstGeom>
        </p:spPr>
      </p:sp>
      <p:sp>
        <p:nvSpPr>
          <p:cNvPr id="302"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A record in MongoDB is a document, which is a data structure composed of field and value pairs.</a:t>
            </a:r>
            <a:endParaRPr b="0" lang="en-US" sz="1200" spc="-1" strike="noStrike">
              <a:latin typeface="Arial"/>
            </a:endParaRPr>
          </a:p>
        </p:txBody>
      </p:sp>
      <p:sp>
        <p:nvSpPr>
          <p:cNvPr id="303"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EEC23CA1-683A-43DC-A812-CC67DECE006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143000" y="685800"/>
            <a:ext cx="4571640" cy="3428640"/>
          </a:xfrm>
          <a:prstGeom prst="rect">
            <a:avLst/>
          </a:prstGeom>
        </p:spPr>
      </p:sp>
      <p:sp>
        <p:nvSpPr>
          <p:cNvPr id="305"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1" lang="en-US" sz="1200" spc="-1" strike="noStrike">
                <a:solidFill>
                  <a:srgbClr val="000000"/>
                </a:solidFill>
                <a:latin typeface="+mn-lt"/>
                <a:ea typeface="+mn-ea"/>
              </a:rPr>
              <a:t>High Performance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 provides high performance data persistence. In particular,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Support for embedded data models reduces I/O activity on database system.</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Indexes support faster queries and can include keys from embedded documents and arrays.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Rich Query Language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 supports a rich query language to support </a:t>
            </a:r>
            <a:r>
              <a:rPr b="0" lang="en-US" sz="1200" spc="-1" strike="noStrike">
                <a:solidFill>
                  <a:srgbClr val="000000"/>
                </a:solidFill>
                <a:latin typeface="+mn-lt"/>
                <a:ea typeface="+mn-ea"/>
                <a:hlinkClick r:id="rId1"/>
              </a:rPr>
              <a:t>read and write operations (CRUD)</a:t>
            </a:r>
            <a:r>
              <a:rPr b="0" lang="en-US" sz="1200" spc="-1" strike="noStrike">
                <a:solidFill>
                  <a:srgbClr val="000000"/>
                </a:solidFill>
                <a:latin typeface="+mn-lt"/>
                <a:ea typeface="+mn-ea"/>
              </a:rPr>
              <a:t> as well as: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2"/>
              </a:rPr>
              <a:t>Data Aggregation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3"/>
              </a:rPr>
              <a:t>Text Search</a:t>
            </a:r>
            <a:r>
              <a:rPr b="0" lang="en-US" sz="1200" spc="-1" strike="noStrike">
                <a:solidFill>
                  <a:srgbClr val="000000"/>
                </a:solidFill>
                <a:latin typeface="+mn-lt"/>
                <a:ea typeface="+mn-ea"/>
              </a:rPr>
              <a:t> and </a:t>
            </a:r>
            <a:r>
              <a:rPr b="0" lang="en-US" sz="1200" spc="-1" strike="noStrike">
                <a:solidFill>
                  <a:srgbClr val="000000"/>
                </a:solidFill>
                <a:latin typeface="+mn-lt"/>
                <a:ea typeface="+mn-ea"/>
                <a:hlinkClick r:id="rId4"/>
              </a:rPr>
              <a:t>Geospatial Queries</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High Availability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MongoDB’s replication facility, called </a:t>
            </a:r>
            <a:r>
              <a:rPr b="0" lang="en-US" sz="1200" spc="-1" strike="noStrike">
                <a:solidFill>
                  <a:srgbClr val="000000"/>
                </a:solidFill>
                <a:latin typeface="+mn-lt"/>
                <a:ea typeface="+mn-ea"/>
                <a:hlinkClick r:id="rId5"/>
              </a:rPr>
              <a:t>replica set</a:t>
            </a:r>
            <a:r>
              <a:rPr b="0" lang="en-US" sz="1200" spc="-1" strike="noStrike">
                <a:solidFill>
                  <a:srgbClr val="000000"/>
                </a:solidFill>
                <a:latin typeface="+mn-lt"/>
                <a:ea typeface="+mn-ea"/>
              </a:rPr>
              <a:t>, provides:</a:t>
            </a:r>
            <a:endParaRPr b="0" lang="en-US" sz="1200" spc="-1" strike="noStrike">
              <a:latin typeface="Arial"/>
            </a:endParaRPr>
          </a:p>
          <a:p>
            <a:pPr marL="216000" indent="-216000">
              <a:lnSpc>
                <a:spcPct val="100000"/>
              </a:lnSpc>
            </a:pPr>
            <a:r>
              <a:rPr b="0" i="1" lang="en-US" sz="1200" spc="-1" strike="noStrike">
                <a:solidFill>
                  <a:srgbClr val="000000"/>
                </a:solidFill>
                <a:latin typeface="+mn-lt"/>
                <a:ea typeface="+mn-ea"/>
              </a:rPr>
              <a:t>automatic</a:t>
            </a:r>
            <a:r>
              <a:rPr b="0" lang="en-US" sz="1200" spc="-1" strike="noStrike">
                <a:solidFill>
                  <a:srgbClr val="000000"/>
                </a:solidFill>
                <a:latin typeface="+mn-lt"/>
                <a:ea typeface="+mn-ea"/>
              </a:rPr>
              <a:t> failover and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data redundancy.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 </a:t>
            </a:r>
            <a:r>
              <a:rPr b="0" lang="en-US" sz="1200" spc="-1" strike="noStrike">
                <a:solidFill>
                  <a:srgbClr val="000000"/>
                </a:solidFill>
                <a:latin typeface="+mn-lt"/>
                <a:ea typeface="+mn-ea"/>
                <a:hlinkClick r:id="rId6"/>
              </a:rPr>
              <a:t>replica set</a:t>
            </a:r>
            <a:r>
              <a:rPr b="0" lang="en-US" sz="1200" spc="-1" strike="noStrike">
                <a:solidFill>
                  <a:srgbClr val="000000"/>
                </a:solidFill>
                <a:latin typeface="+mn-lt"/>
                <a:ea typeface="+mn-ea"/>
              </a:rPr>
              <a:t> is a group of MongoDB servers that maintain the same data set, providing redundancy and increasing data availability.</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Horizontal Scalability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 provides horizontal scalability as part of its </a:t>
            </a:r>
            <a:r>
              <a:rPr b="0" i="1" lang="en-US" sz="1200" spc="-1" strike="noStrike">
                <a:solidFill>
                  <a:srgbClr val="000000"/>
                </a:solidFill>
                <a:latin typeface="+mn-lt"/>
                <a:ea typeface="+mn-ea"/>
              </a:rPr>
              <a:t>core</a:t>
            </a:r>
            <a:r>
              <a:rPr b="0" lang="en-US" sz="1200" spc="-1" strike="noStrike">
                <a:solidFill>
                  <a:srgbClr val="000000"/>
                </a:solidFill>
                <a:latin typeface="+mn-lt"/>
                <a:ea typeface="+mn-ea"/>
              </a:rPr>
              <a:t> functionality: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7"/>
              </a:rPr>
              <a:t>Sharding</a:t>
            </a:r>
            <a:r>
              <a:rPr b="0" lang="en-US" sz="1200" spc="-1" strike="noStrike">
                <a:solidFill>
                  <a:srgbClr val="000000"/>
                </a:solidFill>
                <a:latin typeface="+mn-lt"/>
                <a:ea typeface="+mn-ea"/>
              </a:rPr>
              <a:t> distributes data across a cluster of machines.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Starting in 3.4, MongoDB supports creating </a:t>
            </a:r>
            <a:r>
              <a:rPr b="0" lang="en-US" sz="1200" spc="-1" strike="noStrike">
                <a:solidFill>
                  <a:srgbClr val="000000"/>
                </a:solidFill>
                <a:latin typeface="+mn-lt"/>
                <a:ea typeface="+mn-ea"/>
                <a:hlinkClick r:id="rId8"/>
              </a:rPr>
              <a:t>zones</a:t>
            </a:r>
            <a:r>
              <a:rPr b="0" lang="en-US" sz="1200" spc="-1" strike="noStrike">
                <a:solidFill>
                  <a:srgbClr val="000000"/>
                </a:solidFill>
                <a:latin typeface="+mn-lt"/>
                <a:ea typeface="+mn-ea"/>
              </a:rPr>
              <a:t> of data based on the </a:t>
            </a:r>
            <a:r>
              <a:rPr b="0" lang="en-US" sz="1200" spc="-1" strike="noStrike">
                <a:solidFill>
                  <a:srgbClr val="000000"/>
                </a:solidFill>
                <a:latin typeface="+mn-lt"/>
                <a:ea typeface="+mn-ea"/>
                <a:hlinkClick r:id="rId9"/>
              </a:rPr>
              <a:t>shard key</a:t>
            </a:r>
            <a:r>
              <a:rPr b="0" lang="en-US" sz="1200" spc="-1" strike="noStrike">
                <a:solidFill>
                  <a:srgbClr val="000000"/>
                </a:solidFill>
                <a:latin typeface="+mn-lt"/>
                <a:ea typeface="+mn-ea"/>
              </a:rPr>
              <a:t>. In a balanced cluster, MongoDB directs reads and writes covered by a zone only to those shards inside the zone. See the </a:t>
            </a:r>
            <a:r>
              <a:rPr b="0" lang="en-US" sz="1200" spc="-1" strike="noStrike">
                <a:solidFill>
                  <a:srgbClr val="000000"/>
                </a:solidFill>
                <a:latin typeface="+mn-lt"/>
                <a:ea typeface="+mn-ea"/>
                <a:hlinkClick r:id="rId10"/>
              </a:rPr>
              <a:t>Zones</a:t>
            </a:r>
            <a:r>
              <a:rPr b="0" lang="en-US" sz="1200" spc="-1" strike="noStrike">
                <a:solidFill>
                  <a:srgbClr val="000000"/>
                </a:solidFill>
                <a:latin typeface="+mn-lt"/>
                <a:ea typeface="+mn-ea"/>
              </a:rPr>
              <a:t>manual page for more information.</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Support for Multiple Storage Engines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 supports </a:t>
            </a:r>
            <a:r>
              <a:rPr b="0" lang="en-US" sz="1200" spc="-1" strike="noStrike">
                <a:solidFill>
                  <a:srgbClr val="000000"/>
                </a:solidFill>
                <a:latin typeface="+mn-lt"/>
                <a:ea typeface="+mn-ea"/>
                <a:hlinkClick r:id="rId11"/>
              </a:rPr>
              <a:t>multiple storage engines</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12"/>
              </a:rPr>
              <a:t>WiredTiger</a:t>
            </a:r>
            <a:r>
              <a:rPr b="0" lang="en-US" sz="1200" spc="-1" strike="noStrike">
                <a:solidFill>
                  <a:srgbClr val="000000"/>
                </a:solidFill>
                <a:latin typeface="+mn-lt"/>
                <a:ea typeface="+mn-ea"/>
                <a:hlinkClick r:id="rId13"/>
              </a:rPr>
              <a:t> Storage Engine</a:t>
            </a:r>
            <a:r>
              <a:rPr b="0" lang="en-US" sz="1200" spc="-1" strike="noStrike">
                <a:solidFill>
                  <a:srgbClr val="000000"/>
                </a:solidFill>
                <a:latin typeface="+mn-lt"/>
                <a:ea typeface="+mn-ea"/>
              </a:rPr>
              <a:t> (including support for </a:t>
            </a:r>
            <a:r>
              <a:rPr b="0" lang="en-US" sz="1200" spc="-1" strike="noStrike">
                <a:solidFill>
                  <a:srgbClr val="000000"/>
                </a:solidFill>
                <a:latin typeface="+mn-lt"/>
                <a:ea typeface="+mn-ea"/>
                <a:hlinkClick r:id="rId14"/>
              </a:rPr>
              <a:t>Encryption at Rest</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15"/>
              </a:rPr>
              <a:t>In-Memory Storage Engine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16"/>
              </a:rPr>
              <a:t>MMAPv1 Storage Engine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In addition, MongoDB provides pluggable storage engine API that allows third parties to develop storage engines for MongoDB.</a:t>
            </a:r>
            <a:endParaRPr b="0" lang="en-US" sz="1200" spc="-1" strike="noStrike">
              <a:latin typeface="Arial"/>
            </a:endParaRPr>
          </a:p>
        </p:txBody>
      </p:sp>
      <p:sp>
        <p:nvSpPr>
          <p:cNvPr id="306"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1001F27D-2DC3-4369-951E-6B1C1F7C9B1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1143000" y="685800"/>
            <a:ext cx="4571640" cy="3428640"/>
          </a:xfrm>
          <a:prstGeom prst="rect">
            <a:avLst/>
          </a:prstGeom>
        </p:spPr>
      </p:sp>
      <p:sp>
        <p:nvSpPr>
          <p:cNvPr id="308"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en-US" sz="2000" spc="-1" strike="noStrike">
              <a:latin typeface="Arial"/>
            </a:endParaRPr>
          </a:p>
        </p:txBody>
      </p:sp>
      <p:sp>
        <p:nvSpPr>
          <p:cNvPr id="309"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56D19F30-884A-4FFF-8BE0-2E1B7327988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1143000" y="685800"/>
            <a:ext cx="4571640" cy="3428640"/>
          </a:xfrm>
          <a:prstGeom prst="rect">
            <a:avLst/>
          </a:prstGeom>
        </p:spPr>
      </p:sp>
      <p:sp>
        <p:nvSpPr>
          <p:cNvPr id="311"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en-US" sz="2000" spc="-1" strike="noStrike">
              <a:latin typeface="Arial"/>
            </a:endParaRPr>
          </a:p>
        </p:txBody>
      </p:sp>
      <p:sp>
        <p:nvSpPr>
          <p:cNvPr id="312"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C367778A-779C-45DA-967F-171A3AF152A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1143000" y="685800"/>
            <a:ext cx="4571640" cy="3428640"/>
          </a:xfrm>
          <a:prstGeom prst="rect">
            <a:avLst/>
          </a:prstGeom>
        </p:spPr>
      </p:sp>
      <p:sp>
        <p:nvSpPr>
          <p:cNvPr id="314"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1" lang="en-US" sz="1200" spc="-1" strike="noStrike">
                <a:solidFill>
                  <a:srgbClr val="000000"/>
                </a:solidFill>
                <a:latin typeface="+mn-lt"/>
                <a:ea typeface="+mn-ea"/>
              </a:rPr>
              <a:t>High Performance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 provides high performance data persistence. In particular,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Support for embedded data models reduces I/O activity on database system.</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Indexes support faster queries and can include keys from embedded documents and arrays.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Rich Query Language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 supports a rich query language to support </a:t>
            </a:r>
            <a:r>
              <a:rPr b="0" lang="en-US" sz="1200" spc="-1" strike="noStrike">
                <a:solidFill>
                  <a:srgbClr val="000000"/>
                </a:solidFill>
                <a:latin typeface="+mn-lt"/>
                <a:ea typeface="+mn-ea"/>
                <a:hlinkClick r:id="rId1"/>
              </a:rPr>
              <a:t>read and write operations (CRUD)</a:t>
            </a:r>
            <a:r>
              <a:rPr b="0" lang="en-US" sz="1200" spc="-1" strike="noStrike">
                <a:solidFill>
                  <a:srgbClr val="000000"/>
                </a:solidFill>
                <a:latin typeface="+mn-lt"/>
                <a:ea typeface="+mn-ea"/>
              </a:rPr>
              <a:t> as well as: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2"/>
              </a:rPr>
              <a:t>Data Aggregation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3"/>
              </a:rPr>
              <a:t>Text Search</a:t>
            </a:r>
            <a:r>
              <a:rPr b="0" lang="en-US" sz="1200" spc="-1" strike="noStrike">
                <a:solidFill>
                  <a:srgbClr val="000000"/>
                </a:solidFill>
                <a:latin typeface="+mn-lt"/>
                <a:ea typeface="+mn-ea"/>
              </a:rPr>
              <a:t> and </a:t>
            </a:r>
            <a:r>
              <a:rPr b="0" lang="en-US" sz="1200" spc="-1" strike="noStrike">
                <a:solidFill>
                  <a:srgbClr val="000000"/>
                </a:solidFill>
                <a:latin typeface="+mn-lt"/>
                <a:ea typeface="+mn-ea"/>
                <a:hlinkClick r:id="rId4"/>
              </a:rPr>
              <a:t>Geospatial Queries</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High Availability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MongoDB’s replication facility, called </a:t>
            </a:r>
            <a:r>
              <a:rPr b="0" lang="en-US" sz="1200" spc="-1" strike="noStrike">
                <a:solidFill>
                  <a:srgbClr val="000000"/>
                </a:solidFill>
                <a:latin typeface="+mn-lt"/>
                <a:ea typeface="+mn-ea"/>
                <a:hlinkClick r:id="rId5"/>
              </a:rPr>
              <a:t>replica set</a:t>
            </a:r>
            <a:r>
              <a:rPr b="0" lang="en-US" sz="1200" spc="-1" strike="noStrike">
                <a:solidFill>
                  <a:srgbClr val="000000"/>
                </a:solidFill>
                <a:latin typeface="+mn-lt"/>
                <a:ea typeface="+mn-ea"/>
              </a:rPr>
              <a:t>, provides:</a:t>
            </a:r>
            <a:endParaRPr b="0" lang="en-US" sz="1200" spc="-1" strike="noStrike">
              <a:latin typeface="Arial"/>
            </a:endParaRPr>
          </a:p>
          <a:p>
            <a:pPr marL="216000" indent="-216000">
              <a:lnSpc>
                <a:spcPct val="100000"/>
              </a:lnSpc>
            </a:pPr>
            <a:r>
              <a:rPr b="0" i="1" lang="en-US" sz="1200" spc="-1" strike="noStrike">
                <a:solidFill>
                  <a:srgbClr val="000000"/>
                </a:solidFill>
                <a:latin typeface="+mn-lt"/>
                <a:ea typeface="+mn-ea"/>
              </a:rPr>
              <a:t>automatic</a:t>
            </a:r>
            <a:r>
              <a:rPr b="0" lang="en-US" sz="1200" spc="-1" strike="noStrike">
                <a:solidFill>
                  <a:srgbClr val="000000"/>
                </a:solidFill>
                <a:latin typeface="+mn-lt"/>
                <a:ea typeface="+mn-ea"/>
              </a:rPr>
              <a:t> failover and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data redundancy.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A </a:t>
            </a:r>
            <a:r>
              <a:rPr b="0" lang="en-US" sz="1200" spc="-1" strike="noStrike">
                <a:solidFill>
                  <a:srgbClr val="000000"/>
                </a:solidFill>
                <a:latin typeface="+mn-lt"/>
                <a:ea typeface="+mn-ea"/>
                <a:hlinkClick r:id="rId6"/>
              </a:rPr>
              <a:t>replica set</a:t>
            </a:r>
            <a:r>
              <a:rPr b="0" lang="en-US" sz="1200" spc="-1" strike="noStrike">
                <a:solidFill>
                  <a:srgbClr val="000000"/>
                </a:solidFill>
                <a:latin typeface="+mn-lt"/>
                <a:ea typeface="+mn-ea"/>
              </a:rPr>
              <a:t> is a group of MongoDB servers that maintain the same data set, providing redundancy and increasing data availability.</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Horizontal Scalability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 provides horizontal scalability as part of its </a:t>
            </a:r>
            <a:r>
              <a:rPr b="0" i="1" lang="en-US" sz="1200" spc="-1" strike="noStrike">
                <a:solidFill>
                  <a:srgbClr val="000000"/>
                </a:solidFill>
                <a:latin typeface="+mn-lt"/>
                <a:ea typeface="+mn-ea"/>
              </a:rPr>
              <a:t>core</a:t>
            </a:r>
            <a:r>
              <a:rPr b="0" lang="en-US" sz="1200" spc="-1" strike="noStrike">
                <a:solidFill>
                  <a:srgbClr val="000000"/>
                </a:solidFill>
                <a:latin typeface="+mn-lt"/>
                <a:ea typeface="+mn-ea"/>
              </a:rPr>
              <a:t> functionality: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7"/>
              </a:rPr>
              <a:t>Sharding</a:t>
            </a:r>
            <a:r>
              <a:rPr b="0" lang="en-US" sz="1200" spc="-1" strike="noStrike">
                <a:solidFill>
                  <a:srgbClr val="000000"/>
                </a:solidFill>
                <a:latin typeface="+mn-lt"/>
                <a:ea typeface="+mn-ea"/>
              </a:rPr>
              <a:t> distributes data across a cluster of machines.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Starting in 3.4, MongoDB supports creating </a:t>
            </a:r>
            <a:r>
              <a:rPr b="0" lang="en-US" sz="1200" spc="-1" strike="noStrike">
                <a:solidFill>
                  <a:srgbClr val="000000"/>
                </a:solidFill>
                <a:latin typeface="+mn-lt"/>
                <a:ea typeface="+mn-ea"/>
                <a:hlinkClick r:id="rId8"/>
              </a:rPr>
              <a:t>zones</a:t>
            </a:r>
            <a:r>
              <a:rPr b="0" lang="en-US" sz="1200" spc="-1" strike="noStrike">
                <a:solidFill>
                  <a:srgbClr val="000000"/>
                </a:solidFill>
                <a:latin typeface="+mn-lt"/>
                <a:ea typeface="+mn-ea"/>
              </a:rPr>
              <a:t> of data based on the </a:t>
            </a:r>
            <a:r>
              <a:rPr b="0" lang="en-US" sz="1200" spc="-1" strike="noStrike">
                <a:solidFill>
                  <a:srgbClr val="000000"/>
                </a:solidFill>
                <a:latin typeface="+mn-lt"/>
                <a:ea typeface="+mn-ea"/>
                <a:hlinkClick r:id="rId9"/>
              </a:rPr>
              <a:t>shard key</a:t>
            </a:r>
            <a:r>
              <a:rPr b="0" lang="en-US" sz="1200" spc="-1" strike="noStrike">
                <a:solidFill>
                  <a:srgbClr val="000000"/>
                </a:solidFill>
                <a:latin typeface="+mn-lt"/>
                <a:ea typeface="+mn-ea"/>
              </a:rPr>
              <a:t>. In a balanced cluster, MongoDB directs reads and writes covered by a zone only to those shards inside the zone. See the </a:t>
            </a:r>
            <a:r>
              <a:rPr b="0" lang="en-US" sz="1200" spc="-1" strike="noStrike">
                <a:solidFill>
                  <a:srgbClr val="000000"/>
                </a:solidFill>
                <a:latin typeface="+mn-lt"/>
                <a:ea typeface="+mn-ea"/>
                <a:hlinkClick r:id="rId10"/>
              </a:rPr>
              <a:t>Zones</a:t>
            </a:r>
            <a:r>
              <a:rPr b="0" lang="en-US" sz="1200" spc="-1" strike="noStrike">
                <a:solidFill>
                  <a:srgbClr val="000000"/>
                </a:solidFill>
                <a:latin typeface="+mn-lt"/>
                <a:ea typeface="+mn-ea"/>
              </a:rPr>
              <a:t>manual page for more information.</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a:solidFill>
                  <a:srgbClr val="000000"/>
                </a:solidFill>
                <a:latin typeface="+mn-lt"/>
                <a:ea typeface="+mn-ea"/>
              </a:rPr>
              <a:t>Support for Multiple Storage Engines</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MongoDB supports </a:t>
            </a:r>
            <a:r>
              <a:rPr b="0" lang="en-US" sz="1200" spc="-1" strike="noStrike">
                <a:solidFill>
                  <a:srgbClr val="000000"/>
                </a:solidFill>
                <a:latin typeface="+mn-lt"/>
                <a:ea typeface="+mn-ea"/>
                <a:hlinkClick r:id="rId11"/>
              </a:rPr>
              <a:t>multiple storage engines</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12"/>
              </a:rPr>
              <a:t>WiredTiger</a:t>
            </a:r>
            <a:r>
              <a:rPr b="0" lang="en-US" sz="1200" spc="-1" strike="noStrike">
                <a:solidFill>
                  <a:srgbClr val="000000"/>
                </a:solidFill>
                <a:latin typeface="+mn-lt"/>
                <a:ea typeface="+mn-ea"/>
                <a:hlinkClick r:id="rId13"/>
              </a:rPr>
              <a:t> Storage Engine</a:t>
            </a:r>
            <a:r>
              <a:rPr b="0" lang="en-US" sz="1200" spc="-1" strike="noStrike">
                <a:solidFill>
                  <a:srgbClr val="000000"/>
                </a:solidFill>
                <a:latin typeface="+mn-lt"/>
                <a:ea typeface="+mn-ea"/>
              </a:rPr>
              <a:t> (including support for </a:t>
            </a:r>
            <a:r>
              <a:rPr b="0" lang="en-US" sz="1200" spc="-1" strike="noStrike">
                <a:solidFill>
                  <a:srgbClr val="000000"/>
                </a:solidFill>
                <a:latin typeface="+mn-lt"/>
                <a:ea typeface="+mn-ea"/>
                <a:hlinkClick r:id="rId14"/>
              </a:rPr>
              <a:t>Encryption at Rest</a:t>
            </a:r>
            <a:r>
              <a:rPr b="0" lang="en-US" sz="1200" spc="-1" strike="noStrike">
                <a:solidFill>
                  <a:srgbClr val="000000"/>
                </a:solidFill>
                <a:latin typeface="+mn-lt"/>
                <a:ea typeface="+mn-ea"/>
              </a:rPr>
              <a:t>)</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15"/>
              </a:rPr>
              <a:t>In-Memory Storage Engine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hlinkClick r:id="rId16"/>
              </a:rPr>
              <a:t>MMAPv1 Storage Engine</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In addition, MongoDB provides pluggable storage engine API that allows third parties to develop storage engines for MongoDB.</a:t>
            </a:r>
            <a:endParaRPr b="0" lang="en-US" sz="1200" spc="-1" strike="noStrike">
              <a:latin typeface="Arial"/>
            </a:endParaRPr>
          </a:p>
        </p:txBody>
      </p:sp>
      <p:sp>
        <p:nvSpPr>
          <p:cNvPr id="315"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FD28902E-A6BF-4342-B36A-188639706DF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43000" y="685800"/>
            <a:ext cx="4571640" cy="3428640"/>
          </a:xfrm>
          <a:prstGeom prst="rect">
            <a:avLst/>
          </a:prstGeom>
        </p:spPr>
      </p:sp>
      <p:sp>
        <p:nvSpPr>
          <p:cNvPr id="317"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en-US" sz="2000" spc="-1" strike="noStrike">
              <a:latin typeface="Arial"/>
            </a:endParaRPr>
          </a:p>
        </p:txBody>
      </p:sp>
      <p:sp>
        <p:nvSpPr>
          <p:cNvPr id="318"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CE9B8D93-2C86-4FBA-A7E2-6C62D8A551A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1143000" y="685800"/>
            <a:ext cx="4571640" cy="3428640"/>
          </a:xfrm>
          <a:prstGeom prst="rect">
            <a:avLst/>
          </a:prstGeom>
        </p:spPr>
      </p:sp>
      <p:sp>
        <p:nvSpPr>
          <p:cNvPr id="239"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vertical scalable hay scale up</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horizontal scalable hay scale out</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hệ thống RDBMS chỉ có thể được duy trì với những DBA cao cấp, DBA mật thiết liên quan đến việc thiết kế, lắp đặt và điều chỉnh liên tục của hệ thống RDBMS cao cấp, nhưng đối với NoSQL mọi chuyện dường như đơn giản hơn nhiều với việc tự động sửa chữa, phân phối dữ liệu và mô hình dữ liệu đơn giản hơn dẫn đến yêu cầu quản lý cũng thấp hơn</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Often more characteristics apply such as: </a:t>
            </a:r>
            <a:r>
              <a:rPr b="1" lang="en-US" sz="1200" spc="-1" strike="noStrike">
                <a:solidFill>
                  <a:srgbClr val="000000"/>
                </a:solidFill>
                <a:latin typeface="+mn-lt"/>
                <a:ea typeface="+mn-ea"/>
              </a:rPr>
              <a:t>schema-free, easy replication support, simple API, eventually consistent</a:t>
            </a:r>
            <a:r>
              <a:rPr b="0" lang="en-US" sz="1200" spc="-1" strike="noStrike">
                <a:solidFill>
                  <a:srgbClr val="000000"/>
                </a:solidFill>
                <a:latin typeface="+mn-lt"/>
                <a:ea typeface="+mn-ea"/>
              </a:rPr>
              <a:t> / </a:t>
            </a:r>
            <a:r>
              <a:rPr b="1" lang="en-US" sz="1200" spc="-1" strike="noStrike">
                <a:solidFill>
                  <a:srgbClr val="000000"/>
                </a:solidFill>
                <a:latin typeface="+mn-lt"/>
                <a:ea typeface="+mn-ea"/>
              </a:rPr>
              <a:t>BASE</a:t>
            </a:r>
            <a:r>
              <a:rPr b="0" lang="en-US" sz="1200" spc="-1" strike="noStrike">
                <a:solidFill>
                  <a:srgbClr val="000000"/>
                </a:solidFill>
                <a:latin typeface="+mn-lt"/>
                <a:ea typeface="+mn-ea"/>
              </a:rPr>
              <a:t> (not ACID), a </a:t>
            </a:r>
            <a:r>
              <a:rPr b="1" lang="en-US" sz="1200" spc="-1" strike="noStrike">
                <a:solidFill>
                  <a:srgbClr val="000000"/>
                </a:solidFill>
                <a:latin typeface="+mn-lt"/>
                <a:ea typeface="+mn-ea"/>
              </a:rPr>
              <a:t>huge amount of data</a:t>
            </a:r>
            <a:r>
              <a:rPr b="0" lang="en-US" sz="1200" spc="-1" strike="noStrike">
                <a:solidFill>
                  <a:srgbClr val="000000"/>
                </a:solidFill>
                <a:latin typeface="+mn-lt"/>
                <a:ea typeface="+mn-ea"/>
              </a:rPr>
              <a:t> and more</a:t>
            </a:r>
            <a:endParaRPr b="0" lang="en-US" sz="1200" spc="-1" strike="noStrike">
              <a:latin typeface="Arial"/>
            </a:endParaRPr>
          </a:p>
        </p:txBody>
      </p:sp>
      <p:sp>
        <p:nvSpPr>
          <p:cNvPr id="240"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CEF20AA5-BDF6-412F-ACD1-5B506169C7D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1143000" y="685800"/>
            <a:ext cx="4571640" cy="3428640"/>
          </a:xfrm>
          <a:prstGeom prst="rect">
            <a:avLst/>
          </a:prstGeom>
        </p:spPr>
      </p:sp>
      <p:sp>
        <p:nvSpPr>
          <p:cNvPr id="320"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en-US" sz="2000" spc="-1" strike="noStrike">
              <a:latin typeface="Arial"/>
            </a:endParaRPr>
          </a:p>
        </p:txBody>
      </p:sp>
      <p:sp>
        <p:nvSpPr>
          <p:cNvPr id="321"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6BCDB3B8-AC14-4259-B929-7E5EF873C3C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143000" y="685800"/>
            <a:ext cx="4571640" cy="3428640"/>
          </a:xfrm>
          <a:prstGeom prst="rect">
            <a:avLst/>
          </a:prstGeom>
        </p:spPr>
      </p:sp>
      <p:sp>
        <p:nvSpPr>
          <p:cNvPr id="323"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800" spc="-1" strike="noStrike">
                <a:latin typeface="Arial"/>
              </a:rPr>
              <a:t>new Mongo(); //new connection to the MongoDB instance running on localhost on the default port</a:t>
            </a:r>
            <a:endParaRPr b="0" lang="en-US" sz="1800" spc="-1" strike="noStrike">
              <a:latin typeface="Arial"/>
            </a:endParaRPr>
          </a:p>
          <a:p>
            <a:pPr marL="216000" indent="-216000">
              <a:lnSpc>
                <a:spcPct val="100000"/>
              </a:lnSpc>
            </a:pPr>
            <a:r>
              <a:rPr b="0" lang="en-US" sz="1800" spc="-1" strike="noStrike">
                <a:latin typeface="Arial"/>
              </a:rPr>
              <a:t>new Mongo(&lt;host&gt;)</a:t>
            </a:r>
            <a:endParaRPr b="0" lang="en-US" sz="1800" spc="-1" strike="noStrike">
              <a:latin typeface="Arial"/>
            </a:endParaRPr>
          </a:p>
          <a:p>
            <a:pPr marL="216000" indent="-216000">
              <a:lnSpc>
                <a:spcPct val="100000"/>
              </a:lnSpc>
            </a:pPr>
            <a:r>
              <a:rPr b="0" lang="en-US" sz="1800" spc="-1" strike="noStrike">
                <a:latin typeface="Arial"/>
              </a:rPr>
              <a:t>new Mongo(&lt;host:port&gt;)</a:t>
            </a:r>
            <a:endParaRPr b="0" lang="en-US" sz="1800" spc="-1" strike="noStrike">
              <a:latin typeface="Arial"/>
            </a:endParaRPr>
          </a:p>
          <a:p>
            <a:pPr marL="216000" indent="-216000">
              <a:lnSpc>
                <a:spcPct val="100000"/>
              </a:lnSpc>
            </a:pPr>
            <a:endParaRPr b="0" lang="en-US" sz="1800" spc="-1" strike="noStrike">
              <a:latin typeface="Arial"/>
            </a:endParaRPr>
          </a:p>
          <a:p>
            <a:pPr marL="216000" indent="-216000">
              <a:lnSpc>
                <a:spcPct val="100000"/>
              </a:lnSpc>
            </a:pPr>
            <a:r>
              <a:rPr b="0" lang="en-US" sz="1800" spc="-1" strike="noStrike">
                <a:latin typeface="Arial"/>
              </a:rPr>
              <a:t>mongo localhost:27017/test myjsfile.js</a:t>
            </a:r>
            <a:endParaRPr b="0" lang="en-US" sz="1800" spc="-1" strike="noStrike">
              <a:latin typeface="Arial"/>
            </a:endParaRPr>
          </a:p>
          <a:p>
            <a:pPr marL="216000" indent="-216000">
              <a:lnSpc>
                <a:spcPct val="100000"/>
              </a:lnSpc>
            </a:pPr>
            <a:endParaRPr b="0" lang="en-US" sz="1800" spc="-1" strike="noStrike">
              <a:latin typeface="Arial"/>
            </a:endParaRPr>
          </a:p>
          <a:p>
            <a:pPr marL="216000" indent="-216000">
              <a:lnSpc>
                <a:spcPct val="100000"/>
              </a:lnSpc>
            </a:pPr>
            <a:r>
              <a:rPr b="0" lang="en-US" sz="1800" spc="-1" strike="noStrike">
                <a:latin typeface="Arial"/>
              </a:rPr>
              <a:t>load("myjstest.js")</a:t>
            </a:r>
            <a:endParaRPr b="0" lang="en-US" sz="1800" spc="-1" strike="noStrike">
              <a:latin typeface="Arial"/>
            </a:endParaRPr>
          </a:p>
        </p:txBody>
      </p:sp>
      <p:sp>
        <p:nvSpPr>
          <p:cNvPr id="324"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4C538477-100F-4E27-8E5E-86CBD5AD4FC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143000" y="685800"/>
            <a:ext cx="4571640" cy="3428640"/>
          </a:xfrm>
          <a:prstGeom prst="rect">
            <a:avLst/>
          </a:prstGeom>
        </p:spPr>
      </p:sp>
      <p:sp>
        <p:nvSpPr>
          <p:cNvPr id="326"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You can switch to non-existing databases. When you first store data in the database, such as by creating a collection, MongoDB creates the database</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To see the implementation of a method in the shell, type the db.&lt;method name&gt; without the parenthesis </a:t>
            </a:r>
            <a:endParaRPr b="0" lang="en-US" sz="1200" spc="-1" strike="noStrike">
              <a:latin typeface="Arial"/>
            </a:endParaRPr>
          </a:p>
        </p:txBody>
      </p:sp>
      <p:sp>
        <p:nvSpPr>
          <p:cNvPr id="327"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C89CECD7-8B0F-4A0E-A41C-8776E5F3458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143000" y="685800"/>
            <a:ext cx="4571640" cy="3428640"/>
          </a:xfrm>
          <a:prstGeom prst="rect">
            <a:avLst/>
          </a:prstGeom>
        </p:spPr>
      </p:sp>
      <p:sp>
        <p:nvSpPr>
          <p:cNvPr id="329"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You can switch to non-existing databases. When you first store data in the database, such as by creating a collection, MongoDB creates the database</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To see the implementation of a method in the shell, type the db.&lt;method name&gt; without the parenthesis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SELECT * FROM inventory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SELECT * FROM inventory WHERE status = "D"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SELECT * FROM inventory WHERE status in ("A", "D")</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SELECT * FROM inventory WHERE status = "A" AND qty &lt; 30</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SELECT * FROM inventory WHERE status = "A" AND ( qty &lt; 30 OR item LIKE "p%")</a:t>
            </a:r>
            <a:endParaRPr b="0" lang="en-US" sz="1200" spc="-1" strike="noStrike">
              <a:latin typeface="Arial"/>
            </a:endParaRPr>
          </a:p>
        </p:txBody>
      </p:sp>
      <p:sp>
        <p:nvSpPr>
          <p:cNvPr id="330"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4D30ACB1-5E13-4F5D-AFB3-10B7E74DBAA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1143000" y="685800"/>
            <a:ext cx="4571640" cy="3428640"/>
          </a:xfrm>
          <a:prstGeom prst="rect">
            <a:avLst/>
          </a:prstGeom>
        </p:spPr>
      </p:sp>
      <p:sp>
        <p:nvSpPr>
          <p:cNvPr id="332"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en-US" sz="2000" spc="-1" strike="noStrike">
              <a:latin typeface="Arial"/>
            </a:endParaRPr>
          </a:p>
        </p:txBody>
      </p:sp>
      <p:sp>
        <p:nvSpPr>
          <p:cNvPr id="333"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93557AD9-31A4-4EC1-AD28-E2F72A5454B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1143000" y="685800"/>
            <a:ext cx="4571640" cy="3428640"/>
          </a:xfrm>
          <a:prstGeom prst="rect">
            <a:avLst/>
          </a:prstGeom>
        </p:spPr>
      </p:sp>
      <p:sp>
        <p:nvSpPr>
          <p:cNvPr id="335"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800" spc="-1" strike="noStrike">
                <a:latin typeface="Arial"/>
              </a:rPr>
              <a:t>db.inventory.find( { tags: { $all: ["red", "blank"] } } )</a:t>
            </a:r>
            <a:endParaRPr b="0" lang="en-US" sz="1800" spc="-1" strike="noStrike">
              <a:latin typeface="Arial"/>
            </a:endParaRPr>
          </a:p>
          <a:p>
            <a:pPr marL="216000" indent="-216000">
              <a:lnSpc>
                <a:spcPct val="100000"/>
              </a:lnSpc>
            </a:pPr>
            <a:r>
              <a:rPr b="0" lang="en-US" sz="1800" spc="-1" strike="noStrike">
                <a:latin typeface="Arial"/>
              </a:rPr>
              <a:t>db.inventory.find( { dim_cm: { $gt: 15, $lt: 20 } } )</a:t>
            </a:r>
            <a:endParaRPr b="0" lang="en-US" sz="1800" spc="-1" strike="noStrike">
              <a:latin typeface="Arial"/>
            </a:endParaRPr>
          </a:p>
          <a:p>
            <a:pPr marL="216000" indent="-216000">
              <a:lnSpc>
                <a:spcPct val="100000"/>
              </a:lnSpc>
            </a:pPr>
            <a:r>
              <a:rPr b="0" lang="en-US" sz="1800" spc="-1" strike="noStrike">
                <a:latin typeface="Arial"/>
              </a:rPr>
              <a:t>db.inventory.find( { dim_cm: { $elemMatch: { $gt: 22, $lt: 30 } } } )</a:t>
            </a:r>
            <a:endParaRPr b="0" lang="en-US" sz="1800" spc="-1" strike="noStrike">
              <a:latin typeface="Arial"/>
            </a:endParaRPr>
          </a:p>
          <a:p>
            <a:pPr marL="216000" indent="-216000">
              <a:lnSpc>
                <a:spcPct val="100000"/>
              </a:lnSpc>
            </a:pPr>
            <a:r>
              <a:rPr b="0" lang="en-US" sz="1800" spc="-1" strike="noStrike">
                <a:latin typeface="Arial"/>
              </a:rPr>
              <a:t>db.inventory.find( { "dim_cm.1": { $gt: 25 } } )</a:t>
            </a:r>
            <a:endParaRPr b="0" lang="en-US" sz="1800" spc="-1" strike="noStrike">
              <a:latin typeface="Arial"/>
            </a:endParaRPr>
          </a:p>
          <a:p>
            <a:pPr marL="216000" indent="-216000">
              <a:lnSpc>
                <a:spcPct val="100000"/>
              </a:lnSpc>
            </a:pPr>
            <a:r>
              <a:rPr b="0" lang="en-US" sz="1800" spc="-1" strike="noStrike">
                <a:latin typeface="Arial"/>
              </a:rPr>
              <a:t>db.inventory.find( { "tags": { $size: 3 } } )</a:t>
            </a:r>
            <a:endParaRPr b="0" lang="en-US" sz="1800" spc="-1" strike="noStrike">
              <a:latin typeface="Arial"/>
            </a:endParaRPr>
          </a:p>
        </p:txBody>
      </p:sp>
      <p:sp>
        <p:nvSpPr>
          <p:cNvPr id="336"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958C2A51-5F87-42C7-9DB2-E6626992D6F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1143000" y="685800"/>
            <a:ext cx="4571640" cy="3428640"/>
          </a:xfrm>
          <a:prstGeom prst="rect">
            <a:avLst/>
          </a:prstGeom>
        </p:spPr>
      </p:sp>
      <p:sp>
        <p:nvSpPr>
          <p:cNvPr id="338"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800" spc="-1" strike="noStrike">
                <a:latin typeface="Arial"/>
              </a:rPr>
              <a:t>db.inventory.find( { tags: { $all: ["red", "blank"] } } )</a:t>
            </a:r>
            <a:endParaRPr b="0" lang="en-US" sz="1800" spc="-1" strike="noStrike">
              <a:latin typeface="Arial"/>
            </a:endParaRPr>
          </a:p>
          <a:p>
            <a:pPr marL="216000" indent="-216000">
              <a:lnSpc>
                <a:spcPct val="100000"/>
              </a:lnSpc>
            </a:pPr>
            <a:r>
              <a:rPr b="0" lang="en-US" sz="1800" spc="-1" strike="noStrike">
                <a:latin typeface="Arial"/>
              </a:rPr>
              <a:t>db.inventory.find( { dim_cm: { $gt: 15, $lt: 20 } } )</a:t>
            </a:r>
            <a:endParaRPr b="0" lang="en-US" sz="1800" spc="-1" strike="noStrike">
              <a:latin typeface="Arial"/>
            </a:endParaRPr>
          </a:p>
          <a:p>
            <a:pPr marL="216000" indent="-216000">
              <a:lnSpc>
                <a:spcPct val="100000"/>
              </a:lnSpc>
            </a:pPr>
            <a:r>
              <a:rPr b="0" lang="en-US" sz="1800" spc="-1" strike="noStrike">
                <a:latin typeface="Arial"/>
              </a:rPr>
              <a:t>db.inventory.find( { dim_cm: { $elemMatch: { $gt: 22, $lt: 30 } } } )</a:t>
            </a:r>
            <a:endParaRPr b="0" lang="en-US" sz="1800" spc="-1" strike="noStrike">
              <a:latin typeface="Arial"/>
            </a:endParaRPr>
          </a:p>
          <a:p>
            <a:pPr marL="216000" indent="-216000">
              <a:lnSpc>
                <a:spcPct val="100000"/>
              </a:lnSpc>
            </a:pPr>
            <a:r>
              <a:rPr b="0" lang="en-US" sz="1800" spc="-1" strike="noStrike">
                <a:latin typeface="Arial"/>
              </a:rPr>
              <a:t>db.inventory.find( { "dim_cm.1": { $gt: 25 } } )</a:t>
            </a:r>
            <a:endParaRPr b="0" lang="en-US" sz="1800" spc="-1" strike="noStrike">
              <a:latin typeface="Arial"/>
            </a:endParaRPr>
          </a:p>
          <a:p>
            <a:pPr marL="216000" indent="-216000">
              <a:lnSpc>
                <a:spcPct val="100000"/>
              </a:lnSpc>
            </a:pPr>
            <a:r>
              <a:rPr b="0" lang="en-US" sz="1800" spc="-1" strike="noStrike">
                <a:latin typeface="Arial"/>
              </a:rPr>
              <a:t>db.inventory.find( { "tags": { $size: 3 } } )</a:t>
            </a:r>
            <a:endParaRPr b="0" lang="en-US" sz="1800" spc="-1" strike="noStrike">
              <a:latin typeface="Arial"/>
            </a:endParaRPr>
          </a:p>
          <a:p>
            <a:pPr marL="216000" indent="-216000">
              <a:lnSpc>
                <a:spcPct val="100000"/>
              </a:lnSpc>
            </a:pPr>
            <a:r>
              <a:rPr b="0" lang="en-US" sz="1800" spc="-1" strike="noStrike">
                <a:latin typeface="Arial"/>
              </a:rPr>
              <a:t>db.inventory.find( { 'instock.</a:t>
            </a:r>
            <a:r>
              <a:rPr b="1" lang="en-US" sz="1800" spc="-1" strike="noStrike">
                <a:latin typeface="Arial"/>
              </a:rPr>
              <a:t>0</a:t>
            </a:r>
            <a:r>
              <a:rPr b="0" lang="en-US" sz="1800" spc="-1" strike="noStrike">
                <a:latin typeface="Arial"/>
              </a:rPr>
              <a:t>.qty': { $lte: 20 } } )</a:t>
            </a:r>
            <a:endParaRPr b="0" lang="en-US" sz="1800" spc="-1" strike="noStrike">
              <a:latin typeface="Arial"/>
            </a:endParaRPr>
          </a:p>
        </p:txBody>
      </p:sp>
      <p:sp>
        <p:nvSpPr>
          <p:cNvPr id="339"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0625F6B1-2DC7-4B54-8C3A-14CE7D32471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143000" y="685800"/>
            <a:ext cx="4571640" cy="3428640"/>
          </a:xfrm>
          <a:prstGeom prst="rect">
            <a:avLst/>
          </a:prstGeom>
        </p:spPr>
      </p:sp>
      <p:sp>
        <p:nvSpPr>
          <p:cNvPr id="341" name="PlaceHolder 2"/>
          <p:cNvSpPr>
            <a:spLocks noGrp="1"/>
          </p:cNvSpPr>
          <p:nvPr>
            <p:ph type="body"/>
          </p:nvPr>
        </p:nvSpPr>
        <p:spPr>
          <a:xfrm>
            <a:off x="685800" y="4343400"/>
            <a:ext cx="5486040" cy="4114440"/>
          </a:xfrm>
          <a:prstGeom prst="rect">
            <a:avLst/>
          </a:prstGeom>
        </p:spPr>
        <p:txBody>
          <a:bodyPr lIns="90000" rIns="90000" tIns="45000" bIns="45000">
            <a:normAutofit/>
          </a:bodyPr>
          <a:p>
            <a:endParaRPr b="0" lang="en-US" sz="2000" spc="-1" strike="noStrike">
              <a:latin typeface="Arial"/>
            </a:endParaRPr>
          </a:p>
        </p:txBody>
      </p:sp>
      <p:sp>
        <p:nvSpPr>
          <p:cNvPr id="342"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2946A937-438D-4182-81AC-5C6D4D5F41D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1143000" y="685800"/>
            <a:ext cx="4571640" cy="3428640"/>
          </a:xfrm>
          <a:prstGeom prst="rect">
            <a:avLst/>
          </a:prstGeom>
        </p:spPr>
      </p:sp>
      <p:sp>
        <p:nvSpPr>
          <p:cNvPr id="344"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2000" spc="-1" strike="noStrike">
                <a:latin typeface="Arial"/>
              </a:rPr>
              <a:t>An opportunity for questions and discussions.</a:t>
            </a:r>
            <a:endParaRPr b="0" lang="en-US" sz="2000" spc="-1" strike="noStrike">
              <a:latin typeface="Arial"/>
            </a:endParaRPr>
          </a:p>
        </p:txBody>
      </p:sp>
      <p:sp>
        <p:nvSpPr>
          <p:cNvPr id="345"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995EFD0C-CB24-465A-A635-1E3E6382791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1143000" y="685800"/>
            <a:ext cx="4571640" cy="3428640"/>
          </a:xfrm>
          <a:prstGeom prst="rect">
            <a:avLst/>
          </a:prstGeom>
        </p:spPr>
      </p:sp>
      <p:sp>
        <p:nvSpPr>
          <p:cNvPr id="242" name="PlaceHolder 2"/>
          <p:cNvSpPr>
            <a:spLocks noGrp="1"/>
          </p:cNvSpPr>
          <p:nvPr>
            <p:ph type="body"/>
          </p:nvPr>
        </p:nvSpPr>
        <p:spPr>
          <a:xfrm>
            <a:off x="685800" y="4343400"/>
            <a:ext cx="5486040" cy="4114440"/>
          </a:xfrm>
          <a:prstGeom prst="rect">
            <a:avLst/>
          </a:prstGeom>
        </p:spPr>
        <p:txBody>
          <a:bodyPr lIns="90000" rIns="90000" tIns="45000" bIns="45000">
            <a:normAutofit/>
          </a:bodyPr>
          <a:p>
            <a:pPr>
              <a:lnSpc>
                <a:spcPct val="100000"/>
              </a:lnSpc>
            </a:pPr>
            <a:r>
              <a:rPr b="0" lang="en-US" sz="2000" spc="-1" strike="noStrike">
                <a:latin typeface="Arial"/>
              </a:rPr>
              <a:t>Data, Information (, knowledge, wisdom).</a:t>
            </a:r>
            <a:r>
              <a:rPr b="0" lang="en-US" sz="2000" spc="-1" strike="noStrike">
                <a:latin typeface="Arial"/>
              </a:rPr>
              <a:t>	</a:t>
            </a:r>
            <a:r>
              <a:rPr b="0" lang="en-US" sz="2000" spc="-1" strike="noStrike">
                <a:latin typeface="Arial"/>
              </a:rPr>
              <a:t>dữ liệu bao gồm những mệnh đề phản ánh thực tại.</a:t>
            </a:r>
            <a:endParaRPr b="0" lang="en-US" sz="2000" spc="-1" strike="noStrike">
              <a:latin typeface="Arial"/>
            </a:endParaRPr>
          </a:p>
          <a:p>
            <a:pPr>
              <a:lnSpc>
                <a:spcPct val="100000"/>
              </a:lnSpc>
            </a:pPr>
            <a:r>
              <a:rPr b="0" lang="en-US" sz="2000" spc="-1" strike="noStrike">
                <a:latin typeface="Arial"/>
              </a:rPr>
              <a:t>Dữ liệu là thông tin dưới dạng ký hiệu,chữ viết, chữ số, hình ảnh, âm thanh hoặc dạng tương tự.</a:t>
            </a:r>
            <a:endParaRPr b="0" lang="en-US" sz="2000" spc="-1" strike="noStrike">
              <a:latin typeface="Arial"/>
            </a:endParaRPr>
          </a:p>
          <a:p>
            <a:pPr>
              <a:lnSpc>
                <a:spcPct val="100000"/>
              </a:lnSpc>
            </a:pPr>
            <a:r>
              <a:rPr b="0" lang="en-US" sz="2000" spc="-1" strike="noStrike">
                <a:latin typeface="Arial"/>
              </a:rPr>
              <a:t>data is information that has been translated into a form that is efficient for movement or processing.</a:t>
            </a:r>
            <a:endParaRPr b="0" lang="en-US" sz="2000" spc="-1" strike="noStrike">
              <a:latin typeface="Arial"/>
            </a:endParaRPr>
          </a:p>
          <a:p>
            <a:pPr>
              <a:lnSpc>
                <a:spcPct val="100000"/>
              </a:lnSpc>
            </a:pPr>
            <a:r>
              <a:rPr b="0" lang="en-US" sz="2000" spc="-1" strike="noStrike">
                <a:latin typeface="Arial"/>
              </a:rPr>
              <a:t>data is information converted into binary digital form.</a:t>
            </a:r>
            <a:endParaRPr b="0" lang="en-US" sz="2000" spc="-1" strike="noStrike">
              <a:latin typeface="Arial"/>
            </a:endParaRPr>
          </a:p>
          <a:p>
            <a:pPr>
              <a:lnSpc>
                <a:spcPct val="100000"/>
              </a:lnSpc>
            </a:pPr>
            <a:r>
              <a:rPr b="0" lang="en-US" sz="1200" spc="-1" strike="noStrike">
                <a:solidFill>
                  <a:srgbClr val="000000"/>
                </a:solidFill>
                <a:latin typeface="+mn-lt"/>
                <a:ea typeface="+mn-ea"/>
              </a:rPr>
              <a:t>data is collected and analyzed; data only becomes </a:t>
            </a:r>
            <a:r>
              <a:rPr b="0" lang="en-US" sz="1200" spc="-1" strike="noStrike" u="sng">
                <a:solidFill>
                  <a:srgbClr val="000000"/>
                </a:solidFill>
                <a:uFillTx/>
                <a:latin typeface="+mn-lt"/>
                <a:ea typeface="+mn-ea"/>
              </a:rPr>
              <a:t>information</a:t>
            </a:r>
            <a:r>
              <a:rPr b="0" lang="en-US" sz="1200" spc="-1" strike="noStrike">
                <a:solidFill>
                  <a:srgbClr val="000000"/>
                </a:solidFill>
                <a:latin typeface="+mn-lt"/>
                <a:ea typeface="+mn-ea"/>
              </a:rPr>
              <a:t> suitable for making decisions once it has been </a:t>
            </a:r>
            <a:r>
              <a:rPr b="0" lang="en-US" sz="1200" spc="-1" strike="noStrike" u="sng">
                <a:solidFill>
                  <a:srgbClr val="000000"/>
                </a:solidFill>
                <a:uFillTx/>
                <a:latin typeface="+mn-lt"/>
                <a:ea typeface="+mn-ea"/>
              </a:rPr>
              <a:t>analyzed</a:t>
            </a:r>
            <a:r>
              <a:rPr b="0" lang="en-US" sz="1200" spc="-1" strike="noStrike">
                <a:solidFill>
                  <a:srgbClr val="000000"/>
                </a:solidFill>
                <a:latin typeface="+mn-lt"/>
                <a:ea typeface="+mn-ea"/>
              </a:rPr>
              <a:t> in some fashion.</a:t>
            </a:r>
            <a:endParaRPr b="0" lang="en-US" sz="1200" spc="-1" strike="noStrike">
              <a:latin typeface="Arial"/>
            </a:endParaRPr>
          </a:p>
        </p:txBody>
      </p:sp>
      <p:sp>
        <p:nvSpPr>
          <p:cNvPr id="243"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160C5AE1-16CB-4BEE-A515-82881C3496F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1143000" y="685800"/>
            <a:ext cx="4571640" cy="3428640"/>
          </a:xfrm>
          <a:prstGeom prst="rect">
            <a:avLst/>
          </a:prstGeom>
        </p:spPr>
      </p:sp>
      <p:sp>
        <p:nvSpPr>
          <p:cNvPr id="245"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Data model is based on Data, Data relationship, Data semantic and Data constraint.</a:t>
            </a:r>
            <a:endParaRPr b="0" lang="en-US" sz="1200" spc="-1" strike="noStrike">
              <a:latin typeface="Arial"/>
            </a:endParaRPr>
          </a:p>
          <a:p>
            <a:pPr>
              <a:lnSpc>
                <a:spcPct val="100000"/>
              </a:lnSpc>
            </a:pPr>
            <a:r>
              <a:rPr b="0" lang="en-US" sz="2000" spc="-1" strike="noStrike">
                <a:solidFill>
                  <a:srgbClr val="000000"/>
                </a:solidFill>
                <a:latin typeface="+mn-lt"/>
                <a:ea typeface="+mn-ea"/>
              </a:rPr>
              <a:t>Model = data has been structured with a </a:t>
            </a:r>
            <a:r>
              <a:rPr b="0" lang="en-US" sz="1200" spc="-1" strike="noStrike">
                <a:solidFill>
                  <a:srgbClr val="000000"/>
                </a:solidFill>
                <a:latin typeface="+mn-lt"/>
                <a:ea typeface="+mn-ea"/>
              </a:rPr>
              <a:t>set of operations that can be performed on.</a:t>
            </a:r>
            <a:endParaRPr b="0" lang="en-US" sz="1200" spc="-1" strike="noStrike">
              <a:latin typeface="Arial"/>
            </a:endParaRPr>
          </a:p>
          <a:p>
            <a:pPr>
              <a:lnSpc>
                <a:spcPct val="100000"/>
              </a:lnSpc>
            </a:pPr>
            <a:r>
              <a:rPr b="1" lang="en-US" sz="1200" spc="-1" strike="noStrike">
                <a:solidFill>
                  <a:srgbClr val="000000"/>
                </a:solidFill>
                <a:latin typeface="+mn-lt"/>
                <a:ea typeface="+mn-ea"/>
              </a:rPr>
              <a:t>Three perspectives</a:t>
            </a:r>
            <a:endParaRPr b="0" lang="en-US" sz="1200" spc="-1" strike="noStrike">
              <a:latin typeface="Arial"/>
            </a:endParaRPr>
          </a:p>
          <a:p>
            <a:pPr>
              <a:lnSpc>
                <a:spcPct val="100000"/>
              </a:lnSpc>
            </a:pPr>
            <a:r>
              <a:rPr b="0" lang="en-US" sz="2000" spc="-1" strike="noStrike">
                <a:solidFill>
                  <a:srgbClr val="000000"/>
                </a:solidFill>
                <a:latin typeface="+mn-lt"/>
                <a:ea typeface="+mn-ea"/>
              </a:rPr>
              <a:t>A data model instance may be one of three kinds according to ANSI in 1975: </a:t>
            </a:r>
            <a:r>
              <a:rPr b="0" lang="en-US" sz="1200" spc="-1" strike="noStrike">
                <a:solidFill>
                  <a:srgbClr val="000000"/>
                </a:solidFill>
                <a:latin typeface="+mn-lt"/>
                <a:ea typeface="+mn-ea"/>
                <a:hlinkClick r:id="rId1"/>
              </a:rPr>
              <a:t>Conceptual data model</a:t>
            </a:r>
            <a:r>
              <a:rPr b="0" lang="en-US" sz="1200" spc="-1" strike="noStrike">
                <a:solidFill>
                  <a:srgbClr val="000000"/>
                </a:solidFill>
                <a:latin typeface="+mn-lt"/>
                <a:ea typeface="+mn-ea"/>
              </a:rPr>
              <a:t>, </a:t>
            </a:r>
            <a:r>
              <a:rPr b="0" lang="en-US" sz="1200" spc="-1" strike="noStrike" u="sng">
                <a:solidFill>
                  <a:srgbClr val="000000"/>
                </a:solidFill>
                <a:uFillTx/>
                <a:latin typeface="+mn-lt"/>
                <a:ea typeface="+mn-ea"/>
                <a:hlinkClick r:id="rId2"/>
              </a:rPr>
              <a:t>Logical data model</a:t>
            </a:r>
            <a:r>
              <a:rPr b="0" lang="en-US" sz="1200" spc="-1" strike="noStrike" u="sng">
                <a:solidFill>
                  <a:srgbClr val="000000"/>
                </a:solidFill>
                <a:uFillTx/>
                <a:latin typeface="+mn-lt"/>
                <a:ea typeface="+mn-ea"/>
              </a:rPr>
              <a:t>, </a:t>
            </a:r>
            <a:r>
              <a:rPr b="0" lang="en-US" sz="1200" spc="-1" strike="noStrike" u="sng">
                <a:solidFill>
                  <a:srgbClr val="000000"/>
                </a:solidFill>
                <a:uFillTx/>
                <a:latin typeface="+mn-lt"/>
                <a:ea typeface="+mn-ea"/>
                <a:hlinkClick r:id="rId3"/>
              </a:rPr>
              <a:t>Physical data model</a:t>
            </a:r>
            <a:endParaRPr b="0" lang="en-US" sz="1200" spc="-1" strike="noStrike">
              <a:latin typeface="Arial"/>
            </a:endParaRPr>
          </a:p>
          <a:p>
            <a:pPr>
              <a:lnSpc>
                <a:spcPct val="100000"/>
              </a:lnSpc>
            </a:pPr>
            <a:r>
              <a:rPr b="0" lang="en-US" sz="2000" spc="-1" strike="noStrike">
                <a:solidFill>
                  <a:srgbClr val="000000"/>
                </a:solidFill>
                <a:latin typeface="+mn-lt"/>
                <a:ea typeface="+mn-ea"/>
              </a:rPr>
              <a:t>Đây là các mô hình luận lý (logic) mô tả cách tổ chức dữ liệu. Về cách lưu trữ trên thiết bị vật lí, có thể khác nhau.</a:t>
            </a:r>
            <a:endParaRPr b="0" lang="en-US" sz="2000" spc="-1" strike="noStrike">
              <a:latin typeface="Arial"/>
            </a:endParaRPr>
          </a:p>
          <a:p>
            <a:pPr>
              <a:lnSpc>
                <a:spcPct val="100000"/>
              </a:lnSpc>
            </a:pPr>
            <a:endParaRPr b="0" lang="en-US" sz="2000" spc="-1" strike="noStrike">
              <a:latin typeface="Arial"/>
            </a:endParaRPr>
          </a:p>
        </p:txBody>
      </p:sp>
      <p:sp>
        <p:nvSpPr>
          <p:cNvPr id="246"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81FE7F5E-A9F9-4E11-BE8A-7D1FC5F94C0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1143000" y="685800"/>
            <a:ext cx="4571640" cy="342864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2000" spc="-1" strike="noStrike">
                <a:latin typeface="Arial"/>
              </a:rPr>
              <a:t>Model = data has been structured with a </a:t>
            </a:r>
            <a:r>
              <a:rPr b="0" lang="en-US" sz="1200" spc="-1" strike="noStrike">
                <a:solidFill>
                  <a:srgbClr val="000000"/>
                </a:solidFill>
                <a:latin typeface="+mn-lt"/>
                <a:ea typeface="+mn-ea"/>
              </a:rPr>
              <a:t>set of operations that can be performed 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NoSQL database systems use a variety of models for data management, such as </a:t>
            </a:r>
            <a:r>
              <a:rPr b="0" lang="en-US" sz="1200" spc="-1" strike="noStrike" u="sng">
                <a:solidFill>
                  <a:srgbClr val="000000"/>
                </a:solidFill>
                <a:uFillTx/>
                <a:latin typeface="+mn-lt"/>
                <a:ea typeface="+mn-ea"/>
              </a:rPr>
              <a:t>in-memory key-value stores</a:t>
            </a:r>
            <a:r>
              <a:rPr b="0" lang="en-US" sz="1200" spc="-1" strike="noStrike">
                <a:solidFill>
                  <a:srgbClr val="000000"/>
                </a:solidFill>
                <a:latin typeface="+mn-lt"/>
                <a:ea typeface="+mn-ea"/>
              </a:rPr>
              <a:t>, </a:t>
            </a:r>
            <a:r>
              <a:rPr b="0" lang="en-US" sz="1200" spc="-1" strike="noStrike" u="sng">
                <a:solidFill>
                  <a:srgbClr val="000000"/>
                </a:solidFill>
                <a:uFillTx/>
                <a:latin typeface="+mn-lt"/>
                <a:ea typeface="+mn-ea"/>
              </a:rPr>
              <a:t>graph data models</a:t>
            </a:r>
            <a:r>
              <a:rPr b="0" lang="en-US" sz="1200" spc="-1" strike="noStrike">
                <a:solidFill>
                  <a:srgbClr val="000000"/>
                </a:solidFill>
                <a:latin typeface="+mn-lt"/>
                <a:ea typeface="+mn-ea"/>
              </a:rPr>
              <a:t>, and </a:t>
            </a:r>
            <a:r>
              <a:rPr b="0" lang="en-US" sz="1200" spc="-1" strike="noStrike" u="sng">
                <a:solidFill>
                  <a:srgbClr val="000000"/>
                </a:solidFill>
                <a:uFillTx/>
                <a:latin typeface="+mn-lt"/>
                <a:ea typeface="+mn-ea"/>
              </a:rPr>
              <a:t>document stores</a:t>
            </a:r>
            <a:r>
              <a:rPr b="0" lang="en-US" sz="1200" spc="-1" strike="noStrike">
                <a:solidFill>
                  <a:srgbClr val="000000"/>
                </a:solidFill>
                <a:latin typeface="+mn-lt"/>
                <a:ea typeface="+mn-ea"/>
              </a:rPr>
              <a:t>. </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These types of databases are optimized for applications that require large data volume, low latency, and flexible data models, which are achieved by relaxing some of the data consistency restrictions of traditional relational databases.</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249"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2BBD2B47-C573-4CF2-B4D4-465B4E15D531}"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1143000" y="685800"/>
            <a:ext cx="4571640" cy="3428640"/>
          </a:xfrm>
          <a:prstGeom prst="rect">
            <a:avLst/>
          </a:prstGeom>
        </p:spPr>
      </p:sp>
      <p:sp>
        <p:nvSpPr>
          <p:cNvPr id="251"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2000" spc="-1" strike="noStrike">
                <a:latin typeface="Arial"/>
              </a:rPr>
              <a:t>Model = data has been structured with a </a:t>
            </a:r>
            <a:r>
              <a:rPr b="0" lang="en-US" sz="1200" spc="-1" strike="noStrike">
                <a:solidFill>
                  <a:srgbClr val="000000"/>
                </a:solidFill>
                <a:latin typeface="+mn-lt"/>
                <a:ea typeface="+mn-ea"/>
              </a:rPr>
              <a:t>set of operations that can be performed 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E-R là mô hình trung gian để chuyển những yêu cầu quản lý dữ liệu trong thế giới thực thành mô hình cơ sở dữ liệu quan hệ</a:t>
            </a:r>
            <a:endParaRPr b="0" lang="en-US" sz="1200" spc="-1" strike="noStrike">
              <a:latin typeface="Arial"/>
            </a:endParaRPr>
          </a:p>
        </p:txBody>
      </p:sp>
      <p:sp>
        <p:nvSpPr>
          <p:cNvPr id="252"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63500B4A-0EB0-41A5-BE03-818753D5074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1143000" y="685800"/>
            <a:ext cx="4571640" cy="3428640"/>
          </a:xfrm>
          <a:prstGeom prst="rect">
            <a:avLst/>
          </a:prstGeom>
        </p:spPr>
      </p:sp>
      <p:sp>
        <p:nvSpPr>
          <p:cNvPr id="254"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0" lang="en-US" sz="1200" spc="-1" strike="noStrike">
                <a:solidFill>
                  <a:srgbClr val="000000"/>
                </a:solidFill>
                <a:latin typeface="+mn-lt"/>
                <a:ea typeface="+mn-ea"/>
              </a:rPr>
              <a:t>Dữ liệu, Siêu dữ liệu: Đáy kiến trúc là thiết bị nhớ ngoài lưu trữ dữ liệu và siêu dữ liệu. Trong phần này không chỉ chứa dữ liệu được lưu trữ trong CSDL mà còn chứa cả các siêu dữ liệu, tức là thông tin cấu trúc của CSDL. Ví dụ như tên của các quan hệ, tên các thuộc tính của quan hệ và các kiểu dữ liệu của các thuộc tính này.</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Bộ quản lý lưu trữ: Nhiệm vụ của bộ quản lý lưu trữ là lấy ra các thông tin được yêu cầu từ những thiết bị lưu trữ dữ liệu và thay đổi những thông tin này khi được yêu cầu bởi các mức trên nó của hệ thống.</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Bộ xử lý câu hỏi: Bộ xử lý câu hỏi không chỉ điều khiển các câu hỏi mà còn điều khiển cả các yêu cầu thay đổi dữ liệu hay siêu dữ liệu. Nhiệm vụ của nó là tìm ra cách tốt nhất để thực hiện một thao tác được yêu cầu và phát ra lệnh đối với bộ quản lý lưu trữ và thực thi thao tác đó.</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Bộ quản lý giao dịch: Bộ quản lý giao dịch có trách nhiệm đảm bảo tính toàn vẹn của hệ thống. Nó phải đảm bảo rằng các thao tác thực hiện thông suốt đồng thời không cản trở các thao tác khác và đảm bảo hệ thống không bị mất dữ liệu thậm chí cả khi lỗi hệ thống xảy ra.</a:t>
            </a:r>
            <a:endParaRPr b="0" lang="en-US" sz="1200" spc="-1" strike="noStrike">
              <a:latin typeface="Arial"/>
            </a:endParaRPr>
          </a:p>
        </p:txBody>
      </p:sp>
      <p:sp>
        <p:nvSpPr>
          <p:cNvPr id="255"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E3F65620-060A-4018-850E-C1D595CDAA3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1143000" y="685800"/>
            <a:ext cx="4571640" cy="3428640"/>
          </a:xfrm>
          <a:prstGeom prst="rect">
            <a:avLst/>
          </a:prstGeom>
        </p:spPr>
      </p:sp>
      <p:sp>
        <p:nvSpPr>
          <p:cNvPr id="257" name="PlaceHolder 2"/>
          <p:cNvSpPr>
            <a:spLocks noGrp="1"/>
          </p:cNvSpPr>
          <p:nvPr>
            <p:ph type="body"/>
          </p:nvPr>
        </p:nvSpPr>
        <p:spPr>
          <a:xfrm>
            <a:off x="685800" y="4343400"/>
            <a:ext cx="5486040" cy="4114440"/>
          </a:xfrm>
          <a:prstGeom prst="rect">
            <a:avLst/>
          </a:prstGeom>
        </p:spPr>
        <p:txBody>
          <a:bodyPr lIns="90000" rIns="90000" tIns="45000" bIns="45000">
            <a:normAutofit/>
          </a:bodyPr>
          <a:p>
            <a:pPr marL="216000" indent="-216000">
              <a:lnSpc>
                <a:spcPct val="100000"/>
              </a:lnSpc>
            </a:pPr>
            <a:r>
              <a:rPr b="1" lang="en-US" sz="1200" spc="-1" strike="noStrike">
                <a:solidFill>
                  <a:srgbClr val="000000"/>
                </a:solidFill>
                <a:latin typeface="+mn-lt"/>
                <a:ea typeface="+mn-ea"/>
              </a:rPr>
              <a:t>"quan hệ"?</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một </a:t>
            </a:r>
            <a:r>
              <a:rPr b="1" lang="en-US" sz="1200" spc="-1" strike="noStrike">
                <a:solidFill>
                  <a:srgbClr val="000000"/>
                </a:solidFill>
                <a:latin typeface="+mn-lt"/>
                <a:ea typeface="+mn-ea"/>
              </a:rPr>
              <a:t>quan hệ</a:t>
            </a:r>
            <a:r>
              <a:rPr b="0" lang="en-US" sz="1200" spc="-1" strike="noStrike">
                <a:solidFill>
                  <a:srgbClr val="000000"/>
                </a:solidFill>
                <a:latin typeface="+mn-lt"/>
                <a:ea typeface="+mn-ea"/>
              </a:rPr>
              <a:t> là một tập các bộ (</a:t>
            </a:r>
            <a:r>
              <a:rPr b="0" i="1" lang="en-US" sz="1200" spc="-1" strike="noStrike">
                <a:solidFill>
                  <a:srgbClr val="000000"/>
                </a:solidFill>
                <a:latin typeface="+mn-lt"/>
                <a:ea typeface="+mn-ea"/>
              </a:rPr>
              <a:t>tuple</a:t>
            </a:r>
            <a:r>
              <a:rPr b="0" lang="en-US" sz="1200" spc="-1" strike="noStrike">
                <a:solidFill>
                  <a:srgbClr val="000000"/>
                </a:solidFill>
                <a:latin typeface="+mn-lt"/>
                <a:ea typeface="+mn-ea"/>
              </a:rPr>
              <a:t>), hay còn gọi là </a:t>
            </a:r>
            <a:r>
              <a:rPr b="0" lang="en-US" sz="1200" spc="-1" strike="noStrike">
                <a:solidFill>
                  <a:srgbClr val="000000"/>
                </a:solidFill>
                <a:latin typeface="+mn-lt"/>
                <a:ea typeface="+mn-ea"/>
                <a:hlinkClick r:id="rId1"/>
              </a:rPr>
              <a:t>bảng</a:t>
            </a:r>
            <a:endParaRPr b="0" lang="en-US" sz="1200" spc="-1" strike="noStrike">
              <a:latin typeface="Arial"/>
            </a:endParaRPr>
          </a:p>
          <a:p>
            <a:pPr>
              <a:lnSpc>
                <a:spcPct val="100000"/>
              </a:lnSpc>
            </a:pPr>
            <a:r>
              <a:rPr b="0" lang="en-US" sz="1200" spc="-1" strike="noStrike">
                <a:solidFill>
                  <a:srgbClr val="000000"/>
                </a:solidFill>
                <a:latin typeface="+mn-lt"/>
                <a:ea typeface="+mn-ea"/>
              </a:rPr>
              <a:t>Cho hai tập hợp A,B. Mỗi tập con R của tích Descartes A x B được gọi là quan hệ hai ngôi từ A vào B. Nếu R là quan hệ từ A vào B và cặp (a,b) thuộc R thì ta ký hiệu R.</a:t>
            </a:r>
            <a:endParaRPr b="0" lang="en-US" sz="1200" spc="-1" strike="noStrike">
              <a:latin typeface="Arial"/>
            </a:endParaRPr>
          </a:p>
          <a:p>
            <a:pPr>
              <a:lnSpc>
                <a:spcPct val="100000"/>
              </a:lnSpc>
            </a:pPr>
            <a:endParaRPr b="0" lang="en-US" sz="1200" spc="-1" strike="noStrike">
              <a:latin typeface="Arial"/>
            </a:endParaRPr>
          </a:p>
        </p:txBody>
      </p:sp>
      <p:sp>
        <p:nvSpPr>
          <p:cNvPr id="258" name="TextShape 3"/>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87B27525-FD05-4085-97E5-0D82DF28716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33" name="PlaceHolder 2"/>
          <p:cNvSpPr>
            <a:spLocks noGrp="1"/>
          </p:cNvSpPr>
          <p:nvPr>
            <p:ph type="body"/>
          </p:nvPr>
        </p:nvSpPr>
        <p:spPr>
          <a:xfrm>
            <a:off x="2362320" y="1752480"/>
            <a:ext cx="64004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34" name="PlaceHolder 3"/>
          <p:cNvSpPr>
            <a:spLocks noGrp="1"/>
          </p:cNvSpPr>
          <p:nvPr>
            <p:ph type="body"/>
          </p:nvPr>
        </p:nvSpPr>
        <p:spPr>
          <a:xfrm>
            <a:off x="2362320" y="4060800"/>
            <a:ext cx="640044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36" name="PlaceHolder 2"/>
          <p:cNvSpPr>
            <a:spLocks noGrp="1"/>
          </p:cNvSpPr>
          <p:nvPr>
            <p:ph type="body"/>
          </p:nvPr>
        </p:nvSpPr>
        <p:spPr>
          <a:xfrm>
            <a:off x="236232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37" name="PlaceHolder 3"/>
          <p:cNvSpPr>
            <a:spLocks noGrp="1"/>
          </p:cNvSpPr>
          <p:nvPr>
            <p:ph type="body"/>
          </p:nvPr>
        </p:nvSpPr>
        <p:spPr>
          <a:xfrm>
            <a:off x="564228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38" name="PlaceHolder 4"/>
          <p:cNvSpPr>
            <a:spLocks noGrp="1"/>
          </p:cNvSpPr>
          <p:nvPr>
            <p:ph type="body"/>
          </p:nvPr>
        </p:nvSpPr>
        <p:spPr>
          <a:xfrm>
            <a:off x="236232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39" name="PlaceHolder 5"/>
          <p:cNvSpPr>
            <a:spLocks noGrp="1"/>
          </p:cNvSpPr>
          <p:nvPr>
            <p:ph type="body"/>
          </p:nvPr>
        </p:nvSpPr>
        <p:spPr>
          <a:xfrm>
            <a:off x="564228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41" name="PlaceHolder 2"/>
          <p:cNvSpPr>
            <a:spLocks noGrp="1"/>
          </p:cNvSpPr>
          <p:nvPr>
            <p:ph type="body"/>
          </p:nvPr>
        </p:nvSpPr>
        <p:spPr>
          <a:xfrm>
            <a:off x="2362320" y="175248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42" name="PlaceHolder 3"/>
          <p:cNvSpPr>
            <a:spLocks noGrp="1"/>
          </p:cNvSpPr>
          <p:nvPr>
            <p:ph type="body"/>
          </p:nvPr>
        </p:nvSpPr>
        <p:spPr>
          <a:xfrm>
            <a:off x="4526280" y="175248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43" name="PlaceHolder 4"/>
          <p:cNvSpPr>
            <a:spLocks noGrp="1"/>
          </p:cNvSpPr>
          <p:nvPr>
            <p:ph type="body"/>
          </p:nvPr>
        </p:nvSpPr>
        <p:spPr>
          <a:xfrm>
            <a:off x="6690600" y="175248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44" name="PlaceHolder 5"/>
          <p:cNvSpPr>
            <a:spLocks noGrp="1"/>
          </p:cNvSpPr>
          <p:nvPr>
            <p:ph type="body"/>
          </p:nvPr>
        </p:nvSpPr>
        <p:spPr>
          <a:xfrm>
            <a:off x="2362320" y="406080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45" name="PlaceHolder 6"/>
          <p:cNvSpPr>
            <a:spLocks noGrp="1"/>
          </p:cNvSpPr>
          <p:nvPr>
            <p:ph type="body"/>
          </p:nvPr>
        </p:nvSpPr>
        <p:spPr>
          <a:xfrm>
            <a:off x="4526280" y="406080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46" name="PlaceHolder 7"/>
          <p:cNvSpPr>
            <a:spLocks noGrp="1"/>
          </p:cNvSpPr>
          <p:nvPr>
            <p:ph type="body"/>
          </p:nvPr>
        </p:nvSpPr>
        <p:spPr>
          <a:xfrm>
            <a:off x="6690600" y="406080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56" name="PlaceHolder 2"/>
          <p:cNvSpPr>
            <a:spLocks noGrp="1"/>
          </p:cNvSpPr>
          <p:nvPr>
            <p:ph type="subTitle"/>
          </p:nvPr>
        </p:nvSpPr>
        <p:spPr>
          <a:xfrm>
            <a:off x="2362320" y="1752480"/>
            <a:ext cx="640044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58" name="PlaceHolder 2"/>
          <p:cNvSpPr>
            <a:spLocks noGrp="1"/>
          </p:cNvSpPr>
          <p:nvPr>
            <p:ph type="body"/>
          </p:nvPr>
        </p:nvSpPr>
        <p:spPr>
          <a:xfrm>
            <a:off x="2362320" y="1752480"/>
            <a:ext cx="6400440" cy="441936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60" name="PlaceHolder 2"/>
          <p:cNvSpPr>
            <a:spLocks noGrp="1"/>
          </p:cNvSpPr>
          <p:nvPr>
            <p:ph type="body"/>
          </p:nvPr>
        </p:nvSpPr>
        <p:spPr>
          <a:xfrm>
            <a:off x="236232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
        <p:nvSpPr>
          <p:cNvPr id="61" name="PlaceHolder 3"/>
          <p:cNvSpPr>
            <a:spLocks noGrp="1"/>
          </p:cNvSpPr>
          <p:nvPr>
            <p:ph type="body"/>
          </p:nvPr>
        </p:nvSpPr>
        <p:spPr>
          <a:xfrm>
            <a:off x="564228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2880"/>
            <a:ext cx="8076960" cy="4033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65" name="PlaceHolder 2"/>
          <p:cNvSpPr>
            <a:spLocks noGrp="1"/>
          </p:cNvSpPr>
          <p:nvPr>
            <p:ph type="body"/>
          </p:nvPr>
        </p:nvSpPr>
        <p:spPr>
          <a:xfrm>
            <a:off x="236232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66" name="PlaceHolder 3"/>
          <p:cNvSpPr>
            <a:spLocks noGrp="1"/>
          </p:cNvSpPr>
          <p:nvPr>
            <p:ph type="body"/>
          </p:nvPr>
        </p:nvSpPr>
        <p:spPr>
          <a:xfrm>
            <a:off x="564228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
        <p:nvSpPr>
          <p:cNvPr id="67" name="PlaceHolder 4"/>
          <p:cNvSpPr>
            <a:spLocks noGrp="1"/>
          </p:cNvSpPr>
          <p:nvPr>
            <p:ph type="body"/>
          </p:nvPr>
        </p:nvSpPr>
        <p:spPr>
          <a:xfrm>
            <a:off x="236232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2" name="PlaceHolder 2"/>
          <p:cNvSpPr>
            <a:spLocks noGrp="1"/>
          </p:cNvSpPr>
          <p:nvPr>
            <p:ph type="subTitle"/>
          </p:nvPr>
        </p:nvSpPr>
        <p:spPr>
          <a:xfrm>
            <a:off x="2362320" y="1752480"/>
            <a:ext cx="640044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69" name="PlaceHolder 2"/>
          <p:cNvSpPr>
            <a:spLocks noGrp="1"/>
          </p:cNvSpPr>
          <p:nvPr>
            <p:ph type="body"/>
          </p:nvPr>
        </p:nvSpPr>
        <p:spPr>
          <a:xfrm>
            <a:off x="236232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
        <p:nvSpPr>
          <p:cNvPr id="70" name="PlaceHolder 3"/>
          <p:cNvSpPr>
            <a:spLocks noGrp="1"/>
          </p:cNvSpPr>
          <p:nvPr>
            <p:ph type="body"/>
          </p:nvPr>
        </p:nvSpPr>
        <p:spPr>
          <a:xfrm>
            <a:off x="564228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71" name="PlaceHolder 4"/>
          <p:cNvSpPr>
            <a:spLocks noGrp="1"/>
          </p:cNvSpPr>
          <p:nvPr>
            <p:ph type="body"/>
          </p:nvPr>
        </p:nvSpPr>
        <p:spPr>
          <a:xfrm>
            <a:off x="564228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73" name="PlaceHolder 2"/>
          <p:cNvSpPr>
            <a:spLocks noGrp="1"/>
          </p:cNvSpPr>
          <p:nvPr>
            <p:ph type="body"/>
          </p:nvPr>
        </p:nvSpPr>
        <p:spPr>
          <a:xfrm>
            <a:off x="236232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74" name="PlaceHolder 3"/>
          <p:cNvSpPr>
            <a:spLocks noGrp="1"/>
          </p:cNvSpPr>
          <p:nvPr>
            <p:ph type="body"/>
          </p:nvPr>
        </p:nvSpPr>
        <p:spPr>
          <a:xfrm>
            <a:off x="564228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75" name="PlaceHolder 4"/>
          <p:cNvSpPr>
            <a:spLocks noGrp="1"/>
          </p:cNvSpPr>
          <p:nvPr>
            <p:ph type="body"/>
          </p:nvPr>
        </p:nvSpPr>
        <p:spPr>
          <a:xfrm>
            <a:off x="2362320" y="4060800"/>
            <a:ext cx="640044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77" name="PlaceHolder 2"/>
          <p:cNvSpPr>
            <a:spLocks noGrp="1"/>
          </p:cNvSpPr>
          <p:nvPr>
            <p:ph type="body"/>
          </p:nvPr>
        </p:nvSpPr>
        <p:spPr>
          <a:xfrm>
            <a:off x="2362320" y="1752480"/>
            <a:ext cx="64004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78" name="PlaceHolder 3"/>
          <p:cNvSpPr>
            <a:spLocks noGrp="1"/>
          </p:cNvSpPr>
          <p:nvPr>
            <p:ph type="body"/>
          </p:nvPr>
        </p:nvSpPr>
        <p:spPr>
          <a:xfrm>
            <a:off x="2362320" y="4060800"/>
            <a:ext cx="640044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80" name="PlaceHolder 2"/>
          <p:cNvSpPr>
            <a:spLocks noGrp="1"/>
          </p:cNvSpPr>
          <p:nvPr>
            <p:ph type="body"/>
          </p:nvPr>
        </p:nvSpPr>
        <p:spPr>
          <a:xfrm>
            <a:off x="236232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81" name="PlaceHolder 3"/>
          <p:cNvSpPr>
            <a:spLocks noGrp="1"/>
          </p:cNvSpPr>
          <p:nvPr>
            <p:ph type="body"/>
          </p:nvPr>
        </p:nvSpPr>
        <p:spPr>
          <a:xfrm>
            <a:off x="564228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82" name="PlaceHolder 4"/>
          <p:cNvSpPr>
            <a:spLocks noGrp="1"/>
          </p:cNvSpPr>
          <p:nvPr>
            <p:ph type="body"/>
          </p:nvPr>
        </p:nvSpPr>
        <p:spPr>
          <a:xfrm>
            <a:off x="236232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83" name="PlaceHolder 5"/>
          <p:cNvSpPr>
            <a:spLocks noGrp="1"/>
          </p:cNvSpPr>
          <p:nvPr>
            <p:ph type="body"/>
          </p:nvPr>
        </p:nvSpPr>
        <p:spPr>
          <a:xfrm>
            <a:off x="564228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85" name="PlaceHolder 2"/>
          <p:cNvSpPr>
            <a:spLocks noGrp="1"/>
          </p:cNvSpPr>
          <p:nvPr>
            <p:ph type="body"/>
          </p:nvPr>
        </p:nvSpPr>
        <p:spPr>
          <a:xfrm>
            <a:off x="2362320" y="175248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86" name="PlaceHolder 3"/>
          <p:cNvSpPr>
            <a:spLocks noGrp="1"/>
          </p:cNvSpPr>
          <p:nvPr>
            <p:ph type="body"/>
          </p:nvPr>
        </p:nvSpPr>
        <p:spPr>
          <a:xfrm>
            <a:off x="4526280" y="175248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87" name="PlaceHolder 4"/>
          <p:cNvSpPr>
            <a:spLocks noGrp="1"/>
          </p:cNvSpPr>
          <p:nvPr>
            <p:ph type="body"/>
          </p:nvPr>
        </p:nvSpPr>
        <p:spPr>
          <a:xfrm>
            <a:off x="6690600" y="175248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88" name="PlaceHolder 5"/>
          <p:cNvSpPr>
            <a:spLocks noGrp="1"/>
          </p:cNvSpPr>
          <p:nvPr>
            <p:ph type="body"/>
          </p:nvPr>
        </p:nvSpPr>
        <p:spPr>
          <a:xfrm>
            <a:off x="2362320" y="406080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89" name="PlaceHolder 6"/>
          <p:cNvSpPr>
            <a:spLocks noGrp="1"/>
          </p:cNvSpPr>
          <p:nvPr>
            <p:ph type="body"/>
          </p:nvPr>
        </p:nvSpPr>
        <p:spPr>
          <a:xfrm>
            <a:off x="4526280" y="406080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90" name="PlaceHolder 7"/>
          <p:cNvSpPr>
            <a:spLocks noGrp="1"/>
          </p:cNvSpPr>
          <p:nvPr>
            <p:ph type="body"/>
          </p:nvPr>
        </p:nvSpPr>
        <p:spPr>
          <a:xfrm>
            <a:off x="6690600" y="406080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01" name="PlaceHolder 2"/>
          <p:cNvSpPr>
            <a:spLocks noGrp="1"/>
          </p:cNvSpPr>
          <p:nvPr>
            <p:ph type="subTitle"/>
          </p:nvPr>
        </p:nvSpPr>
        <p:spPr>
          <a:xfrm>
            <a:off x="2362320" y="1752480"/>
            <a:ext cx="6400440" cy="4419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03" name="PlaceHolder 2"/>
          <p:cNvSpPr>
            <a:spLocks noGrp="1"/>
          </p:cNvSpPr>
          <p:nvPr>
            <p:ph type="body"/>
          </p:nvPr>
        </p:nvSpPr>
        <p:spPr>
          <a:xfrm>
            <a:off x="2362320" y="1752480"/>
            <a:ext cx="6400440" cy="441936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05" name="PlaceHolder 2"/>
          <p:cNvSpPr>
            <a:spLocks noGrp="1"/>
          </p:cNvSpPr>
          <p:nvPr>
            <p:ph type="body"/>
          </p:nvPr>
        </p:nvSpPr>
        <p:spPr>
          <a:xfrm>
            <a:off x="236232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06" name="PlaceHolder 3"/>
          <p:cNvSpPr>
            <a:spLocks noGrp="1"/>
          </p:cNvSpPr>
          <p:nvPr>
            <p:ph type="body"/>
          </p:nvPr>
        </p:nvSpPr>
        <p:spPr>
          <a:xfrm>
            <a:off x="564228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4" name="PlaceHolder 2"/>
          <p:cNvSpPr>
            <a:spLocks noGrp="1"/>
          </p:cNvSpPr>
          <p:nvPr>
            <p:ph type="body"/>
          </p:nvPr>
        </p:nvSpPr>
        <p:spPr>
          <a:xfrm>
            <a:off x="2362320" y="1752480"/>
            <a:ext cx="6400440" cy="441936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2880"/>
            <a:ext cx="8076960" cy="4033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10" name="PlaceHolder 2"/>
          <p:cNvSpPr>
            <a:spLocks noGrp="1"/>
          </p:cNvSpPr>
          <p:nvPr>
            <p:ph type="body"/>
          </p:nvPr>
        </p:nvSpPr>
        <p:spPr>
          <a:xfrm>
            <a:off x="236232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11" name="PlaceHolder 3"/>
          <p:cNvSpPr>
            <a:spLocks noGrp="1"/>
          </p:cNvSpPr>
          <p:nvPr>
            <p:ph type="body"/>
          </p:nvPr>
        </p:nvSpPr>
        <p:spPr>
          <a:xfrm>
            <a:off x="564228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12" name="PlaceHolder 4"/>
          <p:cNvSpPr>
            <a:spLocks noGrp="1"/>
          </p:cNvSpPr>
          <p:nvPr>
            <p:ph type="body"/>
          </p:nvPr>
        </p:nvSpPr>
        <p:spPr>
          <a:xfrm>
            <a:off x="236232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14" name="PlaceHolder 2"/>
          <p:cNvSpPr>
            <a:spLocks noGrp="1"/>
          </p:cNvSpPr>
          <p:nvPr>
            <p:ph type="body"/>
          </p:nvPr>
        </p:nvSpPr>
        <p:spPr>
          <a:xfrm>
            <a:off x="236232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15" name="PlaceHolder 3"/>
          <p:cNvSpPr>
            <a:spLocks noGrp="1"/>
          </p:cNvSpPr>
          <p:nvPr>
            <p:ph type="body"/>
          </p:nvPr>
        </p:nvSpPr>
        <p:spPr>
          <a:xfrm>
            <a:off x="564228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16" name="PlaceHolder 4"/>
          <p:cNvSpPr>
            <a:spLocks noGrp="1"/>
          </p:cNvSpPr>
          <p:nvPr>
            <p:ph type="body"/>
          </p:nvPr>
        </p:nvSpPr>
        <p:spPr>
          <a:xfrm>
            <a:off x="564228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18" name="PlaceHolder 2"/>
          <p:cNvSpPr>
            <a:spLocks noGrp="1"/>
          </p:cNvSpPr>
          <p:nvPr>
            <p:ph type="body"/>
          </p:nvPr>
        </p:nvSpPr>
        <p:spPr>
          <a:xfrm>
            <a:off x="236232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19" name="PlaceHolder 3"/>
          <p:cNvSpPr>
            <a:spLocks noGrp="1"/>
          </p:cNvSpPr>
          <p:nvPr>
            <p:ph type="body"/>
          </p:nvPr>
        </p:nvSpPr>
        <p:spPr>
          <a:xfrm>
            <a:off x="564228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20" name="PlaceHolder 4"/>
          <p:cNvSpPr>
            <a:spLocks noGrp="1"/>
          </p:cNvSpPr>
          <p:nvPr>
            <p:ph type="body"/>
          </p:nvPr>
        </p:nvSpPr>
        <p:spPr>
          <a:xfrm>
            <a:off x="2362320" y="4060800"/>
            <a:ext cx="640044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22" name="PlaceHolder 2"/>
          <p:cNvSpPr>
            <a:spLocks noGrp="1"/>
          </p:cNvSpPr>
          <p:nvPr>
            <p:ph type="body"/>
          </p:nvPr>
        </p:nvSpPr>
        <p:spPr>
          <a:xfrm>
            <a:off x="2362320" y="1752480"/>
            <a:ext cx="64004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23" name="PlaceHolder 3"/>
          <p:cNvSpPr>
            <a:spLocks noGrp="1"/>
          </p:cNvSpPr>
          <p:nvPr>
            <p:ph type="body"/>
          </p:nvPr>
        </p:nvSpPr>
        <p:spPr>
          <a:xfrm>
            <a:off x="2362320" y="4060800"/>
            <a:ext cx="640044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25" name="PlaceHolder 2"/>
          <p:cNvSpPr>
            <a:spLocks noGrp="1"/>
          </p:cNvSpPr>
          <p:nvPr>
            <p:ph type="body"/>
          </p:nvPr>
        </p:nvSpPr>
        <p:spPr>
          <a:xfrm>
            <a:off x="236232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26" name="PlaceHolder 3"/>
          <p:cNvSpPr>
            <a:spLocks noGrp="1"/>
          </p:cNvSpPr>
          <p:nvPr>
            <p:ph type="body"/>
          </p:nvPr>
        </p:nvSpPr>
        <p:spPr>
          <a:xfrm>
            <a:off x="564228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27" name="PlaceHolder 4"/>
          <p:cNvSpPr>
            <a:spLocks noGrp="1"/>
          </p:cNvSpPr>
          <p:nvPr>
            <p:ph type="body"/>
          </p:nvPr>
        </p:nvSpPr>
        <p:spPr>
          <a:xfrm>
            <a:off x="236232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28" name="PlaceHolder 5"/>
          <p:cNvSpPr>
            <a:spLocks noGrp="1"/>
          </p:cNvSpPr>
          <p:nvPr>
            <p:ph type="body"/>
          </p:nvPr>
        </p:nvSpPr>
        <p:spPr>
          <a:xfrm>
            <a:off x="564228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30" name="PlaceHolder 2"/>
          <p:cNvSpPr>
            <a:spLocks noGrp="1"/>
          </p:cNvSpPr>
          <p:nvPr>
            <p:ph type="body"/>
          </p:nvPr>
        </p:nvSpPr>
        <p:spPr>
          <a:xfrm>
            <a:off x="2362320" y="175248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31" name="PlaceHolder 3"/>
          <p:cNvSpPr>
            <a:spLocks noGrp="1"/>
          </p:cNvSpPr>
          <p:nvPr>
            <p:ph type="body"/>
          </p:nvPr>
        </p:nvSpPr>
        <p:spPr>
          <a:xfrm>
            <a:off x="4526280" y="175248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32" name="PlaceHolder 4"/>
          <p:cNvSpPr>
            <a:spLocks noGrp="1"/>
          </p:cNvSpPr>
          <p:nvPr>
            <p:ph type="body"/>
          </p:nvPr>
        </p:nvSpPr>
        <p:spPr>
          <a:xfrm>
            <a:off x="6690600" y="175248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33" name="PlaceHolder 5"/>
          <p:cNvSpPr>
            <a:spLocks noGrp="1"/>
          </p:cNvSpPr>
          <p:nvPr>
            <p:ph type="body"/>
          </p:nvPr>
        </p:nvSpPr>
        <p:spPr>
          <a:xfrm>
            <a:off x="2362320" y="406080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34" name="PlaceHolder 6"/>
          <p:cNvSpPr>
            <a:spLocks noGrp="1"/>
          </p:cNvSpPr>
          <p:nvPr>
            <p:ph type="body"/>
          </p:nvPr>
        </p:nvSpPr>
        <p:spPr>
          <a:xfrm>
            <a:off x="4526280" y="406080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35" name="PlaceHolder 7"/>
          <p:cNvSpPr>
            <a:spLocks noGrp="1"/>
          </p:cNvSpPr>
          <p:nvPr>
            <p:ph type="body"/>
          </p:nvPr>
        </p:nvSpPr>
        <p:spPr>
          <a:xfrm>
            <a:off x="6690600" y="4060800"/>
            <a:ext cx="206064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16" name="PlaceHolder 2"/>
          <p:cNvSpPr>
            <a:spLocks noGrp="1"/>
          </p:cNvSpPr>
          <p:nvPr>
            <p:ph type="body"/>
          </p:nvPr>
        </p:nvSpPr>
        <p:spPr>
          <a:xfrm>
            <a:off x="236232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
        <p:nvSpPr>
          <p:cNvPr id="17" name="PlaceHolder 3"/>
          <p:cNvSpPr>
            <a:spLocks noGrp="1"/>
          </p:cNvSpPr>
          <p:nvPr>
            <p:ph type="body"/>
          </p:nvPr>
        </p:nvSpPr>
        <p:spPr>
          <a:xfrm>
            <a:off x="564228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2880"/>
            <a:ext cx="8076960" cy="4033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21" name="PlaceHolder 2"/>
          <p:cNvSpPr>
            <a:spLocks noGrp="1"/>
          </p:cNvSpPr>
          <p:nvPr>
            <p:ph type="body"/>
          </p:nvPr>
        </p:nvSpPr>
        <p:spPr>
          <a:xfrm>
            <a:off x="236232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22" name="PlaceHolder 3"/>
          <p:cNvSpPr>
            <a:spLocks noGrp="1"/>
          </p:cNvSpPr>
          <p:nvPr>
            <p:ph type="body"/>
          </p:nvPr>
        </p:nvSpPr>
        <p:spPr>
          <a:xfrm>
            <a:off x="564228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
        <p:nvSpPr>
          <p:cNvPr id="23" name="PlaceHolder 4"/>
          <p:cNvSpPr>
            <a:spLocks noGrp="1"/>
          </p:cNvSpPr>
          <p:nvPr>
            <p:ph type="body"/>
          </p:nvPr>
        </p:nvSpPr>
        <p:spPr>
          <a:xfrm>
            <a:off x="236232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25" name="PlaceHolder 2"/>
          <p:cNvSpPr>
            <a:spLocks noGrp="1"/>
          </p:cNvSpPr>
          <p:nvPr>
            <p:ph type="body"/>
          </p:nvPr>
        </p:nvSpPr>
        <p:spPr>
          <a:xfrm>
            <a:off x="2362320" y="1752480"/>
            <a:ext cx="3123360" cy="4419360"/>
          </a:xfrm>
          <a:prstGeom prst="rect">
            <a:avLst/>
          </a:prstGeom>
        </p:spPr>
        <p:txBody>
          <a:bodyPr lIns="0" rIns="0" tIns="0" bIns="0">
            <a:normAutofit/>
          </a:bodyPr>
          <a:p>
            <a:endParaRPr b="0" lang="en-US" sz="2900" spc="-1" strike="noStrike">
              <a:solidFill>
                <a:srgbClr val="000000"/>
              </a:solidFill>
              <a:latin typeface="Tw Cen MT"/>
            </a:endParaRPr>
          </a:p>
        </p:txBody>
      </p:sp>
      <p:sp>
        <p:nvSpPr>
          <p:cNvPr id="26" name="PlaceHolder 3"/>
          <p:cNvSpPr>
            <a:spLocks noGrp="1"/>
          </p:cNvSpPr>
          <p:nvPr>
            <p:ph type="body"/>
          </p:nvPr>
        </p:nvSpPr>
        <p:spPr>
          <a:xfrm>
            <a:off x="564228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27" name="PlaceHolder 4"/>
          <p:cNvSpPr>
            <a:spLocks noGrp="1"/>
          </p:cNvSpPr>
          <p:nvPr>
            <p:ph type="body"/>
          </p:nvPr>
        </p:nvSpPr>
        <p:spPr>
          <a:xfrm>
            <a:off x="5642280" y="406080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2880"/>
            <a:ext cx="8076960" cy="869760"/>
          </a:xfrm>
          <a:prstGeom prst="rect">
            <a:avLst/>
          </a:prstGeom>
        </p:spPr>
        <p:txBody>
          <a:bodyPr lIns="0" rIns="0" tIns="0" bIns="0" anchor="ctr"/>
          <a:p>
            <a:endParaRPr b="0" lang="en-US" sz="1800" spc="-1" strike="noStrike">
              <a:solidFill>
                <a:srgbClr val="000000"/>
              </a:solidFill>
              <a:latin typeface="Tw Cen MT"/>
            </a:endParaRPr>
          </a:p>
        </p:txBody>
      </p:sp>
      <p:sp>
        <p:nvSpPr>
          <p:cNvPr id="29" name="PlaceHolder 2"/>
          <p:cNvSpPr>
            <a:spLocks noGrp="1"/>
          </p:cNvSpPr>
          <p:nvPr>
            <p:ph type="body"/>
          </p:nvPr>
        </p:nvSpPr>
        <p:spPr>
          <a:xfrm>
            <a:off x="236232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30" name="PlaceHolder 3"/>
          <p:cNvSpPr>
            <a:spLocks noGrp="1"/>
          </p:cNvSpPr>
          <p:nvPr>
            <p:ph type="body"/>
          </p:nvPr>
        </p:nvSpPr>
        <p:spPr>
          <a:xfrm>
            <a:off x="5642280" y="1752480"/>
            <a:ext cx="3123360" cy="2107800"/>
          </a:xfrm>
          <a:prstGeom prst="rect">
            <a:avLst/>
          </a:prstGeom>
        </p:spPr>
        <p:txBody>
          <a:bodyPr lIns="0" rIns="0" tIns="0" bIns="0">
            <a:normAutofit/>
          </a:bodyPr>
          <a:p>
            <a:endParaRPr b="0" lang="en-US" sz="2900" spc="-1" strike="noStrike">
              <a:solidFill>
                <a:srgbClr val="000000"/>
              </a:solidFill>
              <a:latin typeface="Tw Cen MT"/>
            </a:endParaRPr>
          </a:p>
        </p:txBody>
      </p:sp>
      <p:sp>
        <p:nvSpPr>
          <p:cNvPr id="31" name="PlaceHolder 4"/>
          <p:cNvSpPr>
            <a:spLocks noGrp="1"/>
          </p:cNvSpPr>
          <p:nvPr>
            <p:ph type="body"/>
          </p:nvPr>
        </p:nvSpPr>
        <p:spPr>
          <a:xfrm>
            <a:off x="2362320" y="4060800"/>
            <a:ext cx="6400440" cy="2107800"/>
          </a:xfrm>
          <a:prstGeom prst="rect">
            <a:avLst/>
          </a:prstGeom>
        </p:spPr>
        <p:txBody>
          <a:bodyPr lIns="0" rIns="0" tIns="0" bIns="0">
            <a:normAutofit/>
          </a:bodyPr>
          <a:p>
            <a:endParaRPr b="0" lang="en-US" sz="2900" spc="-1" strike="noStrike">
              <a:solidFill>
                <a:srgbClr val="000000"/>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hidden="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3640" cy="886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8920" cy="71280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4560" cy="71280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362320" y="4038480"/>
            <a:ext cx="6476760" cy="1828440"/>
          </a:xfrm>
          <a:prstGeom prst="rect">
            <a:avLst/>
          </a:prstGeom>
        </p:spPr>
        <p:txBody>
          <a:bodyPr lIns="90000" rIns="90000" tIns="45000" bIns="45000" anchor="b"/>
          <a:p>
            <a:pPr>
              <a:lnSpc>
                <a:spcPct val="100000"/>
              </a:lnSpc>
            </a:pPr>
            <a:r>
              <a:rPr b="0" lang="en-US" sz="4400" spc="-1" strike="noStrike" cap="all">
                <a:solidFill>
                  <a:srgbClr val="444d26"/>
                </a:solidFill>
                <a:latin typeface="Tw Cen MT"/>
              </a:rPr>
              <a:t>Click to edit Master title style</a:t>
            </a:r>
            <a:endParaRPr b="0" lang="en-US" sz="4400" spc="-1" strike="noStrike">
              <a:solidFill>
                <a:srgbClr val="000000"/>
              </a:solidFill>
              <a:latin typeface="Tw Cen MT"/>
            </a:endParaRPr>
          </a:p>
        </p:txBody>
      </p:sp>
      <p:sp>
        <p:nvSpPr>
          <p:cNvPr id="7" name="PlaceHolder 8"/>
          <p:cNvSpPr>
            <a:spLocks noGrp="1"/>
          </p:cNvSpPr>
          <p:nvPr>
            <p:ph type="dt"/>
          </p:nvPr>
        </p:nvSpPr>
        <p:spPr>
          <a:xfrm>
            <a:off x="76320" y="6068520"/>
            <a:ext cx="2057040" cy="685440"/>
          </a:xfrm>
          <a:prstGeom prst="rect">
            <a:avLst/>
          </a:prstGeom>
        </p:spPr>
        <p:txBody>
          <a:bodyPr lIns="90000" rIns="90000" tIns="45000" bIns="45000" anchor="ctr"/>
          <a:p>
            <a:pPr algn="ctr">
              <a:lnSpc>
                <a:spcPct val="100000"/>
              </a:lnSpc>
            </a:pPr>
            <a:fld id="{8C98A680-16D5-414F-877E-8BEA31AB1B6C}" type="datetime">
              <a:rPr b="0" lang="en-US" sz="2000" spc="-1" strike="noStrike">
                <a:solidFill>
                  <a:srgbClr val="ffffff"/>
                </a:solidFill>
                <a:latin typeface="Tw Cen MT"/>
              </a:rPr>
              <a:t>6/18/18</a:t>
            </a:fld>
            <a:r>
              <a:rPr b="0" lang="en-US" sz="2000" spc="-1" strike="noStrike">
                <a:solidFill>
                  <a:srgbClr val="ffffff"/>
                </a:solidFill>
                <a:latin typeface="Tw Cen MT"/>
              </a:rPr>
              <a:t> </a:t>
            </a:r>
            <a:fld id="{5EBBA272-135A-440E-B34B-9A5A9209943D}" type="datetime12">
              <a:rPr b="0" lang="en-US" sz="2000" spc="-1" strike="noStrike">
                <a:solidFill>
                  <a:srgbClr val="ffffff"/>
                </a:solidFill>
                <a:latin typeface="Tw Cen MT"/>
              </a:rPr>
              <a:t>06:48 AM</a:t>
            </a:fld>
            <a:endParaRPr b="0" lang="en-US" sz="2000" spc="-1" strike="noStrike">
              <a:latin typeface="Times New Roman"/>
            </a:endParaRPr>
          </a:p>
        </p:txBody>
      </p:sp>
      <p:sp>
        <p:nvSpPr>
          <p:cNvPr id="8" name="PlaceHolder 9"/>
          <p:cNvSpPr>
            <a:spLocks noGrp="1"/>
          </p:cNvSpPr>
          <p:nvPr>
            <p:ph type="ftr"/>
          </p:nvPr>
        </p:nvSpPr>
        <p:spPr>
          <a:xfrm>
            <a:off x="2085480" y="236520"/>
            <a:ext cx="5866920" cy="364680"/>
          </a:xfrm>
          <a:prstGeom prst="rect">
            <a:avLst/>
          </a:prstGeom>
        </p:spPr>
        <p:txBody>
          <a:bodyPr lIns="90000" rIns="90000" tIns="45000" bIns="45000" anchor="ctr"/>
          <a:p>
            <a:endParaRPr b="0" lang="en-US" sz="2400" spc="-1" strike="noStrike">
              <a:latin typeface="Times New Roman"/>
            </a:endParaRPr>
          </a:p>
        </p:txBody>
      </p:sp>
      <p:sp>
        <p:nvSpPr>
          <p:cNvPr id="9" name="PlaceHolder 10"/>
          <p:cNvSpPr>
            <a:spLocks noGrp="1"/>
          </p:cNvSpPr>
          <p:nvPr>
            <p:ph type="sldNum"/>
          </p:nvPr>
        </p:nvSpPr>
        <p:spPr>
          <a:xfrm>
            <a:off x="8001000" y="228600"/>
            <a:ext cx="837720" cy="380520"/>
          </a:xfrm>
          <a:prstGeom prst="rect">
            <a:avLst/>
          </a:prstGeom>
        </p:spPr>
        <p:txBody>
          <a:bodyPr lIns="90000" rIns="90000" tIns="45000" bIns="45000" anchor="ctr"/>
          <a:p>
            <a:pPr algn="ctr">
              <a:lnSpc>
                <a:spcPct val="100000"/>
              </a:lnSpc>
            </a:pPr>
            <a:fld id="{D2543606-3C61-49BD-B2F9-099A9D457A78}" type="slidenum">
              <a:rPr b="1" lang="en-US" sz="1400" spc="-1" strike="noStrike">
                <a:solidFill>
                  <a:srgbClr val="444d26"/>
                </a:solidFill>
                <a:latin typeface="Tw Cen MT"/>
              </a:rPr>
              <a:t>&lt;number&gt;</a:t>
            </a:fld>
            <a:endParaRPr b="0" lang="en-US" sz="1400" spc="-1" strike="noStrike">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900" spc="-1" strike="noStrike">
                <a:solidFill>
                  <a:srgbClr val="000000"/>
                </a:solidFill>
                <a:latin typeface="Tw Cen MT"/>
              </a:rPr>
              <a:t>Click to edit the outline text format</a:t>
            </a:r>
            <a:endParaRPr b="0" lang="en-US" sz="2900" spc="-1" strike="noStrike">
              <a:solidFill>
                <a:srgbClr val="000000"/>
              </a:solidFill>
              <a:latin typeface="Tw Cen MT"/>
            </a:endParaRPr>
          </a:p>
          <a:p>
            <a:pPr lvl="1" marL="864000" indent="-324000">
              <a:spcBef>
                <a:spcPts val="1134"/>
              </a:spcBef>
              <a:buClr>
                <a:srgbClr val="000000"/>
              </a:buClr>
              <a:buSzPct val="75000"/>
              <a:buFont typeface="Symbol" charset="2"/>
              <a:buChar char=""/>
            </a:pPr>
            <a:r>
              <a:rPr b="0" lang="en-US" sz="2300" spc="-1" strike="noStrike">
                <a:solidFill>
                  <a:srgbClr val="000000"/>
                </a:solidFill>
                <a:latin typeface="Tw Cen MT"/>
              </a:rPr>
              <a:t>Second Outline Level</a:t>
            </a:r>
            <a:endParaRPr b="0" lang="en-US" sz="2300" spc="-1" strike="noStrike">
              <a:solidFill>
                <a:srgbClr val="000000"/>
              </a:solidFill>
              <a:latin typeface="Tw Cen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w Cen MT"/>
              </a:rPr>
              <a:t>Third Outline Level</a:t>
            </a:r>
            <a:endParaRPr b="0" lang="en-US" sz="2000" spc="-1" strike="noStrike">
              <a:solidFill>
                <a:srgbClr val="000000"/>
              </a:solidFill>
              <a:latin typeface="Tw Cen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w Cen MT"/>
              </a:rPr>
              <a:t>Fourth Outline Level</a:t>
            </a:r>
            <a:endParaRPr b="0" lang="en-US" sz="2000" spc="-1" strike="noStrike">
              <a:solidFill>
                <a:srgbClr val="000000"/>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w Cen MT"/>
              </a:rPr>
              <a:t>Fifth Outline Level</a:t>
            </a:r>
            <a:endParaRPr b="0" lang="en-US" sz="2000" spc="-1" strike="noStrike">
              <a:solidFill>
                <a:srgbClr val="000000"/>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w Cen MT"/>
              </a:rPr>
              <a:t>Sixth Outline Level</a:t>
            </a:r>
            <a:endParaRPr b="0" lang="en-US" sz="2000" spc="-1" strike="noStrike">
              <a:solidFill>
                <a:srgbClr val="000000"/>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w Cen MT"/>
              </a:rPr>
              <a:t>Seventh Outline Level</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7" name="CustomShape 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9"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0" name="PlaceHolder 4"/>
          <p:cNvSpPr>
            <a:spLocks noGrp="1"/>
          </p:cNvSpPr>
          <p:nvPr>
            <p:ph type="title"/>
          </p:nvPr>
        </p:nvSpPr>
        <p:spPr>
          <a:xfrm>
            <a:off x="612720" y="228600"/>
            <a:ext cx="8152920" cy="990360"/>
          </a:xfrm>
          <a:prstGeom prst="rect">
            <a:avLst/>
          </a:prstGeom>
        </p:spPr>
        <p:txBody>
          <a:bodyPr lIns="90000" rIns="90000" tIns="45000" bIns="45000" anchor="ctr"/>
          <a:p>
            <a:pPr>
              <a:lnSpc>
                <a:spcPct val="100000"/>
              </a:lnSpc>
            </a:pPr>
            <a:r>
              <a:rPr b="0" lang="en-US" sz="4400" spc="-1" strike="noStrike">
                <a:solidFill>
                  <a:srgbClr val="444d26"/>
                </a:solidFill>
                <a:latin typeface="Tw Cen MT"/>
              </a:rPr>
              <a:t>Click to edit Master title style</a:t>
            </a:r>
            <a:endParaRPr b="0" lang="en-US" sz="4400" spc="-1" strike="noStrike">
              <a:solidFill>
                <a:srgbClr val="000000"/>
              </a:solidFill>
              <a:latin typeface="Tw Cen MT"/>
            </a:endParaRPr>
          </a:p>
        </p:txBody>
      </p:sp>
      <p:sp>
        <p:nvSpPr>
          <p:cNvPr id="51" name="PlaceHolder 5"/>
          <p:cNvSpPr>
            <a:spLocks noGrp="1"/>
          </p:cNvSpPr>
          <p:nvPr>
            <p:ph type="dt"/>
          </p:nvPr>
        </p:nvSpPr>
        <p:spPr>
          <a:xfrm>
            <a:off x="6095880" y="6248520"/>
            <a:ext cx="2666520" cy="364680"/>
          </a:xfrm>
          <a:prstGeom prst="rect">
            <a:avLst/>
          </a:prstGeom>
        </p:spPr>
        <p:txBody>
          <a:bodyPr lIns="90000" rIns="90000" tIns="45000" bIns="45000" anchor="ctr"/>
          <a:p>
            <a:pPr>
              <a:lnSpc>
                <a:spcPct val="100000"/>
              </a:lnSpc>
            </a:pPr>
            <a:fld id="{73075DC4-2996-4E09-A71E-E2CCE7A1B7B4}" type="datetime">
              <a:rPr b="0" lang="en-US" sz="1400" spc="-1" strike="noStrike">
                <a:solidFill>
                  <a:srgbClr val="444d26"/>
                </a:solidFill>
                <a:latin typeface="Tw Cen MT"/>
              </a:rPr>
              <a:t>6/18/18</a:t>
            </a:fld>
            <a:r>
              <a:rPr b="0" lang="en-US" sz="1400" spc="-1" strike="noStrike">
                <a:solidFill>
                  <a:srgbClr val="444d26"/>
                </a:solidFill>
                <a:latin typeface="Tw Cen MT"/>
              </a:rPr>
              <a:t> </a:t>
            </a:r>
            <a:fld id="{AF2646A4-37CC-4156-B07E-961EA54CB07D}" type="datetime12">
              <a:rPr b="0" lang="en-US" sz="1400" spc="-1" strike="noStrike">
                <a:solidFill>
                  <a:srgbClr val="444d26"/>
                </a:solidFill>
                <a:latin typeface="Tw Cen MT"/>
              </a:rPr>
              <a:t>06:48 AM</a:t>
            </a:fld>
            <a:endParaRPr b="0" lang="en-US" sz="1400" spc="-1" strike="noStrike">
              <a:latin typeface="Times New Roman"/>
            </a:endParaRPr>
          </a:p>
        </p:txBody>
      </p:sp>
      <p:sp>
        <p:nvSpPr>
          <p:cNvPr id="52" name="PlaceHolder 6"/>
          <p:cNvSpPr>
            <a:spLocks noGrp="1"/>
          </p:cNvSpPr>
          <p:nvPr>
            <p:ph type="ftr"/>
          </p:nvPr>
        </p:nvSpPr>
        <p:spPr>
          <a:xfrm>
            <a:off x="609480" y="6248160"/>
            <a:ext cx="5420880" cy="364680"/>
          </a:xfrm>
          <a:prstGeom prst="rect">
            <a:avLst/>
          </a:prstGeom>
        </p:spPr>
        <p:txBody>
          <a:bodyPr lIns="90000" rIns="90000" tIns="45000" bIns="45000" anchor="ctr"/>
          <a:p>
            <a:endParaRPr b="0" lang="en-US" sz="2400" spc="-1" strike="noStrike">
              <a:latin typeface="Times New Roman"/>
            </a:endParaRPr>
          </a:p>
        </p:txBody>
      </p:sp>
      <p:sp>
        <p:nvSpPr>
          <p:cNvPr id="53" name="PlaceHolder 7"/>
          <p:cNvSpPr>
            <a:spLocks noGrp="1"/>
          </p:cNvSpPr>
          <p:nvPr>
            <p:ph type="sldNum"/>
          </p:nvPr>
        </p:nvSpPr>
        <p:spPr>
          <a:xfrm>
            <a:off x="0" y="1272240"/>
            <a:ext cx="533160" cy="244080"/>
          </a:xfrm>
          <a:prstGeom prst="rect">
            <a:avLst/>
          </a:prstGeom>
        </p:spPr>
        <p:txBody>
          <a:bodyPr lIns="90000" rIns="90000" tIns="45000" bIns="45000" anchor="ctr"/>
          <a:p>
            <a:pPr algn="ctr">
              <a:lnSpc>
                <a:spcPct val="100000"/>
              </a:lnSpc>
            </a:pPr>
            <a:fld id="{7F08355E-585D-4314-9E90-A308B471FEC0}" type="slidenum">
              <a:rPr b="1" lang="en-US" sz="1400" spc="-1" strike="noStrike">
                <a:solidFill>
                  <a:srgbClr val="ffffff"/>
                </a:solidFill>
                <a:latin typeface="Tw Cen MT"/>
              </a:rPr>
              <a:t>1</a:t>
            </a:fld>
            <a:endParaRPr b="0" lang="en-US" sz="1400" spc="-1" strike="noStrike">
              <a:latin typeface="Times New Roman"/>
            </a:endParaRPr>
          </a:p>
        </p:txBody>
      </p:sp>
      <p:sp>
        <p:nvSpPr>
          <p:cNvPr id="54" name="PlaceHolder 8"/>
          <p:cNvSpPr>
            <a:spLocks noGrp="1"/>
          </p:cNvSpPr>
          <p:nvPr>
            <p:ph type="body"/>
          </p:nvPr>
        </p:nvSpPr>
        <p:spPr>
          <a:xfrm>
            <a:off x="612720" y="1600200"/>
            <a:ext cx="8152920" cy="4495320"/>
          </a:xfrm>
          <a:prstGeom prst="rect">
            <a:avLst/>
          </a:prstGeom>
        </p:spPr>
        <p:txBody>
          <a:bodyPr lIns="90000" rIns="90000" tIns="45000" bIns="45000"/>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Click to edit Master text styles</a:t>
            </a:r>
            <a:endParaRPr b="0" lang="en-US" sz="29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Second level</a:t>
            </a:r>
            <a:endParaRPr b="0" lang="en-US" sz="2600" spc="-1" strike="noStrike">
              <a:solidFill>
                <a:srgbClr val="000000"/>
              </a:solidFill>
              <a:latin typeface="Tw Cen MT"/>
            </a:endParaRPr>
          </a:p>
          <a:p>
            <a:pPr lvl="2" marL="914400" indent="-228240">
              <a:lnSpc>
                <a:spcPct val="100000"/>
              </a:lnSpc>
              <a:spcBef>
                <a:spcPts val="499"/>
              </a:spcBef>
              <a:buClr>
                <a:srgbClr val="f3a447"/>
              </a:buClr>
              <a:buSzPct val="75000"/>
              <a:buFont typeface="Wingdings" charset="2"/>
              <a:buChar char=""/>
            </a:pPr>
            <a:r>
              <a:rPr b="0" lang="en-US" sz="2300" spc="-1" strike="noStrike">
                <a:solidFill>
                  <a:srgbClr val="000000"/>
                </a:solidFill>
                <a:latin typeface="Tw Cen MT"/>
              </a:rPr>
              <a:t>Third level</a:t>
            </a:r>
            <a:endParaRPr b="0" lang="en-US" sz="2300" spc="-1" strike="noStrike">
              <a:solidFill>
                <a:srgbClr val="000000"/>
              </a:solidFill>
              <a:latin typeface="Tw Cen MT"/>
            </a:endParaRPr>
          </a:p>
          <a:p>
            <a:pPr lvl="3" marL="1371600" indent="-228240">
              <a:lnSpc>
                <a:spcPct val="100000"/>
              </a:lnSpc>
              <a:spcBef>
                <a:spcPts val="400"/>
              </a:spcBef>
              <a:buClr>
                <a:srgbClr val="e7bc29"/>
              </a:buClr>
              <a:buSzPct val="75000"/>
              <a:buFont typeface="Wingdings" charset="2"/>
              <a:buChar char=""/>
            </a:pPr>
            <a:r>
              <a:rPr b="0" lang="en-US" sz="2000" spc="-1" strike="noStrike">
                <a:solidFill>
                  <a:srgbClr val="000000"/>
                </a:solidFill>
                <a:latin typeface="Tw Cen MT"/>
              </a:rPr>
              <a:t>Fourth level</a:t>
            </a:r>
            <a:endParaRPr b="0" lang="en-US" sz="2000" spc="-1" strike="noStrike">
              <a:solidFill>
                <a:srgbClr val="000000"/>
              </a:solidFill>
              <a:latin typeface="Tw Cen MT"/>
            </a:endParaRPr>
          </a:p>
          <a:p>
            <a:pPr lvl="4" marL="1828800" indent="-228240">
              <a:lnSpc>
                <a:spcPct val="100000"/>
              </a:lnSpc>
              <a:spcBef>
                <a:spcPts val="400"/>
              </a:spcBef>
              <a:buClr>
                <a:srgbClr val="d092a7"/>
              </a:buClr>
              <a:buSzPct val="65000"/>
              <a:buFont typeface="Wingdings" charset="2"/>
              <a:buChar char=""/>
            </a:pPr>
            <a:r>
              <a:rPr b="0" lang="en-US" sz="2000" spc="-1" strike="noStrike">
                <a:solidFill>
                  <a:srgbClr val="000000"/>
                </a:solidFill>
                <a:latin typeface="Tw Cen MT"/>
              </a:rPr>
              <a:t>Fifth level</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91" name="CustomShape 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2"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3"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4" name="PlaceHolder 4"/>
          <p:cNvSpPr>
            <a:spLocks noGrp="1"/>
          </p:cNvSpPr>
          <p:nvPr>
            <p:ph type="title"/>
          </p:nvPr>
        </p:nvSpPr>
        <p:spPr>
          <a:xfrm>
            <a:off x="609480" y="272880"/>
            <a:ext cx="8076960" cy="869760"/>
          </a:xfrm>
          <a:prstGeom prst="rect">
            <a:avLst/>
          </a:prstGeom>
        </p:spPr>
        <p:txBody>
          <a:bodyPr lIns="90000" rIns="90000" tIns="45000" bIns="45000" anchor="ctr"/>
          <a:p>
            <a:pPr>
              <a:lnSpc>
                <a:spcPct val="100000"/>
              </a:lnSpc>
            </a:pPr>
            <a:r>
              <a:rPr b="0" lang="en-US" sz="4400" spc="-1" strike="noStrike">
                <a:solidFill>
                  <a:srgbClr val="444d26"/>
                </a:solidFill>
                <a:latin typeface="Tw Cen MT"/>
              </a:rPr>
              <a:t>Click to edit Master title style</a:t>
            </a:r>
            <a:endParaRPr b="0" lang="en-US" sz="4400" spc="-1" strike="noStrike">
              <a:solidFill>
                <a:srgbClr val="000000"/>
              </a:solidFill>
              <a:latin typeface="Tw Cen MT"/>
            </a:endParaRPr>
          </a:p>
        </p:txBody>
      </p:sp>
      <p:sp>
        <p:nvSpPr>
          <p:cNvPr id="95" name="PlaceHolder 5"/>
          <p:cNvSpPr>
            <a:spLocks noGrp="1"/>
          </p:cNvSpPr>
          <p:nvPr>
            <p:ph type="dt"/>
          </p:nvPr>
        </p:nvSpPr>
        <p:spPr>
          <a:xfrm>
            <a:off x="6095880" y="6248520"/>
            <a:ext cx="2666520" cy="364680"/>
          </a:xfrm>
          <a:prstGeom prst="rect">
            <a:avLst/>
          </a:prstGeom>
        </p:spPr>
        <p:txBody>
          <a:bodyPr lIns="90000" rIns="90000" tIns="45000" bIns="45000" anchor="ctr"/>
          <a:p>
            <a:pPr>
              <a:lnSpc>
                <a:spcPct val="100000"/>
              </a:lnSpc>
            </a:pPr>
            <a:fld id="{F93FDF67-2BC5-43E9-BEBA-57C40F987062}" type="datetime">
              <a:rPr b="0" lang="en-US" sz="1400" spc="-1" strike="noStrike">
                <a:solidFill>
                  <a:srgbClr val="444d26"/>
                </a:solidFill>
                <a:latin typeface="Tw Cen MT"/>
              </a:rPr>
              <a:t>6/18/18</a:t>
            </a:fld>
            <a:r>
              <a:rPr b="0" lang="en-US" sz="1400" spc="-1" strike="noStrike">
                <a:solidFill>
                  <a:srgbClr val="444d26"/>
                </a:solidFill>
                <a:latin typeface="Tw Cen MT"/>
              </a:rPr>
              <a:t> </a:t>
            </a:r>
            <a:fld id="{229E1C5A-64C7-47A7-B72D-8F617CDF64A2}" type="datetime12">
              <a:rPr b="0" lang="en-US" sz="1400" spc="-1" strike="noStrike">
                <a:solidFill>
                  <a:srgbClr val="444d26"/>
                </a:solidFill>
                <a:latin typeface="Tw Cen MT"/>
              </a:rPr>
              <a:t>06:48 AM</a:t>
            </a:fld>
            <a:endParaRPr b="0" lang="en-US" sz="1400" spc="-1" strike="noStrike">
              <a:latin typeface="Times New Roman"/>
            </a:endParaRPr>
          </a:p>
        </p:txBody>
      </p:sp>
      <p:sp>
        <p:nvSpPr>
          <p:cNvPr id="96" name="PlaceHolder 6"/>
          <p:cNvSpPr>
            <a:spLocks noGrp="1"/>
          </p:cNvSpPr>
          <p:nvPr>
            <p:ph type="ftr"/>
          </p:nvPr>
        </p:nvSpPr>
        <p:spPr>
          <a:xfrm>
            <a:off x="609480" y="6248160"/>
            <a:ext cx="5420880" cy="364680"/>
          </a:xfrm>
          <a:prstGeom prst="rect">
            <a:avLst/>
          </a:prstGeom>
        </p:spPr>
        <p:txBody>
          <a:bodyPr lIns="90000" rIns="90000" tIns="45000" bIns="45000" anchor="ctr"/>
          <a:p>
            <a:endParaRPr b="0" lang="en-US" sz="2400" spc="-1" strike="noStrike">
              <a:latin typeface="Times New Roman"/>
            </a:endParaRPr>
          </a:p>
        </p:txBody>
      </p:sp>
      <p:sp>
        <p:nvSpPr>
          <p:cNvPr id="97" name="PlaceHolder 7"/>
          <p:cNvSpPr>
            <a:spLocks noGrp="1"/>
          </p:cNvSpPr>
          <p:nvPr>
            <p:ph type="sldNum"/>
          </p:nvPr>
        </p:nvSpPr>
        <p:spPr>
          <a:xfrm>
            <a:off x="0" y="1272240"/>
            <a:ext cx="533160" cy="244080"/>
          </a:xfrm>
          <a:prstGeom prst="rect">
            <a:avLst/>
          </a:prstGeom>
        </p:spPr>
        <p:txBody>
          <a:bodyPr lIns="90000" rIns="90000" tIns="45000" bIns="45000" anchor="ctr"/>
          <a:p>
            <a:pPr algn="ctr">
              <a:lnSpc>
                <a:spcPct val="100000"/>
              </a:lnSpc>
            </a:pPr>
            <a:fld id="{66FE65F0-C0CA-446E-9879-5579F052ADC9}" type="slidenum">
              <a:rPr b="1" lang="en-US" sz="1400" spc="-1" strike="noStrike">
                <a:solidFill>
                  <a:srgbClr val="ffffff"/>
                </a:solidFill>
                <a:latin typeface="Tw Cen MT"/>
              </a:rPr>
              <a:t>1</a:t>
            </a:fld>
            <a:endParaRPr b="0" lang="en-US" sz="1400" spc="-1" strike="noStrike">
              <a:latin typeface="Times New Roman"/>
            </a:endParaRPr>
          </a:p>
        </p:txBody>
      </p:sp>
      <p:sp>
        <p:nvSpPr>
          <p:cNvPr id="98" name="PlaceHolder 8"/>
          <p:cNvSpPr>
            <a:spLocks noGrp="1"/>
          </p:cNvSpPr>
          <p:nvPr>
            <p:ph type="body"/>
          </p:nvPr>
        </p:nvSpPr>
        <p:spPr>
          <a:xfrm>
            <a:off x="2362320" y="1752480"/>
            <a:ext cx="6400440" cy="4419360"/>
          </a:xfrm>
          <a:prstGeom prst="rect">
            <a:avLst/>
          </a:prstGeom>
        </p:spPr>
        <p:txBody>
          <a:bodyPr lIns="90000" rIns="90000" tIns="45000" bIns="45000"/>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Click to edit Master text styles</a:t>
            </a:r>
            <a:endParaRPr b="0" lang="en-US" sz="29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Second level</a:t>
            </a:r>
            <a:endParaRPr b="0" lang="en-US" sz="2600" spc="-1" strike="noStrike">
              <a:solidFill>
                <a:srgbClr val="000000"/>
              </a:solidFill>
              <a:latin typeface="Tw Cen MT"/>
            </a:endParaRPr>
          </a:p>
          <a:p>
            <a:pPr lvl="2" marL="914400" indent="-228240">
              <a:lnSpc>
                <a:spcPct val="100000"/>
              </a:lnSpc>
              <a:spcBef>
                <a:spcPts val="499"/>
              </a:spcBef>
              <a:buClr>
                <a:srgbClr val="f3a447"/>
              </a:buClr>
              <a:buSzPct val="75000"/>
              <a:buFont typeface="Wingdings" charset="2"/>
              <a:buChar char=""/>
            </a:pPr>
            <a:r>
              <a:rPr b="0" lang="en-US" sz="2300" spc="-1" strike="noStrike">
                <a:solidFill>
                  <a:srgbClr val="000000"/>
                </a:solidFill>
                <a:latin typeface="Tw Cen MT"/>
              </a:rPr>
              <a:t>Third level</a:t>
            </a:r>
            <a:endParaRPr b="0" lang="en-US" sz="2300" spc="-1" strike="noStrike">
              <a:solidFill>
                <a:srgbClr val="000000"/>
              </a:solidFill>
              <a:latin typeface="Tw Cen MT"/>
            </a:endParaRPr>
          </a:p>
          <a:p>
            <a:pPr lvl="3" marL="1371600" indent="-228240">
              <a:lnSpc>
                <a:spcPct val="100000"/>
              </a:lnSpc>
              <a:spcBef>
                <a:spcPts val="400"/>
              </a:spcBef>
              <a:buClr>
                <a:srgbClr val="e7bc29"/>
              </a:buClr>
              <a:buSzPct val="75000"/>
              <a:buFont typeface="Wingdings" charset="2"/>
              <a:buChar char=""/>
            </a:pPr>
            <a:r>
              <a:rPr b="0" lang="en-US" sz="2000" spc="-1" strike="noStrike">
                <a:solidFill>
                  <a:srgbClr val="000000"/>
                </a:solidFill>
                <a:latin typeface="Tw Cen MT"/>
              </a:rPr>
              <a:t>Fourth level</a:t>
            </a:r>
            <a:endParaRPr b="0" lang="en-US" sz="2000" spc="-1" strike="noStrike">
              <a:solidFill>
                <a:srgbClr val="000000"/>
              </a:solidFill>
              <a:latin typeface="Tw Cen MT"/>
            </a:endParaRPr>
          </a:p>
          <a:p>
            <a:pPr lvl="4" marL="1828800" indent="-228240">
              <a:lnSpc>
                <a:spcPct val="100000"/>
              </a:lnSpc>
              <a:spcBef>
                <a:spcPts val="400"/>
              </a:spcBef>
              <a:buClr>
                <a:srgbClr val="d092a7"/>
              </a:buClr>
              <a:buSzPct val="65000"/>
              <a:buFont typeface="Wingdings" charset="2"/>
              <a:buChar char=""/>
            </a:pPr>
            <a:r>
              <a:rPr b="0" lang="en-US" sz="2000" spc="-1" strike="noStrike">
                <a:solidFill>
                  <a:srgbClr val="000000"/>
                </a:solidFill>
                <a:latin typeface="Tw Cen MT"/>
              </a:rPr>
              <a:t>Fifth level</a:t>
            </a:r>
            <a:endParaRPr b="0" lang="en-US" sz="2000" spc="-1" strike="noStrike">
              <a:solidFill>
                <a:srgbClr val="000000"/>
              </a:solidFill>
              <a:latin typeface="Tw Cen MT"/>
            </a:endParaRPr>
          </a:p>
        </p:txBody>
      </p:sp>
      <p:pic>
        <p:nvPicPr>
          <p:cNvPr id="99" name="Picture 7" descr=""/>
          <p:cNvPicPr/>
          <p:nvPr/>
        </p:nvPicPr>
        <p:blipFill>
          <a:blip r:embed="rId3"/>
          <a:stretch/>
        </p:blipFill>
        <p:spPr>
          <a:xfrm>
            <a:off x="612720" y="1755720"/>
            <a:ext cx="1614960" cy="1688040"/>
          </a:xfrm>
          <a:prstGeom prst="rect">
            <a:avLst/>
          </a:prstGeom>
          <a:ln w="50760">
            <a:solidFill>
              <a:schemeClr val="accent2"/>
            </a:solidFill>
            <a:miter/>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csharp.net-informations.com/collection/dictionary.htm" TargetMode="External"/><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6.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2286000" y="4343400"/>
            <a:ext cx="6476760" cy="1447560"/>
          </a:xfrm>
          <a:prstGeom prst="rect">
            <a:avLst/>
          </a:prstGeom>
          <a:noFill/>
          <a:ln>
            <a:noFill/>
          </a:ln>
        </p:spPr>
        <p:txBody>
          <a:bodyPr lIns="90000" rIns="90000" tIns="45000" bIns="45000" anchor="b">
            <a:normAutofit/>
          </a:bodyPr>
          <a:p>
            <a:pPr>
              <a:lnSpc>
                <a:spcPct val="100000"/>
              </a:lnSpc>
            </a:pPr>
            <a:r>
              <a:rPr b="0" lang="en-US" sz="4400" spc="-1" strike="noStrike" cap="all">
                <a:solidFill>
                  <a:srgbClr val="444d26"/>
                </a:solidFill>
                <a:latin typeface="Tw Cen MT"/>
              </a:rPr>
              <a:t>NoSQL databases</a:t>
            </a:r>
            <a:endParaRPr b="0" lang="en-US" sz="4400" spc="-1" strike="noStrike">
              <a:solidFill>
                <a:srgbClr val="000000"/>
              </a:solidFill>
              <a:latin typeface="Tw Cen MT"/>
            </a:endParaRPr>
          </a:p>
        </p:txBody>
      </p:sp>
      <p:sp>
        <p:nvSpPr>
          <p:cNvPr id="143" name="TextShape 2"/>
          <p:cNvSpPr txBox="1"/>
          <p:nvPr/>
        </p:nvSpPr>
        <p:spPr>
          <a:xfrm>
            <a:off x="2362320" y="6050160"/>
            <a:ext cx="6705360" cy="685440"/>
          </a:xfrm>
          <a:prstGeom prst="rect">
            <a:avLst/>
          </a:prstGeom>
          <a:noFill/>
          <a:ln>
            <a:noFill/>
          </a:ln>
        </p:spPr>
        <p:txBody>
          <a:bodyPr lIns="90000" rIns="90000" tIns="45000" bIns="45000" anchor="ctr">
            <a:normAutofit/>
          </a:bodyPr>
          <a:p>
            <a:pPr>
              <a:lnSpc>
                <a:spcPct val="100000"/>
              </a:lnSpc>
              <a:spcBef>
                <a:spcPts val="700"/>
              </a:spcBef>
            </a:pPr>
            <a:r>
              <a:rPr b="0" lang="en-US" sz="2600" spc="-1" strike="noStrike">
                <a:solidFill>
                  <a:srgbClr val="ffffff"/>
                </a:solidFill>
                <a:latin typeface="Tw Cen MT"/>
              </a:rPr>
              <a:t>Do HuuVi</a:t>
            </a:r>
            <a:endParaRPr b="0" lang="en-US" sz="2600" spc="-1" strike="noStrike">
              <a:latin typeface="Arial"/>
            </a:endParaRPr>
          </a:p>
          <a:p>
            <a:pPr>
              <a:lnSpc>
                <a:spcPct val="100000"/>
              </a:lnSpc>
              <a:spcBef>
                <a:spcPts val="700"/>
              </a:spcBef>
            </a:pPr>
            <a:r>
              <a:rPr b="0" lang="en-US" sz="2600" spc="-1" strike="noStrike">
                <a:solidFill>
                  <a:srgbClr val="ffffff"/>
                </a:solidFill>
                <a:latin typeface="Tw Cen MT"/>
              </a:rPr>
              <a:t>NoSQL</a:t>
            </a:r>
            <a:endParaRPr b="0" lang="en-US" sz="2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1" lang="en-US" sz="4400" spc="-1" strike="noStrike">
                <a:solidFill>
                  <a:srgbClr val="444d26"/>
                </a:solidFill>
                <a:latin typeface="Tw Cen MT"/>
              </a:rPr>
              <a:t>RDBMS, </a:t>
            </a:r>
            <a:r>
              <a:rPr b="0" lang="en-US" sz="4400" spc="-1" strike="noStrike">
                <a:solidFill>
                  <a:srgbClr val="444d26"/>
                </a:solidFill>
                <a:latin typeface="Tw Cen MT"/>
              </a:rPr>
              <a:t>một số khuyết điểm</a:t>
            </a:r>
            <a:endParaRPr b="0" lang="en-US" sz="4400" spc="-1" strike="noStrike">
              <a:solidFill>
                <a:srgbClr val="000000"/>
              </a:solidFill>
              <a:latin typeface="Tw Cen MT"/>
            </a:endParaRPr>
          </a:p>
        </p:txBody>
      </p:sp>
      <p:sp>
        <p:nvSpPr>
          <p:cNvPr id="161"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Việc mapping giữa các bảng trong database với các object trong code khá rắc rối và phức tạp. (</a:t>
            </a:r>
            <a:r>
              <a:rPr b="0" i="1" lang="en-US" sz="2900" spc="-1" strike="noStrike">
                <a:solidFill>
                  <a:srgbClr val="000000"/>
                </a:solidFill>
                <a:latin typeface="Tw Cen MT"/>
              </a:rPr>
              <a:t>Mặc dù 1 số ORM như Entity Framework, Hibernate đã đơn giản hóa chuyện này)</a:t>
            </a:r>
            <a:r>
              <a:rPr b="0" lang="en-US" sz="2900" spc="-1" strike="noStrike">
                <a:solidFill>
                  <a:srgbClr val="000000"/>
                </a:solidFill>
                <a:latin typeface="Tw Cen MT"/>
              </a:rPr>
              <a:t>.</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Performance sẽ bị chậm khi phải join nhiều bảng để lấy dữ liệu (Đó là lý do ta sử dụng “giảm chuẩn” để tăng hiệu suất cho RDBMS).</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Việc thay đổi cấu trúc dữ liệu (Thêm/xóa bảng hoặc thêm/xóa một field) rất mệt mỏi, kéo theo vô số thay đổi trên code.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Không làm việc được với dữ liệu không có cấu trúc (un-structure).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RDBMS được thiết kế để chạy trên một máy chủ. Khi muốn mở rộng, nó khó chạy trên nhiều máy (clustering).</a:t>
            </a: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NoSQL </a:t>
            </a:r>
            <a:r>
              <a:rPr b="0" lang="en-US" sz="4400" spc="-1" strike="noStrike">
                <a:solidFill>
                  <a:srgbClr val="444d26"/>
                </a:solidFill>
                <a:latin typeface="Tw Cen MT"/>
              </a:rPr>
              <a:t>Database </a:t>
            </a:r>
            <a:r>
              <a:rPr b="1" lang="en-US" sz="4400" spc="-1" strike="noStrike">
                <a:solidFill>
                  <a:srgbClr val="444d26"/>
                </a:solidFill>
                <a:latin typeface="Tw Cen MT"/>
              </a:rPr>
              <a:t>or Non RDB</a:t>
            </a:r>
            <a:endParaRPr b="0" lang="en-US" sz="4400" spc="-1" strike="noStrike">
              <a:solidFill>
                <a:srgbClr val="000000"/>
              </a:solidFill>
              <a:latin typeface="Tw Cen MT"/>
            </a:endParaRPr>
          </a:p>
        </p:txBody>
      </p:sp>
      <p:sp>
        <p:nvSpPr>
          <p:cNvPr id="163"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Dữ liệu trong NoSQL DB được lưu dưới dạng document, object…. Truy vấn dễ dàng và nhanh hơn RDBMS nhiều.</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NoSQL có thể làm việc rất tốt với dữ liệu dạng không có cấu trúc.</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Việc đổi cấu trúc dữ liệu (Thêm, xóa trường hoặc bảng) rất dễ dàng và nhanh gọn trong NoSQL.</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Vì không đặt nặng tính ACID của transactions và tính nhất quán của dữ liệu, NoSQL DB có thể mở rộng, chạy trên nhiều máy một cách dễ dàng.</a:t>
            </a: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0" lang="en-US" sz="4400" spc="-1" strike="noStrike">
                <a:solidFill>
                  <a:srgbClr val="444d26"/>
                </a:solidFill>
                <a:latin typeface="Tw Cen MT"/>
              </a:rPr>
              <a:t>SQL vs. NoSQL Terminology</a:t>
            </a:r>
            <a:endParaRPr b="0" lang="en-US" sz="4400" spc="-1" strike="noStrike">
              <a:solidFill>
                <a:srgbClr val="000000"/>
              </a:solidFill>
              <a:latin typeface="Tw Cen MT"/>
            </a:endParaRPr>
          </a:p>
        </p:txBody>
      </p:sp>
      <p:graphicFrame>
        <p:nvGraphicFramePr>
          <p:cNvPr id="165" name="Table 2"/>
          <p:cNvGraphicFramePr/>
          <p:nvPr/>
        </p:nvGraphicFramePr>
        <p:xfrm>
          <a:off x="304920" y="1496160"/>
          <a:ext cx="8610120" cy="5056560"/>
        </p:xfrm>
        <a:graphic>
          <a:graphicData uri="http://schemas.openxmlformats.org/drawingml/2006/table">
            <a:tbl>
              <a:tblPr/>
              <a:tblGrid>
                <a:gridCol w="1721880"/>
                <a:gridCol w="1721880"/>
                <a:gridCol w="1721880"/>
                <a:gridCol w="1721880"/>
                <a:gridCol w="1722600"/>
              </a:tblGrid>
              <a:tr h="572040">
                <a:tc>
                  <a:txBody>
                    <a:bodyPr lIns="54000" rIns="54000" tIns="54000" bIns="54000" anchor="ctr"/>
                    <a:p>
                      <a:pPr>
                        <a:lnSpc>
                          <a:spcPct val="100000"/>
                        </a:lnSpc>
                      </a:pPr>
                      <a:r>
                        <a:rPr b="0" lang="en-US" sz="1300" spc="-1" strike="noStrike">
                          <a:solidFill>
                            <a:srgbClr val="000000"/>
                          </a:solidFill>
                          <a:latin typeface="AmazonEmberBold"/>
                        </a:rPr>
                        <a:t>SQL</a:t>
                      </a:r>
                      <a:b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AmazonEmberBold"/>
                        </a:rPr>
                        <a:t>MongoDB (NoSQL)</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AmazonEmberBold"/>
                        </a:rPr>
                        <a:t>DynamoDB (NoSQL)</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AmazonEmberBold"/>
                        </a:rPr>
                        <a:t>Cassandra (NoSQL)</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AmazonEmberBold"/>
                        </a:rPr>
                        <a:t>Couchbase (NoSQL)</a:t>
                      </a:r>
                      <a:endParaRPr b="0" lang="en-US" sz="1300" spc="-1" strike="noStrike">
                        <a:latin typeface="Arial"/>
                      </a:endParaRPr>
                    </a:p>
                  </a:txBody>
                  <a:tcPr marL="54000" marR="54000">
                    <a:solidFill>
                      <a:srgbClr val="ffffff"/>
                    </a:solidFill>
                  </a:tcPr>
                </a:tc>
              </a:tr>
              <a:tr h="342720">
                <a:tc>
                  <a:txBody>
                    <a:bodyPr lIns="54000" rIns="54000" tIns="54000" bIns="54000" anchor="ctr"/>
                    <a:p>
                      <a:pPr>
                        <a:lnSpc>
                          <a:spcPct val="100000"/>
                        </a:lnSpc>
                      </a:pPr>
                      <a:r>
                        <a:rPr b="0" lang="en-US" sz="1300" spc="-1" strike="noStrike">
                          <a:solidFill>
                            <a:srgbClr val="000000"/>
                          </a:solidFill>
                          <a:latin typeface="Tw Cen MT"/>
                        </a:rPr>
                        <a:t>Table</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Collection</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Table</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Table</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Data bucket</a:t>
                      </a:r>
                      <a:endParaRPr b="0" lang="en-US" sz="1300" spc="-1" strike="noStrike">
                        <a:latin typeface="Arial"/>
                      </a:endParaRPr>
                    </a:p>
                  </a:txBody>
                  <a:tcPr marL="54000" marR="54000">
                    <a:solidFill>
                      <a:srgbClr val="f7f7f7"/>
                    </a:solidFill>
                  </a:tcPr>
                </a:tc>
              </a:tr>
              <a:tr h="564480">
                <a:tc>
                  <a:txBody>
                    <a:bodyPr lIns="54000" rIns="54000" tIns="54000" bIns="54000" anchor="ctr"/>
                    <a:p>
                      <a:pPr>
                        <a:lnSpc>
                          <a:spcPct val="100000"/>
                        </a:lnSpc>
                      </a:pPr>
                      <a:r>
                        <a:rPr b="0" lang="en-US" sz="1300" spc="-1" strike="noStrike">
                          <a:solidFill>
                            <a:srgbClr val="000000"/>
                          </a:solidFill>
                          <a:latin typeface="Tw Cen MT"/>
                        </a:rPr>
                        <a:t>Row</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Document</a:t>
                      </a:r>
                      <a:b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Item</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Row</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Document</a:t>
                      </a:r>
                      <a:endParaRPr b="0" lang="en-US" sz="1300" spc="-1" strike="noStrike">
                        <a:latin typeface="Arial"/>
                      </a:endParaRPr>
                    </a:p>
                  </a:txBody>
                  <a:tcPr marL="54000" marR="54000">
                    <a:solidFill>
                      <a:srgbClr val="ffffff"/>
                    </a:solidFill>
                  </a:tcPr>
                </a:tc>
              </a:tr>
              <a:tr h="564480">
                <a:tc>
                  <a:txBody>
                    <a:bodyPr lIns="54000" rIns="54000" tIns="54000" bIns="54000" anchor="ctr"/>
                    <a:p>
                      <a:pPr>
                        <a:lnSpc>
                          <a:spcPct val="100000"/>
                        </a:lnSpc>
                      </a:pPr>
                      <a:r>
                        <a:rPr b="0" lang="en-US" sz="1300" spc="-1" strike="noStrike">
                          <a:solidFill>
                            <a:srgbClr val="000000"/>
                          </a:solidFill>
                          <a:latin typeface="Tw Cen MT"/>
                        </a:rPr>
                        <a:t>Column</a:t>
                      </a:r>
                      <a:b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Field</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Attribute</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Column</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Field</a:t>
                      </a:r>
                      <a:endParaRPr b="0" lang="en-US" sz="1300" spc="-1" strike="noStrike">
                        <a:latin typeface="Arial"/>
                      </a:endParaRPr>
                    </a:p>
                  </a:txBody>
                  <a:tcPr marL="54000" marR="54000">
                    <a:solidFill>
                      <a:srgbClr val="f7f7f7"/>
                    </a:solidFill>
                  </a:tcPr>
                </a:tc>
              </a:tr>
              <a:tr h="564480">
                <a:tc>
                  <a:txBody>
                    <a:bodyPr lIns="54000" rIns="54000" tIns="54000" bIns="54000" anchor="ctr"/>
                    <a:p>
                      <a:pPr>
                        <a:lnSpc>
                          <a:spcPct val="100000"/>
                        </a:lnSpc>
                      </a:pPr>
                      <a:r>
                        <a:rPr b="0" lang="en-US" sz="1300" spc="-1" strike="noStrike">
                          <a:solidFill>
                            <a:srgbClr val="000000"/>
                          </a:solidFill>
                          <a:latin typeface="Tw Cen MT"/>
                        </a:rPr>
                        <a:t>Primary key</a:t>
                      </a:r>
                      <a:b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ObjectId</a:t>
                      </a:r>
                      <a:b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Primary key</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Primary key</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Document ID</a:t>
                      </a:r>
                      <a:endParaRPr b="0" lang="en-US" sz="1300" spc="-1" strike="noStrike">
                        <a:latin typeface="Arial"/>
                      </a:endParaRPr>
                    </a:p>
                  </a:txBody>
                  <a:tcPr marL="54000" marR="54000">
                    <a:solidFill>
                      <a:srgbClr val="ffffff"/>
                    </a:solidFill>
                  </a:tcPr>
                </a:tc>
              </a:tr>
              <a:tr h="564480">
                <a:tc>
                  <a:txBody>
                    <a:bodyPr lIns="54000" rIns="54000" tIns="54000" bIns="54000" anchor="ctr"/>
                    <a:p>
                      <a:pPr>
                        <a:lnSpc>
                          <a:spcPct val="100000"/>
                        </a:lnSpc>
                      </a:pPr>
                      <a:r>
                        <a:rPr b="0" lang="en-US" sz="1300" spc="-1" strike="noStrike">
                          <a:solidFill>
                            <a:srgbClr val="000000"/>
                          </a:solidFill>
                          <a:latin typeface="Tw Cen MT"/>
                        </a:rPr>
                        <a:t>Index</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Index</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Secondary index</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Index</a:t>
                      </a:r>
                      <a:b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Index</a:t>
                      </a:r>
                      <a:br/>
                      <a:endParaRPr b="0" lang="en-US" sz="1300" spc="-1" strike="noStrike">
                        <a:latin typeface="Arial"/>
                      </a:endParaRPr>
                    </a:p>
                  </a:txBody>
                  <a:tcPr marL="54000" marR="54000">
                    <a:solidFill>
                      <a:srgbClr val="f7f7f7"/>
                    </a:solidFill>
                  </a:tcPr>
                </a:tc>
              </a:tr>
              <a:tr h="564480">
                <a:tc>
                  <a:txBody>
                    <a:bodyPr lIns="54000" rIns="54000" tIns="54000" bIns="54000" anchor="ctr"/>
                    <a:p>
                      <a:pPr>
                        <a:lnSpc>
                          <a:spcPct val="100000"/>
                        </a:lnSpc>
                      </a:pPr>
                      <a:r>
                        <a:rPr b="0" lang="en-US" sz="1300" spc="-1" strike="noStrike">
                          <a:solidFill>
                            <a:srgbClr val="000000"/>
                          </a:solidFill>
                          <a:latin typeface="Tw Cen MT"/>
                        </a:rPr>
                        <a:t>View</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View</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Global secondary index</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Materialized view</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View</a:t>
                      </a:r>
                      <a:endParaRPr b="0" lang="en-US" sz="1300" spc="-1" strike="noStrike">
                        <a:latin typeface="Arial"/>
                      </a:endParaRPr>
                    </a:p>
                  </a:txBody>
                  <a:tcPr marL="54000" marR="54000">
                    <a:solidFill>
                      <a:srgbClr val="ffffff"/>
                    </a:solidFill>
                  </a:tcPr>
                </a:tc>
              </a:tr>
              <a:tr h="755640">
                <a:tc>
                  <a:txBody>
                    <a:bodyPr lIns="54000" rIns="54000" tIns="54000" bIns="54000" anchor="ctr"/>
                    <a:p>
                      <a:pPr>
                        <a:lnSpc>
                          <a:spcPct val="100000"/>
                        </a:lnSpc>
                      </a:pPr>
                      <a:r>
                        <a:rPr b="0" lang="en-US" sz="1300" spc="-1" strike="noStrike">
                          <a:solidFill>
                            <a:srgbClr val="000000"/>
                          </a:solidFill>
                          <a:latin typeface="Tw Cen MT"/>
                        </a:rPr>
                        <a:t>Nested table or object</a:t>
                      </a:r>
                      <a:b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Embedded document</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Map</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Map</a:t>
                      </a:r>
                      <a:endParaRPr b="0" lang="en-US" sz="1300" spc="-1" strike="noStrike">
                        <a:latin typeface="Arial"/>
                      </a:endParaRPr>
                    </a:p>
                  </a:txBody>
                  <a:tcPr marL="54000" marR="54000">
                    <a:solidFill>
                      <a:srgbClr val="f7f7f7"/>
                    </a:solidFill>
                  </a:tcPr>
                </a:tc>
                <a:tc>
                  <a:txBody>
                    <a:bodyPr lIns="54000" rIns="54000" tIns="54000" bIns="54000" anchor="ctr"/>
                    <a:p>
                      <a:pPr>
                        <a:lnSpc>
                          <a:spcPct val="100000"/>
                        </a:lnSpc>
                      </a:pPr>
                      <a:r>
                        <a:rPr b="0" lang="en-US" sz="1300" spc="-1" strike="noStrike">
                          <a:solidFill>
                            <a:srgbClr val="000000"/>
                          </a:solidFill>
                          <a:latin typeface="Tw Cen MT"/>
                        </a:rPr>
                        <a:t>Map</a:t>
                      </a:r>
                      <a:endParaRPr b="0" lang="en-US" sz="1300" spc="-1" strike="noStrike">
                        <a:latin typeface="Arial"/>
                      </a:endParaRPr>
                    </a:p>
                  </a:txBody>
                  <a:tcPr marL="54000" marR="54000">
                    <a:solidFill>
                      <a:srgbClr val="f7f7f7"/>
                    </a:solidFill>
                  </a:tcPr>
                </a:tc>
              </a:tr>
              <a:tr h="563760">
                <a:tc>
                  <a:txBody>
                    <a:bodyPr lIns="54000" rIns="54000" tIns="54000" bIns="54000" anchor="ctr"/>
                    <a:p>
                      <a:pPr>
                        <a:lnSpc>
                          <a:spcPct val="100000"/>
                        </a:lnSpc>
                      </a:pPr>
                      <a:r>
                        <a:rPr b="0" lang="en-US" sz="1300" spc="-1" strike="noStrike">
                          <a:solidFill>
                            <a:srgbClr val="000000"/>
                          </a:solidFill>
                          <a:latin typeface="Tw Cen MT"/>
                        </a:rPr>
                        <a:t>Array</a:t>
                      </a:r>
                      <a:b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Array</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List</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List</a:t>
                      </a:r>
                      <a:endParaRPr b="0" lang="en-US" sz="1300" spc="-1" strike="noStrike">
                        <a:latin typeface="Arial"/>
                      </a:endParaRPr>
                    </a:p>
                  </a:txBody>
                  <a:tcPr marL="54000" marR="54000">
                    <a:solidFill>
                      <a:srgbClr val="ffffff"/>
                    </a:solidFill>
                  </a:tcPr>
                </a:tc>
                <a:tc>
                  <a:txBody>
                    <a:bodyPr lIns="54000" rIns="54000" tIns="54000" bIns="54000" anchor="ctr"/>
                    <a:p>
                      <a:pPr>
                        <a:lnSpc>
                          <a:spcPct val="100000"/>
                        </a:lnSpc>
                      </a:pPr>
                      <a:r>
                        <a:rPr b="0" lang="en-US" sz="1300" spc="-1" strike="noStrike">
                          <a:solidFill>
                            <a:srgbClr val="000000"/>
                          </a:solidFill>
                          <a:latin typeface="Tw Cen MT"/>
                        </a:rPr>
                        <a:t>List</a:t>
                      </a:r>
                      <a:endParaRPr b="0" lang="en-US" sz="1300" spc="-1" strike="noStrike">
                        <a:latin typeface="Arial"/>
                      </a:endParaRPr>
                    </a:p>
                  </a:txBody>
                  <a:tcPr marL="54000" marR="54000">
                    <a:solidFill>
                      <a:srgbClr val="ffffff"/>
                    </a:solidFill>
                  </a:tcPr>
                </a:tc>
              </a:tr>
            </a:tbl>
          </a:graphicData>
        </a:graphic>
      </p:graphicFrame>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0" lang="en-US" sz="3200" spc="-1" strike="noStrike">
                <a:solidFill>
                  <a:srgbClr val="444d26"/>
                </a:solidFill>
                <a:latin typeface="Tw Cen MT"/>
              </a:rPr>
              <a:t>NoSQL classification base on data structures: </a:t>
            </a:r>
            <a:endParaRPr b="0" lang="en-US" sz="3200" spc="-1" strike="noStrike">
              <a:solidFill>
                <a:srgbClr val="000000"/>
              </a:solidFill>
              <a:latin typeface="Tw Cen MT"/>
            </a:endParaRPr>
          </a:p>
        </p:txBody>
      </p:sp>
      <p:sp>
        <p:nvSpPr>
          <p:cNvPr id="167" name="TextShape 2"/>
          <p:cNvSpPr txBox="1"/>
          <p:nvPr/>
        </p:nvSpPr>
        <p:spPr>
          <a:xfrm>
            <a:off x="612720" y="1600200"/>
            <a:ext cx="8152920" cy="4495320"/>
          </a:xfrm>
          <a:prstGeom prst="rect">
            <a:avLst/>
          </a:prstGeom>
          <a:noFill/>
          <a:ln>
            <a:noFill/>
          </a:ln>
        </p:spPr>
        <p:txBody>
          <a:bodyPr lIns="90000" rIns="90000" tIns="45000" bIns="45000"/>
          <a:p>
            <a:pPr marL="320040" indent="-319680">
              <a:lnSpc>
                <a:spcPct val="100000"/>
              </a:lnSpc>
              <a:spcBef>
                <a:spcPts val="700"/>
              </a:spcBef>
              <a:buClr>
                <a:srgbClr val="f3a447"/>
              </a:buClr>
              <a:buSzPct val="60000"/>
              <a:buFont typeface="Wingdings" charset="2"/>
              <a:buChar char=""/>
            </a:pPr>
            <a:r>
              <a:rPr b="0" lang="en-US" sz="2400" spc="-1" strike="noStrike">
                <a:solidFill>
                  <a:srgbClr val="000000"/>
                </a:solidFill>
                <a:latin typeface="Tw Cen MT"/>
              </a:rPr>
              <a:t>Key-Value (in-memory) Database</a:t>
            </a:r>
            <a:endParaRPr b="0" lang="en-US" sz="24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400" spc="-1" strike="noStrike">
                <a:solidFill>
                  <a:srgbClr val="000000"/>
                </a:solidFill>
                <a:latin typeface="Tw Cen MT"/>
              </a:rPr>
              <a:t>Document Database</a:t>
            </a:r>
            <a:endParaRPr b="0" lang="en-US" sz="24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400" spc="-1" strike="noStrike">
                <a:solidFill>
                  <a:srgbClr val="000000"/>
                </a:solidFill>
                <a:latin typeface="Tw Cen MT"/>
              </a:rPr>
              <a:t>Column-Family (wide column, columnar) Database</a:t>
            </a:r>
            <a:endParaRPr b="0" lang="en-US" sz="24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400" spc="-1" strike="noStrike">
                <a:solidFill>
                  <a:srgbClr val="000000"/>
                </a:solidFill>
                <a:latin typeface="Tw Cen MT"/>
              </a:rPr>
              <a:t>Graph Database</a:t>
            </a:r>
            <a:endParaRPr b="0" lang="en-US" sz="2400" spc="-1" strike="noStrike">
              <a:solidFill>
                <a:srgbClr val="000000"/>
              </a:solidFill>
              <a:latin typeface="Tw Cen MT"/>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444d26"/>
                </a:solidFill>
                <a:latin typeface="Tw Cen MT"/>
              </a:rPr>
              <a:t>NoSQL </a:t>
            </a:r>
            <a:endParaRPr b="0" lang="en-US" sz="4400" spc="-1" strike="noStrike">
              <a:solidFill>
                <a:srgbClr val="000000"/>
              </a:solidFill>
              <a:latin typeface="Tw Cen MT"/>
            </a:endParaRPr>
          </a:p>
        </p:txBody>
      </p:sp>
      <p:pic>
        <p:nvPicPr>
          <p:cNvPr id="169" name="Content Placeholder 3" descr=""/>
          <p:cNvPicPr/>
          <p:nvPr/>
        </p:nvPicPr>
        <p:blipFill>
          <a:blip r:embed="rId1"/>
          <a:stretch/>
        </p:blipFill>
        <p:spPr>
          <a:xfrm>
            <a:off x="2781360" y="1600200"/>
            <a:ext cx="3816360" cy="449532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Key-Value Database</a:t>
            </a:r>
            <a:endParaRPr b="0" lang="en-US" sz="4400" spc="-1" strike="noStrike">
              <a:solidFill>
                <a:srgbClr val="000000"/>
              </a:solidFill>
              <a:latin typeface="Tw Cen MT"/>
            </a:endParaRPr>
          </a:p>
        </p:txBody>
      </p:sp>
      <p:sp>
        <p:nvSpPr>
          <p:cNvPr id="171"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Dữ liệu được lưu trữ trong database dưới dạng key-value, giống như một </a:t>
            </a:r>
            <a:r>
              <a:rPr b="0" lang="en-US" sz="2900" spc="-1" strike="noStrike" u="sng">
                <a:solidFill>
                  <a:srgbClr val="8e58b6"/>
                </a:solidFill>
                <a:uFillTx/>
                <a:latin typeface="Tw Cen MT"/>
                <a:hlinkClick r:id="rId1"/>
              </a:rPr>
              <a:t>Dictionary trong C#</a:t>
            </a:r>
            <a:r>
              <a:rPr b="0" lang="en-US" sz="2900" spc="-1" strike="noStrike">
                <a:solidFill>
                  <a:srgbClr val="000000"/>
                </a:solidFill>
                <a:latin typeface="Tw Cen MT"/>
              </a:rPr>
              <a:t>. Để truy vấn dữ liệu trong database, ta dựa vào key để lấy value ra. Các database dạng này có tốc độ truy vấn rất nhanh.</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1" lang="en-US" sz="2900" spc="-1" strike="noStrike">
                <a:solidFill>
                  <a:srgbClr val="000000"/>
                </a:solidFill>
                <a:latin typeface="Tw Cen MT"/>
              </a:rPr>
              <a:t>DBMS tiêu biểu</a:t>
            </a:r>
            <a:r>
              <a:rPr b="0" lang="en-US" sz="2900" spc="-1" strike="noStrike">
                <a:solidFill>
                  <a:srgbClr val="000000"/>
                </a:solidFill>
                <a:latin typeface="Tw Cen MT"/>
              </a:rPr>
              <a:t>: Riak, Redis, MemCache, Project Voldemort, CouchBase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1" lang="en-US" sz="2900" spc="-1" strike="noStrike">
                <a:solidFill>
                  <a:srgbClr val="000000"/>
                </a:solidFill>
                <a:latin typeface="Tw Cen MT"/>
              </a:rPr>
              <a:t>Ứng dụng</a:t>
            </a:r>
            <a:r>
              <a:rPr b="0" lang="en-US" sz="2900" spc="-1" strike="noStrike">
                <a:solidFill>
                  <a:srgbClr val="000000"/>
                </a:solidFill>
                <a:latin typeface="Tw Cen MT"/>
              </a:rPr>
              <a:t>: Do tốc độ truy xuất nhanh, key-value database thường được dùng để </a:t>
            </a:r>
            <a:r>
              <a:rPr b="1" lang="en-US" sz="2900" spc="-1" strike="noStrike">
                <a:solidFill>
                  <a:srgbClr val="000000"/>
                </a:solidFill>
                <a:latin typeface="Tw Cen MT"/>
              </a:rPr>
              <a:t>làm cache cho ứng dụng</a:t>
            </a:r>
            <a:r>
              <a:rPr b="0" lang="en-US" sz="2900" spc="-1" strike="noStrike">
                <a:solidFill>
                  <a:srgbClr val="000000"/>
                </a:solidFill>
                <a:latin typeface="Tw Cen MT"/>
              </a:rPr>
              <a:t> (Tiêu biểu là Redis và MemCache). Ngoài ra, nó còn được dùng để lưu thông tin trong sessions, profiles/preferences của user…</a:t>
            </a:r>
            <a:endParaRPr b="0" lang="en-US" sz="2900" spc="-1" strike="noStrike">
              <a:solidFill>
                <a:srgbClr val="000000"/>
              </a:solidFill>
              <a:latin typeface="Tw Cen MT"/>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Key-Value Database</a:t>
            </a:r>
            <a:endParaRPr b="0" lang="en-US" sz="4400" spc="-1" strike="noStrike">
              <a:solidFill>
                <a:srgbClr val="000000"/>
              </a:solidFill>
              <a:latin typeface="Tw Cen MT"/>
            </a:endParaRPr>
          </a:p>
        </p:txBody>
      </p:sp>
      <p:pic>
        <p:nvPicPr>
          <p:cNvPr id="173" name="Content Placeholder 1" descr=""/>
          <p:cNvPicPr/>
          <p:nvPr/>
        </p:nvPicPr>
        <p:blipFill>
          <a:blip r:embed="rId1"/>
          <a:stretch/>
        </p:blipFill>
        <p:spPr>
          <a:xfrm>
            <a:off x="612720" y="1754280"/>
            <a:ext cx="8152920" cy="41875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Document Database</a:t>
            </a:r>
            <a:endParaRPr b="0" lang="en-US" sz="4400" spc="-1" strike="noStrike">
              <a:solidFill>
                <a:srgbClr val="000000"/>
              </a:solidFill>
              <a:latin typeface="Tw Cen MT"/>
            </a:endParaRPr>
          </a:p>
        </p:txBody>
      </p:sp>
      <p:sp>
        <p:nvSpPr>
          <p:cNvPr id="175"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Mỗi object sẽ được lưu trữ trong database dưới dạng một document. Dữ liệu sẽ được lưu trữ dưới dạng BSON/JSON/XML dưới database. Dữ liệu không schema cứng như SQL, do đó ta </a:t>
            </a:r>
            <a:r>
              <a:rPr b="1" lang="en-US" sz="2900" spc="-1" strike="noStrike">
                <a:solidFill>
                  <a:srgbClr val="000000"/>
                </a:solidFill>
                <a:latin typeface="Tw Cen MT"/>
              </a:rPr>
              <a:t>có thể thêm/sửa field, thay đổi table</a:t>
            </a:r>
            <a:r>
              <a:rPr b="0" lang="en-US" sz="2900" spc="-1" strike="noStrike">
                <a:solidFill>
                  <a:srgbClr val="000000"/>
                </a:solidFill>
                <a:latin typeface="Tw Cen MT"/>
              </a:rPr>
              <a:t>, … rất nhanh và đơn giản. Database dạng này có tốc độ truy vấn nhanh, có thể thực hiện các câu truy vấn phức tạp, dễ mở rộng (scalability). Mỗi database có </a:t>
            </a:r>
            <a:r>
              <a:rPr b="1" lang="en-US" sz="2900" spc="-1" strike="noStrike">
                <a:solidFill>
                  <a:srgbClr val="000000"/>
                </a:solidFill>
                <a:latin typeface="Tw Cen MT"/>
              </a:rPr>
              <a:t>một kiểu truy vấn riêng</a:t>
            </a:r>
            <a:r>
              <a:rPr b="0" lang="en-US" sz="2900" spc="-1" strike="noStrike">
                <a:solidFill>
                  <a:srgbClr val="000000"/>
                </a:solidFill>
                <a:latin typeface="Tw Cen MT"/>
              </a:rPr>
              <a:t>, khá là loạn xà ngầu (RavenDB dùng Lucene, MongoDB lại dùng query document).</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1" lang="en-US" sz="2900" spc="-1" strike="noStrike">
                <a:solidFill>
                  <a:srgbClr val="000000"/>
                </a:solidFill>
                <a:latin typeface="Tw Cen MT"/>
              </a:rPr>
              <a:t>Database tiêu biểu</a:t>
            </a:r>
            <a:r>
              <a:rPr b="0" lang="en-US" sz="2900" spc="-1" strike="noStrike">
                <a:solidFill>
                  <a:srgbClr val="000000"/>
                </a:solidFill>
                <a:latin typeface="Tw Cen MT"/>
              </a:rPr>
              <a:t>: MongoDB, RavenDB, Apache CouchDB, TerraStone, OrientDB</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1" lang="en-US" sz="2900" spc="-1" strike="noStrike">
                <a:solidFill>
                  <a:srgbClr val="000000"/>
                </a:solidFill>
                <a:latin typeface="Tw Cen MT"/>
              </a:rPr>
              <a:t>Ứng dụng</a:t>
            </a:r>
            <a:r>
              <a:rPr b="0" lang="en-US" sz="2900" spc="-1" strike="noStrike">
                <a:solidFill>
                  <a:srgbClr val="000000"/>
                </a:solidFill>
                <a:latin typeface="Tw Cen MT"/>
              </a:rPr>
              <a:t>: Do nhanh và linh động, document database thường đóng vài trò làm </a:t>
            </a:r>
            <a:r>
              <a:rPr b="1" lang="en-US" sz="2900" spc="-1" strike="noStrike">
                <a:solidFill>
                  <a:srgbClr val="000000"/>
                </a:solidFill>
                <a:latin typeface="Tw Cen MT"/>
              </a:rPr>
              <a:t>database cho các ứng dụng prototype</a:t>
            </a:r>
            <a:r>
              <a:rPr b="0" lang="en-US" sz="2900" spc="-1" strike="noStrike">
                <a:solidFill>
                  <a:srgbClr val="000000"/>
                </a:solidFill>
                <a:latin typeface="Tw Cen MT"/>
              </a:rPr>
              <a:t>, </a:t>
            </a:r>
            <a:r>
              <a:rPr b="1" lang="en-US" sz="2900" spc="-1" strike="noStrike">
                <a:solidFill>
                  <a:srgbClr val="000000"/>
                </a:solidFill>
                <a:latin typeface="Tw Cen MT"/>
              </a:rPr>
              <a:t>big data</a:t>
            </a:r>
            <a:r>
              <a:rPr b="0" lang="en-US" sz="2900" spc="-1" strike="noStrike">
                <a:solidFill>
                  <a:srgbClr val="000000"/>
                </a:solidFill>
                <a:latin typeface="Tw Cen MT"/>
              </a:rPr>
              <a:t>, e-commerce, CMS. Ngoài ra, ta còn dùng nó để lưu log hoặc history.</a:t>
            </a:r>
            <a:endParaRPr b="0" lang="en-US" sz="2900" spc="-1" strike="noStrike">
              <a:solidFill>
                <a:srgbClr val="000000"/>
              </a:solidFill>
              <a:latin typeface="Tw Cen MT"/>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Document Database</a:t>
            </a:r>
            <a:endParaRPr b="0" lang="en-US" sz="4400" spc="-1" strike="noStrike">
              <a:solidFill>
                <a:srgbClr val="000000"/>
              </a:solidFill>
              <a:latin typeface="Tw Cen MT"/>
            </a:endParaRPr>
          </a:p>
        </p:txBody>
      </p:sp>
      <p:pic>
        <p:nvPicPr>
          <p:cNvPr id="177" name="Content Placeholder 1" descr=""/>
          <p:cNvPicPr/>
          <p:nvPr/>
        </p:nvPicPr>
        <p:blipFill>
          <a:blip r:embed="rId1"/>
          <a:stretch/>
        </p:blipFill>
        <p:spPr>
          <a:xfrm>
            <a:off x="1584360" y="2286000"/>
            <a:ext cx="6210000" cy="31237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Column-Family Database</a:t>
            </a:r>
            <a:endParaRPr b="0" lang="en-US" sz="4400" spc="-1" strike="noStrike">
              <a:solidFill>
                <a:srgbClr val="000000"/>
              </a:solidFill>
              <a:latin typeface="Tw Cen MT"/>
            </a:endParaRPr>
          </a:p>
        </p:txBody>
      </p:sp>
      <p:sp>
        <p:nvSpPr>
          <p:cNvPr id="179"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Dữ liệu được lưu trong database dưới dạng các cột, thay vì các hàng như SQL. Mỗi hàng sẽ có một key/id riêng. Điểm đặt biệt là </a:t>
            </a:r>
            <a:r>
              <a:rPr b="1" lang="en-US" sz="2900" spc="-1" strike="noStrike">
                <a:solidFill>
                  <a:srgbClr val="000000"/>
                </a:solidFill>
                <a:latin typeface="Tw Cen MT"/>
              </a:rPr>
              <a:t>các hàng trong một bảng sẽ có số lượng cột khác nhau</a:t>
            </a:r>
            <a:r>
              <a:rPr b="0" lang="en-US" sz="2900" spc="-1" strike="noStrike">
                <a:solidFill>
                  <a:srgbClr val="000000"/>
                </a:solidFill>
                <a:latin typeface="Tw Cen MT"/>
              </a:rPr>
              <a:t>. Câu lệnh truy vấn của nó khá giống SQL.</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1" lang="en-US" sz="2900" spc="-1" strike="noStrike">
                <a:solidFill>
                  <a:srgbClr val="000000"/>
                </a:solidFill>
                <a:latin typeface="Tw Cen MT"/>
              </a:rPr>
              <a:t>Database tiêu biểu</a:t>
            </a:r>
            <a:r>
              <a:rPr b="0" lang="en-US" sz="2900" spc="-1" strike="noStrike">
                <a:solidFill>
                  <a:srgbClr val="000000"/>
                </a:solidFill>
                <a:latin typeface="Tw Cen MT"/>
              </a:rPr>
              <a:t>: Cassandra (Phát triển bởi Facebook), HyperTable, Apache Hbase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1" lang="en-US" sz="2900" spc="-1" strike="noStrike">
                <a:solidFill>
                  <a:srgbClr val="000000"/>
                </a:solidFill>
                <a:latin typeface="Tw Cen MT"/>
              </a:rPr>
              <a:t>Ứng dụng</a:t>
            </a:r>
            <a:r>
              <a:rPr b="0" lang="en-US" sz="2900" spc="-1" strike="noStrike">
                <a:solidFill>
                  <a:srgbClr val="000000"/>
                </a:solidFill>
                <a:latin typeface="Tw Cen MT"/>
              </a:rPr>
              <a:t>: Column-Family Database được sử dụng khi ta cần </a:t>
            </a:r>
            <a:r>
              <a:rPr b="1" lang="en-US" sz="2900" spc="-1" strike="noStrike">
                <a:solidFill>
                  <a:srgbClr val="000000"/>
                </a:solidFill>
                <a:latin typeface="Tw Cen MT"/>
              </a:rPr>
              <a:t>ghi một số lượng lớn dữ liệu, big data</a:t>
            </a:r>
            <a:r>
              <a:rPr b="0" lang="en-US" sz="2900" spc="-1" strike="noStrike">
                <a:solidFill>
                  <a:srgbClr val="000000"/>
                </a:solidFill>
                <a:latin typeface="Tw Cen MT"/>
              </a:rPr>
              <a:t>. Nó còn được ứng dụng trong 1 số CMS và ứng dụng e-commerce.</a:t>
            </a:r>
            <a:endParaRPr b="0" lang="en-US" sz="2900" spc="-1" strike="noStrike">
              <a:solidFill>
                <a:srgbClr val="000000"/>
              </a:solidFill>
              <a:latin typeface="Tw Cen MT"/>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444d26"/>
                </a:solidFill>
                <a:latin typeface="Tw Cen MT"/>
              </a:rPr>
              <a:t>Introduce: NoSQL databases</a:t>
            </a:r>
            <a:endParaRPr b="0" lang="en-US" sz="4400" spc="-1" strike="noStrike">
              <a:solidFill>
                <a:srgbClr val="000000"/>
              </a:solidFill>
              <a:latin typeface="Tw Cen MT"/>
            </a:endParaRPr>
          </a:p>
        </p:txBody>
      </p:sp>
      <p:sp>
        <p:nvSpPr>
          <p:cNvPr id="145"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NoSQL, non SQL, </a:t>
            </a:r>
            <a:r>
              <a:rPr b="1" lang="en-US" sz="2900" spc="-1" strike="noStrike">
                <a:solidFill>
                  <a:srgbClr val="000000"/>
                </a:solidFill>
                <a:latin typeface="Tw Cen MT"/>
              </a:rPr>
              <a:t>non relational</a:t>
            </a:r>
            <a:r>
              <a:rPr b="0" lang="en-US" sz="2900" spc="-1" strike="noStrike">
                <a:solidFill>
                  <a:srgbClr val="000000"/>
                </a:solidFill>
                <a:latin typeface="Tw Cen MT"/>
              </a:rPr>
              <a:t>, NoREL , not only SQL</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database provides a mechanism for </a:t>
            </a:r>
            <a:r>
              <a:rPr b="1" lang="en-US" sz="2900" spc="-1" strike="noStrike">
                <a:solidFill>
                  <a:srgbClr val="000000"/>
                </a:solidFill>
                <a:latin typeface="Tw Cen MT"/>
              </a:rPr>
              <a:t>storage</a:t>
            </a:r>
            <a:r>
              <a:rPr b="0" lang="en-US" sz="2900" spc="-1" strike="noStrike">
                <a:solidFill>
                  <a:srgbClr val="000000"/>
                </a:solidFill>
                <a:latin typeface="Tw Cen MT"/>
              </a:rPr>
              <a:t> and </a:t>
            </a:r>
            <a:r>
              <a:rPr b="1" lang="en-US" sz="2900" spc="-1" strike="noStrike">
                <a:solidFill>
                  <a:srgbClr val="000000"/>
                </a:solidFill>
                <a:latin typeface="Tw Cen MT"/>
              </a:rPr>
              <a:t>retrieval</a:t>
            </a:r>
            <a:r>
              <a:rPr b="0" lang="en-US" sz="2900" spc="-1" strike="noStrike">
                <a:solidFill>
                  <a:srgbClr val="000000"/>
                </a:solidFill>
                <a:latin typeface="Tw Cen MT"/>
              </a:rPr>
              <a:t> of data that is modeled in means other than the tabular relations used in relational databases, optimized for scalable performance and </a:t>
            </a:r>
            <a:r>
              <a:rPr b="0" lang="en-US" sz="2900" spc="-1" strike="noStrike" u="sng">
                <a:solidFill>
                  <a:srgbClr val="000000"/>
                </a:solidFill>
                <a:uFillTx/>
                <a:latin typeface="Tw Cen MT"/>
              </a:rPr>
              <a:t>schemaless</a:t>
            </a:r>
            <a:r>
              <a:rPr b="0" lang="en-US" sz="2900" spc="-1" strike="noStrike">
                <a:solidFill>
                  <a:srgbClr val="000000"/>
                </a:solidFill>
                <a:latin typeface="Tw Cen MT"/>
              </a:rPr>
              <a:t> data models</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ease of development, low latency, high-performance, and resilience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1" i="1" lang="en-US" sz="2900" spc="-1" strike="noStrike" u="sng">
                <a:solidFill>
                  <a:srgbClr val="000000"/>
                </a:solidFill>
                <a:uFillTx/>
                <a:latin typeface="Tw Cen MT"/>
              </a:rPr>
              <a:t>non-relational</a:t>
            </a:r>
            <a:r>
              <a:rPr b="1" i="1" lang="en-US" sz="2900" spc="-1" strike="noStrike">
                <a:solidFill>
                  <a:srgbClr val="000000"/>
                </a:solidFill>
                <a:latin typeface="Tw Cen MT"/>
              </a:rPr>
              <a:t>, </a:t>
            </a:r>
            <a:r>
              <a:rPr b="1" i="1" lang="en-US" sz="2900" spc="-1" strike="noStrike" u="sng">
                <a:solidFill>
                  <a:srgbClr val="000000"/>
                </a:solidFill>
                <a:uFillTx/>
                <a:latin typeface="Tw Cen MT"/>
              </a:rPr>
              <a:t>distributed</a:t>
            </a:r>
            <a:r>
              <a:rPr b="1" i="1" lang="en-US" sz="2900" spc="-1" strike="noStrike">
                <a:solidFill>
                  <a:srgbClr val="000000"/>
                </a:solidFill>
                <a:latin typeface="Tw Cen MT"/>
              </a:rPr>
              <a:t>, open-source and </a:t>
            </a:r>
            <a:r>
              <a:rPr b="1" i="1" lang="en-US" sz="2900" spc="-1" strike="noStrike" u="sng">
                <a:solidFill>
                  <a:srgbClr val="000000"/>
                </a:solidFill>
                <a:uFillTx/>
                <a:latin typeface="Tw Cen MT"/>
              </a:rPr>
              <a:t>horizontally scalable</a:t>
            </a: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Column-Family Database</a:t>
            </a:r>
            <a:endParaRPr b="0" lang="en-US" sz="4400" spc="-1" strike="noStrike">
              <a:solidFill>
                <a:srgbClr val="000000"/>
              </a:solidFill>
              <a:latin typeface="Tw Cen MT"/>
            </a:endParaRPr>
          </a:p>
        </p:txBody>
      </p:sp>
      <p:pic>
        <p:nvPicPr>
          <p:cNvPr id="181" name="Content Placeholder 1" descr=""/>
          <p:cNvPicPr/>
          <p:nvPr/>
        </p:nvPicPr>
        <p:blipFill>
          <a:blip r:embed="rId1"/>
          <a:stretch/>
        </p:blipFill>
        <p:spPr>
          <a:xfrm>
            <a:off x="2570040" y="2876400"/>
            <a:ext cx="4238280" cy="194292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Graph Database</a:t>
            </a:r>
            <a:endParaRPr b="0" lang="en-US" sz="4400" spc="-1" strike="noStrike">
              <a:solidFill>
                <a:srgbClr val="000000"/>
              </a:solidFill>
              <a:latin typeface="Tw Cen MT"/>
            </a:endParaRPr>
          </a:p>
        </p:txBody>
      </p:sp>
      <p:sp>
        <p:nvSpPr>
          <p:cNvPr id="183"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Dữ liệu trong graph database được lưu dưới dạng các node. Mỗi node sẽ có 1 label, 1 số properties như một row trong SQL. Các node này được kết nối với nhau bằng các relationship. Graph database tập trung nhiều vào relationship giữa các node, áp dụng nhiều thuật toán duyệt node để tăng tốc độ.</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1" lang="en-US" sz="2900" spc="-1" strike="noStrike">
                <a:solidFill>
                  <a:srgbClr val="000000"/>
                </a:solidFill>
                <a:latin typeface="Tw Cen MT"/>
              </a:rPr>
              <a:t>Database tiêu biểu</a:t>
            </a:r>
            <a:r>
              <a:rPr b="0" lang="en-US" sz="2900" spc="-1" strike="noStrike">
                <a:solidFill>
                  <a:srgbClr val="000000"/>
                </a:solidFill>
                <a:latin typeface="Tw Cen MT"/>
              </a:rPr>
              <a:t>: Neo4j, InfiniteGraph, OrientDB, HYPERGRAPHDB</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1" lang="en-US" sz="2900" spc="-1" strike="noStrike">
                <a:solidFill>
                  <a:srgbClr val="000000"/>
                </a:solidFill>
                <a:latin typeface="Tw Cen MT"/>
              </a:rPr>
              <a:t>Ứng dụng</a:t>
            </a:r>
            <a:r>
              <a:rPr b="0" lang="en-US" sz="2900" spc="-1" strike="noStrike">
                <a:solidFill>
                  <a:srgbClr val="000000"/>
                </a:solidFill>
                <a:latin typeface="Tw Cen MT"/>
              </a:rPr>
              <a:t>: Khi cần truy vấn các mối quan hệ, graph database </a:t>
            </a:r>
            <a:r>
              <a:rPr b="1" lang="en-US" sz="2900" spc="-1" strike="noStrike">
                <a:solidFill>
                  <a:srgbClr val="000000"/>
                </a:solidFill>
                <a:latin typeface="Tw Cen MT"/>
              </a:rPr>
              <a:t>truy vấn nhanh và dễ hơn nhiều</a:t>
            </a:r>
            <a:r>
              <a:rPr b="0" lang="en-US" sz="2900" spc="-1" strike="noStrike">
                <a:solidFill>
                  <a:srgbClr val="000000"/>
                </a:solidFill>
                <a:latin typeface="Tw Cen MT"/>
              </a:rPr>
              <a:t> so với database. Nó được dùng trong các hệ thống: mạng nơ ron, chuyển tiền bạc, mạng xã hội (tìm bạn bè), </a:t>
            </a:r>
            <a:r>
              <a:rPr b="1" lang="en-US" sz="2900" spc="-1" strike="noStrike">
                <a:solidFill>
                  <a:srgbClr val="000000"/>
                </a:solidFill>
                <a:latin typeface="Tw Cen MT"/>
              </a:rPr>
              <a:t>giới thiệu sản phẩm</a:t>
            </a:r>
            <a:r>
              <a:rPr b="0" lang="en-US" sz="2900" spc="-1" strike="noStrike">
                <a:solidFill>
                  <a:srgbClr val="000000"/>
                </a:solidFill>
                <a:latin typeface="Tw Cen MT"/>
              </a:rPr>
              <a:t> (dựa theo sở thích/lịch sử mua sắm của người dùng)… Neo4j là một database free, lại có một cộng đồng rất lớn, với vô số bài hướng dẫn, các bạn nên học thử.</a:t>
            </a:r>
            <a:endParaRPr b="0" lang="en-US" sz="2900" spc="-1" strike="noStrike">
              <a:solidFill>
                <a:srgbClr val="000000"/>
              </a:solidFill>
              <a:latin typeface="Tw Cen MT"/>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Graph Database</a:t>
            </a:r>
            <a:endParaRPr b="0" lang="en-US" sz="4400" spc="-1" strike="noStrike">
              <a:solidFill>
                <a:srgbClr val="000000"/>
              </a:solidFill>
              <a:latin typeface="Tw Cen MT"/>
            </a:endParaRPr>
          </a:p>
        </p:txBody>
      </p:sp>
      <p:pic>
        <p:nvPicPr>
          <p:cNvPr id="185" name="Content Placeholder 1" descr=""/>
          <p:cNvPicPr/>
          <p:nvPr/>
        </p:nvPicPr>
        <p:blipFill>
          <a:blip r:embed="rId1"/>
          <a:stretch/>
        </p:blipFill>
        <p:spPr>
          <a:xfrm>
            <a:off x="2684520" y="2629080"/>
            <a:ext cx="4009680" cy="243792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Mapping thuật ngữ trong Relational Database và NoSQL database</a:t>
            </a:r>
            <a:endParaRPr b="0" lang="en-US" sz="4400" spc="-1" strike="noStrike">
              <a:solidFill>
                <a:srgbClr val="000000"/>
              </a:solidFill>
              <a:latin typeface="Tw Cen MT"/>
            </a:endParaRPr>
          </a:p>
        </p:txBody>
      </p:sp>
      <p:graphicFrame>
        <p:nvGraphicFramePr>
          <p:cNvPr id="187" name="Table 2"/>
          <p:cNvGraphicFramePr/>
          <p:nvPr/>
        </p:nvGraphicFramePr>
        <p:xfrm>
          <a:off x="304920" y="1600200"/>
          <a:ext cx="8610120" cy="4495320"/>
        </p:xfrm>
        <a:graphic>
          <a:graphicData uri="http://schemas.openxmlformats.org/drawingml/2006/table">
            <a:tbl>
              <a:tblPr/>
              <a:tblGrid>
                <a:gridCol w="1405440"/>
                <a:gridCol w="1337760"/>
                <a:gridCol w="1981080"/>
                <a:gridCol w="2133360"/>
                <a:gridCol w="1752480"/>
              </a:tblGrid>
              <a:tr h="1757160">
                <a:tc>
                  <a:txBody>
                    <a:bodyPr lIns="64440" rIns="64440" tIns="64440" bIns="64440" anchor="ctr"/>
                    <a:p>
                      <a:pPr>
                        <a:lnSpc>
                          <a:spcPct val="100000"/>
                        </a:lnSpc>
                      </a:pPr>
                      <a:r>
                        <a:rPr b="1" lang="en-US" sz="1500" spc="-1" strike="noStrike" cap="all">
                          <a:solidFill>
                            <a:srgbClr val="000000"/>
                          </a:solidFill>
                          <a:latin typeface="inherit"/>
                        </a:rPr>
                        <a:t>RELATIONAL</a:t>
                      </a:r>
                      <a:endParaRPr b="0" lang="en-US" sz="1500" spc="-1" strike="noStrike">
                        <a:latin typeface="Arial"/>
                      </a:endParaRPr>
                    </a:p>
                  </a:txBody>
                  <a:tcPr marL="64440" marR="64440">
                    <a:lnL w="12240">
                      <a:solidFill>
                        <a:srgbClr val="501221"/>
                      </a:solidFill>
                    </a:lnL>
                    <a:lnR w="12240">
                      <a:solidFill>
                        <a:srgbClr val="d01421"/>
                      </a:solidFill>
                    </a:lnR>
                    <a:lnT w="12240">
                      <a:solidFill>
                        <a:srgbClr val="501221"/>
                      </a:solidFill>
                    </a:lnT>
                    <a:lnB w="12240">
                      <a:solidFill>
                        <a:srgbClr val="a8032c"/>
                      </a:solidFill>
                    </a:lnB>
                    <a:noFill/>
                  </a:tcPr>
                </a:tc>
                <a:tc>
                  <a:txBody>
                    <a:bodyPr lIns="64440" rIns="64440" tIns="64440" bIns="64440" anchor="ctr"/>
                    <a:p>
                      <a:pPr>
                        <a:lnSpc>
                          <a:spcPct val="100000"/>
                        </a:lnSpc>
                      </a:pPr>
                      <a:r>
                        <a:rPr b="1" lang="en-US" sz="1500" spc="-1" strike="noStrike" cap="all">
                          <a:solidFill>
                            <a:srgbClr val="000000"/>
                          </a:solidFill>
                          <a:latin typeface="inherit"/>
                        </a:rPr>
                        <a:t>KEY-VALUE (RIAK)</a:t>
                      </a:r>
                      <a:endParaRPr b="0" lang="en-US" sz="1500" spc="-1" strike="noStrike">
                        <a:latin typeface="Arial"/>
                      </a:endParaRPr>
                    </a:p>
                  </a:txBody>
                  <a:tcPr marL="64440" marR="64440">
                    <a:lnL w="12240">
                      <a:solidFill>
                        <a:srgbClr val="d01421"/>
                      </a:solidFill>
                    </a:lnL>
                    <a:lnR w="12240">
                      <a:solidFill>
                        <a:srgbClr val="801521"/>
                      </a:solidFill>
                    </a:lnR>
                    <a:lnT w="12240">
                      <a:solidFill>
                        <a:srgbClr val="d01421"/>
                      </a:solidFill>
                    </a:lnT>
                    <a:lnB w="12240">
                      <a:solidFill>
                        <a:srgbClr val="a8052c"/>
                      </a:solidFill>
                    </a:lnB>
                    <a:noFill/>
                  </a:tcPr>
                </a:tc>
                <a:tc>
                  <a:txBody>
                    <a:bodyPr lIns="64440" rIns="64440" tIns="64440" bIns="64440" anchor="ctr"/>
                    <a:p>
                      <a:pPr>
                        <a:lnSpc>
                          <a:spcPct val="100000"/>
                        </a:lnSpc>
                      </a:pPr>
                      <a:r>
                        <a:rPr b="1" lang="en-US" sz="1500" spc="-1" strike="noStrike" cap="all">
                          <a:solidFill>
                            <a:srgbClr val="000000"/>
                          </a:solidFill>
                          <a:latin typeface="inherit"/>
                        </a:rPr>
                        <a:t>DOCUMENT (MONGODB)</a:t>
                      </a:r>
                      <a:endParaRPr b="0" lang="en-US" sz="1500" spc="-1" strike="noStrike">
                        <a:latin typeface="Arial"/>
                      </a:endParaRPr>
                    </a:p>
                  </a:txBody>
                  <a:tcPr marL="64440" marR="64440">
                    <a:lnL w="12240">
                      <a:solidFill>
                        <a:srgbClr val="801521"/>
                      </a:solidFill>
                    </a:lnL>
                    <a:lnR w="12240">
                      <a:solidFill>
                        <a:srgbClr val="501221"/>
                      </a:solidFill>
                    </a:lnR>
                    <a:lnT w="12240">
                      <a:solidFill>
                        <a:srgbClr val="801521"/>
                      </a:solidFill>
                    </a:lnT>
                    <a:lnB w="12240">
                      <a:solidFill>
                        <a:srgbClr val="00062c"/>
                      </a:solidFill>
                    </a:lnB>
                    <a:noFill/>
                  </a:tcPr>
                </a:tc>
                <a:tc>
                  <a:txBody>
                    <a:bodyPr lIns="64440" rIns="64440" tIns="64440" bIns="64440" anchor="ctr"/>
                    <a:p>
                      <a:pPr>
                        <a:lnSpc>
                          <a:spcPct val="100000"/>
                        </a:lnSpc>
                      </a:pPr>
                      <a:r>
                        <a:rPr b="1" lang="en-US" sz="1500" spc="-1" strike="noStrike" cap="all">
                          <a:solidFill>
                            <a:srgbClr val="000000"/>
                          </a:solidFill>
                          <a:latin typeface="inherit"/>
                        </a:rPr>
                        <a:t>COLUMN-FAMILY (CASSANDRA)</a:t>
                      </a:r>
                      <a:endParaRPr b="0" lang="en-US" sz="1500" spc="-1" strike="noStrike">
                        <a:latin typeface="Arial"/>
                      </a:endParaRPr>
                    </a:p>
                  </a:txBody>
                  <a:tcPr marL="64440" marR="64440">
                    <a:lnL w="12240">
                      <a:solidFill>
                        <a:srgbClr val="501221"/>
                      </a:solidFill>
                    </a:lnL>
                    <a:lnR w="12240">
                      <a:solidFill>
                        <a:srgbClr val="d01421"/>
                      </a:solidFill>
                    </a:lnR>
                    <a:lnT w="12240">
                      <a:solidFill>
                        <a:srgbClr val="501221"/>
                      </a:solidFill>
                    </a:lnT>
                    <a:lnB w="12240">
                      <a:solidFill>
                        <a:srgbClr val="a8032c"/>
                      </a:solidFill>
                    </a:lnB>
                    <a:noFill/>
                  </a:tcPr>
                </a:tc>
                <a:tc>
                  <a:txBody>
                    <a:bodyPr lIns="64440" rIns="64440" tIns="64440" bIns="64440" anchor="ctr"/>
                    <a:p>
                      <a:pPr>
                        <a:lnSpc>
                          <a:spcPct val="100000"/>
                        </a:lnSpc>
                      </a:pPr>
                      <a:r>
                        <a:rPr b="1" lang="en-US" sz="1500" spc="-1" strike="noStrike" cap="all">
                          <a:solidFill>
                            <a:srgbClr val="000000"/>
                          </a:solidFill>
                          <a:latin typeface="inherit"/>
                        </a:rPr>
                        <a:t>GRAPH (NEO4J)</a:t>
                      </a:r>
                      <a:endParaRPr b="0" lang="en-US" sz="1500" spc="-1" strike="noStrike">
                        <a:latin typeface="Arial"/>
                      </a:endParaRPr>
                    </a:p>
                  </a:txBody>
                  <a:tcPr marL="64440" marR="64440">
                    <a:lnL w="12240">
                      <a:solidFill>
                        <a:srgbClr val="d01421"/>
                      </a:solidFill>
                    </a:lnL>
                    <a:lnR w="9360">
                      <a:solidFill>
                        <a:srgbClr val="d01421"/>
                      </a:solidFill>
                    </a:lnR>
                    <a:lnT w="12240">
                      <a:solidFill>
                        <a:srgbClr val="d01421"/>
                      </a:solidFill>
                    </a:lnT>
                    <a:lnB w="12240">
                      <a:solidFill>
                        <a:srgbClr val="a8052c"/>
                      </a:solidFill>
                    </a:lnB>
                    <a:noFill/>
                  </a:tcPr>
                </a:tc>
              </a:tr>
              <a:tr h="594000">
                <a:tc>
                  <a:txBody>
                    <a:bodyPr lIns="64440" rIns="64440" tIns="64440" bIns="64440" anchor="ctr"/>
                    <a:p>
                      <a:pPr>
                        <a:lnSpc>
                          <a:spcPct val="100000"/>
                        </a:lnSpc>
                      </a:pPr>
                      <a:r>
                        <a:rPr b="0" lang="en-US" sz="1500" spc="-1" strike="noStrike">
                          <a:solidFill>
                            <a:srgbClr val="000000"/>
                          </a:solidFill>
                          <a:latin typeface="inherit"/>
                        </a:rPr>
                        <a:t>instance</a:t>
                      </a:r>
                      <a:endParaRPr b="0" lang="en-US" sz="1500" spc="-1" strike="noStrike">
                        <a:latin typeface="Arial"/>
                      </a:endParaRPr>
                    </a:p>
                  </a:txBody>
                  <a:tcPr marL="64440" marR="64440">
                    <a:lnL w="12240">
                      <a:solidFill>
                        <a:srgbClr val="a8032c"/>
                      </a:solidFill>
                    </a:lnL>
                    <a:lnR w="12240">
                      <a:solidFill>
                        <a:srgbClr val="a8052c"/>
                      </a:solidFill>
                    </a:lnR>
                    <a:lnT w="12240">
                      <a:solidFill>
                        <a:srgbClr val="a8032c"/>
                      </a:solidFill>
                    </a:lnT>
                    <a:lnB w="12240">
                      <a:solidFill>
                        <a:srgbClr val="80082c"/>
                      </a:solidFill>
                    </a:lnB>
                    <a:noFill/>
                  </a:tcPr>
                </a:tc>
                <a:tc>
                  <a:txBody>
                    <a:bodyPr lIns="64440" rIns="64440" tIns="64440" bIns="64440" anchor="ctr"/>
                    <a:p>
                      <a:pPr>
                        <a:lnSpc>
                          <a:spcPct val="100000"/>
                        </a:lnSpc>
                      </a:pPr>
                      <a:r>
                        <a:rPr b="0" lang="en-US" sz="1500" spc="-1" strike="noStrike">
                          <a:solidFill>
                            <a:srgbClr val="000000"/>
                          </a:solidFill>
                          <a:latin typeface="inherit"/>
                        </a:rPr>
                        <a:t>cluster</a:t>
                      </a:r>
                      <a:endParaRPr b="0" lang="en-US" sz="1500" spc="-1" strike="noStrike">
                        <a:latin typeface="Arial"/>
                      </a:endParaRPr>
                    </a:p>
                  </a:txBody>
                  <a:tcPr marL="64440" marR="64440">
                    <a:lnL w="12240">
                      <a:solidFill>
                        <a:srgbClr val="a8052c"/>
                      </a:solidFill>
                    </a:lnL>
                    <a:lnR w="12240">
                      <a:solidFill>
                        <a:srgbClr val="00062c"/>
                      </a:solidFill>
                    </a:lnR>
                    <a:lnT w="12240">
                      <a:solidFill>
                        <a:srgbClr val="a8052c"/>
                      </a:solidFill>
                    </a:lnT>
                    <a:lnB w="12240">
                      <a:solidFill>
                        <a:srgbClr val="80692c"/>
                      </a:solidFill>
                    </a:lnB>
                    <a:noFill/>
                  </a:tcPr>
                </a:tc>
                <a:tc>
                  <a:txBody>
                    <a:bodyPr lIns="64440" rIns="64440" tIns="64440" bIns="64440" anchor="ctr"/>
                    <a:p>
                      <a:pPr>
                        <a:lnSpc>
                          <a:spcPct val="100000"/>
                        </a:lnSpc>
                      </a:pPr>
                      <a:r>
                        <a:rPr b="0" lang="en-US" sz="1500" spc="-1" strike="noStrike">
                          <a:solidFill>
                            <a:srgbClr val="000000"/>
                          </a:solidFill>
                          <a:latin typeface="inherit"/>
                        </a:rPr>
                        <a:t>mongod</a:t>
                      </a:r>
                      <a:endParaRPr b="0" lang="en-US" sz="1500" spc="-1" strike="noStrike">
                        <a:latin typeface="Arial"/>
                      </a:endParaRPr>
                    </a:p>
                  </a:txBody>
                  <a:tcPr marL="64440" marR="64440">
                    <a:lnL w="12240">
                      <a:solidFill>
                        <a:srgbClr val="00062c"/>
                      </a:solidFill>
                    </a:lnL>
                    <a:lnR w="12240">
                      <a:solidFill>
                        <a:srgbClr val="a8032c"/>
                      </a:solidFill>
                    </a:lnR>
                    <a:lnT w="12240">
                      <a:solidFill>
                        <a:srgbClr val="00062c"/>
                      </a:solidFill>
                    </a:lnT>
                    <a:lnB w="12240">
                      <a:solidFill>
                        <a:srgbClr val="80082c"/>
                      </a:solidFill>
                    </a:lnB>
                    <a:noFill/>
                  </a:tcPr>
                </a:tc>
                <a:tc>
                  <a:txBody>
                    <a:bodyPr lIns="64440" rIns="64440" tIns="64440" bIns="64440" anchor="ctr"/>
                    <a:p>
                      <a:pPr>
                        <a:lnSpc>
                          <a:spcPct val="100000"/>
                        </a:lnSpc>
                      </a:pPr>
                      <a:r>
                        <a:rPr b="0" lang="en-US" sz="1500" spc="-1" strike="noStrike">
                          <a:solidFill>
                            <a:srgbClr val="000000"/>
                          </a:solidFill>
                          <a:latin typeface="inherit"/>
                        </a:rPr>
                        <a:t>cluster</a:t>
                      </a:r>
                      <a:endParaRPr b="0" lang="en-US" sz="1500" spc="-1" strike="noStrike">
                        <a:latin typeface="Arial"/>
                      </a:endParaRPr>
                    </a:p>
                  </a:txBody>
                  <a:tcPr marL="64440" marR="64440">
                    <a:lnL w="12240">
                      <a:solidFill>
                        <a:srgbClr val="a8032c"/>
                      </a:solidFill>
                    </a:lnL>
                    <a:lnR w="12240">
                      <a:solidFill>
                        <a:srgbClr val="a8052c"/>
                      </a:solidFill>
                    </a:lnR>
                    <a:lnT w="12240">
                      <a:solidFill>
                        <a:srgbClr val="a8032c"/>
                      </a:solidFill>
                    </a:lnT>
                    <a:lnB w="12240">
                      <a:solidFill>
                        <a:srgbClr val="d0792d"/>
                      </a:solidFill>
                    </a:lnB>
                    <a:noFill/>
                  </a:tcPr>
                </a:tc>
                <a:tc>
                  <a:txBody>
                    <a:bodyPr lIns="64440" rIns="64440" tIns="64440" bIns="64440" anchor="ctr"/>
                    <a:p>
                      <a:pPr>
                        <a:lnSpc>
                          <a:spcPct val="100000"/>
                        </a:lnSpc>
                      </a:pPr>
                      <a:r>
                        <a:rPr b="0" lang="en-US" sz="1500" spc="-1" strike="noStrike">
                          <a:solidFill>
                            <a:srgbClr val="000000"/>
                          </a:solidFill>
                          <a:latin typeface="inherit"/>
                        </a:rPr>
                        <a:t>instance</a:t>
                      </a:r>
                      <a:endParaRPr b="0" lang="en-US" sz="1500" spc="-1" strike="noStrike">
                        <a:latin typeface="Arial"/>
                      </a:endParaRPr>
                    </a:p>
                  </a:txBody>
                  <a:tcPr marL="64440" marR="64440">
                    <a:lnL w="12240">
                      <a:solidFill>
                        <a:srgbClr val="a8052c"/>
                      </a:solidFill>
                    </a:lnL>
                    <a:lnR w="9360">
                      <a:solidFill>
                        <a:srgbClr val="a8052c"/>
                      </a:solidFill>
                    </a:lnR>
                    <a:lnT w="12240">
                      <a:solidFill>
                        <a:srgbClr val="a8052c"/>
                      </a:solidFill>
                    </a:lnT>
                    <a:lnB w="12240">
                      <a:solidFill>
                        <a:srgbClr val="80692c"/>
                      </a:solidFill>
                    </a:lnB>
                    <a:noFill/>
                  </a:tcPr>
                </a:tc>
              </a:tr>
              <a:tr h="594000">
                <a:tc>
                  <a:txBody>
                    <a:bodyPr lIns="64440" rIns="64440" tIns="64440" bIns="64440" anchor="ctr"/>
                    <a:p>
                      <a:pPr>
                        <a:lnSpc>
                          <a:spcPct val="100000"/>
                        </a:lnSpc>
                      </a:pPr>
                      <a:r>
                        <a:rPr b="0" lang="en-US" sz="1500" spc="-1" strike="noStrike">
                          <a:solidFill>
                            <a:srgbClr val="000000"/>
                          </a:solidFill>
                          <a:latin typeface="inherit"/>
                        </a:rPr>
                        <a:t>table</a:t>
                      </a:r>
                      <a:endParaRPr b="0" lang="en-US" sz="1500" spc="-1" strike="noStrike">
                        <a:latin typeface="Arial"/>
                      </a:endParaRPr>
                    </a:p>
                  </a:txBody>
                  <a:tcPr marL="64440" marR="64440">
                    <a:lnL w="12240">
                      <a:solidFill>
                        <a:srgbClr val="80082c"/>
                      </a:solidFill>
                    </a:lnL>
                    <a:lnR w="12240">
                      <a:solidFill>
                        <a:srgbClr val="80692c"/>
                      </a:solidFill>
                    </a:lnR>
                    <a:lnT w="12240">
                      <a:solidFill>
                        <a:srgbClr val="80082c"/>
                      </a:solidFill>
                    </a:lnT>
                    <a:lnB w="12240">
                      <a:solidFill>
                        <a:srgbClr val="806c2c"/>
                      </a:solidFill>
                    </a:lnB>
                    <a:noFill/>
                  </a:tcPr>
                </a:tc>
                <a:tc>
                  <a:txBody>
                    <a:bodyPr lIns="64440" rIns="64440" tIns="64440" bIns="64440" anchor="ctr"/>
                    <a:p>
                      <a:pPr>
                        <a:lnSpc>
                          <a:spcPct val="100000"/>
                        </a:lnSpc>
                      </a:pPr>
                      <a:r>
                        <a:rPr b="0" lang="en-US" sz="1500" spc="-1" strike="noStrike">
                          <a:solidFill>
                            <a:srgbClr val="000000"/>
                          </a:solidFill>
                          <a:latin typeface="inherit"/>
                        </a:rPr>
                        <a:t>bucket</a:t>
                      </a:r>
                      <a:endParaRPr b="0" lang="en-US" sz="1500" spc="-1" strike="noStrike">
                        <a:latin typeface="Arial"/>
                      </a:endParaRPr>
                    </a:p>
                  </a:txBody>
                  <a:tcPr marL="64440" marR="64440">
                    <a:lnL w="12240">
                      <a:solidFill>
                        <a:srgbClr val="80692c"/>
                      </a:solidFill>
                    </a:lnL>
                    <a:lnR w="12240">
                      <a:solidFill>
                        <a:srgbClr val="80082c"/>
                      </a:solidFill>
                    </a:lnR>
                    <a:lnT w="12240">
                      <a:solidFill>
                        <a:srgbClr val="80692c"/>
                      </a:solidFill>
                    </a:lnT>
                    <a:lnB w="12240">
                      <a:solidFill>
                        <a:srgbClr val="805a2d"/>
                      </a:solidFill>
                    </a:lnB>
                    <a:noFill/>
                  </a:tcPr>
                </a:tc>
                <a:tc>
                  <a:txBody>
                    <a:bodyPr lIns="64440" rIns="64440" tIns="64440" bIns="64440" anchor="ctr"/>
                    <a:p>
                      <a:pPr>
                        <a:lnSpc>
                          <a:spcPct val="100000"/>
                        </a:lnSpc>
                      </a:pPr>
                      <a:r>
                        <a:rPr b="0" lang="en-US" sz="1500" spc="-1" strike="noStrike">
                          <a:solidFill>
                            <a:srgbClr val="000000"/>
                          </a:solidFill>
                          <a:latin typeface="inherit"/>
                        </a:rPr>
                        <a:t>collection</a:t>
                      </a:r>
                      <a:endParaRPr b="0" lang="en-US" sz="1500" spc="-1" strike="noStrike">
                        <a:latin typeface="Arial"/>
                      </a:endParaRPr>
                    </a:p>
                  </a:txBody>
                  <a:tcPr marL="64440" marR="64440">
                    <a:lnL w="12240">
                      <a:solidFill>
                        <a:srgbClr val="80082c"/>
                      </a:solidFill>
                    </a:lnL>
                    <a:lnR w="12240">
                      <a:solidFill>
                        <a:srgbClr val="d0792d"/>
                      </a:solidFill>
                    </a:lnR>
                    <a:lnT w="12240">
                      <a:solidFill>
                        <a:srgbClr val="80082c"/>
                      </a:solidFill>
                    </a:lnT>
                    <a:lnB w="12240">
                      <a:solidFill>
                        <a:srgbClr val="a85b2d"/>
                      </a:solidFill>
                    </a:lnB>
                    <a:noFill/>
                  </a:tcPr>
                </a:tc>
                <a:tc>
                  <a:txBody>
                    <a:bodyPr lIns="64440" rIns="64440" tIns="64440" bIns="64440" anchor="ctr"/>
                    <a:p>
                      <a:pPr>
                        <a:lnSpc>
                          <a:spcPct val="100000"/>
                        </a:lnSpc>
                      </a:pPr>
                      <a:r>
                        <a:rPr b="0" lang="en-US" sz="1500" spc="-1" strike="noStrike">
                          <a:solidFill>
                            <a:srgbClr val="000000"/>
                          </a:solidFill>
                          <a:latin typeface="inherit"/>
                        </a:rPr>
                        <a:t>column-family</a:t>
                      </a:r>
                      <a:endParaRPr b="0" lang="en-US" sz="1500" spc="-1" strike="noStrike">
                        <a:latin typeface="Arial"/>
                      </a:endParaRPr>
                    </a:p>
                  </a:txBody>
                  <a:tcPr marL="64440" marR="64440">
                    <a:lnL w="12240">
                      <a:solidFill>
                        <a:srgbClr val="d0792d"/>
                      </a:solidFill>
                    </a:lnL>
                    <a:lnR w="12240">
                      <a:solidFill>
                        <a:srgbClr val="80692c"/>
                      </a:solidFill>
                    </a:lnR>
                    <a:lnT w="12240">
                      <a:solidFill>
                        <a:srgbClr val="d0792d"/>
                      </a:solidFill>
                    </a:lnT>
                    <a:lnB w="12240">
                      <a:solidFill>
                        <a:srgbClr val="00f42e"/>
                      </a:solidFill>
                    </a:lnB>
                    <a:noFill/>
                  </a:tcPr>
                </a:tc>
                <a:tc>
                  <a:txBody>
                    <a:bodyPr lIns="64440" rIns="64440" tIns="64440" bIns="64440" anchor="ctr"/>
                    <a:p>
                      <a:pPr>
                        <a:lnSpc>
                          <a:spcPct val="100000"/>
                        </a:lnSpc>
                      </a:pPr>
                      <a:r>
                        <a:rPr b="0" lang="en-US" sz="1500" spc="-1" strike="noStrike">
                          <a:solidFill>
                            <a:srgbClr val="000000"/>
                          </a:solidFill>
                          <a:latin typeface="inherit"/>
                        </a:rPr>
                        <a:t>label</a:t>
                      </a:r>
                      <a:endParaRPr b="0" lang="en-US" sz="1500" spc="-1" strike="noStrike">
                        <a:latin typeface="Arial"/>
                      </a:endParaRPr>
                    </a:p>
                  </a:txBody>
                  <a:tcPr marL="64440" marR="64440">
                    <a:lnL w="12240">
                      <a:solidFill>
                        <a:srgbClr val="80692c"/>
                      </a:solidFill>
                    </a:lnL>
                    <a:lnR w="9360">
                      <a:solidFill>
                        <a:srgbClr val="80692c"/>
                      </a:solidFill>
                    </a:lnR>
                    <a:lnT w="12240">
                      <a:solidFill>
                        <a:srgbClr val="80692c"/>
                      </a:solidFill>
                    </a:lnT>
                    <a:lnB w="12240">
                      <a:solidFill>
                        <a:srgbClr val="a85b2d"/>
                      </a:solidFill>
                    </a:lnB>
                    <a:noFill/>
                  </a:tcPr>
                </a:tc>
              </a:tr>
              <a:tr h="594000">
                <a:tc>
                  <a:txBody>
                    <a:bodyPr lIns="64440" rIns="64440" tIns="64440" bIns="64440" anchor="ctr"/>
                    <a:p>
                      <a:pPr>
                        <a:lnSpc>
                          <a:spcPct val="100000"/>
                        </a:lnSpc>
                      </a:pPr>
                      <a:r>
                        <a:rPr b="0" lang="en-US" sz="1500" spc="-1" strike="noStrike">
                          <a:solidFill>
                            <a:srgbClr val="000000"/>
                          </a:solidFill>
                          <a:latin typeface="inherit"/>
                        </a:rPr>
                        <a:t>row</a:t>
                      </a:r>
                      <a:endParaRPr b="0" lang="en-US" sz="1500" spc="-1" strike="noStrike">
                        <a:latin typeface="Arial"/>
                      </a:endParaRPr>
                    </a:p>
                  </a:txBody>
                  <a:tcPr marL="64440" marR="64440">
                    <a:lnL w="12240">
                      <a:solidFill>
                        <a:srgbClr val="806c2c"/>
                      </a:solidFill>
                    </a:lnL>
                    <a:lnR w="12240">
                      <a:solidFill>
                        <a:srgbClr val="805a2d"/>
                      </a:solidFill>
                    </a:lnR>
                    <a:lnT w="12240">
                      <a:solidFill>
                        <a:srgbClr val="806c2c"/>
                      </a:solidFill>
                    </a:lnT>
                    <a:lnB w="12240">
                      <a:solidFill>
                        <a:srgbClr val="80692c"/>
                      </a:solidFill>
                    </a:lnB>
                    <a:noFill/>
                  </a:tcPr>
                </a:tc>
                <a:tc>
                  <a:txBody>
                    <a:bodyPr lIns="64440" rIns="64440" tIns="64440" bIns="64440" anchor="ctr"/>
                    <a:p>
                      <a:pPr>
                        <a:lnSpc>
                          <a:spcPct val="100000"/>
                        </a:lnSpc>
                      </a:pPr>
                      <a:r>
                        <a:rPr b="0" lang="en-US" sz="1500" spc="-1" strike="noStrike">
                          <a:solidFill>
                            <a:srgbClr val="000000"/>
                          </a:solidFill>
                          <a:latin typeface="inherit"/>
                        </a:rPr>
                        <a:t>key-value</a:t>
                      </a:r>
                      <a:endParaRPr b="0" lang="en-US" sz="1500" spc="-1" strike="noStrike">
                        <a:latin typeface="Arial"/>
                      </a:endParaRPr>
                    </a:p>
                  </a:txBody>
                  <a:tcPr marL="64440" marR="64440">
                    <a:lnL w="12240">
                      <a:solidFill>
                        <a:srgbClr val="805a2d"/>
                      </a:solidFill>
                    </a:lnL>
                    <a:lnR w="12240">
                      <a:solidFill>
                        <a:srgbClr val="a85b2d"/>
                      </a:solidFill>
                    </a:lnR>
                    <a:lnT w="12240">
                      <a:solidFill>
                        <a:srgbClr val="805a2d"/>
                      </a:solidFill>
                    </a:lnT>
                    <a:lnB w="12240">
                      <a:solidFill>
                        <a:srgbClr val="d0f82e"/>
                      </a:solidFill>
                    </a:lnB>
                    <a:noFill/>
                  </a:tcPr>
                </a:tc>
                <a:tc>
                  <a:txBody>
                    <a:bodyPr lIns="64440" rIns="64440" tIns="64440" bIns="64440" anchor="ctr"/>
                    <a:p>
                      <a:pPr>
                        <a:lnSpc>
                          <a:spcPct val="100000"/>
                        </a:lnSpc>
                      </a:pPr>
                      <a:r>
                        <a:rPr b="0" lang="en-US" sz="1500" spc="-1" strike="noStrike">
                          <a:solidFill>
                            <a:srgbClr val="000000"/>
                          </a:solidFill>
                          <a:latin typeface="inherit"/>
                        </a:rPr>
                        <a:t>document</a:t>
                      </a:r>
                      <a:endParaRPr b="0" lang="en-US" sz="1500" spc="-1" strike="noStrike">
                        <a:latin typeface="Arial"/>
                      </a:endParaRPr>
                    </a:p>
                  </a:txBody>
                  <a:tcPr marL="64440" marR="64440">
                    <a:lnL w="12240">
                      <a:solidFill>
                        <a:srgbClr val="a85b2d"/>
                      </a:solidFill>
                    </a:lnL>
                    <a:lnR w="12240">
                      <a:solidFill>
                        <a:srgbClr val="00f42e"/>
                      </a:solidFill>
                    </a:lnR>
                    <a:lnT w="12240">
                      <a:solidFill>
                        <a:srgbClr val="a85b2d"/>
                      </a:solidFill>
                    </a:lnT>
                    <a:lnB w="12240">
                      <a:solidFill>
                        <a:srgbClr val="28f92e"/>
                      </a:solidFill>
                    </a:lnB>
                    <a:noFill/>
                  </a:tcPr>
                </a:tc>
                <a:tc>
                  <a:txBody>
                    <a:bodyPr lIns="64440" rIns="64440" tIns="64440" bIns="64440" anchor="ctr"/>
                    <a:p>
                      <a:pPr>
                        <a:lnSpc>
                          <a:spcPct val="100000"/>
                        </a:lnSpc>
                      </a:pPr>
                      <a:r>
                        <a:rPr b="0" lang="en-US" sz="1500" spc="-1" strike="noStrike">
                          <a:solidFill>
                            <a:srgbClr val="000000"/>
                          </a:solidFill>
                          <a:latin typeface="inherit"/>
                        </a:rPr>
                        <a:t>row</a:t>
                      </a:r>
                      <a:endParaRPr b="0" lang="en-US" sz="1500" spc="-1" strike="noStrike">
                        <a:latin typeface="Arial"/>
                      </a:endParaRPr>
                    </a:p>
                  </a:txBody>
                  <a:tcPr marL="64440" marR="64440">
                    <a:lnL w="12240">
                      <a:solidFill>
                        <a:srgbClr val="00f42e"/>
                      </a:solidFill>
                    </a:lnL>
                    <a:lnR w="12240">
                      <a:solidFill>
                        <a:srgbClr val="a85b2d"/>
                      </a:solidFill>
                    </a:lnR>
                    <a:lnT w="12240">
                      <a:solidFill>
                        <a:srgbClr val="00f42e"/>
                      </a:solidFill>
                    </a:lnT>
                    <a:lnB w="12240">
                      <a:solidFill>
                        <a:srgbClr val="80692c"/>
                      </a:solidFill>
                    </a:lnB>
                    <a:noFill/>
                  </a:tcPr>
                </a:tc>
                <a:tc>
                  <a:txBody>
                    <a:bodyPr lIns="64440" rIns="64440" tIns="64440" bIns="64440" anchor="ctr"/>
                    <a:p>
                      <a:pPr>
                        <a:lnSpc>
                          <a:spcPct val="100000"/>
                        </a:lnSpc>
                      </a:pPr>
                      <a:r>
                        <a:rPr b="0" lang="en-US" sz="1500" spc="-1" strike="noStrike">
                          <a:solidFill>
                            <a:srgbClr val="000000"/>
                          </a:solidFill>
                          <a:latin typeface="inherit"/>
                        </a:rPr>
                        <a:t>node</a:t>
                      </a:r>
                      <a:endParaRPr b="0" lang="en-US" sz="1500" spc="-1" strike="noStrike">
                        <a:latin typeface="Arial"/>
                      </a:endParaRPr>
                    </a:p>
                  </a:txBody>
                  <a:tcPr marL="64440" marR="64440">
                    <a:lnL w="12240">
                      <a:solidFill>
                        <a:srgbClr val="a85b2d"/>
                      </a:solidFill>
                    </a:lnL>
                    <a:lnR w="9360">
                      <a:solidFill>
                        <a:srgbClr val="a85b2d"/>
                      </a:solidFill>
                    </a:lnR>
                    <a:lnT w="12240">
                      <a:solidFill>
                        <a:srgbClr val="a85b2d"/>
                      </a:solidFill>
                    </a:lnT>
                    <a:lnB w="12240">
                      <a:solidFill>
                        <a:srgbClr val="2820fd"/>
                      </a:solidFill>
                    </a:lnB>
                    <a:noFill/>
                  </a:tcPr>
                </a:tc>
              </a:tr>
              <a:tr h="361440">
                <a:tc>
                  <a:txBody>
                    <a:bodyPr lIns="64440" rIns="64440" tIns="64440" bIns="64440" anchor="ctr"/>
                    <a:p>
                      <a:pPr>
                        <a:lnSpc>
                          <a:spcPct val="100000"/>
                        </a:lnSpc>
                      </a:pPr>
                      <a:r>
                        <a:rPr b="0" lang="en-US" sz="1500" spc="-1" strike="noStrike">
                          <a:solidFill>
                            <a:srgbClr val="000000"/>
                          </a:solidFill>
                          <a:latin typeface="inherit"/>
                        </a:rPr>
                        <a:t>row-id</a:t>
                      </a:r>
                      <a:endParaRPr b="0" lang="en-US" sz="1500" spc="-1" strike="noStrike">
                        <a:latin typeface="Arial"/>
                      </a:endParaRPr>
                    </a:p>
                  </a:txBody>
                  <a:tcPr marL="64440" marR="64440">
                    <a:lnL w="12240">
                      <a:solidFill>
                        <a:srgbClr val="80692c"/>
                      </a:solidFill>
                    </a:lnL>
                    <a:lnR w="12240">
                      <a:solidFill>
                        <a:srgbClr val="d0f82e"/>
                      </a:solidFill>
                    </a:lnR>
                    <a:lnT w="12240">
                      <a:solidFill>
                        <a:srgbClr val="80692c"/>
                      </a:solidFill>
                    </a:lnT>
                    <a:lnB w="12240">
                      <a:solidFill>
                        <a:srgbClr val="a823fd"/>
                      </a:solidFill>
                    </a:lnB>
                    <a:noFill/>
                  </a:tcPr>
                </a:tc>
                <a:tc>
                  <a:txBody>
                    <a:bodyPr lIns="64440" rIns="64440" tIns="64440" bIns="64440" anchor="ctr"/>
                    <a:p>
                      <a:pPr>
                        <a:lnSpc>
                          <a:spcPct val="100000"/>
                        </a:lnSpc>
                      </a:pPr>
                      <a:r>
                        <a:rPr b="0" lang="en-US" sz="1500" spc="-1" strike="noStrike">
                          <a:solidFill>
                            <a:srgbClr val="000000"/>
                          </a:solidFill>
                          <a:latin typeface="inherit"/>
                        </a:rPr>
                        <a:t>key</a:t>
                      </a:r>
                      <a:endParaRPr b="0" lang="en-US" sz="1500" spc="-1" strike="noStrike">
                        <a:latin typeface="Arial"/>
                      </a:endParaRPr>
                    </a:p>
                  </a:txBody>
                  <a:tcPr marL="64440" marR="64440">
                    <a:lnL w="12240">
                      <a:solidFill>
                        <a:srgbClr val="d0f82e"/>
                      </a:solidFill>
                    </a:lnL>
                    <a:lnR w="12240">
                      <a:solidFill>
                        <a:srgbClr val="28f92e"/>
                      </a:solidFill>
                    </a:lnR>
                    <a:lnT w="12240">
                      <a:solidFill>
                        <a:srgbClr val="d0f82e"/>
                      </a:solidFill>
                    </a:lnT>
                    <a:lnB w="12240">
                      <a:solidFill>
                        <a:srgbClr val="8025fd"/>
                      </a:solidFill>
                    </a:lnB>
                    <a:noFill/>
                  </a:tcPr>
                </a:tc>
                <a:tc>
                  <a:txBody>
                    <a:bodyPr lIns="64440" rIns="64440" tIns="64440" bIns="64440" anchor="ctr"/>
                    <a:p>
                      <a:pPr>
                        <a:lnSpc>
                          <a:spcPct val="100000"/>
                        </a:lnSpc>
                      </a:pPr>
                      <a:r>
                        <a:rPr b="0" lang="en-US" sz="1500" spc="-1" strike="noStrike">
                          <a:solidFill>
                            <a:srgbClr val="000000"/>
                          </a:solidFill>
                          <a:latin typeface="inherit"/>
                        </a:rPr>
                        <a:t>_id</a:t>
                      </a:r>
                      <a:endParaRPr b="0" lang="en-US" sz="1500" spc="-1" strike="noStrike">
                        <a:latin typeface="Arial"/>
                      </a:endParaRPr>
                    </a:p>
                  </a:txBody>
                  <a:tcPr marL="64440" marR="64440">
                    <a:lnL w="12240">
                      <a:solidFill>
                        <a:srgbClr val="28f92e"/>
                      </a:solidFill>
                    </a:lnL>
                    <a:lnR w="12240">
                      <a:solidFill>
                        <a:srgbClr val="80692c"/>
                      </a:solidFill>
                    </a:lnR>
                    <a:lnT w="12240">
                      <a:solidFill>
                        <a:srgbClr val="28f92e"/>
                      </a:solidFill>
                    </a:lnT>
                    <a:lnB w="12240">
                      <a:solidFill>
                        <a:srgbClr val="d025fd"/>
                      </a:solidFill>
                    </a:lnB>
                    <a:noFill/>
                  </a:tcPr>
                </a:tc>
                <a:tc>
                  <a:tcPr marL="64440" marR="64440">
                    <a:lnL w="12240">
                      <a:solidFill>
                        <a:srgbClr val="80692c"/>
                      </a:solidFill>
                    </a:lnL>
                    <a:lnR w="12240">
                      <a:solidFill>
                        <a:srgbClr val="2820fd"/>
                      </a:solidFill>
                    </a:lnR>
                    <a:lnT w="12240">
                      <a:solidFill>
                        <a:srgbClr val="80692c"/>
                      </a:solidFill>
                    </a:lnT>
                    <a:lnB w="12240">
                      <a:solidFill>
                        <a:srgbClr val="a823fd"/>
                      </a:solidFill>
                    </a:lnB>
                    <a:noFill/>
                  </a:tcPr>
                </a:tc>
                <a:tc>
                  <a:tcPr marL="64440" marR="64440">
                    <a:lnL w="12240">
                      <a:solidFill>
                        <a:srgbClr val="2820fd"/>
                      </a:solidFill>
                    </a:lnL>
                    <a:lnR w="9360">
                      <a:solidFill>
                        <a:srgbClr val="2820fd"/>
                      </a:solidFill>
                    </a:lnR>
                    <a:lnT w="12240">
                      <a:solidFill>
                        <a:srgbClr val="2820fd"/>
                      </a:solidFill>
                    </a:lnT>
                    <a:lnB w="12240">
                      <a:solidFill>
                        <a:srgbClr val="8025fd"/>
                      </a:solidFill>
                    </a:lnB>
                    <a:noFill/>
                  </a:tcPr>
                </a:tc>
              </a:tr>
              <a:tr h="594720">
                <a:tc>
                  <a:txBody>
                    <a:bodyPr lIns="64440" rIns="64440" tIns="64440" bIns="64440" anchor="ctr"/>
                    <a:p>
                      <a:pPr>
                        <a:lnSpc>
                          <a:spcPct val="100000"/>
                        </a:lnSpc>
                      </a:pPr>
                      <a:r>
                        <a:rPr b="0" lang="en-US" sz="1500" spc="-1" strike="noStrike">
                          <a:solidFill>
                            <a:srgbClr val="000000"/>
                          </a:solidFill>
                          <a:latin typeface="inherit"/>
                        </a:rPr>
                        <a:t>schema</a:t>
                      </a:r>
                      <a:endParaRPr b="0" lang="en-US" sz="1500" spc="-1" strike="noStrike">
                        <a:latin typeface="Arial"/>
                      </a:endParaRPr>
                    </a:p>
                  </a:txBody>
                  <a:tcPr marL="64440" marR="64440">
                    <a:lnL w="12240">
                      <a:solidFill>
                        <a:srgbClr val="a823fd"/>
                      </a:solidFill>
                    </a:lnL>
                    <a:lnR w="12240">
                      <a:solidFill>
                        <a:srgbClr val="8025fd"/>
                      </a:solidFill>
                    </a:lnR>
                    <a:lnT w="12240">
                      <a:solidFill>
                        <a:srgbClr val="a823fd"/>
                      </a:solidFill>
                    </a:lnT>
                    <a:lnB w="9360">
                      <a:solidFill>
                        <a:srgbClr val="a823fd"/>
                      </a:solidFill>
                    </a:lnB>
                    <a:noFill/>
                  </a:tcPr>
                </a:tc>
                <a:tc>
                  <a:tcPr marL="64440" marR="64440">
                    <a:lnL w="12240">
                      <a:solidFill>
                        <a:srgbClr val="8025fd"/>
                      </a:solidFill>
                    </a:lnL>
                    <a:lnR w="12240">
                      <a:solidFill>
                        <a:srgbClr val="d025fd"/>
                      </a:solidFill>
                    </a:lnR>
                    <a:lnT w="12240">
                      <a:solidFill>
                        <a:srgbClr val="8025fd"/>
                      </a:solidFill>
                    </a:lnT>
                    <a:lnB w="9360">
                      <a:solidFill>
                        <a:srgbClr val="8025fd"/>
                      </a:solidFill>
                    </a:lnB>
                    <a:noFill/>
                  </a:tcPr>
                </a:tc>
                <a:tc>
                  <a:txBody>
                    <a:bodyPr lIns="64440" rIns="64440" tIns="64440" bIns="64440" anchor="ctr"/>
                    <a:p>
                      <a:pPr>
                        <a:lnSpc>
                          <a:spcPct val="100000"/>
                        </a:lnSpc>
                      </a:pPr>
                      <a:r>
                        <a:rPr b="0" lang="en-US" sz="1500" spc="-1" strike="noStrike">
                          <a:solidFill>
                            <a:srgbClr val="000000"/>
                          </a:solidFill>
                          <a:latin typeface="inherit"/>
                        </a:rPr>
                        <a:t>database</a:t>
                      </a:r>
                      <a:endParaRPr b="0" lang="en-US" sz="1500" spc="-1" strike="noStrike">
                        <a:latin typeface="Arial"/>
                      </a:endParaRPr>
                    </a:p>
                  </a:txBody>
                  <a:tcPr marL="64440" marR="64440">
                    <a:lnL w="12240">
                      <a:solidFill>
                        <a:srgbClr val="d025fd"/>
                      </a:solidFill>
                    </a:lnL>
                    <a:lnR w="12240">
                      <a:solidFill>
                        <a:srgbClr val="a823fd"/>
                      </a:solidFill>
                    </a:lnR>
                    <a:lnT w="12240">
                      <a:solidFill>
                        <a:srgbClr val="d025fd"/>
                      </a:solidFill>
                    </a:lnT>
                    <a:lnB w="9360">
                      <a:solidFill>
                        <a:srgbClr val="d025fd"/>
                      </a:solidFill>
                    </a:lnB>
                    <a:noFill/>
                  </a:tcPr>
                </a:tc>
                <a:tc>
                  <a:tcPr marL="64440" marR="64440">
                    <a:lnL w="12240">
                      <a:solidFill>
                        <a:srgbClr val="a823fd"/>
                      </a:solidFill>
                    </a:lnL>
                    <a:lnR w="12240">
                      <a:solidFill>
                        <a:srgbClr val="8025fd"/>
                      </a:solidFill>
                    </a:lnR>
                    <a:lnT w="12240">
                      <a:solidFill>
                        <a:srgbClr val="a823fd"/>
                      </a:solidFill>
                    </a:lnT>
                    <a:lnB w="9360">
                      <a:solidFill>
                        <a:srgbClr val="a823fd"/>
                      </a:solidFill>
                    </a:lnB>
                    <a:noFill/>
                  </a:tcPr>
                </a:tc>
                <a:tc>
                  <a:txBody>
                    <a:bodyPr lIns="64440" rIns="64440" tIns="64440" bIns="64440" anchor="ctr"/>
                    <a:p>
                      <a:pPr>
                        <a:lnSpc>
                          <a:spcPct val="100000"/>
                        </a:lnSpc>
                      </a:pPr>
                      <a:r>
                        <a:rPr b="0" lang="en-US" sz="1500" spc="-1" strike="noStrike">
                          <a:solidFill>
                            <a:srgbClr val="000000"/>
                          </a:solidFill>
                          <a:latin typeface="inherit"/>
                        </a:rPr>
                        <a:t>schema</a:t>
                      </a:r>
                      <a:endParaRPr b="0" lang="en-US" sz="1500" spc="-1" strike="noStrike">
                        <a:latin typeface="Arial"/>
                      </a:endParaRPr>
                    </a:p>
                  </a:txBody>
                  <a:tcPr marL="64440" marR="64440">
                    <a:lnL w="12240">
                      <a:solidFill>
                        <a:srgbClr val="8025fd"/>
                      </a:solidFill>
                    </a:lnL>
                    <a:lnR w="9360">
                      <a:solidFill>
                        <a:srgbClr val="8025fd"/>
                      </a:solidFill>
                    </a:lnR>
                    <a:lnT w="12240">
                      <a:solidFill>
                        <a:srgbClr val="8025fd"/>
                      </a:solidFill>
                    </a:lnT>
                    <a:lnB w="9360">
                      <a:solidFill>
                        <a:srgbClr val="8025fd"/>
                      </a:solidFill>
                    </a:lnB>
                    <a:noFill/>
                  </a:tcPr>
                </a:tc>
              </a:tr>
            </a:tbl>
          </a:graphicData>
        </a:graphic>
      </p:graphicFrame>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MongoDB</a:t>
            </a:r>
            <a:endParaRPr b="0" lang="en-US" sz="4400" spc="-1" strike="noStrike">
              <a:solidFill>
                <a:srgbClr val="000000"/>
              </a:solidFill>
              <a:latin typeface="Tw Cen MT"/>
            </a:endParaRPr>
          </a:p>
        </p:txBody>
      </p:sp>
      <p:sp>
        <p:nvSpPr>
          <p:cNvPr id="189"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document data model, encoded in a JSON-like format, called BSON</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distributed database, so high availability, horizontal scaling, and geographic distribution are built in and easy to use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free and open-source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Edition: Community, Enterprise</a:t>
            </a:r>
            <a:endParaRPr b="0" lang="en-US" sz="2900" spc="-1" strike="noStrike">
              <a:solidFill>
                <a:srgbClr val="000000"/>
              </a:solidFill>
              <a:latin typeface="Tw Cen MT"/>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MongoDB: </a:t>
            </a:r>
            <a:r>
              <a:rPr b="0" lang="en-US" sz="4400" spc="-1" strike="noStrike">
                <a:solidFill>
                  <a:srgbClr val="444d26"/>
                </a:solidFill>
                <a:latin typeface="Tw Cen MT"/>
              </a:rPr>
              <a:t>Key Features</a:t>
            </a:r>
            <a:endParaRPr b="0" lang="en-US" sz="4400" spc="-1" strike="noStrike">
              <a:solidFill>
                <a:srgbClr val="000000"/>
              </a:solidFill>
              <a:latin typeface="Tw Cen MT"/>
            </a:endParaRPr>
          </a:p>
        </p:txBody>
      </p:sp>
      <p:sp>
        <p:nvSpPr>
          <p:cNvPr id="191"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High Performance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Rich Query Language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High Availability</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Horizontal Scalability</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Support for Multiple Storage Engines</a:t>
            </a: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3600" spc="-1" strike="noStrike">
                <a:solidFill>
                  <a:srgbClr val="444d26"/>
                </a:solidFill>
                <a:latin typeface="Tw Cen MT"/>
              </a:rPr>
              <a:t>MongoDB: </a:t>
            </a:r>
            <a:r>
              <a:rPr b="0" lang="en-US" sz="3600" spc="-1" strike="noStrike">
                <a:solidFill>
                  <a:srgbClr val="444d26"/>
                </a:solidFill>
                <a:latin typeface="Tw Cen MT"/>
              </a:rPr>
              <a:t>Databases, Collections, Documents</a:t>
            </a:r>
            <a:endParaRPr b="0" lang="en-US" sz="3600" spc="-1" strike="noStrike">
              <a:solidFill>
                <a:srgbClr val="000000"/>
              </a:solidFill>
              <a:latin typeface="Tw Cen MT"/>
            </a:endParaRPr>
          </a:p>
        </p:txBody>
      </p:sp>
      <p:sp>
        <p:nvSpPr>
          <p:cNvPr id="193"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MongoDB documents (data records) are composed of field-and-value pairs.</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MongoDB stores data records as BSON documents.</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MongoDB stores BSON documents in collections; the collections in databases.</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BSON is a binary representation of JSON documents (Lightweight, Traversable, Efficient)</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MongoDB uses the </a:t>
            </a:r>
            <a:r>
              <a:rPr b="0" i="1" lang="en-US" sz="2900" spc="-1" strike="noStrike">
                <a:solidFill>
                  <a:srgbClr val="000000"/>
                </a:solidFill>
                <a:latin typeface="Tw Cen MT"/>
              </a:rPr>
              <a:t>dot notation</a:t>
            </a:r>
            <a:r>
              <a:rPr b="0" lang="en-US" sz="2900" spc="-1" strike="noStrike">
                <a:solidFill>
                  <a:srgbClr val="000000"/>
                </a:solidFill>
                <a:latin typeface="Tw Cen MT"/>
              </a:rPr>
              <a:t> to access the elements of an array and to access the fields of an embedded document.</a:t>
            </a:r>
            <a:endParaRPr b="0" lang="en-US" sz="2900" spc="-1" strike="noStrike">
              <a:solidFill>
                <a:srgbClr val="000000"/>
              </a:solidFill>
              <a:latin typeface="Tw Cen MT"/>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MongoDB: </a:t>
            </a:r>
            <a:r>
              <a:rPr b="0" lang="en-US" sz="4400" spc="-1" strike="noStrike">
                <a:solidFill>
                  <a:srgbClr val="444d26"/>
                </a:solidFill>
                <a:latin typeface="Tw Cen MT"/>
              </a:rPr>
              <a:t>ObjectId (BSON type)</a:t>
            </a:r>
            <a:endParaRPr b="0" lang="en-US" sz="4400" spc="-1" strike="noStrike">
              <a:solidFill>
                <a:srgbClr val="000000"/>
              </a:solidFill>
              <a:latin typeface="Tw Cen MT"/>
            </a:endParaRPr>
          </a:p>
        </p:txBody>
      </p:sp>
      <p:sp>
        <p:nvSpPr>
          <p:cNvPr id="195"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small, likely unique, fast to generate, and ordered</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consist of 12 bytes (4-byte timestamp + 3-byte machine identifier  + 2-byte process id + 3-byte counter starting with a random value)</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each document stored in a collection requires a unique _id field that acts as a primary key</a:t>
            </a:r>
            <a:endParaRPr b="0" lang="en-US" sz="2900" spc="-1" strike="noStrike">
              <a:solidFill>
                <a:srgbClr val="000000"/>
              </a:solidFill>
              <a:latin typeface="Tw Cen MT"/>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MongoDB: </a:t>
            </a:r>
            <a:r>
              <a:rPr b="0" lang="en-US" sz="4400" spc="-1" strike="noStrike">
                <a:solidFill>
                  <a:srgbClr val="444d26"/>
                </a:solidFill>
                <a:latin typeface="Tw Cen MT"/>
              </a:rPr>
              <a:t>Installation</a:t>
            </a:r>
            <a:endParaRPr b="0" lang="en-US" sz="4400" spc="-1" strike="noStrike">
              <a:solidFill>
                <a:srgbClr val="000000"/>
              </a:solidFill>
              <a:latin typeface="Tw Cen MT"/>
            </a:endParaRPr>
          </a:p>
        </p:txBody>
      </p:sp>
      <p:sp>
        <p:nvSpPr>
          <p:cNvPr id="197"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https://docs.mongodb.com/manual/tutorial/install-mongodb-on-windows/</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"C:\Program Files\MongoDB\Server\3.6\bin\</a:t>
            </a:r>
            <a:r>
              <a:rPr b="1" lang="en-US" sz="2900" spc="-1" strike="noStrike">
                <a:solidFill>
                  <a:srgbClr val="000000"/>
                </a:solidFill>
                <a:latin typeface="Tw Cen MT"/>
              </a:rPr>
              <a:t>mongod</a:t>
            </a:r>
            <a:r>
              <a:rPr b="0" lang="en-US" sz="2900" spc="-1" strike="noStrike">
                <a:solidFill>
                  <a:srgbClr val="000000"/>
                </a:solidFill>
                <a:latin typeface="Tw Cen MT"/>
              </a:rPr>
              <a:t>.exe" --dbpath d:\test\mongodb\data</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[initandlisten] waiting for connections on port 27017</a:t>
            </a:r>
            <a:endParaRPr b="0" lang="en-US" sz="2900" spc="-1" strike="noStrike">
              <a:solidFill>
                <a:srgbClr val="000000"/>
              </a:solidFill>
              <a:latin typeface="Tw Cen MT"/>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MongoDB: </a:t>
            </a:r>
            <a:r>
              <a:rPr b="0" lang="en-US" sz="4400" spc="-1" strike="noStrike">
                <a:solidFill>
                  <a:srgbClr val="444d26"/>
                </a:solidFill>
                <a:latin typeface="Tw Cen MT"/>
              </a:rPr>
              <a:t>Components</a:t>
            </a:r>
            <a:endParaRPr b="0" lang="en-US" sz="4400" spc="-1" strike="noStrike">
              <a:solidFill>
                <a:srgbClr val="000000"/>
              </a:solidFill>
              <a:latin typeface="Tw Cen MT"/>
            </a:endParaRPr>
          </a:p>
        </p:txBody>
      </p:sp>
      <p:sp>
        <p:nvSpPr>
          <p:cNvPr id="199"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mongod (service),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 shell (JavaScript/cmd/shell client),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mongos (shard router)</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MongoDBCompass (GUI client)</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Drivers: C, C++, Java, C#, JavaScript, Python, Node.js, PHP, Perl, Ruby, Golang, Scala</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Services: Atlas, Stitch</a:t>
            </a:r>
            <a:endParaRPr b="0" lang="en-US" sz="2900" spc="-1" strike="noStrike">
              <a:solidFill>
                <a:srgbClr val="000000"/>
              </a:solidFill>
              <a:latin typeface="Tw Cen MT"/>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444d26"/>
                </a:solidFill>
                <a:latin typeface="Tw Cen MT"/>
              </a:rPr>
              <a:t>Strengths</a:t>
            </a:r>
            <a:endParaRPr b="0" lang="en-US" sz="4400" spc="-1" strike="noStrike">
              <a:solidFill>
                <a:srgbClr val="000000"/>
              </a:solidFill>
              <a:latin typeface="Tw Cen MT"/>
            </a:endParaRPr>
          </a:p>
        </p:txBody>
      </p:sp>
      <p:sp>
        <p:nvSpPr>
          <p:cNvPr id="147"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Elastic scaling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Big data</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Less management</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Economics</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Flexible data models</a:t>
            </a:r>
            <a:endParaRPr b="0" lang="en-US" sz="2900" spc="-1" strike="noStrike">
              <a:solidFill>
                <a:srgbClr val="000000"/>
              </a:solidFill>
              <a:latin typeface="Tw Cen MT"/>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0" lang="en-US" sz="4400" spc="-1" strike="noStrike">
                <a:solidFill>
                  <a:srgbClr val="444d26"/>
                </a:solidFill>
                <a:latin typeface="Tw Cen MT"/>
              </a:rPr>
              <a:t>mongo shell</a:t>
            </a:r>
            <a:endParaRPr b="0" lang="en-US" sz="4400" spc="-1" strike="noStrike">
              <a:solidFill>
                <a:srgbClr val="000000"/>
              </a:solidFill>
              <a:latin typeface="Tw Cen MT"/>
            </a:endParaRPr>
          </a:p>
        </p:txBody>
      </p:sp>
      <p:sp>
        <p:nvSpPr>
          <p:cNvPr id="201"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Connect to mongo services (local/remote/Atlas)</a:t>
            </a:r>
            <a:endParaRPr b="0" lang="en-US" sz="29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&gt; mongo</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&gt; mongo --username &lt;user&gt; --password &lt;pass&gt; --host &lt;host&gt; --port 28015</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&gt; mongo "mongodb+srv://cluster0-7p5ht.mongodb.net/test" --username dohuuvi</a:t>
            </a:r>
            <a:endParaRPr b="0" lang="en-US" sz="2600" spc="-1" strike="noStrike">
              <a:solidFill>
                <a:srgbClr val="000000"/>
              </a:solidFill>
              <a:latin typeface="Tw Cen MT"/>
            </a:endParaRPr>
          </a:p>
          <a:p>
            <a:endParaRPr b="0" lang="en-US" sz="2600" spc="-1" strike="noStrike">
              <a:solidFill>
                <a:srgbClr val="000000"/>
              </a:solidFill>
              <a:latin typeface="Tw Cen MT"/>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0" lang="en-US" sz="4400" spc="-1" strike="noStrike">
                <a:solidFill>
                  <a:srgbClr val="444d26"/>
                </a:solidFill>
                <a:latin typeface="Tw Cen MT"/>
              </a:rPr>
              <a:t>mongo shell</a:t>
            </a:r>
            <a:endParaRPr b="0" lang="en-US" sz="4400" spc="-1" strike="noStrike">
              <a:solidFill>
                <a:srgbClr val="000000"/>
              </a:solidFill>
              <a:latin typeface="Tw Cen MT"/>
            </a:endParaRPr>
          </a:p>
        </p:txBody>
      </p:sp>
      <p:sp>
        <p:nvSpPr>
          <p:cNvPr id="203"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Opening Additional Connections</a:t>
            </a:r>
            <a:endParaRPr b="0" lang="en-US" sz="29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db = connect("&lt;host&gt;&lt;:port&gt;/&lt;dbname&gt;")</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conn = </a:t>
            </a:r>
            <a:r>
              <a:rPr b="1" lang="en-US" sz="2600" spc="-1" strike="noStrike">
                <a:solidFill>
                  <a:srgbClr val="000000"/>
                </a:solidFill>
                <a:latin typeface="Tw Cen MT"/>
              </a:rPr>
              <a:t>new</a:t>
            </a:r>
            <a:r>
              <a:rPr b="0" lang="en-US" sz="2600" spc="-1" strike="noStrike">
                <a:solidFill>
                  <a:srgbClr val="000000"/>
                </a:solidFill>
                <a:latin typeface="Tw Cen MT"/>
              </a:rPr>
              <a:t> Mongo(); db = conn.getDB("dbname")</a:t>
            </a:r>
            <a:endParaRPr b="0" lang="en-US" sz="26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Tab Completion, Keyboard Shortcuts</a:t>
            </a: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0" lang="en-US" sz="4400" spc="-1" strike="noStrike">
                <a:solidFill>
                  <a:srgbClr val="444d26"/>
                </a:solidFill>
                <a:latin typeface="Tw Cen MT"/>
              </a:rPr>
              <a:t>mongo shell</a:t>
            </a:r>
            <a:endParaRPr b="0" lang="en-US" sz="4400" spc="-1" strike="noStrike">
              <a:solidFill>
                <a:srgbClr val="000000"/>
              </a:solidFill>
              <a:latin typeface="Tw Cen MT"/>
            </a:endParaRPr>
          </a:p>
        </p:txBody>
      </p:sp>
      <p:sp>
        <p:nvSpPr>
          <p:cNvPr id="205"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Commands: </a:t>
            </a:r>
            <a:r>
              <a:rPr b="0" lang="en-US" sz="1600" spc="-1" strike="noStrike">
                <a:solidFill>
                  <a:srgbClr val="000000"/>
                </a:solidFill>
                <a:latin typeface="Tw Cen MT"/>
              </a:rPr>
              <a:t>https://docs.mongodb.com/manual/reference/mongo-shell/</a:t>
            </a:r>
            <a:endParaRPr b="0" lang="en-US" sz="1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db, </a:t>
            </a:r>
            <a:r>
              <a:rPr b="0" lang="en-US" sz="2600" spc="-1" strike="noStrike">
                <a:solidFill>
                  <a:srgbClr val="000000"/>
                </a:solidFill>
                <a:latin typeface="Tw Cen MT"/>
              </a:rPr>
              <a:t>	</a:t>
            </a:r>
            <a:r>
              <a:rPr b="0" lang="en-US" sz="2600" spc="-1" strike="noStrike">
                <a:solidFill>
                  <a:srgbClr val="000000"/>
                </a:solidFill>
                <a:latin typeface="Tw Cen MT"/>
              </a:rPr>
              <a:t>// display the database you are using</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use &lt;db&gt;, </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show dbs, show databases,</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show collections,</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show profile, users, roles,</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quit, // Ctrl-C</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db.</a:t>
            </a:r>
            <a:r>
              <a:rPr b="1" lang="en-US" sz="2600" spc="-1" strike="noStrike">
                <a:solidFill>
                  <a:srgbClr val="000000"/>
                </a:solidFill>
                <a:latin typeface="Tw Cen MT"/>
              </a:rPr>
              <a:t>cloneDatabase</a:t>
            </a:r>
            <a:r>
              <a:rPr b="0" lang="en-US" sz="2600" spc="-1" strike="noStrike">
                <a:solidFill>
                  <a:srgbClr val="000000"/>
                </a:solidFill>
                <a:latin typeface="Tw Cen MT"/>
              </a:rPr>
              <a:t>(&lt;host&gt;), db.</a:t>
            </a:r>
            <a:r>
              <a:rPr b="1" lang="en-US" sz="2600" spc="-1" strike="noStrike">
                <a:solidFill>
                  <a:srgbClr val="000000"/>
                </a:solidFill>
                <a:latin typeface="Tw Cen MT"/>
              </a:rPr>
              <a:t>copyDatabase</a:t>
            </a:r>
            <a:r>
              <a:rPr b="0" lang="en-US" sz="2600" spc="-1" strike="noStrike">
                <a:solidFill>
                  <a:srgbClr val="000000"/>
                </a:solidFill>
                <a:latin typeface="Tw Cen MT"/>
              </a:rPr>
              <a:t>(&lt;from&gt;, &lt;to&gt;, &lt;host&gt;), db.fromColl.</a:t>
            </a:r>
            <a:r>
              <a:rPr b="1" lang="en-US" sz="2600" spc="-1" strike="noStrike">
                <a:solidFill>
                  <a:srgbClr val="000000"/>
                </a:solidFill>
                <a:latin typeface="Tw Cen MT"/>
              </a:rPr>
              <a:t>renameCollection</a:t>
            </a:r>
            <a:r>
              <a:rPr b="0" lang="en-US" sz="2600" spc="-1" strike="noStrike">
                <a:solidFill>
                  <a:srgbClr val="000000"/>
                </a:solidFill>
                <a:latin typeface="Tw Cen MT"/>
              </a:rPr>
              <a:t>(&lt;toColl&gt;)</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ea typeface="Microsoft YaHei"/>
              </a:rPr>
              <a:t>db.stats(), db.help(), db.&lt;collection&gt;.help()</a:t>
            </a:r>
            <a:endParaRPr b="0" lang="en-US" sz="2600" spc="-1" strike="noStrike">
              <a:solidFill>
                <a:srgbClr val="000000"/>
              </a:solidFill>
              <a:latin typeface="Tw Cen MT"/>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0" lang="en-US" sz="4400" spc="-1" strike="noStrike">
                <a:solidFill>
                  <a:srgbClr val="444d26"/>
                </a:solidFill>
                <a:latin typeface="Tw Cen MT"/>
              </a:rPr>
              <a:t>mongo shell</a:t>
            </a:r>
            <a:endParaRPr b="0" lang="en-US" sz="4400" spc="-1" strike="noStrike">
              <a:solidFill>
                <a:srgbClr val="000000"/>
              </a:solidFill>
              <a:latin typeface="Tw Cen MT"/>
            </a:endParaRPr>
          </a:p>
        </p:txBody>
      </p:sp>
      <p:sp>
        <p:nvSpPr>
          <p:cNvPr id="207"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Methods/Operations/Queries: </a:t>
            </a:r>
            <a:r>
              <a:rPr b="0" lang="en-US" sz="1800" spc="-1" strike="noStrike">
                <a:solidFill>
                  <a:srgbClr val="000000"/>
                </a:solidFill>
                <a:latin typeface="Tw Cen MT"/>
              </a:rPr>
              <a:t>https://docs.mongodb.com/manual/reference/method/</a:t>
            </a:r>
            <a:endParaRPr b="0" lang="en-US" sz="18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db.myCollection.insertOne( { x: 1 } ), insertMany(), insert()</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ea typeface="Microsoft YaHei"/>
              </a:rPr>
              <a:t>db.collection.find(), findOne(), findAndModify(),</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ea typeface="Microsoft YaHei"/>
              </a:rPr>
              <a:t>updateOne(), updateMany(), update(), replaceOne(),</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ea typeface="Microsoft YaHei"/>
              </a:rPr>
              <a:t>deleteOne(), deleteMany(),</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ea typeface="Microsoft YaHei"/>
              </a:rPr>
              <a:t>sort(), limit(), skip(), count(),  pretty(), save(),</a:t>
            </a:r>
            <a:endParaRPr b="0" lang="en-US" sz="2600" spc="-1" strike="noStrike">
              <a:solidFill>
                <a:srgbClr val="000000"/>
              </a:solidFill>
              <a:latin typeface="Tw Cen MT"/>
            </a:endParaRPr>
          </a:p>
          <a:p>
            <a:pPr lvl="1" marL="640080" indent="-273960">
              <a:lnSpc>
                <a:spcPct val="100000"/>
              </a:lnSpc>
              <a:spcBef>
                <a:spcPts val="550"/>
              </a:spcBef>
              <a:buClr>
                <a:srgbClr val="a5b592"/>
              </a:buClr>
              <a:buSzPct val="70000"/>
              <a:buFont typeface="Wingdings 2" charset="2"/>
              <a:buChar char=""/>
            </a:pPr>
            <a:r>
              <a:rPr b="0" lang="en-US" sz="2600" spc="-1" strike="noStrike">
                <a:solidFill>
                  <a:srgbClr val="000000"/>
                </a:solidFill>
                <a:latin typeface="Tw Cen MT"/>
              </a:rPr>
              <a:t>$inc, $type, $in, $or</a:t>
            </a:r>
            <a:endParaRPr b="0" lang="en-US" sz="2600" spc="-1" strike="noStrike">
              <a:solidFill>
                <a:srgbClr val="000000"/>
              </a:solidFill>
              <a:latin typeface="Tw Cen MT"/>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0" lang="en-US" sz="4400" spc="-1" strike="noStrike">
                <a:solidFill>
                  <a:srgbClr val="444d26"/>
                </a:solidFill>
                <a:latin typeface="Tw Cen MT"/>
              </a:rPr>
              <a:t>mongo shell</a:t>
            </a:r>
            <a:endParaRPr b="0" lang="en-US" sz="4400" spc="-1" strike="noStrike">
              <a:solidFill>
                <a:srgbClr val="000000"/>
              </a:solidFill>
              <a:latin typeface="Tw Cen MT"/>
            </a:endParaRPr>
          </a:p>
        </p:txBody>
      </p:sp>
      <p:sp>
        <p:nvSpPr>
          <p:cNvPr id="209" name="TextShape 2"/>
          <p:cNvSpPr txBox="1"/>
          <p:nvPr/>
        </p:nvSpPr>
        <p:spPr>
          <a:xfrm>
            <a:off x="612720" y="1600200"/>
            <a:ext cx="8152920" cy="4495320"/>
          </a:xfrm>
          <a:prstGeom prst="rect">
            <a:avLst/>
          </a:prstGeom>
          <a:noFill/>
          <a:ln>
            <a:noFill/>
          </a:ln>
        </p:spPr>
        <p:txBody>
          <a:bodyPr lIns="90000" rIns="90000" tIns="45000" bIns="45000">
            <a:normAutofit/>
          </a:bodyPr>
          <a:p>
            <a:endParaRPr b="0" lang="en-US" sz="2900" spc="-1" strike="noStrike">
              <a:solidFill>
                <a:srgbClr val="000000"/>
              </a:solidFill>
              <a:latin typeface="Tw Cen MT"/>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0" lang="en-US" sz="4400" spc="-1" strike="noStrike">
                <a:solidFill>
                  <a:srgbClr val="444d26"/>
                </a:solidFill>
                <a:latin typeface="Tw Cen MT"/>
              </a:rPr>
              <a:t>mongo shell</a:t>
            </a:r>
            <a:endParaRPr b="0" lang="en-US" sz="4400" spc="-1" strike="noStrike">
              <a:solidFill>
                <a:srgbClr val="000000"/>
              </a:solidFill>
              <a:latin typeface="Tw Cen MT"/>
            </a:endParaRPr>
          </a:p>
        </p:txBody>
      </p:sp>
      <p:sp>
        <p:nvSpPr>
          <p:cNvPr id="211" name="TextShape 2"/>
          <p:cNvSpPr txBox="1"/>
          <p:nvPr/>
        </p:nvSpPr>
        <p:spPr>
          <a:xfrm>
            <a:off x="612720" y="1600200"/>
            <a:ext cx="8152920" cy="4495320"/>
          </a:xfrm>
          <a:prstGeom prst="rect">
            <a:avLst/>
          </a:prstGeom>
          <a:noFill/>
          <a:ln>
            <a:noFill/>
          </a:ln>
        </p:spPr>
        <p:txBody>
          <a:bodyPr lIns="90000" rIns="90000" tIns="45000" bIns="45000">
            <a:normAutofit/>
          </a:bodyPr>
          <a:p>
            <a:pPr>
              <a:lnSpc>
                <a:spcPct val="100000"/>
              </a:lnSpc>
              <a:spcBef>
                <a:spcPts val="700"/>
              </a:spcBef>
            </a:pPr>
            <a:r>
              <a:rPr b="0" lang="en-US" sz="2900" spc="-1" strike="noStrike">
                <a:solidFill>
                  <a:srgbClr val="000000"/>
                </a:solidFill>
                <a:latin typeface="Tw Cen MT"/>
              </a:rPr>
              <a:t>db.inventory.insertMany(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MongoDB adds the _id field with an ObjectId if _id is not present</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"journal", qty: 25, status: "A", size: { h: 14, w: 21, uom: "cm" }, tags: [ "blank", "red"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"notebook", qty: 50, status: "A", size: { h: 8.5, w: 11, uom: "in" }, tags: [ "red", "blank"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"paper", qty: 100, status: "D", size: { h: 8.5, w: 11, uom: "in" }, tags: [ "red", "blank", "plain"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"planner", qty: 75, status: "D", size: { h: 22.85, w: 30, uom: "cm" }, tags: [ "blank", "red"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"postcard", qty: 45, status: "A", size: { h: 10, w: 15.25, uom: "cm" }, tags: [ "blue"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"journal", qty: 25, tags: ["blank", "red"], dim_cm: [ 14, 21 ]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"notebook", qty: 50, tags: ["red", "blank"], dim_cm: [ 14, 21 ]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"paper", qty: 100, tags: ["red", "blank", "plain"], dim_cm: [ 14, 21 ]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"planner", qty: 75, tags: ["blank", "red"], dim_cm: [ 22.85, 30 ]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 item: "postcard", qty: 45, tags: ["blue"], dim_cm: [ 10, 15.25 ]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db.collection.insertOne( { _id: 10, calc: NumberLong("2090845886852")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db.collection.updateOne( { _id: 10 }, { $set:  { calc: NumberLong("2555555000000") }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db.collection.updateOne( { _id: 10 }, { $inc: { calc: NumberLong(5) } } )</a:t>
            </a: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db.inventory.find( { status: { $in: [ "A", "D" ] }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db.inventory.find( { status: "A", qty: { $lt: 30 } } ); // $and</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db.inventory.find( { $or: [ { status: "A" }, { qty: { $lt: 30 } } ] } ); // $or</a:t>
            </a: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db.inventory.find(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status: "A",</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r>
              <a:rPr b="0" lang="en-US" sz="2900" spc="-1" strike="noStrike">
                <a:solidFill>
                  <a:srgbClr val="000000"/>
                </a:solidFill>
                <a:latin typeface="Tw Cen MT"/>
              </a:rPr>
              <a:t>$or: [ { qty: { $lt: 30 } }, { item: /^p/ } ]</a:t>
            </a:r>
            <a:endParaRPr b="0" lang="en-US" sz="2900" spc="-1" strike="noStrike">
              <a:solidFill>
                <a:srgbClr val="000000"/>
              </a:solidFill>
              <a:latin typeface="Tw Cen MT"/>
            </a:endParaRPr>
          </a:p>
          <a:p>
            <a:pPr>
              <a:lnSpc>
                <a:spcPct val="100000"/>
              </a:lnSpc>
              <a:spcBef>
                <a:spcPts val="700"/>
              </a:spcBef>
            </a:pPr>
            <a:r>
              <a:rPr b="0" lang="en-US" sz="2900" spc="-1" strike="noStrike">
                <a:solidFill>
                  <a:srgbClr val="000000"/>
                </a:solidFill>
                <a:latin typeface="Tw Cen MT"/>
              </a:rPr>
              <a:t>} )</a:t>
            </a: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0" lang="en-US" sz="4400" spc="-1" strike="noStrike">
                <a:solidFill>
                  <a:srgbClr val="444d26"/>
                </a:solidFill>
                <a:latin typeface="Tw Cen MT"/>
              </a:rPr>
              <a:t>mongo shell</a:t>
            </a:r>
            <a:endParaRPr b="0" lang="en-US" sz="4400" spc="-1" strike="noStrike">
              <a:solidFill>
                <a:srgbClr val="000000"/>
              </a:solidFill>
              <a:latin typeface="Tw Cen MT"/>
            </a:endParaRPr>
          </a:p>
        </p:txBody>
      </p:sp>
      <p:sp>
        <p:nvSpPr>
          <p:cNvPr id="213" name="TextShape 2"/>
          <p:cNvSpPr txBox="1"/>
          <p:nvPr/>
        </p:nvSpPr>
        <p:spPr>
          <a:xfrm>
            <a:off x="612720" y="1600200"/>
            <a:ext cx="8152920" cy="4495320"/>
          </a:xfrm>
          <a:prstGeom prst="rect">
            <a:avLst/>
          </a:prstGeom>
          <a:noFill/>
          <a:ln>
            <a:noFill/>
          </a:ln>
        </p:spPr>
        <p:txBody>
          <a:bodyPr lIns="90000" rIns="90000" tIns="45000" bIns="45000">
            <a:normAutofit/>
          </a:bodyPr>
          <a:p>
            <a:pPr marL="432000" indent="-324000">
              <a:spcBef>
                <a:spcPts val="1417"/>
              </a:spcBef>
              <a:buClr>
                <a:srgbClr val="000000"/>
              </a:buClr>
              <a:buSzPct val="45000"/>
              <a:buFont typeface="Wingdings" charset="2"/>
              <a:buChar char=""/>
            </a:pPr>
            <a:r>
              <a:rPr b="0" lang="en-US" sz="2900" spc="-1" strike="noStrike">
                <a:solidFill>
                  <a:srgbClr val="000000"/>
                </a:solidFill>
                <a:latin typeface="Tw Cen MT"/>
              </a:rPr>
              <a:t>db.inventory.insertMany( [</a:t>
            </a:r>
            <a:endParaRPr b="0" lang="en-US" sz="2900" spc="-1" strike="noStrike">
              <a:solidFill>
                <a:srgbClr val="000000"/>
              </a:solidFill>
              <a:latin typeface="Tw Cen MT"/>
            </a:endParaRPr>
          </a:p>
          <a:p>
            <a:pPr marL="432000" indent="-324000">
              <a:spcBef>
                <a:spcPts val="1417"/>
              </a:spcBef>
              <a:buClr>
                <a:srgbClr val="000000"/>
              </a:buClr>
              <a:buSzPct val="45000"/>
              <a:buFont typeface="Wingdings" charset="2"/>
              <a:buChar char=""/>
            </a:pPr>
            <a:r>
              <a:rPr b="0" lang="en-US" sz="2900" spc="-1" strike="noStrike">
                <a:solidFill>
                  <a:srgbClr val="000000"/>
                </a:solidFill>
                <a:latin typeface="Tw Cen MT"/>
              </a:rPr>
              <a:t>   </a:t>
            </a:r>
            <a:r>
              <a:rPr b="0" lang="en-US" sz="2900" spc="-1" strike="noStrike">
                <a:solidFill>
                  <a:srgbClr val="000000"/>
                </a:solidFill>
                <a:latin typeface="Tw Cen MT"/>
              </a:rPr>
              <a:t>{ item: "journal", instock: [ { warehouse: "A", qty: 5 }, { warehouse: "C", qty: 15 } ] },</a:t>
            </a:r>
            <a:endParaRPr b="0" lang="en-US" sz="2900" spc="-1" strike="noStrike">
              <a:solidFill>
                <a:srgbClr val="000000"/>
              </a:solidFill>
              <a:latin typeface="Tw Cen MT"/>
            </a:endParaRPr>
          </a:p>
          <a:p>
            <a:pPr marL="432000" indent="-324000">
              <a:spcBef>
                <a:spcPts val="1417"/>
              </a:spcBef>
              <a:buClr>
                <a:srgbClr val="000000"/>
              </a:buClr>
              <a:buSzPct val="45000"/>
              <a:buFont typeface="Wingdings" charset="2"/>
              <a:buChar char=""/>
            </a:pPr>
            <a:r>
              <a:rPr b="0" lang="en-US" sz="2900" spc="-1" strike="noStrike">
                <a:solidFill>
                  <a:srgbClr val="000000"/>
                </a:solidFill>
                <a:latin typeface="Tw Cen MT"/>
              </a:rPr>
              <a:t>   </a:t>
            </a:r>
            <a:r>
              <a:rPr b="0" lang="en-US" sz="2900" spc="-1" strike="noStrike">
                <a:solidFill>
                  <a:srgbClr val="000000"/>
                </a:solidFill>
                <a:latin typeface="Tw Cen MT"/>
              </a:rPr>
              <a:t>{ item: "notebook", instock: [ { warehouse: "C", qty: 5 } ] },</a:t>
            </a:r>
            <a:endParaRPr b="0" lang="en-US" sz="2900" spc="-1" strike="noStrike">
              <a:solidFill>
                <a:srgbClr val="000000"/>
              </a:solidFill>
              <a:latin typeface="Tw Cen MT"/>
            </a:endParaRPr>
          </a:p>
          <a:p>
            <a:pPr marL="432000" indent="-324000">
              <a:spcBef>
                <a:spcPts val="1417"/>
              </a:spcBef>
              <a:buClr>
                <a:srgbClr val="000000"/>
              </a:buClr>
              <a:buSzPct val="45000"/>
              <a:buFont typeface="Wingdings" charset="2"/>
              <a:buChar char=""/>
            </a:pPr>
            <a:r>
              <a:rPr b="0" lang="en-US" sz="2900" spc="-1" strike="noStrike">
                <a:solidFill>
                  <a:srgbClr val="000000"/>
                </a:solidFill>
                <a:latin typeface="Tw Cen MT"/>
              </a:rPr>
              <a:t>   </a:t>
            </a:r>
            <a:r>
              <a:rPr b="0" lang="en-US" sz="2900" spc="-1" strike="noStrike">
                <a:solidFill>
                  <a:srgbClr val="000000"/>
                </a:solidFill>
                <a:latin typeface="Tw Cen MT"/>
              </a:rPr>
              <a:t>{ item: "paper", instock: [ { warehouse: "A", qty: 60 }, { warehouse: "B", qty: 15 } ] },</a:t>
            </a:r>
            <a:endParaRPr b="0" lang="en-US" sz="2900" spc="-1" strike="noStrike">
              <a:solidFill>
                <a:srgbClr val="000000"/>
              </a:solidFill>
              <a:latin typeface="Tw Cen MT"/>
            </a:endParaRPr>
          </a:p>
          <a:p>
            <a:pPr marL="432000" indent="-324000">
              <a:spcBef>
                <a:spcPts val="1417"/>
              </a:spcBef>
              <a:buClr>
                <a:srgbClr val="000000"/>
              </a:buClr>
              <a:buSzPct val="45000"/>
              <a:buFont typeface="Wingdings" charset="2"/>
              <a:buChar char=""/>
            </a:pPr>
            <a:r>
              <a:rPr b="0" lang="en-US" sz="2900" spc="-1" strike="noStrike">
                <a:solidFill>
                  <a:srgbClr val="000000"/>
                </a:solidFill>
                <a:latin typeface="Tw Cen MT"/>
              </a:rPr>
              <a:t>   </a:t>
            </a:r>
            <a:r>
              <a:rPr b="0" lang="en-US" sz="2900" spc="-1" strike="noStrike">
                <a:solidFill>
                  <a:srgbClr val="000000"/>
                </a:solidFill>
                <a:latin typeface="Tw Cen MT"/>
              </a:rPr>
              <a:t>{ item: "planner", instock: [ { warehouse: "A", qty: 40 }, { warehouse: "B", qty: 5 } ] },</a:t>
            </a:r>
            <a:endParaRPr b="0" lang="en-US" sz="2900" spc="-1" strike="noStrike">
              <a:solidFill>
                <a:srgbClr val="000000"/>
              </a:solidFill>
              <a:latin typeface="Tw Cen MT"/>
            </a:endParaRPr>
          </a:p>
          <a:p>
            <a:pPr marL="432000" indent="-324000">
              <a:spcBef>
                <a:spcPts val="1417"/>
              </a:spcBef>
              <a:buClr>
                <a:srgbClr val="000000"/>
              </a:buClr>
              <a:buSzPct val="45000"/>
              <a:buFont typeface="Wingdings" charset="2"/>
              <a:buChar char=""/>
            </a:pPr>
            <a:r>
              <a:rPr b="0" lang="en-US" sz="2900" spc="-1" strike="noStrike">
                <a:solidFill>
                  <a:srgbClr val="000000"/>
                </a:solidFill>
                <a:latin typeface="Tw Cen MT"/>
              </a:rPr>
              <a:t>   </a:t>
            </a:r>
            <a:r>
              <a:rPr b="0" lang="en-US" sz="2900" spc="-1" strike="noStrike">
                <a:solidFill>
                  <a:srgbClr val="000000"/>
                </a:solidFill>
                <a:latin typeface="Tw Cen MT"/>
              </a:rPr>
              <a:t>{ item: "postcard", instock: [ { warehouse: "B", qty: 15 }, { warehouse: "C", qty: 35 } ] }</a:t>
            </a:r>
            <a:endParaRPr b="0" lang="en-US" sz="2900" spc="-1" strike="noStrike">
              <a:solidFill>
                <a:srgbClr val="000000"/>
              </a:solidFill>
              <a:latin typeface="Tw Cen MT"/>
            </a:endParaRPr>
          </a:p>
          <a:p>
            <a:pPr marL="432000" indent="-324000">
              <a:spcBef>
                <a:spcPts val="1417"/>
              </a:spcBef>
              <a:buClr>
                <a:srgbClr val="000000"/>
              </a:buClr>
              <a:buSzPct val="45000"/>
              <a:buFont typeface="Wingdings" charset="2"/>
              <a:buChar char=""/>
            </a:pPr>
            <a:r>
              <a:rPr b="0" lang="en-US" sz="2900" spc="-1" strike="noStrike">
                <a:solidFill>
                  <a:srgbClr val="000000"/>
                </a:solidFill>
                <a:latin typeface="Tw Cen MT"/>
              </a:rPr>
              <a:t>]);</a:t>
            </a:r>
            <a:endParaRPr b="0" lang="en-US" sz="2900" spc="-1" strike="noStrike">
              <a:solidFill>
                <a:srgbClr val="000000"/>
              </a:solidFill>
              <a:latin typeface="Tw Cen MT"/>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4400" spc="-1" strike="noStrike">
                <a:solidFill>
                  <a:srgbClr val="444d26"/>
                </a:solidFill>
                <a:latin typeface="Tw Cen MT"/>
              </a:rPr>
              <a:t>MongoDB: </a:t>
            </a:r>
            <a:r>
              <a:rPr b="0" lang="en-US" sz="4400" spc="-1" strike="noStrike">
                <a:solidFill>
                  <a:srgbClr val="444d26"/>
                </a:solidFill>
                <a:latin typeface="Tw Cen MT"/>
              </a:rPr>
              <a:t>Components</a:t>
            </a:r>
            <a:endParaRPr b="0" lang="en-US" sz="4400" spc="-1" strike="noStrike">
              <a:solidFill>
                <a:srgbClr val="000000"/>
              </a:solidFill>
              <a:latin typeface="Tw Cen MT"/>
            </a:endParaRPr>
          </a:p>
        </p:txBody>
      </p:sp>
      <p:sp>
        <p:nvSpPr>
          <p:cNvPr id="215"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mongod (service),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 shell (JavaScript/cmd/shell client),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mongos (shard router)</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MongoDBCompass (GUI client)</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Drivers: C, C++, Java, C#, JavaScript, Python, Node.js, PHP, Perl, Ruby, Golang, Scala</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Services: Atlas, Stitch</a:t>
            </a:r>
            <a:endParaRPr b="0" lang="en-US" sz="2900" spc="-1" strike="noStrike">
              <a:solidFill>
                <a:srgbClr val="000000"/>
              </a:solidFill>
              <a:latin typeface="Tw Cen MT"/>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09480" y="272880"/>
            <a:ext cx="8076960" cy="869760"/>
          </a:xfrm>
          <a:prstGeom prst="rect">
            <a:avLst/>
          </a:prstGeom>
          <a:noFill/>
          <a:ln>
            <a:noFill/>
          </a:ln>
        </p:spPr>
        <p:txBody>
          <a:bodyPr lIns="90000" rIns="90000" tIns="45000" bIns="45000" anchor="ctr"/>
          <a:p>
            <a:pPr>
              <a:lnSpc>
                <a:spcPct val="100000"/>
              </a:lnSpc>
            </a:pPr>
            <a:r>
              <a:rPr b="0" lang="en-US" sz="4400" spc="-1" strike="noStrike">
                <a:solidFill>
                  <a:srgbClr val="444d26"/>
                </a:solidFill>
                <a:latin typeface="Tw Cen MT"/>
              </a:rPr>
              <a:t>Questions/Discussions</a:t>
            </a:r>
            <a:endParaRPr b="0" lang="en-US" sz="4400" spc="-1" strike="noStrike">
              <a:solidFill>
                <a:srgbClr val="000000"/>
              </a:solidFill>
              <a:latin typeface="Tw Cen MT"/>
            </a:endParaRPr>
          </a:p>
        </p:txBody>
      </p:sp>
      <p:sp>
        <p:nvSpPr>
          <p:cNvPr id="217" name="TextShape 2"/>
          <p:cNvSpPr txBox="1"/>
          <p:nvPr/>
        </p:nvSpPr>
        <p:spPr>
          <a:xfrm>
            <a:off x="2362320" y="1752480"/>
            <a:ext cx="6400440" cy="4419360"/>
          </a:xfrm>
          <a:prstGeom prst="rect">
            <a:avLst/>
          </a:prstGeom>
          <a:noFill/>
          <a:ln>
            <a:noFill/>
          </a:ln>
        </p:spPr>
        <p:txBody>
          <a:bodyPr lIns="90000" rIns="90000" tIns="45000" bIns="45000"/>
          <a:p>
            <a:endParaRPr b="0" lang="en-US" sz="2900" spc="-1" strike="noStrike">
              <a:solidFill>
                <a:srgbClr val="000000"/>
              </a:solidFill>
              <a:latin typeface="Tw Cen MT"/>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09480" y="272880"/>
            <a:ext cx="8076960" cy="869760"/>
          </a:xfrm>
          <a:prstGeom prst="rect">
            <a:avLst/>
          </a:prstGeom>
          <a:noFill/>
          <a:ln>
            <a:noFill/>
          </a:ln>
        </p:spPr>
        <p:txBody>
          <a:bodyPr lIns="0" rIns="0" tIns="0" bIns="0" anchor="ctr"/>
          <a:p>
            <a:endParaRPr b="0" lang="en-US" sz="1800" spc="-1" strike="noStrike">
              <a:solidFill>
                <a:srgbClr val="000000"/>
              </a:solidFill>
              <a:latin typeface="Tw Cen MT"/>
            </a:endParaRPr>
          </a:p>
        </p:txBody>
      </p:sp>
      <p:sp>
        <p:nvSpPr>
          <p:cNvPr id="219" name="TextShape 2"/>
          <p:cNvSpPr txBox="1"/>
          <p:nvPr/>
        </p:nvSpPr>
        <p:spPr>
          <a:xfrm>
            <a:off x="2362320" y="175248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20" name="TextShape 3"/>
          <p:cNvSpPr txBox="1"/>
          <p:nvPr/>
        </p:nvSpPr>
        <p:spPr>
          <a:xfrm>
            <a:off x="4526280" y="175248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21" name="TextShape 4"/>
          <p:cNvSpPr txBox="1"/>
          <p:nvPr/>
        </p:nvSpPr>
        <p:spPr>
          <a:xfrm>
            <a:off x="6690600" y="175248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22" name="TextShape 5"/>
          <p:cNvSpPr txBox="1"/>
          <p:nvPr/>
        </p:nvSpPr>
        <p:spPr>
          <a:xfrm>
            <a:off x="2362320" y="406080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23" name="TextShape 6"/>
          <p:cNvSpPr txBox="1"/>
          <p:nvPr/>
        </p:nvSpPr>
        <p:spPr>
          <a:xfrm>
            <a:off x="4526280" y="406080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24" name="TextShape 7"/>
          <p:cNvSpPr txBox="1"/>
          <p:nvPr/>
        </p:nvSpPr>
        <p:spPr>
          <a:xfrm>
            <a:off x="6690600" y="406080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444d26"/>
                </a:solidFill>
                <a:latin typeface="Tw Cen MT"/>
              </a:rPr>
              <a:t>Remind</a:t>
            </a:r>
            <a:endParaRPr b="0" lang="en-US" sz="4400" spc="-1" strike="noStrike">
              <a:solidFill>
                <a:srgbClr val="000000"/>
              </a:solidFill>
              <a:latin typeface="Tw Cen MT"/>
            </a:endParaRPr>
          </a:p>
        </p:txBody>
      </p:sp>
      <p:sp>
        <p:nvSpPr>
          <p:cNvPr id="149"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Data, Information.</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DB: a set of related data and the way it is organized.</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DBMS: a software that interacts with end-users, other apps, and the DB to capture and analyze data. A general-purpose DBMS allows the definition, creation, querying, update, and administration of databases. Ex: MySQL, Microsoft SQL server, Oracle, MongoDB,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SQL is not DB or DBMS. It’s a database language. It works on a DBMS.</a:t>
            </a:r>
            <a:endParaRPr b="0" lang="en-US" sz="2900" spc="-1" strike="noStrike">
              <a:solidFill>
                <a:srgbClr val="000000"/>
              </a:solidFill>
              <a:latin typeface="Tw Cen MT"/>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09480" y="272880"/>
            <a:ext cx="8076960" cy="869760"/>
          </a:xfrm>
          <a:prstGeom prst="rect">
            <a:avLst/>
          </a:prstGeom>
          <a:noFill/>
          <a:ln>
            <a:noFill/>
          </a:ln>
        </p:spPr>
        <p:txBody>
          <a:bodyPr lIns="0" rIns="0" tIns="0" bIns="0" anchor="ctr"/>
          <a:p>
            <a:endParaRPr b="0" lang="en-US" sz="1800" spc="-1" strike="noStrike">
              <a:solidFill>
                <a:srgbClr val="000000"/>
              </a:solidFill>
              <a:latin typeface="Tw Cen MT"/>
            </a:endParaRPr>
          </a:p>
        </p:txBody>
      </p:sp>
      <p:sp>
        <p:nvSpPr>
          <p:cNvPr id="226" name="TextShape 2"/>
          <p:cNvSpPr txBox="1"/>
          <p:nvPr/>
        </p:nvSpPr>
        <p:spPr>
          <a:xfrm>
            <a:off x="2362320" y="175248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27" name="TextShape 3"/>
          <p:cNvSpPr txBox="1"/>
          <p:nvPr/>
        </p:nvSpPr>
        <p:spPr>
          <a:xfrm>
            <a:off x="4526280" y="175248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28" name="TextShape 4"/>
          <p:cNvSpPr txBox="1"/>
          <p:nvPr/>
        </p:nvSpPr>
        <p:spPr>
          <a:xfrm>
            <a:off x="6690600" y="175248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29" name="TextShape 5"/>
          <p:cNvSpPr txBox="1"/>
          <p:nvPr/>
        </p:nvSpPr>
        <p:spPr>
          <a:xfrm>
            <a:off x="2362320" y="406080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30" name="TextShape 6"/>
          <p:cNvSpPr txBox="1"/>
          <p:nvPr/>
        </p:nvSpPr>
        <p:spPr>
          <a:xfrm>
            <a:off x="4526280" y="406080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
        <p:nvSpPr>
          <p:cNvPr id="231" name="TextShape 7"/>
          <p:cNvSpPr txBox="1"/>
          <p:nvPr/>
        </p:nvSpPr>
        <p:spPr>
          <a:xfrm>
            <a:off x="6690600" y="4060800"/>
            <a:ext cx="2060640" cy="2107800"/>
          </a:xfrm>
          <a:prstGeom prst="rect">
            <a:avLst/>
          </a:prstGeom>
          <a:noFill/>
          <a:ln>
            <a:noFill/>
          </a:ln>
        </p:spPr>
        <p:txBody>
          <a:bodyPr lIns="0" rIns="0" tIns="0" bIns="0">
            <a:normAutofit/>
          </a:bodyPr>
          <a:p>
            <a:endParaRPr b="0" lang="en-US" sz="2900" spc="-1" strike="noStrike">
              <a:solidFill>
                <a:srgbClr val="000000"/>
              </a:solidFill>
              <a:latin typeface="Tw Cen MT"/>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1" lang="en-US" sz="4400" spc="-1" strike="noStrike">
                <a:solidFill>
                  <a:srgbClr val="444d26"/>
                </a:solidFill>
                <a:latin typeface="Tw Cen MT"/>
              </a:rPr>
              <a:t>database model / data model</a:t>
            </a:r>
            <a:endParaRPr b="0" lang="en-US" sz="4400" spc="-1" strike="noStrike">
              <a:solidFill>
                <a:srgbClr val="000000"/>
              </a:solidFill>
              <a:latin typeface="Tw Cen MT"/>
            </a:endParaRPr>
          </a:p>
        </p:txBody>
      </p:sp>
      <p:pic>
        <p:nvPicPr>
          <p:cNvPr id="151" name="Content Placeholder 3" descr=""/>
          <p:cNvPicPr/>
          <p:nvPr/>
        </p:nvPicPr>
        <p:blipFill>
          <a:blip r:embed="rId1"/>
          <a:stretch/>
        </p:blipFill>
        <p:spPr>
          <a:xfrm>
            <a:off x="1565640" y="1600200"/>
            <a:ext cx="6247080" cy="44953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612720" y="228600"/>
            <a:ext cx="8152920" cy="990360"/>
          </a:xfrm>
          <a:prstGeom prst="rect">
            <a:avLst/>
          </a:prstGeom>
          <a:noFill/>
          <a:ln>
            <a:noFill/>
          </a:ln>
        </p:spPr>
        <p:txBody>
          <a:bodyPr lIns="90000" rIns="90000" tIns="45000" bIns="45000" anchor="ctr">
            <a:normAutofit/>
          </a:bodyPr>
          <a:p>
            <a:pPr>
              <a:lnSpc>
                <a:spcPct val="100000"/>
              </a:lnSpc>
            </a:pPr>
            <a:r>
              <a:rPr b="1" lang="en-US" sz="3600" spc="-1" strike="noStrike">
                <a:solidFill>
                  <a:srgbClr val="444d26"/>
                </a:solidFill>
                <a:latin typeface="Tw Cen MT"/>
              </a:rPr>
              <a:t>Models: </a:t>
            </a:r>
            <a:r>
              <a:rPr b="0" lang="en-US" sz="3600" spc="-1" strike="noStrike">
                <a:solidFill>
                  <a:srgbClr val="444d26"/>
                </a:solidFill>
                <a:latin typeface="Tw Cen MT"/>
              </a:rPr>
              <a:t>How Does a NoSQL Database Work?</a:t>
            </a:r>
            <a:endParaRPr b="0" lang="en-US" sz="3600" spc="-1" strike="noStrike">
              <a:solidFill>
                <a:srgbClr val="000000"/>
              </a:solidFill>
              <a:latin typeface="Tw Cen MT"/>
            </a:endParaRPr>
          </a:p>
        </p:txBody>
      </p:sp>
      <p:sp>
        <p:nvSpPr>
          <p:cNvPr id="153"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the logical structure of a database and fundamentally determines in which manner data can be stored, organized and manipulated.</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the most popular example of a database model is the </a:t>
            </a:r>
            <a:r>
              <a:rPr b="0" lang="en-US" sz="2900" spc="-1" strike="noStrike" u="sng">
                <a:solidFill>
                  <a:srgbClr val="000000"/>
                </a:solidFill>
                <a:uFillTx/>
                <a:latin typeface="Tw Cen MT"/>
              </a:rPr>
              <a:t>relational model</a:t>
            </a:r>
            <a:r>
              <a:rPr b="0" lang="en-US" sz="2900" spc="-1" strike="noStrike">
                <a:solidFill>
                  <a:srgbClr val="000000"/>
                </a:solidFill>
                <a:latin typeface="Tw Cen MT"/>
              </a:rPr>
              <a:t>, which uses a table-based format</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NoSQL database systems  use a variety of models for data management, such as in-memory key-value stores, graph data models, and document stores.</a:t>
            </a:r>
            <a:endParaRPr b="0" lang="en-US" sz="2900" spc="-1" strike="noStrike">
              <a:solidFill>
                <a:srgbClr val="000000"/>
              </a:solidFill>
              <a:latin typeface="Tw Cen MT"/>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1" lang="en-US" sz="4400" spc="-1" strike="noStrike">
                <a:solidFill>
                  <a:srgbClr val="444d26"/>
                </a:solidFill>
                <a:latin typeface="Tw Cen MT"/>
              </a:rPr>
              <a:t>DBMS types</a:t>
            </a:r>
            <a:endParaRPr b="0" lang="en-US" sz="4400" spc="-1" strike="noStrike">
              <a:solidFill>
                <a:srgbClr val="000000"/>
              </a:solidFill>
              <a:latin typeface="Tw Cen MT"/>
            </a:endParaRPr>
          </a:p>
        </p:txBody>
      </p:sp>
      <p:sp>
        <p:nvSpPr>
          <p:cNvPr id="155"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Object-oriented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Relational</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Document-oriented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Graph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NoSQL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NewSQL</a:t>
            </a:r>
            <a:endParaRPr b="0" lang="en-US" sz="2900" spc="-1" strike="noStrike">
              <a:solidFill>
                <a:srgbClr val="000000"/>
              </a:solidFill>
              <a:latin typeface="Tw Cen MT"/>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1" lang="en-US" sz="4400" spc="-1" strike="noStrike">
                <a:solidFill>
                  <a:srgbClr val="444d26"/>
                </a:solidFill>
                <a:latin typeface="Tw Cen MT"/>
              </a:rPr>
              <a:t>Cấu trúc của một DBMS</a:t>
            </a:r>
            <a:endParaRPr b="0" lang="en-US" sz="4400" spc="-1" strike="noStrike">
              <a:solidFill>
                <a:srgbClr val="000000"/>
              </a:solidFill>
              <a:latin typeface="Tw Cen MT"/>
            </a:endParaRPr>
          </a:p>
        </p:txBody>
      </p:sp>
      <p:pic>
        <p:nvPicPr>
          <p:cNvPr id="157" name="Content Placeholder 3" descr=""/>
          <p:cNvPicPr/>
          <p:nvPr/>
        </p:nvPicPr>
        <p:blipFill>
          <a:blip r:embed="rId1"/>
          <a:stretch/>
        </p:blipFill>
        <p:spPr>
          <a:xfrm>
            <a:off x="1760760" y="1600200"/>
            <a:ext cx="5856840" cy="44953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1" lang="en-US" sz="4400" spc="-1" strike="noStrike">
                <a:solidFill>
                  <a:srgbClr val="444d26"/>
                </a:solidFill>
                <a:latin typeface="Tw Cen MT"/>
              </a:rPr>
              <a:t>RDBMS</a:t>
            </a:r>
            <a:endParaRPr b="0" lang="en-US" sz="4400" spc="-1" strike="noStrike">
              <a:solidFill>
                <a:srgbClr val="000000"/>
              </a:solidFill>
              <a:latin typeface="Tw Cen MT"/>
            </a:endParaRPr>
          </a:p>
        </p:txBody>
      </p:sp>
      <p:sp>
        <p:nvSpPr>
          <p:cNvPr id="159" name="TextShape 2"/>
          <p:cNvSpPr txBox="1"/>
          <p:nvPr/>
        </p:nvSpPr>
        <p:spPr>
          <a:xfrm>
            <a:off x="612720" y="1600200"/>
            <a:ext cx="8152920" cy="4495320"/>
          </a:xfrm>
          <a:prstGeom prst="rect">
            <a:avLst/>
          </a:prstGeom>
          <a:noFill/>
          <a:ln>
            <a:noFill/>
          </a:ln>
        </p:spPr>
        <p:txBody>
          <a:bodyPr lIns="90000" rIns="90000" tIns="45000" bIns="45000">
            <a:normAutofit/>
          </a:bodyPr>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It is a mathematical model defined in terms of </a:t>
            </a:r>
            <a:r>
              <a:rPr b="0" lang="en-US" sz="2900" spc="-1" strike="noStrike" u="sng">
                <a:solidFill>
                  <a:srgbClr val="000000"/>
                </a:solidFill>
                <a:uFillTx/>
                <a:latin typeface="Tw Cen MT"/>
              </a:rPr>
              <a:t>predicate logic</a:t>
            </a:r>
            <a:r>
              <a:rPr b="0" lang="en-US" sz="2900" spc="-1" strike="noStrike">
                <a:solidFill>
                  <a:srgbClr val="000000"/>
                </a:solidFill>
                <a:latin typeface="Tw Cen MT"/>
              </a:rPr>
              <a:t> and </a:t>
            </a:r>
            <a:r>
              <a:rPr b="0" lang="en-US" sz="2900" spc="-1" strike="noStrike" u="sng">
                <a:solidFill>
                  <a:srgbClr val="000000"/>
                </a:solidFill>
                <a:uFillTx/>
                <a:latin typeface="Tw Cen MT"/>
              </a:rPr>
              <a:t>set theory</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A relation is a table with columns and rows, where information about a particular entity is represented in rows (also called tuples) and columns.</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The "relation" in "relational database" refers to the various tables in the database; a relation is a set of tuples</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The most common query language used with the relational model is the Structured Query Language (SQL).</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MySQL, Microsoft SQL Server, Oracle, …</a:t>
            </a:r>
            <a:endParaRPr b="0" lang="en-US" sz="2900" spc="-1" strike="noStrike">
              <a:solidFill>
                <a:srgbClr val="000000"/>
              </a:solidFill>
              <a:latin typeface="Tw Cen MT"/>
            </a:endParaRPr>
          </a:p>
          <a:p>
            <a:pPr marL="320040" indent="-319680">
              <a:lnSpc>
                <a:spcPct val="100000"/>
              </a:lnSpc>
              <a:spcBef>
                <a:spcPts val="700"/>
              </a:spcBef>
              <a:buClr>
                <a:srgbClr val="f3a447"/>
              </a:buClr>
              <a:buSzPct val="60000"/>
              <a:buFont typeface="Wingdings" charset="2"/>
              <a:buChar char=""/>
            </a:pPr>
            <a:r>
              <a:rPr b="0" lang="en-US" sz="2900" spc="-1" strike="noStrike">
                <a:solidFill>
                  <a:srgbClr val="000000"/>
                </a:solidFill>
                <a:latin typeface="Tw Cen MT"/>
              </a:rPr>
              <a:t>ACID (Atomicity, Consistency, Isolation, Durability).</a:t>
            </a:r>
            <a:endParaRPr b="0" lang="en-US" sz="2900" spc="-1" strike="noStrike">
              <a:solidFill>
                <a:srgbClr val="000000"/>
              </a:solidFill>
              <a:latin typeface="Tw Cen MT"/>
            </a:endParaRPr>
          </a:p>
          <a:p>
            <a:pPr>
              <a:lnSpc>
                <a:spcPct val="100000"/>
              </a:lnSpc>
              <a:spcBef>
                <a:spcPts val="700"/>
              </a:spcBef>
            </a:pPr>
            <a:endParaRPr b="0" lang="en-US" sz="2900" spc="-1" strike="noStrike">
              <a:solidFill>
                <a:srgbClr val="000000"/>
              </a:solidFill>
              <a:latin typeface="Tw Cen MT"/>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NoSQL</Template>
  <TotalTime>2519</TotalTime>
  <Application>LibreOffice/6.0.4.2$Windows_X86_64 LibreOffice_project/9b0d9b32d5dcda91d2f1a96dc04c645c450872bf</Application>
  <Words>2849</Words>
  <Paragraphs>391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2018-05-09T04:52:28Z</dcterms:created>
  <dc:creator/>
  <dc:description/>
  <dc:language>en-US</dc:language>
  <cp:lastModifiedBy/>
  <dcterms:modified xsi:type="dcterms:W3CDTF">2018-06-18T06:48:03Z</dcterms:modified>
  <cp:revision>59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TrustLevel">
    <vt:i4>1</vt:i4>
  </property>
  <property fmtid="{D5CDD505-2E9C-101B-9397-08002B2CF9AE}" pid="3" name="AppVersion">
    <vt:lpwstr>14.0000</vt:lpwstr>
  </property>
  <property fmtid="{D5CDD505-2E9C-101B-9397-08002B2CF9AE}" pid="4" name="Applications">
    <vt:lpwstr>79;#tpl120;#65;#zpp120;#419;#zpp140</vt:lpwstr>
  </property>
  <property fmtid="{D5CDD505-2E9C-101B-9397-08002B2CF9AE}" pid="5" name="ContentTypeId">
    <vt:lpwstr>0x0101006EDDDB5EE6D98C44930B742096920B300400F5B6D36B3EF94B4E9A635CDF2A18F5B8</vt:lpwstr>
  </property>
  <property fmtid="{D5CDD505-2E9C-101B-9397-08002B2CF9AE}" pid="6" name="HiddenSlides">
    <vt:i4>0</vt:i4>
  </property>
  <property fmtid="{D5CDD505-2E9C-101B-9397-08002B2CF9AE}" pid="7" name="HyperlinksChanged">
    <vt:bool>0</vt:bool>
  </property>
  <property fmtid="{D5CDD505-2E9C-101B-9397-08002B2CF9AE}" pid="8" name="ImageGenCounter">
    <vt:lpwstr>0</vt:lpwstr>
  </property>
  <property fmtid="{D5CDD505-2E9C-101B-9397-08002B2CF9AE}" pid="9" name="ImageGenStatus">
    <vt:lpwstr>0</vt:lpwstr>
  </property>
  <property fmtid="{D5CDD505-2E9C-101B-9397-08002B2CF9AE}" pid="10" name="LinksUpToDate">
    <vt:bool>0</vt:bool>
  </property>
  <property fmtid="{D5CDD505-2E9C-101B-9397-08002B2CF9AE}" pid="11" name="MMClips">
    <vt:i4>0</vt:i4>
  </property>
  <property fmtid="{D5CDD505-2E9C-101B-9397-08002B2CF9AE}" pid="12" name="Notes">
    <vt:i4>36</vt:i4>
  </property>
  <property fmtid="{D5CDD505-2E9C-101B-9397-08002B2CF9AE}" pid="13" name="PolicheckCounter">
    <vt:lpwstr>0</vt:lpwstr>
  </property>
  <property fmtid="{D5CDD505-2E9C-101B-9397-08002B2CF9AE}" pid="14" name="PolicheckStatus">
    <vt:lpwstr>0</vt:lpwstr>
  </property>
  <property fmtid="{D5CDD505-2E9C-101B-9397-08002B2CF9AE}" pid="15" name="PresentationFormat">
    <vt:lpwstr>On-screen Show (4:3)</vt:lpwstr>
  </property>
  <property fmtid="{D5CDD505-2E9C-101B-9397-08002B2CF9AE}" pid="16" name="ScaleCrop">
    <vt:bool>0</vt:bool>
  </property>
  <property fmtid="{D5CDD505-2E9C-101B-9397-08002B2CF9AE}" pid="17" name="ShareDoc">
    <vt:bool>0</vt:bool>
  </property>
  <property fmtid="{D5CDD505-2E9C-101B-9397-08002B2CF9AE}" pid="18" name="Slides">
    <vt:i4>36</vt:i4>
  </property>
  <property fmtid="{D5CDD505-2E9C-101B-9397-08002B2CF9AE}" pid="19" name="ViolationReportStatus">
    <vt:lpwstr>None</vt:lpwstr>
  </property>
  <property fmtid="{D5CDD505-2E9C-101B-9397-08002B2CF9AE}" pid="20" name="_TemplateID">
    <vt:lpwstr>TC101671251033</vt:lpwstr>
  </property>
</Properties>
</file>