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256" r:id="rId5"/>
    <p:sldId id="340" r:id="rId6"/>
    <p:sldId id="346" r:id="rId7"/>
    <p:sldId id="328" r:id="rId8"/>
    <p:sldId id="321" r:id="rId9"/>
    <p:sldId id="343" r:id="rId10"/>
    <p:sldId id="322" r:id="rId11"/>
    <p:sldId id="338" r:id="rId12"/>
    <p:sldId id="339" r:id="rId13"/>
    <p:sldId id="341" r:id="rId14"/>
    <p:sldId id="331" r:id="rId15"/>
    <p:sldId id="330" r:id="rId16"/>
    <p:sldId id="344" r:id="rId17"/>
    <p:sldId id="337" r:id="rId18"/>
    <p:sldId id="318" r:id="rId19"/>
    <p:sldId id="326" r:id="rId20"/>
    <p:sldId id="345" r:id="rId21"/>
    <p:sldId id="325" r:id="rId22"/>
    <p:sldId id="320" r:id="rId23"/>
    <p:sldId id="332" r:id="rId24"/>
    <p:sldId id="333" r:id="rId25"/>
    <p:sldId id="335" r:id="rId26"/>
    <p:sldId id="334" r:id="rId27"/>
    <p:sldId id="336" r:id="rId28"/>
    <p:sldId id="342" r:id="rId29"/>
    <p:sldId id="316" r:id="rId30"/>
    <p:sldId id="317" r:id="rId3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FB12E8-8D84-4F1B-AF69-4E22007C72B4}">
          <p14:sldIdLst>
            <p14:sldId id="256"/>
            <p14:sldId id="340"/>
            <p14:sldId id="346"/>
            <p14:sldId id="328"/>
            <p14:sldId id="321"/>
            <p14:sldId id="343"/>
            <p14:sldId id="322"/>
            <p14:sldId id="338"/>
            <p14:sldId id="339"/>
            <p14:sldId id="341"/>
            <p14:sldId id="331"/>
            <p14:sldId id="330"/>
            <p14:sldId id="344"/>
            <p14:sldId id="337"/>
            <p14:sldId id="318"/>
            <p14:sldId id="326"/>
            <p14:sldId id="345"/>
            <p14:sldId id="325"/>
            <p14:sldId id="320"/>
            <p14:sldId id="332"/>
            <p14:sldId id="333"/>
            <p14:sldId id="335"/>
            <p14:sldId id="334"/>
            <p14:sldId id="336"/>
            <p14:sldId id="342"/>
            <p14:sldId id="316"/>
            <p14:sldId id="317"/>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3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74186" autoAdjust="0"/>
  </p:normalViewPr>
  <p:slideViewPr>
    <p:cSldViewPr>
      <p:cViewPr>
        <p:scale>
          <a:sx n="77" d="100"/>
          <a:sy n="77" d="100"/>
        </p:scale>
        <p:origin x="-900" y="-246"/>
      </p:cViewPr>
      <p:guideLst>
        <p:guide orient="horz" pos="2160"/>
        <p:guide pos="2880"/>
      </p:guideLst>
    </p:cSldViewPr>
  </p:slideViewPr>
  <p:outlineViewPr>
    <p:cViewPr>
      <p:scale>
        <a:sx n="33" d="100"/>
        <a:sy n="33" d="100"/>
      </p:scale>
      <p:origin x="0" y="229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0" d="100"/>
          <a:sy n="80" d="100"/>
        </p:scale>
        <p:origin x="-169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208B5CFE-B552-44E3-8A41-06A4260FA434}" type="datetimeFigureOut">
              <a:rPr lang="en-US" smtClean="0"/>
              <a:t>7/5/2018</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5DFDFC4E-35FA-4E29-877B-721B24887309}" type="slidenum">
              <a:rPr lang="en-US" smtClean="0"/>
              <a:t>‹#›</a:t>
            </a:fld>
            <a:endParaRPr lang="en-US"/>
          </a:p>
        </p:txBody>
      </p:sp>
    </p:spTree>
    <p:extLst>
      <p:ext uri="{BB962C8B-B14F-4D97-AF65-F5344CB8AC3E}">
        <p14:creationId xmlns:p14="http://schemas.microsoft.com/office/powerpoint/2010/main" val="1696017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4AB6E57-6550-4329-82A3-92B443054E23}" type="datetimeFigureOut">
              <a:rPr lang="en-US" smtClean="0"/>
              <a:t>7/5/2018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405CB80-C8AD-4242-AA96-373FD040740E}" type="slidenum">
              <a:rPr lang="en-US" smtClean="0"/>
              <a:t>‹#›</a:t>
            </a:fld>
            <a:endParaRPr lang="en-US" dirty="0"/>
          </a:p>
        </p:txBody>
      </p:sp>
    </p:spTree>
    <p:extLst>
      <p:ext uri="{BB962C8B-B14F-4D97-AF65-F5344CB8AC3E}">
        <p14:creationId xmlns:p14="http://schemas.microsoft.com/office/powerpoint/2010/main" val="1221526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forbes.com/sites/oracle/2016/09/12/cern-tests-data-exploration-using-big-data-analytics-and-the-cloud/#ef3681151230"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05CB80-C8AD-4242-AA96-373FD040740E}" type="slidenum">
              <a:rPr lang="en-US" smtClean="0"/>
              <a:t>1</a:t>
            </a:fld>
            <a:endParaRPr lang="en-US" dirty="0"/>
          </a:p>
        </p:txBody>
      </p:sp>
    </p:spTree>
    <p:extLst>
      <p:ext uri="{BB962C8B-B14F-4D97-AF65-F5344CB8AC3E}">
        <p14:creationId xmlns:p14="http://schemas.microsoft.com/office/powerpoint/2010/main" val="331411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F405CB80-C8AD-4242-AA96-373FD040740E}" type="slidenum">
              <a:rPr lang="en-US" smtClean="0"/>
              <a:t>10</a:t>
            </a:fld>
            <a:endParaRPr lang="en-US" dirty="0"/>
          </a:p>
        </p:txBody>
      </p:sp>
    </p:spTree>
    <p:extLst>
      <p:ext uri="{BB962C8B-B14F-4D97-AF65-F5344CB8AC3E}">
        <p14:creationId xmlns:p14="http://schemas.microsoft.com/office/powerpoint/2010/main" val="2688272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F405CB80-C8AD-4242-AA96-373FD040740E}" type="slidenum">
              <a:rPr lang="en-US" smtClean="0"/>
              <a:t>11</a:t>
            </a:fld>
            <a:endParaRPr lang="en-US" dirty="0"/>
          </a:p>
        </p:txBody>
      </p:sp>
    </p:spTree>
    <p:extLst>
      <p:ext uri="{BB962C8B-B14F-4D97-AF65-F5344CB8AC3E}">
        <p14:creationId xmlns:p14="http://schemas.microsoft.com/office/powerpoint/2010/main" val="2688272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Data Analysis or Data Storage First?!?</a:t>
            </a:r>
          </a:p>
          <a:p>
            <a:endParaRPr lang="en-US" dirty="0"/>
          </a:p>
        </p:txBody>
      </p:sp>
      <p:sp>
        <p:nvSpPr>
          <p:cNvPr id="4" name="Slide Number Placeholder 3"/>
          <p:cNvSpPr>
            <a:spLocks noGrp="1"/>
          </p:cNvSpPr>
          <p:nvPr>
            <p:ph type="sldNum" sz="quarter" idx="10"/>
          </p:nvPr>
        </p:nvSpPr>
        <p:spPr/>
        <p:txBody>
          <a:bodyPr/>
          <a:lstStyle/>
          <a:p>
            <a:fld id="{F405CB80-C8AD-4242-AA96-373FD040740E}" type="slidenum">
              <a:rPr lang="en-US" smtClean="0"/>
              <a:t>12</a:t>
            </a:fld>
            <a:endParaRPr lang="en-US" dirty="0"/>
          </a:p>
        </p:txBody>
      </p:sp>
    </p:spTree>
    <p:extLst>
      <p:ext uri="{BB962C8B-B14F-4D97-AF65-F5344CB8AC3E}">
        <p14:creationId xmlns:p14="http://schemas.microsoft.com/office/powerpoint/2010/main" val="61745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F405CB80-C8AD-4242-AA96-373FD040740E}" type="slidenum">
              <a:rPr lang="en-US" smtClean="0"/>
              <a:t>13</a:t>
            </a:fld>
            <a:endParaRPr lang="en-US" dirty="0"/>
          </a:p>
        </p:txBody>
      </p:sp>
    </p:spTree>
    <p:extLst>
      <p:ext uri="{BB962C8B-B14F-4D97-AF65-F5344CB8AC3E}">
        <p14:creationId xmlns:p14="http://schemas.microsoft.com/office/powerpoint/2010/main" val="268827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05CB80-C8AD-4242-AA96-373FD040740E}" type="slidenum">
              <a:rPr lang="en-US" smtClean="0"/>
              <a:t>14</a:t>
            </a:fld>
            <a:endParaRPr lang="en-US" dirty="0"/>
          </a:p>
        </p:txBody>
      </p:sp>
    </p:spTree>
    <p:extLst>
      <p:ext uri="{BB962C8B-B14F-4D97-AF65-F5344CB8AC3E}">
        <p14:creationId xmlns:p14="http://schemas.microsoft.com/office/powerpoint/2010/main" val="2253463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Product Development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Netflix and Procter &amp; Gamble build predictive models for new products and services by classifying key attributes of past and current products or services and modeling the relationship between those attributes and the commercial success of the offerings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P&amp;G uses data and analytics from focus groups, social media, test markets, and early store rollouts to plan, produce, and launch new products.</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Predictive Maintenance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CERN currently </a:t>
            </a:r>
            <a:r>
              <a:rPr lang="en-US" sz="1200" b="0" i="0" u="sng" kern="1200" dirty="0" smtClean="0">
                <a:solidFill>
                  <a:schemeClr val="tx1"/>
                </a:solidFill>
                <a:effectLst/>
                <a:latin typeface="+mn-lt"/>
                <a:ea typeface="+mn-ea"/>
                <a:cs typeface="+mn-cs"/>
                <a:hlinkClick r:id="rId3"/>
              </a:rPr>
              <a:t>analyzes big data produced by tens of thousands of sensors on the Large Hadron Collider to ensure its particle accelerators are operating at full potential</a:t>
            </a:r>
            <a:r>
              <a:rPr lang="en-US" sz="1200" b="0" i="0" kern="1200" dirty="0" smtClean="0">
                <a:solidFill>
                  <a:schemeClr val="tx1"/>
                </a:solidFill>
                <a:effectLst/>
                <a:latin typeface="+mn-lt"/>
                <a:ea typeface="+mn-ea"/>
                <a:cs typeface="+mn-cs"/>
              </a:rPr>
              <a:t>, and if not, that the causes of any fault can be identified and addressed.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An analysis might include data from spreadsheets, databases, social media and even photos, so having the right data preparation processes in places will be crucial to combing all this information in a cohesive way.</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Customer Experience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Big data enables you to gather data from social media, web visits, call logs, and other data sources to improve the interaction experience and maximize the value delivered.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Dell, </a:t>
            </a:r>
            <a:r>
              <a:rPr lang="en-US" sz="1200" b="0" i="0" kern="1200" dirty="0" err="1" smtClean="0">
                <a:solidFill>
                  <a:schemeClr val="tx1"/>
                </a:solidFill>
                <a:effectLst/>
                <a:latin typeface="+mn-lt"/>
                <a:ea typeface="+mn-ea"/>
                <a:cs typeface="+mn-cs"/>
              </a:rPr>
              <a:t>Andoid</a:t>
            </a:r>
            <a:r>
              <a:rPr lang="en-US" sz="1200" b="0" i="0" kern="1200" dirty="0" smtClean="0">
                <a:solidFill>
                  <a:schemeClr val="tx1"/>
                </a:solidFill>
                <a:effectLst/>
                <a:latin typeface="+mn-lt"/>
                <a:ea typeface="+mn-ea"/>
                <a:cs typeface="+mn-cs"/>
              </a:rPr>
              <a:t>, iOS, Facebook</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Fraud and Compliance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Big data helps you identify patterns in data that indicate fraud and aggregate large volumes of information to make regulatory reporting much faster.</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Fraud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Credit Card Detection, Cyber Attack Prevention</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Machine Learning</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Operational Efficiency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With big data, you can analyze and assess production, customer feedback and returns, and other factors to reduce outages and anticipate future demands. Big data can also be used to improve decision-making in line with current market demand.</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eBay</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Drive Innovation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Big data can help you innovate by studying interdependencies between humans, institutions, entities, and process and then determining new ways to use those insights. Use data insights to improve decisions about financial and planning considerations. Examine trends and what customers want to deliver new products and services.</a:t>
            </a:r>
            <a:endParaRPr lang="en-US"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F405CB80-C8AD-4242-AA96-373FD040740E}" type="slidenum">
              <a:rPr lang="en-US" smtClean="0"/>
              <a:t>15</a:t>
            </a:fld>
            <a:endParaRPr lang="en-US" dirty="0"/>
          </a:p>
        </p:txBody>
      </p:sp>
    </p:spTree>
    <p:extLst>
      <p:ext uri="{BB962C8B-B14F-4D97-AF65-F5344CB8AC3E}">
        <p14:creationId xmlns:p14="http://schemas.microsoft.com/office/powerpoint/2010/main" val="2688272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Government</a:t>
            </a:r>
            <a:r>
              <a:rPr lang="en-US" dirty="0" smtClean="0"/>
              <a:t>: Traffic Optimization, Tax Compliance, Weather Forecasting, Scientific Research, Pharmaceutical Drug Evaluation, Crime Prediction and Prevention, Cyber security &amp; Intelligence</a:t>
            </a:r>
          </a:p>
          <a:p>
            <a:pPr marL="0" indent="0">
              <a:buFont typeface="Arial" panose="020B0604020202020204" pitchFamily="34" charset="0"/>
              <a:buNone/>
            </a:pPr>
            <a:endParaRPr lang="en-US" b="1" dirty="0" smtClean="0"/>
          </a:p>
          <a:p>
            <a:pPr marL="0" indent="0">
              <a:buFont typeface="Arial" panose="020B0604020202020204" pitchFamily="34" charset="0"/>
              <a:buNone/>
            </a:pPr>
            <a:r>
              <a:rPr lang="en-US" b="1" dirty="0" smtClean="0"/>
              <a:t>Manufacturing &amp; Marketing</a:t>
            </a:r>
            <a:r>
              <a:rPr lang="en-US" dirty="0" smtClean="0"/>
              <a:t>: supply panning, product quality, output forecasting,</a:t>
            </a:r>
            <a:r>
              <a:rPr lang="en-US" baseline="0" dirty="0" smtClean="0"/>
              <a:t> test, simulation, tracking</a:t>
            </a:r>
          </a:p>
          <a:p>
            <a:pPr marL="0" indent="0">
              <a:buFont typeface="Arial" panose="020B0604020202020204" pitchFamily="34" charset="0"/>
              <a:buNone/>
            </a:pPr>
            <a:r>
              <a:rPr lang="en-US" b="1" dirty="0" smtClean="0"/>
              <a:t>Healthcare</a:t>
            </a:r>
            <a:r>
              <a:rPr lang="en-US" dirty="0" smtClean="0"/>
              <a:t>: predict disease, vaccines, treatments, reduce costs</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Education</a:t>
            </a:r>
            <a:r>
              <a:rPr lang="en-US" dirty="0" smtClean="0"/>
              <a:t>: Customize programs, target recruiting, reduce dropout, career prediction,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Media &amp; Entertainment</a:t>
            </a:r>
            <a:r>
              <a:rPr lang="en-US" dirty="0" smtClean="0"/>
              <a:t>: </a:t>
            </a:r>
            <a:r>
              <a:rPr lang="en-US" sz="1200" b="0" i="0" kern="1200" dirty="0" smtClean="0">
                <a:solidFill>
                  <a:schemeClr val="tx1"/>
                </a:solidFill>
                <a:effectLst/>
                <a:latin typeface="+mn-lt"/>
                <a:ea typeface="+mn-ea"/>
                <a:cs typeface="+mn-cs"/>
              </a:rPr>
              <a:t>Ad targeting, predicting what audience wants, new product development</a:t>
            </a:r>
          </a:p>
          <a:p>
            <a:pPr marL="0" indent="0">
              <a:buFont typeface="Arial" panose="020B0604020202020204" pitchFamily="34" charset="0"/>
              <a:buNone/>
            </a:pPr>
            <a:r>
              <a:rPr lang="en-US" b="1" dirty="0" err="1" smtClean="0"/>
              <a:t>IoT</a:t>
            </a:r>
            <a:endParaRPr lang="en-US" dirty="0" smtClean="0"/>
          </a:p>
          <a:p>
            <a:pPr marL="0" indent="0">
              <a:buFont typeface="Arial" panose="020B0604020202020204" pitchFamily="34" charset="0"/>
              <a:buNone/>
            </a:pPr>
            <a:endParaRPr lang="en-US" sz="1200" b="0" i="0" kern="1200" dirty="0" smtClean="0">
              <a:solidFill>
                <a:schemeClr val="tx1"/>
              </a:solidFill>
              <a:effectLst/>
              <a:latin typeface="+mn-lt"/>
              <a:ea typeface="+mn-ea"/>
              <a:cs typeface="+mn-cs"/>
            </a:endParaRP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F405CB80-C8AD-4242-AA96-373FD040740E}" type="slidenum">
              <a:rPr lang="en-US" smtClean="0"/>
              <a:t>16</a:t>
            </a:fld>
            <a:endParaRPr lang="en-US" dirty="0"/>
          </a:p>
        </p:txBody>
      </p:sp>
    </p:spTree>
    <p:extLst>
      <p:ext uri="{BB962C8B-B14F-4D97-AF65-F5344CB8AC3E}">
        <p14:creationId xmlns:p14="http://schemas.microsoft.com/office/powerpoint/2010/main" val="2688272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EHR: Electronic Healthcare Record</a:t>
            </a:r>
          </a:p>
          <a:p>
            <a:pPr marL="0" indent="0">
              <a:buFont typeface="Arial" panose="020B0604020202020204" pitchFamily="34" charset="0"/>
              <a:buNone/>
            </a:pPr>
            <a:r>
              <a:rPr lang="en-US" sz="1200" b="0" i="0" kern="1200" dirty="0" smtClean="0">
                <a:solidFill>
                  <a:schemeClr val="tx1"/>
                </a:solidFill>
                <a:effectLst/>
                <a:latin typeface="+mn-lt"/>
                <a:ea typeface="+mn-ea"/>
                <a:cs typeface="+mn-cs"/>
              </a:rPr>
              <a:t>Researchers: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treatments for particular conditions,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identify patterns related to drug side effects, reduce costs</a:t>
            </a:r>
          </a:p>
          <a:p>
            <a:pPr marL="0" indent="0">
              <a:buFont typeface="Arial" panose="020B0604020202020204" pitchFamily="34" charset="0"/>
              <a:buNone/>
            </a:pPr>
            <a:r>
              <a:rPr lang="en-US" sz="1200" b="0" i="0" kern="1200" dirty="0" smtClean="0">
                <a:solidFill>
                  <a:schemeClr val="tx1"/>
                </a:solidFill>
                <a:effectLst/>
                <a:latin typeface="+mn-lt"/>
                <a:ea typeface="+mn-ea"/>
                <a:cs typeface="+mn-cs"/>
              </a:rPr>
              <a:t>Fitness Tracker</a:t>
            </a:r>
          </a:p>
          <a:p>
            <a:pPr marL="0" indent="0">
              <a:buFont typeface="Arial" panose="020B0604020202020204" pitchFamily="34" charset="0"/>
              <a:buNone/>
            </a:pPr>
            <a:r>
              <a:rPr lang="en-US" sz="1200" b="0" i="0" kern="1200" dirty="0" smtClean="0">
                <a:solidFill>
                  <a:schemeClr val="tx1"/>
                </a:solidFill>
                <a:effectLst/>
                <a:latin typeface="+mn-lt"/>
                <a:ea typeface="+mn-ea"/>
                <a:cs typeface="+mn-cs"/>
              </a:rPr>
              <a:t>Geographical data sets: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predict disease that will escalate in specific areas, diagnostics and plan for stocking serums and vaccines</a:t>
            </a:r>
            <a:endParaRPr lang="en-US" dirty="0"/>
          </a:p>
        </p:txBody>
      </p:sp>
      <p:sp>
        <p:nvSpPr>
          <p:cNvPr id="4" name="Slide Number Placeholder 3"/>
          <p:cNvSpPr>
            <a:spLocks noGrp="1"/>
          </p:cNvSpPr>
          <p:nvPr>
            <p:ph type="sldNum" sz="quarter" idx="10"/>
          </p:nvPr>
        </p:nvSpPr>
        <p:spPr/>
        <p:txBody>
          <a:bodyPr/>
          <a:lstStyle/>
          <a:p>
            <a:fld id="{F405CB80-C8AD-4242-AA96-373FD040740E}" type="slidenum">
              <a:rPr lang="en-US" smtClean="0"/>
              <a:t>17</a:t>
            </a:fld>
            <a:endParaRPr lang="en-US" dirty="0"/>
          </a:p>
        </p:txBody>
      </p:sp>
    </p:spTree>
    <p:extLst>
      <p:ext uri="{BB962C8B-B14F-4D97-AF65-F5344CB8AC3E}">
        <p14:creationId xmlns:p14="http://schemas.microsoft.com/office/powerpoint/2010/main" val="2688272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i="0" kern="1200" dirty="0" smtClean="0">
                <a:solidFill>
                  <a:schemeClr val="tx1"/>
                </a:solidFill>
                <a:effectLst/>
                <a:latin typeface="+mn-lt"/>
                <a:ea typeface="+mn-ea"/>
                <a:cs typeface="+mn-cs"/>
              </a:rPr>
              <a:t>Align Big Data with Specific Business Goals:</a:t>
            </a:r>
            <a:r>
              <a:rPr lang="en-US" sz="1200" b="0" i="0" kern="1200" dirty="0" smtClean="0">
                <a:solidFill>
                  <a:schemeClr val="tx1"/>
                </a:solidFill>
                <a:effectLst/>
                <a:latin typeface="+mn-lt"/>
                <a:ea typeface="+mn-ea"/>
                <a:cs typeface="+mn-cs"/>
              </a:rPr>
              <a:t> more data make new discoveries</a:t>
            </a: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Ease Skills Shortage with Standards and Governance: </a:t>
            </a:r>
            <a:r>
              <a:rPr lang="en-US" sz="1200" b="0" i="0" kern="1200" dirty="0" smtClean="0">
                <a:solidFill>
                  <a:schemeClr val="tx1"/>
                </a:solidFill>
                <a:effectLst/>
                <a:latin typeface="+mn-lt"/>
                <a:ea typeface="+mn-ea"/>
                <a:cs typeface="+mn-cs"/>
              </a:rPr>
              <a:t>add</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big data  to governance program</a:t>
            </a: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Optimize Knowledge Transfer with a Center of Excellence: </a:t>
            </a:r>
            <a:r>
              <a:rPr lang="en-US" sz="1200" b="0" i="0" kern="1200" dirty="0" smtClean="0">
                <a:solidFill>
                  <a:schemeClr val="tx1"/>
                </a:solidFill>
                <a:effectLst/>
                <a:latin typeface="+mn-lt"/>
                <a:ea typeface="+mn-ea"/>
                <a:cs typeface="+mn-cs"/>
              </a:rPr>
              <a:t>Use a Center of Excellence to share knowledge, control oversight, and manage project communications.</a:t>
            </a: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Plan Your Discovery Lab for Performance: </a:t>
            </a:r>
            <a:r>
              <a:rPr lang="en-US" sz="1200" b="0" i="0" kern="1200" dirty="0" smtClean="0">
                <a:solidFill>
                  <a:schemeClr val="tx1"/>
                </a:solidFill>
                <a:effectLst/>
                <a:latin typeface="+mn-lt"/>
                <a:ea typeface="+mn-ea"/>
                <a:cs typeface="+mn-cs"/>
              </a:rPr>
              <a:t>Discovering meaning in your data is not always straightforward.</a:t>
            </a:r>
            <a:endParaRPr lang="en-US" dirty="0"/>
          </a:p>
        </p:txBody>
      </p:sp>
      <p:sp>
        <p:nvSpPr>
          <p:cNvPr id="4" name="Slide Number Placeholder 3"/>
          <p:cNvSpPr>
            <a:spLocks noGrp="1"/>
          </p:cNvSpPr>
          <p:nvPr>
            <p:ph type="sldNum" sz="quarter" idx="10"/>
          </p:nvPr>
        </p:nvSpPr>
        <p:spPr/>
        <p:txBody>
          <a:bodyPr/>
          <a:lstStyle/>
          <a:p>
            <a:fld id="{F405CB80-C8AD-4242-AA96-373FD040740E}" type="slidenum">
              <a:rPr lang="en-US" smtClean="0"/>
              <a:t>18</a:t>
            </a:fld>
            <a:endParaRPr lang="en-US" dirty="0"/>
          </a:p>
        </p:txBody>
      </p:sp>
    </p:spTree>
    <p:extLst>
      <p:ext uri="{BB962C8B-B14F-4D97-AF65-F5344CB8AC3E}">
        <p14:creationId xmlns:p14="http://schemas.microsoft.com/office/powerpoint/2010/main" val="2688272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smtClean="0">
                <a:solidFill>
                  <a:schemeClr val="tx1"/>
                </a:solidFill>
                <a:effectLst/>
                <a:latin typeface="+mn-lt"/>
                <a:ea typeface="+mn-ea"/>
                <a:cs typeface="+mn-cs"/>
              </a:rPr>
              <a:t>Organizational Resistance:  </a:t>
            </a:r>
            <a:r>
              <a:rPr lang="en-US" dirty="0" smtClean="0"/>
              <a:t>55.9 % of Fortune 1000 companies have hired Chief Data Officers (CDOs) to meet this requirement.</a:t>
            </a:r>
            <a:endParaRPr lang="en-US" dirty="0"/>
          </a:p>
        </p:txBody>
      </p:sp>
      <p:sp>
        <p:nvSpPr>
          <p:cNvPr id="4" name="Slide Number Placeholder 3"/>
          <p:cNvSpPr>
            <a:spLocks noGrp="1"/>
          </p:cNvSpPr>
          <p:nvPr>
            <p:ph type="sldNum" sz="quarter" idx="10"/>
          </p:nvPr>
        </p:nvSpPr>
        <p:spPr/>
        <p:txBody>
          <a:bodyPr/>
          <a:lstStyle/>
          <a:p>
            <a:fld id="{F405CB80-C8AD-4242-AA96-373FD040740E}" type="slidenum">
              <a:rPr lang="en-US" smtClean="0"/>
              <a:t>19</a:t>
            </a:fld>
            <a:endParaRPr lang="en-US" dirty="0"/>
          </a:p>
        </p:txBody>
      </p:sp>
    </p:spTree>
    <p:extLst>
      <p:ext uri="{BB962C8B-B14F-4D97-AF65-F5344CB8AC3E}">
        <p14:creationId xmlns:p14="http://schemas.microsoft.com/office/powerpoint/2010/main" val="2688272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405CB80-C8AD-4242-AA96-373FD040740E}" type="slidenum">
              <a:rPr lang="en-US" smtClean="0"/>
              <a:t>2</a:t>
            </a:fld>
            <a:endParaRPr lang="en-US" dirty="0"/>
          </a:p>
        </p:txBody>
      </p:sp>
    </p:spTree>
    <p:extLst>
      <p:ext uri="{BB962C8B-B14F-4D97-AF65-F5344CB8AC3E}">
        <p14:creationId xmlns:p14="http://schemas.microsoft.com/office/powerpoint/2010/main" val="2688272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i="0" kern="1200" dirty="0" smtClean="0">
                <a:solidFill>
                  <a:schemeClr val="tx1"/>
                </a:solidFill>
                <a:effectLst/>
                <a:latin typeface="+mn-lt"/>
                <a:ea typeface="+mn-ea"/>
                <a:cs typeface="+mn-cs"/>
              </a:rPr>
              <a:t>Hadoop Distributed File System </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distributed file system that provides high-throughput access to application data</a:t>
            </a:r>
            <a:endParaRPr lang="en-US" b="1" dirty="0" smtClean="0"/>
          </a:p>
          <a:p>
            <a:pPr marL="0" indent="0">
              <a:buFont typeface="Arial" panose="020B0604020202020204" pitchFamily="34" charset="0"/>
              <a:buNone/>
            </a:pPr>
            <a:r>
              <a:rPr lang="en-US" b="1" dirty="0" err="1" smtClean="0"/>
              <a:t>MapReduce</a:t>
            </a:r>
            <a:endParaRPr lang="en-US" b="1" dirty="0" smtClean="0"/>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YARN-based system for parallel processing of large data sets</a:t>
            </a:r>
            <a:endParaRPr lang="en-US" b="1" dirty="0" smtClean="0"/>
          </a:p>
          <a:p>
            <a:pPr marL="171450" indent="-171450">
              <a:buFont typeface="Arial" panose="020B0604020202020204" pitchFamily="34" charset="0"/>
              <a:buChar char="•"/>
            </a:pPr>
            <a:r>
              <a:rPr lang="en-US" dirty="0" smtClean="0"/>
              <a:t>Read database</a:t>
            </a:r>
            <a:r>
              <a:rPr lang="en-US" baseline="0" dirty="0" smtClean="0"/>
              <a:t> and put to a format for analysis (map)</a:t>
            </a:r>
          </a:p>
          <a:p>
            <a:pPr marL="171450" indent="-171450">
              <a:buFont typeface="Arial" panose="020B0604020202020204" pitchFamily="34" charset="0"/>
              <a:buChar char="•"/>
            </a:pPr>
            <a:r>
              <a:rPr lang="en-US" baseline="0" dirty="0" smtClean="0"/>
              <a:t>Perform mathematical operations</a:t>
            </a: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Hadoop Common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common utilities that support the other Hadoop modules</a:t>
            </a: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YARN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framework for job scheduling and cluster resource management (manages resources of the systems storing the data and running the analysis)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405CB80-C8AD-4242-AA96-373FD040740E}" type="slidenum">
              <a:rPr lang="en-US" smtClean="0"/>
              <a:t>20</a:t>
            </a:fld>
            <a:endParaRPr lang="en-US" dirty="0"/>
          </a:p>
        </p:txBody>
      </p:sp>
    </p:spTree>
    <p:extLst>
      <p:ext uri="{BB962C8B-B14F-4D97-AF65-F5344CB8AC3E}">
        <p14:creationId xmlns:p14="http://schemas.microsoft.com/office/powerpoint/2010/main" val="2688272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i="0" kern="1200" dirty="0" err="1" smtClean="0">
                <a:solidFill>
                  <a:schemeClr val="tx1"/>
                </a:solidFill>
                <a:effectLst/>
                <a:latin typeface="+mn-lt"/>
                <a:ea typeface="+mn-ea"/>
                <a:cs typeface="+mn-cs"/>
              </a:rPr>
              <a:t>HBase</a:t>
            </a:r>
            <a:r>
              <a:rPr lang="en-US" sz="1200" b="0" i="0" kern="1200" dirty="0" smtClean="0">
                <a:solidFill>
                  <a:schemeClr val="tx1"/>
                </a:solidFill>
                <a:effectLst/>
                <a:latin typeface="+mn-lt"/>
                <a:ea typeface="+mn-ea"/>
                <a:cs typeface="+mn-cs"/>
              </a:rPr>
              <a:t> (Hadoop Database) is a columnar database built on top of the HDFS.</a:t>
            </a: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Pig</a:t>
            </a:r>
            <a:r>
              <a:rPr lang="en-US" sz="1200" b="0" i="0" kern="1200" dirty="0" smtClean="0">
                <a:solidFill>
                  <a:schemeClr val="tx1"/>
                </a:solidFill>
                <a:effectLst/>
                <a:latin typeface="+mn-lt"/>
                <a:ea typeface="+mn-ea"/>
                <a:cs typeface="+mn-cs"/>
              </a:rPr>
              <a:t> serves the analysis purpose for large data sets.</a:t>
            </a: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Hive</a:t>
            </a:r>
            <a:r>
              <a:rPr lang="en-US" sz="1200" b="0" i="0" kern="1200" dirty="0" smtClean="0">
                <a:solidFill>
                  <a:schemeClr val="tx1"/>
                </a:solidFill>
                <a:effectLst/>
                <a:latin typeface="+mn-lt"/>
                <a:ea typeface="+mn-ea"/>
                <a:cs typeface="+mn-cs"/>
              </a:rPr>
              <a:t> is new kind of structured query language.</a:t>
            </a: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BI</a:t>
            </a:r>
            <a:r>
              <a:rPr lang="en-US" sz="1200" b="0" i="0" kern="1200" dirty="0" smtClean="0">
                <a:solidFill>
                  <a:schemeClr val="tx1"/>
                </a:solidFill>
                <a:effectLst/>
                <a:latin typeface="+mn-lt"/>
                <a:ea typeface="+mn-ea"/>
                <a:cs typeface="+mn-cs"/>
              </a:rPr>
              <a:t> (Business Intelligence)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smtClean="0">
                <a:solidFill>
                  <a:schemeClr val="tx1"/>
                </a:solidFill>
                <a:effectLst/>
                <a:latin typeface="+mn-lt"/>
                <a:ea typeface="+mn-ea"/>
                <a:cs typeface="+mn-cs"/>
              </a:rPr>
              <a:t>Hadoop execution engines</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Apache Spark™</a:t>
            </a:r>
            <a:r>
              <a:rPr lang="en-US" sz="1200" b="0" i="0" kern="1200" dirty="0" smtClean="0">
                <a:solidFill>
                  <a:schemeClr val="tx1"/>
                </a:solidFill>
                <a:effectLst/>
                <a:latin typeface="+mn-lt"/>
                <a:ea typeface="+mn-ea"/>
                <a:cs typeface="+mn-cs"/>
              </a:rPr>
              <a:t> is a unified analytics engine for large-scale data processing.</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The Apache TEZ® </a:t>
            </a:r>
            <a:r>
              <a:rPr lang="en-US" sz="1200" b="0" i="0" kern="1200" dirty="0" smtClean="0">
                <a:solidFill>
                  <a:schemeClr val="tx1"/>
                </a:solidFill>
                <a:effectLst/>
                <a:latin typeface="+mn-lt"/>
                <a:ea typeface="+mn-ea"/>
                <a:cs typeface="+mn-cs"/>
              </a:rPr>
              <a:t>project is aimed at building an application framework which allows for a complex directed-acyclic-graph of tasks for processing data.</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Apache™ Storm </a:t>
            </a:r>
            <a:r>
              <a:rPr lang="en-US" sz="1200" b="0" i="0" kern="1200" dirty="0" smtClean="0">
                <a:solidFill>
                  <a:schemeClr val="tx1"/>
                </a:solidFill>
                <a:effectLst/>
                <a:latin typeface="+mn-lt"/>
                <a:ea typeface="+mn-ea"/>
                <a:cs typeface="+mn-cs"/>
              </a:rPr>
              <a:t>adds reliable real-time data processing capabilities to Enterprise Hadoop.</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err="1" smtClean="0">
                <a:solidFill>
                  <a:schemeClr val="tx1"/>
                </a:solidFill>
                <a:effectLst/>
                <a:latin typeface="+mn-lt"/>
                <a:ea typeface="+mn-ea"/>
                <a:cs typeface="+mn-cs"/>
              </a:rPr>
              <a:t>Solr</a:t>
            </a:r>
            <a:r>
              <a:rPr lang="en-US" sz="1200" b="0" i="0" kern="1200" dirty="0" smtClean="0">
                <a:solidFill>
                  <a:schemeClr val="tx1"/>
                </a:solidFill>
                <a:effectLst/>
                <a:latin typeface="+mn-lt"/>
                <a:ea typeface="+mn-ea"/>
                <a:cs typeface="+mn-cs"/>
              </a:rPr>
              <a:t> is the popular, blazing-fast, open source enterprise search platform built on </a:t>
            </a:r>
            <a:r>
              <a:rPr lang="en-US" sz="1200" b="1" i="0" kern="1200" dirty="0" smtClean="0">
                <a:solidFill>
                  <a:schemeClr val="tx1"/>
                </a:solidFill>
                <a:effectLst/>
                <a:latin typeface="+mn-lt"/>
                <a:ea typeface="+mn-ea"/>
                <a:cs typeface="+mn-cs"/>
              </a:rPr>
              <a:t>Apache </a:t>
            </a:r>
            <a:r>
              <a:rPr lang="en-US" sz="1200" b="1" i="0" kern="1200" dirty="0" err="1" smtClean="0">
                <a:solidFill>
                  <a:schemeClr val="tx1"/>
                </a:solidFill>
                <a:effectLst/>
                <a:latin typeface="+mn-lt"/>
                <a:ea typeface="+mn-ea"/>
                <a:cs typeface="+mn-cs"/>
              </a:rPr>
              <a:t>Lucene</a:t>
            </a:r>
            <a:r>
              <a:rPr lang="en-US" sz="1200" b="1" i="0" kern="1200" baseline="300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pPr marL="0" indent="0">
              <a:buFont typeface="Arial" panose="020B0604020202020204" pitchFamily="34" charset="0"/>
              <a:buNone/>
            </a:pP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405CB80-C8AD-4242-AA96-373FD040740E}" type="slidenum">
              <a:rPr lang="en-US" smtClean="0"/>
              <a:t>21</a:t>
            </a:fld>
            <a:endParaRPr lang="en-US" dirty="0"/>
          </a:p>
        </p:txBody>
      </p:sp>
    </p:spTree>
    <p:extLst>
      <p:ext uri="{BB962C8B-B14F-4D97-AF65-F5344CB8AC3E}">
        <p14:creationId xmlns:p14="http://schemas.microsoft.com/office/powerpoint/2010/main" val="2688272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Spark SQL</a:t>
            </a:r>
            <a:r>
              <a:rPr lang="en-US" sz="1200" b="0" i="0" kern="1200" dirty="0" smtClean="0">
                <a:solidFill>
                  <a:schemeClr val="tx1"/>
                </a:solidFill>
                <a:effectLst/>
                <a:latin typeface="+mn-lt"/>
                <a:ea typeface="+mn-ea"/>
                <a:cs typeface="+mn-cs"/>
              </a:rPr>
              <a:t> is Apache Spark's module for working with structured data.</a:t>
            </a:r>
          </a:p>
          <a:p>
            <a:r>
              <a:rPr lang="en-US" sz="1200" b="1" i="0" kern="1200" dirty="0" smtClean="0">
                <a:solidFill>
                  <a:schemeClr val="tx1"/>
                </a:solidFill>
                <a:effectLst/>
                <a:latin typeface="+mn-lt"/>
                <a:ea typeface="+mn-ea"/>
                <a:cs typeface="+mn-cs"/>
              </a:rPr>
              <a:t>Spark Streaming</a:t>
            </a:r>
            <a:r>
              <a:rPr lang="en-US" sz="1200" b="0" i="0" kern="1200" dirty="0" smtClean="0">
                <a:solidFill>
                  <a:schemeClr val="tx1"/>
                </a:solidFill>
                <a:effectLst/>
                <a:latin typeface="+mn-lt"/>
                <a:ea typeface="+mn-ea"/>
                <a:cs typeface="+mn-cs"/>
              </a:rPr>
              <a:t> makes it easy to build scalable fault-tolerant streaming applications.</a:t>
            </a:r>
          </a:p>
          <a:p>
            <a:r>
              <a:rPr lang="en-US" sz="1200" b="1" i="0" kern="1200" dirty="0" err="1" smtClean="0">
                <a:solidFill>
                  <a:schemeClr val="tx1"/>
                </a:solidFill>
                <a:effectLst/>
                <a:latin typeface="+mn-lt"/>
                <a:ea typeface="+mn-ea"/>
                <a:cs typeface="+mn-cs"/>
              </a:rPr>
              <a:t>MLlib</a:t>
            </a:r>
            <a:r>
              <a:rPr lang="en-US" sz="1200" b="0" i="0" kern="1200" dirty="0" smtClean="0">
                <a:solidFill>
                  <a:schemeClr val="tx1"/>
                </a:solidFill>
                <a:effectLst/>
                <a:latin typeface="+mn-lt"/>
                <a:ea typeface="+mn-ea"/>
                <a:cs typeface="+mn-cs"/>
              </a:rPr>
              <a:t> is Apache Spark's scalable machine learning library.</a:t>
            </a:r>
          </a:p>
          <a:p>
            <a:r>
              <a:rPr lang="en-US" sz="1200" b="1" i="0" kern="1200" dirty="0" err="1" smtClean="0">
                <a:solidFill>
                  <a:schemeClr val="tx1"/>
                </a:solidFill>
                <a:effectLst/>
                <a:latin typeface="+mn-lt"/>
                <a:ea typeface="+mn-ea"/>
                <a:cs typeface="+mn-cs"/>
              </a:rPr>
              <a:t>GraphX</a:t>
            </a:r>
            <a:r>
              <a:rPr lang="en-US" sz="1200" b="0" i="0" kern="1200" dirty="0" smtClean="0">
                <a:solidFill>
                  <a:schemeClr val="tx1"/>
                </a:solidFill>
                <a:effectLst/>
                <a:latin typeface="+mn-lt"/>
                <a:ea typeface="+mn-ea"/>
                <a:cs typeface="+mn-cs"/>
              </a:rPr>
              <a:t> is Apache Spark's API for graphs and graph-parallel computation.</a:t>
            </a:r>
            <a:endParaRPr lang="en-US" dirty="0"/>
          </a:p>
        </p:txBody>
      </p:sp>
      <p:sp>
        <p:nvSpPr>
          <p:cNvPr id="4" name="Slide Number Placeholder 3"/>
          <p:cNvSpPr>
            <a:spLocks noGrp="1"/>
          </p:cNvSpPr>
          <p:nvPr>
            <p:ph type="sldNum" sz="quarter" idx="10"/>
          </p:nvPr>
        </p:nvSpPr>
        <p:spPr/>
        <p:txBody>
          <a:bodyPr/>
          <a:lstStyle/>
          <a:p>
            <a:fld id="{F405CB80-C8AD-4242-AA96-373FD040740E}" type="slidenum">
              <a:rPr lang="en-US" smtClean="0"/>
              <a:t>23</a:t>
            </a:fld>
            <a:endParaRPr lang="en-US" dirty="0"/>
          </a:p>
        </p:txBody>
      </p:sp>
    </p:spTree>
    <p:extLst>
      <p:ext uri="{BB962C8B-B14F-4D97-AF65-F5344CB8AC3E}">
        <p14:creationId xmlns:p14="http://schemas.microsoft.com/office/powerpoint/2010/main" val="1623702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1.200.000 line of code</a:t>
            </a:r>
          </a:p>
          <a:p>
            <a:r>
              <a:rPr lang="en-US" dirty="0" smtClean="0"/>
              <a:t>(2.918.498)</a:t>
            </a:r>
            <a:endParaRPr lang="en-US" dirty="0"/>
          </a:p>
        </p:txBody>
      </p:sp>
      <p:sp>
        <p:nvSpPr>
          <p:cNvPr id="4" name="Slide Number Placeholder 3"/>
          <p:cNvSpPr>
            <a:spLocks noGrp="1"/>
          </p:cNvSpPr>
          <p:nvPr>
            <p:ph type="sldNum" sz="quarter" idx="10"/>
          </p:nvPr>
        </p:nvSpPr>
        <p:spPr/>
        <p:txBody>
          <a:bodyPr/>
          <a:lstStyle/>
          <a:p>
            <a:fld id="{F405CB80-C8AD-4242-AA96-373FD040740E}" type="slidenum">
              <a:rPr lang="en-US" smtClean="0"/>
              <a:t>24</a:t>
            </a:fld>
            <a:endParaRPr lang="en-US" dirty="0"/>
          </a:p>
        </p:txBody>
      </p:sp>
    </p:spTree>
    <p:extLst>
      <p:ext uri="{BB962C8B-B14F-4D97-AF65-F5344CB8AC3E}">
        <p14:creationId xmlns:p14="http://schemas.microsoft.com/office/powerpoint/2010/main" val="337676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F405CB80-C8AD-4242-AA96-373FD040740E}" type="slidenum">
              <a:rPr lang="en-US" smtClean="0"/>
              <a:t>3</a:t>
            </a:fld>
            <a:endParaRPr lang="en-US" dirty="0"/>
          </a:p>
        </p:txBody>
      </p:sp>
    </p:spTree>
    <p:extLst>
      <p:ext uri="{BB962C8B-B14F-4D97-AF65-F5344CB8AC3E}">
        <p14:creationId xmlns:p14="http://schemas.microsoft.com/office/powerpoint/2010/main" val="2688272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Laney, D. (2001). 3D data management: Controlling data volume, velocity, and variety. Technical report, META Group.</a:t>
            </a:r>
          </a:p>
          <a:p>
            <a:r>
              <a:rPr lang="en-US" dirty="0" smtClean="0"/>
              <a:t>2: </a:t>
            </a:r>
            <a:r>
              <a:rPr lang="en-US" dirty="0" err="1" smtClean="0"/>
              <a:t>Manyika</a:t>
            </a:r>
            <a:r>
              <a:rPr lang="en-US" dirty="0" smtClean="0"/>
              <a:t>, J., Chui, M., Brown, B., </a:t>
            </a:r>
            <a:r>
              <a:rPr lang="en-US" dirty="0" err="1" smtClean="0"/>
              <a:t>Bughin</a:t>
            </a:r>
            <a:r>
              <a:rPr lang="en-US" dirty="0" smtClean="0"/>
              <a:t>, J., Dobbs, R., </a:t>
            </a:r>
            <a:r>
              <a:rPr lang="en-US" dirty="0" err="1" smtClean="0"/>
              <a:t>Roxburgh</a:t>
            </a:r>
            <a:r>
              <a:rPr lang="en-US" dirty="0" smtClean="0"/>
              <a:t>, C., &amp; Byers, A. H. (2011). Big data: The next frontier for innovation, competition, and productivity. McKinsey Global Institute, p. 156</a:t>
            </a:r>
          </a:p>
          <a:p>
            <a:r>
              <a:rPr lang="en-US" dirty="0" smtClean="0"/>
              <a:t>3: </a:t>
            </a:r>
            <a:r>
              <a:rPr lang="en-US" dirty="0" err="1" smtClean="0"/>
              <a:t>Loukides</a:t>
            </a:r>
            <a:r>
              <a:rPr lang="en-US" dirty="0" smtClean="0"/>
              <a:t>, M. (2010). What is data science? </a:t>
            </a:r>
            <a:r>
              <a:rPr lang="en-US" dirty="0" err="1" smtClean="0"/>
              <a:t>O’Reily</a:t>
            </a:r>
            <a:r>
              <a:rPr lang="en-US" dirty="0" smtClean="0"/>
              <a:t> Radar</a:t>
            </a:r>
          </a:p>
          <a:p>
            <a:r>
              <a:rPr lang="en-US" dirty="0" smtClean="0"/>
              <a:t>4: IDC. (2011). IDC’s worldwide big data taxonomy.</a:t>
            </a:r>
          </a:p>
          <a:p>
            <a:r>
              <a:rPr lang="en-US" dirty="0" smtClean="0"/>
              <a:t>5: </a:t>
            </a:r>
            <a:r>
              <a:rPr lang="en-US" dirty="0" err="1" smtClean="0"/>
              <a:t>Stonebraker</a:t>
            </a:r>
            <a:r>
              <a:rPr lang="en-US" dirty="0" smtClean="0"/>
              <a:t>, M. (2012). What does ‘big data’ mean. Communications of the ACM, BLOG@ ACM.</a:t>
            </a:r>
            <a:endParaRPr lang="en-US" dirty="0"/>
          </a:p>
        </p:txBody>
      </p:sp>
      <p:sp>
        <p:nvSpPr>
          <p:cNvPr id="4" name="Slide Number Placeholder 3"/>
          <p:cNvSpPr>
            <a:spLocks noGrp="1"/>
          </p:cNvSpPr>
          <p:nvPr>
            <p:ph type="sldNum" sz="quarter" idx="10"/>
          </p:nvPr>
        </p:nvSpPr>
        <p:spPr/>
        <p:txBody>
          <a:bodyPr/>
          <a:lstStyle/>
          <a:p>
            <a:fld id="{F405CB80-C8AD-4242-AA96-373FD040740E}" type="slidenum">
              <a:rPr lang="en-US" smtClean="0"/>
              <a:t>4</a:t>
            </a:fld>
            <a:endParaRPr lang="en-US" dirty="0"/>
          </a:p>
        </p:txBody>
      </p:sp>
    </p:spTree>
    <p:extLst>
      <p:ext uri="{BB962C8B-B14F-4D97-AF65-F5344CB8AC3E}">
        <p14:creationId xmlns:p14="http://schemas.microsoft.com/office/powerpoint/2010/main" val="61745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Volume: </a:t>
            </a:r>
            <a:r>
              <a:rPr lang="en-US" sz="1200" b="0" i="0" kern="1200" dirty="0" smtClean="0">
                <a:solidFill>
                  <a:schemeClr val="tx1"/>
                </a:solidFill>
                <a:effectLst/>
                <a:latin typeface="+mn-lt"/>
                <a:ea typeface="+mn-ea"/>
                <a:cs typeface="+mn-cs"/>
              </a:rPr>
              <a:t>With big data, you’ll have to process high volumes of low-density, unstructured data. This can be data of unknown value, such as Twitter data feeds, clickstreams on a webpage or a mobile app, or sensor-enabled equipment. (tens terabytes to hundreds petabytes)</a:t>
            </a: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Velocity: </a:t>
            </a:r>
            <a:r>
              <a:rPr lang="en-US" sz="1200" b="0" i="0" kern="1200" dirty="0" smtClean="0">
                <a:solidFill>
                  <a:schemeClr val="tx1"/>
                </a:solidFill>
                <a:effectLst/>
                <a:latin typeface="+mn-lt"/>
                <a:ea typeface="+mn-ea"/>
                <a:cs typeface="+mn-cs"/>
              </a:rPr>
              <a:t> the speed at which the data is generated and processed to meet the demands and challenges that lie in the path of growth and development.</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smtClean="0">
                <a:solidFill>
                  <a:schemeClr val="tx1"/>
                </a:solidFill>
                <a:effectLst/>
                <a:latin typeface="+mn-lt"/>
                <a:ea typeface="+mn-ea"/>
                <a:cs typeface="+mn-cs"/>
              </a:rPr>
              <a:t>Variety: </a:t>
            </a:r>
            <a:r>
              <a:rPr lang="en-US" sz="1200" b="0" i="0" kern="1200" dirty="0" smtClean="0">
                <a:solidFill>
                  <a:schemeClr val="tx1"/>
                </a:solidFill>
                <a:effectLst/>
                <a:latin typeface="+mn-lt"/>
                <a:ea typeface="+mn-ea"/>
                <a:cs typeface="+mn-cs"/>
              </a:rPr>
              <a:t>Traditional data types were structured and fit neatly in a relational database. With the rise of big data, data comes in new unstructured data types. Unstructured and semi-structured data types, such as text, audio, and video require additional preprocessing to derive meaning and support metadata.</a:t>
            </a:r>
          </a:p>
        </p:txBody>
      </p:sp>
      <p:sp>
        <p:nvSpPr>
          <p:cNvPr id="4" name="Slide Number Placeholder 3"/>
          <p:cNvSpPr>
            <a:spLocks noGrp="1"/>
          </p:cNvSpPr>
          <p:nvPr>
            <p:ph type="sldNum" sz="quarter" idx="10"/>
          </p:nvPr>
        </p:nvSpPr>
        <p:spPr/>
        <p:txBody>
          <a:bodyPr/>
          <a:lstStyle/>
          <a:p>
            <a:fld id="{F405CB80-C8AD-4242-AA96-373FD040740E}" type="slidenum">
              <a:rPr lang="en-US" smtClean="0"/>
              <a:t>5</a:t>
            </a:fld>
            <a:endParaRPr lang="en-US" dirty="0"/>
          </a:p>
        </p:txBody>
      </p:sp>
    </p:spTree>
    <p:extLst>
      <p:ext uri="{BB962C8B-B14F-4D97-AF65-F5344CB8AC3E}">
        <p14:creationId xmlns:p14="http://schemas.microsoft.com/office/powerpoint/2010/main" val="2688272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baseline="0" dirty="0" smtClean="0">
                <a:solidFill>
                  <a:schemeClr val="tx1"/>
                </a:solidFill>
                <a:effectLst/>
                <a:latin typeface="+mn-lt"/>
                <a:ea typeface="+mn-ea"/>
                <a:cs typeface="+mn-cs"/>
              </a:rPr>
              <a:t>Veracity: </a:t>
            </a:r>
            <a:r>
              <a:rPr lang="en-US" dirty="0" smtClean="0"/>
              <a:t>the possible consistency of data is good enough for Big Data.</a:t>
            </a:r>
          </a:p>
          <a:p>
            <a:pPr marL="0" indent="0">
              <a:buFont typeface="Arial" panose="020B0604020202020204" pitchFamily="34" charset="0"/>
              <a:buNone/>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405CB80-C8AD-4242-AA96-373FD040740E}" type="slidenum">
              <a:rPr lang="en-US" smtClean="0"/>
              <a:t>6</a:t>
            </a:fld>
            <a:endParaRPr lang="en-US" dirty="0"/>
          </a:p>
        </p:txBody>
      </p:sp>
    </p:spTree>
    <p:extLst>
      <p:ext uri="{BB962C8B-B14F-4D97-AF65-F5344CB8AC3E}">
        <p14:creationId xmlns:p14="http://schemas.microsoft.com/office/powerpoint/2010/main" val="2688272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smtClean="0">
                <a:solidFill>
                  <a:schemeClr val="tx1"/>
                </a:solidFill>
                <a:effectLst/>
                <a:latin typeface="+mn-lt"/>
                <a:ea typeface="+mn-ea"/>
                <a:cs typeface="+mn-cs"/>
              </a:rPr>
              <a:t>Value</a:t>
            </a:r>
            <a:r>
              <a:rPr lang="en-US" sz="1200" b="1" i="0" kern="1200" dirty="0" smtClean="0">
                <a:solidFill>
                  <a:schemeClr val="tx1"/>
                </a:solidFill>
                <a:effectLst/>
                <a:latin typeface="+mn-lt"/>
                <a:ea typeface="+mn-ea"/>
                <a:cs typeface="+mn-cs"/>
              </a:rPr>
              <a:t>:</a:t>
            </a: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smtClean="0">
                <a:solidFill>
                  <a:schemeClr val="tx1"/>
                </a:solidFill>
                <a:effectLst/>
                <a:latin typeface="+mn-lt"/>
                <a:ea typeface="+mn-ea"/>
                <a:cs typeface="+mn-cs"/>
              </a:rPr>
              <a:t>Vulnerability: </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smtClean="0">
                <a:solidFill>
                  <a:schemeClr val="tx1"/>
                </a:solidFill>
                <a:effectLst/>
                <a:latin typeface="+mn-lt"/>
                <a:ea typeface="+mn-ea"/>
                <a:cs typeface="+mn-cs"/>
              </a:rPr>
              <a:t>Volatility: </a:t>
            </a:r>
            <a:r>
              <a:rPr lang="en-US" sz="1200" b="0" i="0" kern="1200" dirty="0" smtClean="0">
                <a:solidFill>
                  <a:schemeClr val="tx1"/>
                </a:solidFill>
                <a:effectLst/>
                <a:latin typeface="+mn-lt"/>
                <a:ea typeface="+mn-ea"/>
                <a:cs typeface="+mn-cs"/>
              </a:rPr>
              <a:t>How long does data need to be kept for?</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smtClean="0">
                <a:solidFill>
                  <a:schemeClr val="tx1"/>
                </a:solidFill>
                <a:effectLst/>
                <a:latin typeface="+mn-lt"/>
                <a:ea typeface="+mn-ea"/>
                <a:cs typeface="+mn-cs"/>
              </a:rPr>
              <a:t>Visualization: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Vocabulary </a:t>
            </a:r>
            <a:endParaRPr lang="en-US" b="1" baseline="0" dirty="0" smtClean="0"/>
          </a:p>
        </p:txBody>
      </p:sp>
      <p:sp>
        <p:nvSpPr>
          <p:cNvPr id="4" name="Slide Number Placeholder 3"/>
          <p:cNvSpPr>
            <a:spLocks noGrp="1"/>
          </p:cNvSpPr>
          <p:nvPr>
            <p:ph type="sldNum" sz="quarter" idx="10"/>
          </p:nvPr>
        </p:nvSpPr>
        <p:spPr/>
        <p:txBody>
          <a:bodyPr/>
          <a:lstStyle/>
          <a:p>
            <a:fld id="{F405CB80-C8AD-4242-AA96-373FD040740E}" type="slidenum">
              <a:rPr lang="en-US" smtClean="0"/>
              <a:t>7</a:t>
            </a:fld>
            <a:endParaRPr lang="en-US" dirty="0"/>
          </a:p>
        </p:txBody>
      </p:sp>
    </p:spTree>
    <p:extLst>
      <p:ext uri="{BB962C8B-B14F-4D97-AF65-F5344CB8AC3E}">
        <p14:creationId xmlns:p14="http://schemas.microsoft.com/office/powerpoint/2010/main" val="2688272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F405CB80-C8AD-4242-AA96-373FD040740E}" type="slidenum">
              <a:rPr lang="en-US" smtClean="0"/>
              <a:t>8</a:t>
            </a:fld>
            <a:endParaRPr lang="en-US" dirty="0"/>
          </a:p>
        </p:txBody>
      </p:sp>
    </p:spTree>
    <p:extLst>
      <p:ext uri="{BB962C8B-B14F-4D97-AF65-F5344CB8AC3E}">
        <p14:creationId xmlns:p14="http://schemas.microsoft.com/office/powerpoint/2010/main" val="2688272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2017: 16.3 ZB (IDC)</a:t>
            </a:r>
          </a:p>
          <a:p>
            <a:pPr marL="0" indent="0">
              <a:buFont typeface="Arial" panose="020B0604020202020204" pitchFamily="34" charset="0"/>
              <a:buNone/>
            </a:pPr>
            <a:r>
              <a:rPr lang="en-US" dirty="0" smtClean="0"/>
              <a:t>2025: 180 ZB (IDC)</a:t>
            </a:r>
            <a:endParaRPr lang="en-US" dirty="0"/>
          </a:p>
        </p:txBody>
      </p:sp>
      <p:sp>
        <p:nvSpPr>
          <p:cNvPr id="4" name="Slide Number Placeholder 3"/>
          <p:cNvSpPr>
            <a:spLocks noGrp="1"/>
          </p:cNvSpPr>
          <p:nvPr>
            <p:ph type="sldNum" sz="quarter" idx="10"/>
          </p:nvPr>
        </p:nvSpPr>
        <p:spPr/>
        <p:txBody>
          <a:bodyPr/>
          <a:lstStyle/>
          <a:p>
            <a:fld id="{F405CB80-C8AD-4242-AA96-373FD040740E}" type="slidenum">
              <a:rPr lang="en-US" smtClean="0"/>
              <a:t>9</a:t>
            </a:fld>
            <a:endParaRPr lang="en-US" dirty="0"/>
          </a:p>
        </p:txBody>
      </p:sp>
    </p:spTree>
    <p:extLst>
      <p:ext uri="{BB962C8B-B14F-4D97-AF65-F5344CB8AC3E}">
        <p14:creationId xmlns:p14="http://schemas.microsoft.com/office/powerpoint/2010/main" val="2688272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0" name="Rectangle 19"/>
          <p:cNvSpPr/>
          <p:nvPr userDrawn="1"/>
        </p:nvSpPr>
        <p:spPr>
          <a:xfrm>
            <a:off x="0" y="5029200"/>
            <a:ext cx="9144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p:cNvSpPr>
            <a:spLocks noGrp="1"/>
          </p:cNvSpPr>
          <p:nvPr>
            <p:ph type="ftr" sz="quarter" idx="3"/>
          </p:nvPr>
        </p:nvSpPr>
        <p:spPr>
          <a:xfrm>
            <a:off x="155121" y="6477001"/>
            <a:ext cx="2895600" cy="273050"/>
          </a:xfrm>
          <a:prstGeom prst="rect">
            <a:avLst/>
          </a:prstGeom>
        </p:spPr>
        <p:txBody>
          <a:bodyPr/>
          <a:lstStyle>
            <a:lvl1pPr>
              <a:defRPr sz="1200">
                <a:solidFill>
                  <a:schemeClr val="bg1">
                    <a:lumMod val="65000"/>
                  </a:schemeClr>
                </a:solidFill>
                <a:latin typeface="Calibri" panose="020F0502020204030204" pitchFamily="34" charset="0"/>
              </a:defRPr>
            </a:lvl1pPr>
          </a:lstStyle>
          <a:p>
            <a:r>
              <a:rPr lang="en-US" dirty="0" smtClean="0"/>
              <a:t>©2015 </a:t>
            </a:r>
            <a:r>
              <a:rPr lang="en-US" dirty="0" err="1" smtClean="0"/>
              <a:t>LogiGear</a:t>
            </a:r>
            <a:r>
              <a:rPr lang="en-US" dirty="0" smtClean="0"/>
              <a:t> Corporation</a:t>
            </a:r>
            <a:endParaRPr lang="en-US" dirty="0"/>
          </a:p>
        </p:txBody>
      </p:sp>
      <p:sp>
        <p:nvSpPr>
          <p:cNvPr id="21" name="Slide Number Placeholder 5"/>
          <p:cNvSpPr>
            <a:spLocks noGrp="1"/>
          </p:cNvSpPr>
          <p:nvPr>
            <p:ph type="sldNum" sz="quarter" idx="4"/>
          </p:nvPr>
        </p:nvSpPr>
        <p:spPr>
          <a:xfrm>
            <a:off x="6781800" y="6477000"/>
            <a:ext cx="2133600" cy="273051"/>
          </a:xfrm>
          <a:prstGeom prst="rect">
            <a:avLst/>
          </a:prstGeom>
        </p:spPr>
        <p:txBody>
          <a:bodyPr/>
          <a:lstStyle>
            <a:lvl1pPr algn="r">
              <a:defRPr lang="en-US" sz="1200" kern="1200" smtClean="0">
                <a:solidFill>
                  <a:schemeClr val="bg1">
                    <a:lumMod val="65000"/>
                  </a:schemeClr>
                </a:solidFill>
                <a:latin typeface="Calibri" panose="020F0502020204030204" pitchFamily="34" charset="0"/>
                <a:ea typeface="+mn-ea"/>
                <a:cs typeface="+mn-cs"/>
              </a:defRPr>
            </a:lvl1pPr>
          </a:lstStyle>
          <a:p>
            <a:fld id="{23B26BDA-DAC0-48E9-854E-EA529C3A123C}" type="slidenum">
              <a:rPr lang="en-US" smtClean="0"/>
              <a:pPr/>
              <a:t>‹#›</a:t>
            </a:fld>
            <a:endParaRPr lang="en-US" dirty="0"/>
          </a:p>
        </p:txBody>
      </p:sp>
    </p:spTree>
    <p:extLst>
      <p:ext uri="{BB962C8B-B14F-4D97-AF65-F5344CB8AC3E}">
        <p14:creationId xmlns:p14="http://schemas.microsoft.com/office/powerpoint/2010/main" val="35936550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p:nvPr>
        </p:nvSpPr>
        <p:spPr>
          <a:xfrm>
            <a:off x="457200" y="152400"/>
            <a:ext cx="6934200" cy="685800"/>
          </a:xfrm>
          <a:prstGeom prst="rect">
            <a:avLst/>
          </a:prstGeom>
        </p:spPr>
        <p:txBody>
          <a:bodyPr anchor="ctr"/>
          <a:lstStyle/>
          <a:p>
            <a:r>
              <a:rPr lang="en-US" dirty="0" smtClean="0"/>
              <a:t>Click to edit Master title style</a:t>
            </a:r>
            <a:endParaRPr lang="en-US" dirty="0"/>
          </a:p>
        </p:txBody>
      </p:sp>
      <p:sp>
        <p:nvSpPr>
          <p:cNvPr id="8" name="Footer Placeholder 4"/>
          <p:cNvSpPr>
            <a:spLocks noGrp="1"/>
          </p:cNvSpPr>
          <p:nvPr>
            <p:ph type="ftr" sz="quarter" idx="3"/>
          </p:nvPr>
        </p:nvSpPr>
        <p:spPr>
          <a:xfrm>
            <a:off x="155121" y="6477001"/>
            <a:ext cx="2895600" cy="273050"/>
          </a:xfrm>
          <a:prstGeom prst="rect">
            <a:avLst/>
          </a:prstGeom>
        </p:spPr>
        <p:txBody>
          <a:bodyPr/>
          <a:lstStyle>
            <a:lvl1pPr>
              <a:defRPr sz="1200">
                <a:solidFill>
                  <a:schemeClr val="bg1">
                    <a:lumMod val="65000"/>
                  </a:schemeClr>
                </a:solidFill>
                <a:latin typeface="Calibri" panose="020F0502020204030204" pitchFamily="34" charset="0"/>
              </a:defRPr>
            </a:lvl1pPr>
          </a:lstStyle>
          <a:p>
            <a:r>
              <a:rPr lang="en-US" dirty="0" smtClean="0"/>
              <a:t>©2015 </a:t>
            </a:r>
            <a:r>
              <a:rPr lang="en-US" dirty="0" err="1" smtClean="0"/>
              <a:t>LogiGear</a:t>
            </a:r>
            <a:r>
              <a:rPr lang="en-US" dirty="0" smtClean="0"/>
              <a:t> Corporation</a:t>
            </a:r>
            <a:endParaRPr lang="en-US" dirty="0"/>
          </a:p>
        </p:txBody>
      </p:sp>
      <p:sp>
        <p:nvSpPr>
          <p:cNvPr id="9" name="Slide Number Placeholder 5"/>
          <p:cNvSpPr>
            <a:spLocks noGrp="1"/>
          </p:cNvSpPr>
          <p:nvPr>
            <p:ph type="sldNum" sz="quarter" idx="4"/>
          </p:nvPr>
        </p:nvSpPr>
        <p:spPr>
          <a:xfrm>
            <a:off x="6781800" y="6477000"/>
            <a:ext cx="2133600" cy="273051"/>
          </a:xfrm>
          <a:prstGeom prst="rect">
            <a:avLst/>
          </a:prstGeom>
        </p:spPr>
        <p:txBody>
          <a:bodyPr/>
          <a:lstStyle>
            <a:lvl1pPr algn="r">
              <a:defRPr lang="en-US" sz="1200" kern="1200" smtClean="0">
                <a:solidFill>
                  <a:schemeClr val="bg1">
                    <a:lumMod val="65000"/>
                  </a:schemeClr>
                </a:solidFill>
                <a:latin typeface="Calibri" panose="020F0502020204030204" pitchFamily="34" charset="0"/>
                <a:ea typeface="+mn-ea"/>
                <a:cs typeface="+mn-cs"/>
              </a:defRPr>
            </a:lvl1pPr>
          </a:lstStyle>
          <a:p>
            <a:fld id="{23B26BDA-DAC0-48E9-854E-EA529C3A123C}" type="slidenum">
              <a:rPr lang="en-US" smtClean="0"/>
              <a:pPr/>
              <a:t>‹#›</a:t>
            </a:fld>
            <a:endParaRPr lang="en-US" dirty="0"/>
          </a:p>
        </p:txBody>
      </p:sp>
    </p:spTree>
    <p:extLst>
      <p:ext uri="{BB962C8B-B14F-4D97-AF65-F5344CB8AC3E}">
        <p14:creationId xmlns:p14="http://schemas.microsoft.com/office/powerpoint/2010/main" val="26727781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934200" cy="6096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3"/>
          </p:nvPr>
        </p:nvSpPr>
        <p:spPr>
          <a:xfrm>
            <a:off x="155121" y="6477001"/>
            <a:ext cx="2895600" cy="273050"/>
          </a:xfrm>
          <a:prstGeom prst="rect">
            <a:avLst/>
          </a:prstGeom>
        </p:spPr>
        <p:txBody>
          <a:bodyPr/>
          <a:lstStyle>
            <a:lvl1pPr>
              <a:defRPr sz="1200">
                <a:solidFill>
                  <a:schemeClr val="bg1">
                    <a:lumMod val="65000"/>
                  </a:schemeClr>
                </a:solidFill>
                <a:latin typeface="Calibri" panose="020F0502020204030204" pitchFamily="34" charset="0"/>
              </a:defRPr>
            </a:lvl1pPr>
          </a:lstStyle>
          <a:p>
            <a:r>
              <a:rPr lang="en-US" dirty="0" smtClean="0"/>
              <a:t>©2015 </a:t>
            </a:r>
            <a:r>
              <a:rPr lang="en-US" dirty="0" err="1" smtClean="0"/>
              <a:t>LogiGear</a:t>
            </a:r>
            <a:r>
              <a:rPr lang="en-US" dirty="0" smtClean="0"/>
              <a:t> Corporation</a:t>
            </a:r>
            <a:endParaRPr lang="en-US" dirty="0"/>
          </a:p>
        </p:txBody>
      </p:sp>
      <p:sp>
        <p:nvSpPr>
          <p:cNvPr id="10" name="Slide Number Placeholder 5"/>
          <p:cNvSpPr>
            <a:spLocks noGrp="1"/>
          </p:cNvSpPr>
          <p:nvPr>
            <p:ph type="sldNum" sz="quarter" idx="4"/>
          </p:nvPr>
        </p:nvSpPr>
        <p:spPr>
          <a:xfrm>
            <a:off x="6781800" y="6477000"/>
            <a:ext cx="2133600" cy="273051"/>
          </a:xfrm>
          <a:prstGeom prst="rect">
            <a:avLst/>
          </a:prstGeom>
        </p:spPr>
        <p:txBody>
          <a:bodyPr/>
          <a:lstStyle>
            <a:lvl1pPr algn="r">
              <a:defRPr lang="en-US" sz="1200" kern="1200" smtClean="0">
                <a:solidFill>
                  <a:schemeClr val="bg1">
                    <a:lumMod val="65000"/>
                  </a:schemeClr>
                </a:solidFill>
                <a:latin typeface="Calibri" panose="020F0502020204030204" pitchFamily="34" charset="0"/>
                <a:ea typeface="+mn-ea"/>
                <a:cs typeface="+mn-cs"/>
              </a:defRPr>
            </a:lvl1pPr>
          </a:lstStyle>
          <a:p>
            <a:fld id="{23B26BDA-DAC0-48E9-854E-EA529C3A123C}" type="slidenum">
              <a:rPr lang="en-US" smtClean="0"/>
              <a:pPr/>
              <a:t>‹#›</a:t>
            </a:fld>
            <a:endParaRPr lang="en-US" dirty="0"/>
          </a:p>
        </p:txBody>
      </p:sp>
    </p:spTree>
    <p:extLst>
      <p:ext uri="{BB962C8B-B14F-4D97-AF65-F5344CB8AC3E}">
        <p14:creationId xmlns:p14="http://schemas.microsoft.com/office/powerpoint/2010/main" val="29520071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934200" cy="6096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marL="0" indent="0">
              <a:buNone/>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3"/>
          </p:nvPr>
        </p:nvSpPr>
        <p:spPr>
          <a:xfrm>
            <a:off x="155121" y="6477001"/>
            <a:ext cx="2895600" cy="273050"/>
          </a:xfrm>
          <a:prstGeom prst="rect">
            <a:avLst/>
          </a:prstGeom>
        </p:spPr>
        <p:txBody>
          <a:bodyPr/>
          <a:lstStyle>
            <a:lvl1pPr>
              <a:defRPr sz="1200">
                <a:solidFill>
                  <a:schemeClr val="bg1">
                    <a:lumMod val="65000"/>
                  </a:schemeClr>
                </a:solidFill>
                <a:latin typeface="Calibri" panose="020F0502020204030204" pitchFamily="34" charset="0"/>
              </a:defRPr>
            </a:lvl1pPr>
          </a:lstStyle>
          <a:p>
            <a:r>
              <a:rPr lang="en-US" dirty="0" smtClean="0"/>
              <a:t>©2015 </a:t>
            </a:r>
            <a:r>
              <a:rPr lang="en-US" dirty="0" err="1" smtClean="0"/>
              <a:t>LogiGear</a:t>
            </a:r>
            <a:r>
              <a:rPr lang="en-US" dirty="0" smtClean="0"/>
              <a:t> Corporation</a:t>
            </a:r>
            <a:endParaRPr lang="en-US" dirty="0"/>
          </a:p>
        </p:txBody>
      </p:sp>
      <p:sp>
        <p:nvSpPr>
          <p:cNvPr id="10" name="Slide Number Placeholder 5"/>
          <p:cNvSpPr>
            <a:spLocks noGrp="1"/>
          </p:cNvSpPr>
          <p:nvPr>
            <p:ph type="sldNum" sz="quarter" idx="4"/>
          </p:nvPr>
        </p:nvSpPr>
        <p:spPr>
          <a:xfrm>
            <a:off x="6781800" y="6477000"/>
            <a:ext cx="2133600" cy="273051"/>
          </a:xfrm>
          <a:prstGeom prst="rect">
            <a:avLst/>
          </a:prstGeom>
        </p:spPr>
        <p:txBody>
          <a:bodyPr/>
          <a:lstStyle>
            <a:lvl1pPr algn="r">
              <a:defRPr lang="en-US" sz="1200" kern="1200" smtClean="0">
                <a:solidFill>
                  <a:schemeClr val="bg1">
                    <a:lumMod val="65000"/>
                  </a:schemeClr>
                </a:solidFill>
                <a:latin typeface="Calibri" panose="020F0502020204030204" pitchFamily="34" charset="0"/>
                <a:ea typeface="+mn-ea"/>
                <a:cs typeface="+mn-cs"/>
              </a:defRPr>
            </a:lvl1pPr>
          </a:lstStyle>
          <a:p>
            <a:fld id="{23B26BDA-DAC0-48E9-854E-EA529C3A123C}" type="slidenum">
              <a:rPr lang="en-US" smtClean="0"/>
              <a:pPr/>
              <a:t>‹#›</a:t>
            </a:fld>
            <a:endParaRPr lang="en-US" dirty="0"/>
          </a:p>
        </p:txBody>
      </p:sp>
    </p:spTree>
    <p:extLst>
      <p:ext uri="{BB962C8B-B14F-4D97-AF65-F5344CB8AC3E}">
        <p14:creationId xmlns:p14="http://schemas.microsoft.com/office/powerpoint/2010/main" val="41774637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934200" cy="6096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marL="0" indent="0">
              <a:buNone/>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endParaRPr lang="en-US" dirty="0"/>
          </a:p>
        </p:txBody>
      </p:sp>
      <p:sp>
        <p:nvSpPr>
          <p:cNvPr id="9" name="Footer Placeholder 4"/>
          <p:cNvSpPr>
            <a:spLocks noGrp="1"/>
          </p:cNvSpPr>
          <p:nvPr>
            <p:ph type="ftr" sz="quarter" idx="3"/>
          </p:nvPr>
        </p:nvSpPr>
        <p:spPr>
          <a:xfrm>
            <a:off x="155121" y="6477001"/>
            <a:ext cx="2895600" cy="273050"/>
          </a:xfrm>
          <a:prstGeom prst="rect">
            <a:avLst/>
          </a:prstGeom>
        </p:spPr>
        <p:txBody>
          <a:bodyPr/>
          <a:lstStyle>
            <a:lvl1pPr>
              <a:defRPr sz="1200">
                <a:solidFill>
                  <a:schemeClr val="bg1">
                    <a:lumMod val="65000"/>
                  </a:schemeClr>
                </a:solidFill>
                <a:latin typeface="Calibri" panose="020F0502020204030204" pitchFamily="34" charset="0"/>
              </a:defRPr>
            </a:lvl1pPr>
          </a:lstStyle>
          <a:p>
            <a:r>
              <a:rPr lang="en-US" dirty="0" smtClean="0"/>
              <a:t>©2015 </a:t>
            </a:r>
            <a:r>
              <a:rPr lang="en-US" dirty="0" err="1" smtClean="0"/>
              <a:t>LogiGear</a:t>
            </a:r>
            <a:r>
              <a:rPr lang="en-US" dirty="0" smtClean="0"/>
              <a:t> Corporation</a:t>
            </a:r>
            <a:endParaRPr lang="en-US" dirty="0"/>
          </a:p>
        </p:txBody>
      </p:sp>
      <p:sp>
        <p:nvSpPr>
          <p:cNvPr id="10" name="Slide Number Placeholder 5"/>
          <p:cNvSpPr>
            <a:spLocks noGrp="1"/>
          </p:cNvSpPr>
          <p:nvPr>
            <p:ph type="sldNum" sz="quarter" idx="4"/>
          </p:nvPr>
        </p:nvSpPr>
        <p:spPr>
          <a:xfrm>
            <a:off x="6781800" y="6477000"/>
            <a:ext cx="2133600" cy="273051"/>
          </a:xfrm>
          <a:prstGeom prst="rect">
            <a:avLst/>
          </a:prstGeom>
        </p:spPr>
        <p:txBody>
          <a:bodyPr/>
          <a:lstStyle>
            <a:lvl1pPr algn="r">
              <a:defRPr lang="en-US" sz="1200" kern="1200" smtClean="0">
                <a:solidFill>
                  <a:schemeClr val="bg1">
                    <a:lumMod val="65000"/>
                  </a:schemeClr>
                </a:solidFill>
                <a:latin typeface="Calibri" panose="020F0502020204030204" pitchFamily="34" charset="0"/>
                <a:ea typeface="+mn-ea"/>
                <a:cs typeface="+mn-cs"/>
              </a:defRPr>
            </a:lvl1pPr>
          </a:lstStyle>
          <a:p>
            <a:fld id="{23B26BDA-DAC0-48E9-854E-EA529C3A123C}" type="slidenum">
              <a:rPr lang="en-US" smtClean="0"/>
              <a:pPr/>
              <a:t>‹#›</a:t>
            </a:fld>
            <a:endParaRPr lang="en-US" dirty="0"/>
          </a:p>
        </p:txBody>
      </p:sp>
    </p:spTree>
    <p:extLst>
      <p:ext uri="{BB962C8B-B14F-4D97-AF65-F5344CB8AC3E}">
        <p14:creationId xmlns:p14="http://schemas.microsoft.com/office/powerpoint/2010/main" val="40058069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934200" cy="6096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ct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155121" y="6477001"/>
            <a:ext cx="2895600" cy="273050"/>
          </a:xfrm>
          <a:prstGeom prst="rect">
            <a:avLst/>
          </a:prstGeom>
        </p:spPr>
        <p:txBody>
          <a:bodyPr/>
          <a:lstStyle>
            <a:lvl1pPr>
              <a:defRPr sz="1200">
                <a:solidFill>
                  <a:schemeClr val="bg1">
                    <a:lumMod val="65000"/>
                  </a:schemeClr>
                </a:solidFill>
                <a:latin typeface="Calibri" panose="020F0502020204030204" pitchFamily="34" charset="0"/>
              </a:defRPr>
            </a:lvl1pPr>
          </a:lstStyle>
          <a:p>
            <a:r>
              <a:rPr lang="en-US" dirty="0" smtClean="0"/>
              <a:t>©2015 </a:t>
            </a:r>
            <a:r>
              <a:rPr lang="en-US" dirty="0" err="1" smtClean="0"/>
              <a:t>LogiGear</a:t>
            </a:r>
            <a:r>
              <a:rPr lang="en-US" dirty="0" smtClean="0"/>
              <a:t> Corporation</a:t>
            </a:r>
            <a:endParaRPr lang="en-US" dirty="0"/>
          </a:p>
        </p:txBody>
      </p:sp>
      <p:sp>
        <p:nvSpPr>
          <p:cNvPr id="12" name="Slide Number Placeholder 5"/>
          <p:cNvSpPr>
            <a:spLocks noGrp="1"/>
          </p:cNvSpPr>
          <p:nvPr>
            <p:ph type="sldNum" sz="quarter" idx="12"/>
          </p:nvPr>
        </p:nvSpPr>
        <p:spPr>
          <a:xfrm>
            <a:off x="6781800" y="6477000"/>
            <a:ext cx="2133600" cy="273051"/>
          </a:xfrm>
          <a:prstGeom prst="rect">
            <a:avLst/>
          </a:prstGeom>
        </p:spPr>
        <p:txBody>
          <a:bodyPr/>
          <a:lstStyle>
            <a:lvl1pPr algn="r">
              <a:defRPr lang="en-US" sz="1200" kern="1200" smtClean="0">
                <a:solidFill>
                  <a:schemeClr val="bg1">
                    <a:lumMod val="65000"/>
                  </a:schemeClr>
                </a:solidFill>
                <a:latin typeface="Calibri" panose="020F0502020204030204" pitchFamily="34" charset="0"/>
                <a:ea typeface="+mn-ea"/>
                <a:cs typeface="+mn-cs"/>
              </a:defRPr>
            </a:lvl1pPr>
          </a:lstStyle>
          <a:p>
            <a:fld id="{23B26BDA-DAC0-48E9-854E-EA529C3A123C}" type="slidenum">
              <a:rPr lang="en-US" smtClean="0"/>
              <a:pPr/>
              <a:t>‹#›</a:t>
            </a:fld>
            <a:endParaRPr lang="en-US" dirty="0"/>
          </a:p>
        </p:txBody>
      </p:sp>
    </p:spTree>
    <p:extLst>
      <p:ext uri="{BB962C8B-B14F-4D97-AF65-F5344CB8AC3E}">
        <p14:creationId xmlns:p14="http://schemas.microsoft.com/office/powerpoint/2010/main" val="26617177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934200" cy="609600"/>
          </a:xfrm>
          <a:prstGeom prst="rect">
            <a:avLst/>
          </a:prstGeom>
        </p:spPr>
        <p:txBody>
          <a:bodyPr/>
          <a:lstStyle/>
          <a:p>
            <a:r>
              <a:rPr lang="en-US" smtClean="0"/>
              <a:t>Click to edit Master title style</a:t>
            </a:r>
            <a:endParaRPr lang="en-US"/>
          </a:p>
        </p:txBody>
      </p:sp>
      <p:sp>
        <p:nvSpPr>
          <p:cNvPr id="10" name="Footer Placeholder 4"/>
          <p:cNvSpPr>
            <a:spLocks noGrp="1"/>
          </p:cNvSpPr>
          <p:nvPr>
            <p:ph type="ftr" sz="quarter" idx="3"/>
          </p:nvPr>
        </p:nvSpPr>
        <p:spPr>
          <a:xfrm>
            <a:off x="155121" y="6477001"/>
            <a:ext cx="2895600" cy="273050"/>
          </a:xfrm>
          <a:prstGeom prst="rect">
            <a:avLst/>
          </a:prstGeom>
        </p:spPr>
        <p:txBody>
          <a:bodyPr/>
          <a:lstStyle>
            <a:lvl1pPr>
              <a:defRPr sz="1200">
                <a:solidFill>
                  <a:schemeClr val="bg1">
                    <a:lumMod val="65000"/>
                  </a:schemeClr>
                </a:solidFill>
                <a:latin typeface="Calibri" panose="020F0502020204030204" pitchFamily="34" charset="0"/>
              </a:defRPr>
            </a:lvl1pPr>
          </a:lstStyle>
          <a:p>
            <a:r>
              <a:rPr lang="en-US" dirty="0" smtClean="0"/>
              <a:t>©2015 </a:t>
            </a:r>
            <a:r>
              <a:rPr lang="en-US" dirty="0" err="1" smtClean="0"/>
              <a:t>LogiGear</a:t>
            </a:r>
            <a:r>
              <a:rPr lang="en-US" dirty="0" smtClean="0"/>
              <a:t> Corporation</a:t>
            </a:r>
            <a:endParaRPr lang="en-US" dirty="0"/>
          </a:p>
        </p:txBody>
      </p:sp>
      <p:sp>
        <p:nvSpPr>
          <p:cNvPr id="11" name="Slide Number Placeholder 5"/>
          <p:cNvSpPr>
            <a:spLocks noGrp="1"/>
          </p:cNvSpPr>
          <p:nvPr>
            <p:ph type="sldNum" sz="quarter" idx="4"/>
          </p:nvPr>
        </p:nvSpPr>
        <p:spPr>
          <a:xfrm>
            <a:off x="6781800" y="6477000"/>
            <a:ext cx="2133600" cy="273051"/>
          </a:xfrm>
          <a:prstGeom prst="rect">
            <a:avLst/>
          </a:prstGeom>
        </p:spPr>
        <p:txBody>
          <a:bodyPr/>
          <a:lstStyle>
            <a:lvl1pPr algn="r">
              <a:defRPr lang="en-US" sz="1200" kern="1200" smtClean="0">
                <a:solidFill>
                  <a:schemeClr val="bg1">
                    <a:lumMod val="65000"/>
                  </a:schemeClr>
                </a:solidFill>
                <a:latin typeface="Calibri" panose="020F0502020204030204" pitchFamily="34" charset="0"/>
                <a:ea typeface="+mn-ea"/>
                <a:cs typeface="+mn-cs"/>
              </a:defRPr>
            </a:lvl1pPr>
          </a:lstStyle>
          <a:p>
            <a:fld id="{23B26BDA-DAC0-48E9-854E-EA529C3A123C}" type="slidenum">
              <a:rPr lang="en-US" smtClean="0"/>
              <a:pPr/>
              <a:t>‹#›</a:t>
            </a:fld>
            <a:endParaRPr lang="en-US" dirty="0"/>
          </a:p>
        </p:txBody>
      </p:sp>
    </p:spTree>
    <p:extLst>
      <p:ext uri="{BB962C8B-B14F-4D97-AF65-F5344CB8AC3E}">
        <p14:creationId xmlns:p14="http://schemas.microsoft.com/office/powerpoint/2010/main" val="2399783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3008313" cy="1162050"/>
          </a:xfrm>
          <a:prstGeom prst="rect">
            <a:avLst/>
          </a:prstGeom>
        </p:spPr>
        <p:txBody>
          <a:bodyPr anchor="b"/>
          <a:lstStyle>
            <a:lvl1pPr algn="l">
              <a:defRPr sz="2000" b="1">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066800"/>
            <a:ext cx="5111750" cy="5059363"/>
          </a:xfrm>
          <a:prstGeom prst="rect">
            <a:avLst/>
          </a:prstGeo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209800"/>
            <a:ext cx="3008313" cy="3929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4"/>
          <p:cNvSpPr>
            <a:spLocks noGrp="1"/>
          </p:cNvSpPr>
          <p:nvPr>
            <p:ph type="ftr" sz="quarter" idx="3"/>
          </p:nvPr>
        </p:nvSpPr>
        <p:spPr>
          <a:xfrm>
            <a:off x="155121" y="6477001"/>
            <a:ext cx="2895600" cy="273050"/>
          </a:xfrm>
          <a:prstGeom prst="rect">
            <a:avLst/>
          </a:prstGeom>
        </p:spPr>
        <p:txBody>
          <a:bodyPr/>
          <a:lstStyle>
            <a:lvl1pPr>
              <a:defRPr sz="1200">
                <a:solidFill>
                  <a:schemeClr val="bg1">
                    <a:lumMod val="65000"/>
                  </a:schemeClr>
                </a:solidFill>
                <a:latin typeface="Calibri" panose="020F0502020204030204" pitchFamily="34" charset="0"/>
              </a:defRPr>
            </a:lvl1pPr>
          </a:lstStyle>
          <a:p>
            <a:r>
              <a:rPr lang="en-US" dirty="0" smtClean="0"/>
              <a:t>©2015 </a:t>
            </a:r>
            <a:r>
              <a:rPr lang="en-US" dirty="0" err="1" smtClean="0"/>
              <a:t>LogiGear</a:t>
            </a:r>
            <a:r>
              <a:rPr lang="en-US" dirty="0" smtClean="0"/>
              <a:t> Corporation</a:t>
            </a:r>
            <a:endParaRPr lang="en-US" dirty="0"/>
          </a:p>
        </p:txBody>
      </p:sp>
      <p:sp>
        <p:nvSpPr>
          <p:cNvPr id="10" name="Slide Number Placeholder 5"/>
          <p:cNvSpPr>
            <a:spLocks noGrp="1"/>
          </p:cNvSpPr>
          <p:nvPr>
            <p:ph type="sldNum" sz="quarter" idx="4"/>
          </p:nvPr>
        </p:nvSpPr>
        <p:spPr>
          <a:xfrm>
            <a:off x="6781800" y="6477000"/>
            <a:ext cx="2133600" cy="273051"/>
          </a:xfrm>
          <a:prstGeom prst="rect">
            <a:avLst/>
          </a:prstGeom>
        </p:spPr>
        <p:txBody>
          <a:bodyPr/>
          <a:lstStyle>
            <a:lvl1pPr algn="r">
              <a:defRPr lang="en-US" sz="1200" kern="1200" smtClean="0">
                <a:solidFill>
                  <a:schemeClr val="bg1">
                    <a:lumMod val="65000"/>
                  </a:schemeClr>
                </a:solidFill>
                <a:latin typeface="Calibri" panose="020F0502020204030204" pitchFamily="34" charset="0"/>
                <a:ea typeface="+mn-ea"/>
                <a:cs typeface="+mn-cs"/>
              </a:defRPr>
            </a:lvl1pPr>
          </a:lstStyle>
          <a:p>
            <a:fld id="{23B26BDA-DAC0-48E9-854E-EA529C3A123C}" type="slidenum">
              <a:rPr lang="en-US" smtClean="0"/>
              <a:pPr/>
              <a:t>‹#›</a:t>
            </a:fld>
            <a:endParaRPr lang="en-US" dirty="0"/>
          </a:p>
        </p:txBody>
      </p:sp>
      <p:sp>
        <p:nvSpPr>
          <p:cNvPr id="11" name="Title 1"/>
          <p:cNvSpPr txBox="1">
            <a:spLocks/>
          </p:cNvSpPr>
          <p:nvPr userDrawn="1"/>
        </p:nvSpPr>
        <p:spPr>
          <a:xfrm>
            <a:off x="457200" y="152400"/>
            <a:ext cx="6934200" cy="609600"/>
          </a:xfrm>
          <a:prstGeom prst="rect">
            <a:avLst/>
          </a:prstGeom>
        </p:spPr>
        <p:txBody>
          <a:bodyPr/>
          <a:lstStyle>
            <a:lvl1pPr algn="l" defTabSz="914400" rtl="0" eaLnBrk="1" latinLnBrk="0" hangingPunct="1">
              <a:spcBef>
                <a:spcPct val="0"/>
              </a:spcBef>
              <a:buNone/>
              <a:defRPr sz="3200" kern="1200">
                <a:solidFill>
                  <a:schemeClr val="bg1"/>
                </a:solidFill>
                <a:latin typeface="Arial" pitchFamily="34" charset="0"/>
                <a:ea typeface="+mj-ea"/>
                <a:cs typeface="Arial"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1087772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97088" y="4800600"/>
            <a:ext cx="4684712" cy="566738"/>
          </a:xfrm>
          <a:prstGeom prst="rect">
            <a:avLst/>
          </a:prstGeom>
        </p:spPr>
        <p:txBody>
          <a:bodyPr anchor="ctr"/>
          <a:lstStyle>
            <a:lvl1pPr algn="l">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2097088" y="1142999"/>
            <a:ext cx="4684712"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097088" y="5410200"/>
            <a:ext cx="4684712" cy="762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4"/>
          <p:cNvSpPr>
            <a:spLocks noGrp="1"/>
          </p:cNvSpPr>
          <p:nvPr>
            <p:ph type="ftr" sz="quarter" idx="3"/>
          </p:nvPr>
        </p:nvSpPr>
        <p:spPr>
          <a:xfrm>
            <a:off x="155121" y="6477001"/>
            <a:ext cx="2895600" cy="273050"/>
          </a:xfrm>
          <a:prstGeom prst="rect">
            <a:avLst/>
          </a:prstGeom>
        </p:spPr>
        <p:txBody>
          <a:bodyPr/>
          <a:lstStyle>
            <a:lvl1pPr>
              <a:defRPr sz="1200">
                <a:solidFill>
                  <a:schemeClr val="bg1">
                    <a:lumMod val="65000"/>
                  </a:schemeClr>
                </a:solidFill>
                <a:latin typeface="Calibri" panose="020F0502020204030204" pitchFamily="34" charset="0"/>
              </a:defRPr>
            </a:lvl1pPr>
          </a:lstStyle>
          <a:p>
            <a:r>
              <a:rPr lang="en-US" dirty="0" smtClean="0"/>
              <a:t>©2015 </a:t>
            </a:r>
            <a:r>
              <a:rPr lang="en-US" dirty="0" err="1" smtClean="0"/>
              <a:t>LogiGear</a:t>
            </a:r>
            <a:r>
              <a:rPr lang="en-US" dirty="0" smtClean="0"/>
              <a:t> Corporation</a:t>
            </a:r>
            <a:endParaRPr lang="en-US" dirty="0"/>
          </a:p>
        </p:txBody>
      </p:sp>
      <p:sp>
        <p:nvSpPr>
          <p:cNvPr id="10" name="Slide Number Placeholder 5"/>
          <p:cNvSpPr>
            <a:spLocks noGrp="1"/>
          </p:cNvSpPr>
          <p:nvPr>
            <p:ph type="sldNum" sz="quarter" idx="4"/>
          </p:nvPr>
        </p:nvSpPr>
        <p:spPr>
          <a:xfrm>
            <a:off x="6781800" y="6477000"/>
            <a:ext cx="2133600" cy="273051"/>
          </a:xfrm>
          <a:prstGeom prst="rect">
            <a:avLst/>
          </a:prstGeom>
        </p:spPr>
        <p:txBody>
          <a:bodyPr/>
          <a:lstStyle>
            <a:lvl1pPr algn="r">
              <a:defRPr lang="en-US" sz="1200" kern="1200" smtClean="0">
                <a:solidFill>
                  <a:schemeClr val="bg1">
                    <a:lumMod val="65000"/>
                  </a:schemeClr>
                </a:solidFill>
                <a:latin typeface="Calibri" panose="020F0502020204030204" pitchFamily="34" charset="0"/>
                <a:ea typeface="+mn-ea"/>
                <a:cs typeface="+mn-cs"/>
              </a:defRPr>
            </a:lvl1pPr>
          </a:lstStyle>
          <a:p>
            <a:fld id="{23B26BDA-DAC0-48E9-854E-EA529C3A123C}" type="slidenum">
              <a:rPr lang="en-US" smtClean="0"/>
              <a:pPr/>
              <a:t>‹#›</a:t>
            </a:fld>
            <a:endParaRPr lang="en-US" dirty="0"/>
          </a:p>
        </p:txBody>
      </p:sp>
    </p:spTree>
    <p:extLst>
      <p:ext uri="{BB962C8B-B14F-4D97-AF65-F5344CB8AC3E}">
        <p14:creationId xmlns:p14="http://schemas.microsoft.com/office/powerpoint/2010/main" val="23108726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8" name="Footer Placeholder 4"/>
          <p:cNvSpPr>
            <a:spLocks noGrp="1"/>
          </p:cNvSpPr>
          <p:nvPr>
            <p:ph type="ftr" sz="quarter" idx="3"/>
          </p:nvPr>
        </p:nvSpPr>
        <p:spPr>
          <a:xfrm>
            <a:off x="155121" y="6477001"/>
            <a:ext cx="2895600" cy="273050"/>
          </a:xfrm>
          <a:prstGeom prst="rect">
            <a:avLst/>
          </a:prstGeom>
        </p:spPr>
        <p:txBody>
          <a:bodyPr/>
          <a:lstStyle>
            <a:lvl1pPr>
              <a:defRPr sz="1200">
                <a:solidFill>
                  <a:schemeClr val="bg1">
                    <a:lumMod val="65000"/>
                  </a:schemeClr>
                </a:solidFill>
                <a:latin typeface="Calibri" panose="020F0502020204030204" pitchFamily="34" charset="0"/>
              </a:defRPr>
            </a:lvl1pPr>
          </a:lstStyle>
          <a:p>
            <a:r>
              <a:rPr lang="en-US" dirty="0" smtClean="0"/>
              <a:t>©2015 </a:t>
            </a:r>
            <a:r>
              <a:rPr lang="en-US" dirty="0" err="1" smtClean="0"/>
              <a:t>LogiGear</a:t>
            </a:r>
            <a:r>
              <a:rPr lang="en-US" dirty="0" smtClean="0"/>
              <a:t> Corporation</a:t>
            </a:r>
            <a:endParaRPr lang="en-US" dirty="0"/>
          </a:p>
        </p:txBody>
      </p:sp>
      <p:sp>
        <p:nvSpPr>
          <p:cNvPr id="9" name="Slide Number Placeholder 5"/>
          <p:cNvSpPr>
            <a:spLocks noGrp="1"/>
          </p:cNvSpPr>
          <p:nvPr>
            <p:ph type="sldNum" sz="quarter" idx="4"/>
          </p:nvPr>
        </p:nvSpPr>
        <p:spPr>
          <a:xfrm>
            <a:off x="6781800" y="6477000"/>
            <a:ext cx="2133600" cy="273051"/>
          </a:xfrm>
          <a:prstGeom prst="rect">
            <a:avLst/>
          </a:prstGeom>
        </p:spPr>
        <p:txBody>
          <a:bodyPr/>
          <a:lstStyle>
            <a:lvl1pPr algn="r">
              <a:defRPr lang="en-US" sz="1200" kern="1200" smtClean="0">
                <a:solidFill>
                  <a:schemeClr val="bg1">
                    <a:lumMod val="65000"/>
                  </a:schemeClr>
                </a:solidFill>
                <a:latin typeface="Calibri" panose="020F0502020204030204" pitchFamily="34" charset="0"/>
                <a:ea typeface="+mn-ea"/>
                <a:cs typeface="+mn-cs"/>
              </a:defRPr>
            </a:lvl1pPr>
          </a:lstStyle>
          <a:p>
            <a:fld id="{23B26BDA-DAC0-48E9-854E-EA529C3A123C}" type="slidenum">
              <a:rPr lang="en-US" smtClean="0"/>
              <a:pPr/>
              <a:t>‹#›</a:t>
            </a:fld>
            <a:endParaRPr lang="en-US" dirty="0"/>
          </a:p>
        </p:txBody>
      </p:sp>
    </p:spTree>
    <p:extLst>
      <p:ext uri="{BB962C8B-B14F-4D97-AF65-F5344CB8AC3E}">
        <p14:creationId xmlns:p14="http://schemas.microsoft.com/office/powerpoint/2010/main" val="3021811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2" r:id="rId4"/>
    <p:sldLayoutId id="2147483661" r:id="rId5"/>
    <p:sldLayoutId id="2147483653" r:id="rId6"/>
    <p:sldLayoutId id="2147483654" r:id="rId7"/>
    <p:sldLayoutId id="2147483656" r:id="rId8"/>
    <p:sldLayoutId id="2147483657" r:id="rId9"/>
  </p:sldLayoutIdLst>
  <p:timing>
    <p:tnLst>
      <p:par>
        <p:cTn id="1" dur="indefinite" restart="never" nodeType="tmRoot"/>
      </p:par>
    </p:tnLst>
  </p:timing>
  <p:hf hdr="0" dt="0"/>
  <p:txStyles>
    <p:titleStyle>
      <a:lvl1pPr algn="l" defTabSz="914400" rtl="0" eaLnBrk="1" latinLnBrk="0" hangingPunct="1">
        <a:spcBef>
          <a:spcPct val="0"/>
        </a:spcBef>
        <a:buNone/>
        <a:defRPr sz="32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arketsandmarkets.com/PressReleases/big-data.as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idc.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link.springer.com/content/pdf/10.1007/978-3-319-21569-3.pd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ocs.microsoft.com/en-us/azure/architecture/data-guide/big-data/"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datameer.com/blog/big-data-ecosyste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edureka.co/blog/big-data-applications-revolutionizing-various-domain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ogirardot.wordpress.com/2015/05/29/rdds-are-the-new-bytecode-of-apache-spark/"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muniversity.mobi/blog/spark-vs-hadoo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Big_data" TargetMode="External"/><Relationship Id="rId2" Type="http://schemas.openxmlformats.org/officeDocument/2006/relationships/hyperlink" Target="https://www.domo.com/blog/data-never-sleeps-5/" TargetMode="External"/><Relationship Id="rId1" Type="http://schemas.openxmlformats.org/officeDocument/2006/relationships/slideLayout" Target="../slideLayouts/slideLayout2.xml"/><Relationship Id="rId5" Type="http://schemas.openxmlformats.org/officeDocument/2006/relationships/hyperlink" Target="https://spark.apache.org/" TargetMode="External"/><Relationship Id="rId4" Type="http://schemas.openxmlformats.org/officeDocument/2006/relationships/hyperlink" Target="https://www.oracle.com/big-data/guide/what-is-big-data.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itknowledgeexchange.techtarget.com/writing-for-business/files/2013/02/BigData.001.jp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ibmbigdatahub.com/infographic/four-vs-big-dat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domo.com/blog/data-never-sleeps-5/"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waterfordtechnologies.com/wp-content/uploads/2018/03/54.jp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00200" y="2286000"/>
            <a:ext cx="6629400" cy="1066800"/>
          </a:xfrm>
          <a:prstGeom prst="rect">
            <a:avLst/>
          </a:prstGeom>
        </p:spPr>
        <p:txBody>
          <a:bodyPr anchor="ctr"/>
          <a:lstStyle>
            <a:lvl1pPr algn="ctr" defTabSz="914400" rtl="0" eaLnBrk="1" latinLnBrk="0" hangingPunct="1">
              <a:spcBef>
                <a:spcPct val="0"/>
              </a:spcBef>
              <a:buNone/>
              <a:defRPr sz="3200" b="1" kern="1200" cap="all" baseline="0">
                <a:solidFill>
                  <a:schemeClr val="tx1"/>
                </a:solidFill>
                <a:latin typeface="+mj-lt"/>
                <a:ea typeface="+mj-ea"/>
                <a:cs typeface="+mj-cs"/>
              </a:defRPr>
            </a:lvl1pPr>
          </a:lstStyle>
          <a:p>
            <a:r>
              <a:rPr lang="en-US" sz="3200" cap="none" dirty="0" smtClean="0">
                <a:solidFill>
                  <a:schemeClr val="bg1"/>
                </a:solidFill>
                <a:latin typeface="+mn-lt"/>
              </a:rPr>
              <a:t>BIG DATA</a:t>
            </a:r>
            <a:endParaRPr lang="en-US" sz="3200" cap="none" dirty="0">
              <a:solidFill>
                <a:schemeClr val="bg1"/>
              </a:solidFill>
              <a:latin typeface="+mn-lt"/>
            </a:endParaRPr>
          </a:p>
        </p:txBody>
      </p:sp>
      <p:sp>
        <p:nvSpPr>
          <p:cNvPr id="8" name="Subtitle 2"/>
          <p:cNvSpPr txBox="1">
            <a:spLocks/>
          </p:cNvSpPr>
          <p:nvPr/>
        </p:nvSpPr>
        <p:spPr>
          <a:xfrm>
            <a:off x="1828800" y="3713747"/>
            <a:ext cx="5715000" cy="1163053"/>
          </a:xfrm>
          <a:prstGeom prst="rect">
            <a:avLst/>
          </a:prstGeom>
        </p:spPr>
        <p:txBody>
          <a:bodyPr anchor="ctr"/>
          <a:lstStyle>
            <a:lvl1pPr marL="0" indent="0" algn="ctr" defTabSz="914400" rtl="0" eaLnBrk="1" latinLnBrk="0" hangingPunct="1">
              <a:spcBef>
                <a:spcPct val="20000"/>
              </a:spcBef>
              <a:buFont typeface="Arial" pitchFamily="34" charset="0"/>
              <a:buNone/>
              <a:defRPr sz="2000" b="0" kern="1200" cap="all" baseline="0">
                <a:solidFill>
                  <a:schemeClr val="tx1">
                    <a:tint val="75000"/>
                  </a:schemeClr>
                </a:solidFill>
                <a:latin typeface="+mj-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cap="none" dirty="0" smtClean="0"/>
              <a:t>Hung Tran</a:t>
            </a:r>
            <a:endParaRPr lang="en-US" cap="none" dirty="0"/>
          </a:p>
        </p:txBody>
      </p:sp>
      <p:sp>
        <p:nvSpPr>
          <p:cNvPr id="5" name="Footer Placeholder 4"/>
          <p:cNvSpPr>
            <a:spLocks noGrp="1"/>
          </p:cNvSpPr>
          <p:nvPr>
            <p:ph type="ftr" sz="quarter" idx="3"/>
          </p:nvPr>
        </p:nvSpPr>
        <p:spPr/>
        <p:txBody>
          <a:bodyPr/>
          <a:lstStyle/>
          <a:p>
            <a:r>
              <a:rPr lang="en-US" dirty="0" smtClean="0"/>
              <a:t>©2018 </a:t>
            </a:r>
            <a:r>
              <a:rPr lang="en-US" dirty="0" err="1" smtClean="0"/>
              <a:t>LogiGear</a:t>
            </a:r>
            <a:r>
              <a:rPr lang="en-US" dirty="0" smtClean="0"/>
              <a:t> Corporation</a:t>
            </a:r>
            <a:endParaRPr lang="en-US" dirty="0"/>
          </a:p>
        </p:txBody>
      </p:sp>
      <p:sp>
        <p:nvSpPr>
          <p:cNvPr id="6" name="Slide Number Placeholder 5"/>
          <p:cNvSpPr>
            <a:spLocks noGrp="1"/>
          </p:cNvSpPr>
          <p:nvPr>
            <p:ph type="sldNum" sz="quarter" idx="4"/>
          </p:nvPr>
        </p:nvSpPr>
        <p:spPr/>
        <p:txBody>
          <a:bodyPr/>
          <a:lstStyle/>
          <a:p>
            <a:fld id="{23B26BDA-DAC0-48E9-854E-EA529C3A123C}" type="slidenum">
              <a:rPr lang="en-US" smtClean="0"/>
              <a:pPr/>
              <a:t>1</a:t>
            </a:fld>
            <a:endParaRPr lang="en-US" dirty="0"/>
          </a:p>
        </p:txBody>
      </p:sp>
    </p:spTree>
    <p:extLst>
      <p:ext uri="{BB962C8B-B14F-4D97-AF65-F5344CB8AC3E}">
        <p14:creationId xmlns:p14="http://schemas.microsoft.com/office/powerpoint/2010/main" val="376489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Doubles every 1.5 years [IBM, 2016 / IDC,2014]</a:t>
            </a:r>
            <a:endParaRPr lang="en-US" dirty="0" smtClean="0"/>
          </a:p>
          <a:p>
            <a:pPr marL="342900" lvl="1" indent="-342900">
              <a:buFont typeface="Arial" pitchFamily="34" charset="0"/>
              <a:buChar char="•"/>
            </a:pPr>
            <a:r>
              <a:rPr lang="en-US" sz="2400" dirty="0" smtClean="0"/>
              <a:t>50 billion smart device by 2020 [McKinsey,2017]</a:t>
            </a:r>
          </a:p>
          <a:p>
            <a:pPr marL="342900" lvl="1" indent="-342900">
              <a:buFont typeface="Arial" pitchFamily="34" charset="0"/>
              <a:buChar char="•"/>
            </a:pPr>
            <a:r>
              <a:rPr lang="en-US" sz="2400" dirty="0" smtClean="0"/>
              <a:t>44 ZB created &amp; copied each year by 2020 [EMC,2014]</a:t>
            </a:r>
          </a:p>
          <a:p>
            <a:pPr marL="342900" lvl="1" indent="-342900">
              <a:buFont typeface="Arial" pitchFamily="34" charset="0"/>
              <a:buChar char="•"/>
            </a:pPr>
            <a:r>
              <a:rPr lang="en-US" sz="2400" dirty="0" smtClean="0"/>
              <a:t>37% data is useful [IDC,2014]</a:t>
            </a:r>
          </a:p>
          <a:p>
            <a:pPr marL="342900" lvl="1" indent="-342900">
              <a:buFont typeface="Arial" pitchFamily="34" charset="0"/>
              <a:buChar char="•"/>
            </a:pPr>
            <a:r>
              <a:rPr lang="en-US" sz="2400" dirty="0" smtClean="0"/>
              <a:t>0.5% data is analyzed [IDC,2013]</a:t>
            </a:r>
          </a:p>
          <a:p>
            <a:pPr marL="342900" lvl="1" indent="-342900">
              <a:buFont typeface="Arial" pitchFamily="34" charset="0"/>
              <a:buChar char="•"/>
            </a:pPr>
            <a:r>
              <a:rPr lang="en-US" sz="2400" dirty="0" smtClean="0"/>
              <a:t>Market grow from $28.65 billion (2016) to $66.79 billion (2021) [</a:t>
            </a:r>
            <a:r>
              <a:rPr lang="en-US" sz="2400" dirty="0" smtClean="0">
                <a:hlinkClick r:id="rId3"/>
              </a:rPr>
              <a:t>Big Data Market</a:t>
            </a:r>
            <a:r>
              <a:rPr lang="en-US" sz="2400" dirty="0" smtClean="0"/>
              <a:t>]</a:t>
            </a:r>
          </a:p>
          <a:p>
            <a:pPr marL="342900" lvl="1" indent="-342900">
              <a:buFont typeface="Arial" pitchFamily="34" charset="0"/>
              <a:buChar char="•"/>
            </a:pPr>
            <a:r>
              <a:rPr lang="en-US" sz="2400" dirty="0" smtClean="0"/>
              <a:t>Revenues </a:t>
            </a:r>
            <a:r>
              <a:rPr lang="en-US" sz="2400" dirty="0"/>
              <a:t>for big data and business </a:t>
            </a:r>
            <a:r>
              <a:rPr lang="en-US" sz="2400" dirty="0" smtClean="0"/>
              <a:t>analytics from 132.1 billion (2016) to 210 billion (2020) </a:t>
            </a:r>
            <a:r>
              <a:rPr lang="en-US" sz="2400" dirty="0" smtClean="0"/>
              <a:t>[</a:t>
            </a:r>
            <a:r>
              <a:rPr lang="en-US" sz="2400" dirty="0" smtClean="0"/>
              <a:t>International </a:t>
            </a:r>
            <a:r>
              <a:rPr lang="en-US" sz="2400" dirty="0"/>
              <a:t>Data Corporation (</a:t>
            </a:r>
            <a:r>
              <a:rPr lang="en-US" sz="2400" dirty="0">
                <a:hlinkClick r:id="rId4"/>
              </a:rPr>
              <a:t>IDC</a:t>
            </a:r>
            <a:r>
              <a:rPr lang="en-US" sz="2400" dirty="0"/>
              <a:t>)</a:t>
            </a:r>
            <a:r>
              <a:rPr lang="en-US" sz="2400" dirty="0" smtClean="0"/>
              <a:t>]</a:t>
            </a:r>
            <a:endParaRPr lang="en-US" sz="2400" dirty="0"/>
          </a:p>
        </p:txBody>
      </p:sp>
      <p:sp>
        <p:nvSpPr>
          <p:cNvPr id="3" name="Title 2"/>
          <p:cNvSpPr>
            <a:spLocks noGrp="1"/>
          </p:cNvSpPr>
          <p:nvPr>
            <p:ph type="title"/>
          </p:nvPr>
        </p:nvSpPr>
        <p:spPr/>
        <p:txBody>
          <a:bodyPr/>
          <a:lstStyle/>
          <a:p>
            <a:r>
              <a:rPr lang="en-US" dirty="0" smtClean="0"/>
              <a:t>How big is Big Data (cont.)</a:t>
            </a:r>
            <a:endParaRPr lang="en-US" dirty="0"/>
          </a:p>
        </p:txBody>
      </p:sp>
      <p:sp>
        <p:nvSpPr>
          <p:cNvPr id="8" name="Footer Placeholder 7"/>
          <p:cNvSpPr>
            <a:spLocks noGrp="1"/>
          </p:cNvSpPr>
          <p:nvPr>
            <p:ph type="ftr" sz="quarter" idx="3"/>
          </p:nvPr>
        </p:nvSpPr>
        <p:spPr/>
        <p:txBody>
          <a:bodyPr/>
          <a:lstStyle/>
          <a:p>
            <a:r>
              <a:rPr lang="en-US" dirty="0" smtClean="0"/>
              <a:t>©2018 </a:t>
            </a:r>
            <a:r>
              <a:rPr lang="en-US" dirty="0" err="1" smtClean="0"/>
              <a:t>LogiGear</a:t>
            </a:r>
            <a:r>
              <a:rPr lang="en-US" dirty="0" smtClean="0"/>
              <a:t> Corporation</a:t>
            </a:r>
            <a:endParaRPr lang="en-US" dirty="0"/>
          </a:p>
        </p:txBody>
      </p:sp>
      <p:sp>
        <p:nvSpPr>
          <p:cNvPr id="9" name="Slide Number Placeholder 8"/>
          <p:cNvSpPr>
            <a:spLocks noGrp="1"/>
          </p:cNvSpPr>
          <p:nvPr>
            <p:ph type="sldNum" sz="quarter" idx="4"/>
          </p:nvPr>
        </p:nvSpPr>
        <p:spPr/>
        <p:txBody>
          <a:bodyPr/>
          <a:lstStyle/>
          <a:p>
            <a:fld id="{23B26BDA-DAC0-48E9-854E-EA529C3A123C}" type="slidenum">
              <a:rPr lang="en-US" smtClean="0"/>
              <a:pPr/>
              <a:t>10</a:t>
            </a:fld>
            <a:endParaRPr lang="en-US" dirty="0"/>
          </a:p>
        </p:txBody>
      </p:sp>
    </p:spTree>
    <p:extLst>
      <p:ext uri="{BB962C8B-B14F-4D97-AF65-F5344CB8AC3E}">
        <p14:creationId xmlns:p14="http://schemas.microsoft.com/office/powerpoint/2010/main" val="307456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Cost </a:t>
            </a:r>
            <a:r>
              <a:rPr lang="en-US" dirty="0" smtClean="0"/>
              <a:t>reduction (storage, processing)</a:t>
            </a:r>
          </a:p>
          <a:p>
            <a:r>
              <a:rPr lang="en-US" dirty="0"/>
              <a:t>New products and </a:t>
            </a:r>
            <a:r>
              <a:rPr lang="en-US" dirty="0" smtClean="0"/>
              <a:t>services</a:t>
            </a:r>
          </a:p>
          <a:p>
            <a:r>
              <a:rPr lang="en-US" dirty="0"/>
              <a:t>New data </a:t>
            </a:r>
            <a:r>
              <a:rPr lang="en-US" dirty="0" smtClean="0"/>
              <a:t>sources (</a:t>
            </a:r>
            <a:r>
              <a:rPr lang="en-US" dirty="0" err="1" smtClean="0"/>
              <a:t>IoT</a:t>
            </a:r>
            <a:r>
              <a:rPr lang="en-US" dirty="0" smtClean="0"/>
              <a:t>, Social Network,…)</a:t>
            </a:r>
            <a:endParaRPr lang="en-US" dirty="0"/>
          </a:p>
          <a:p>
            <a:r>
              <a:rPr lang="en-US" dirty="0"/>
              <a:t>Smarter and faster </a:t>
            </a:r>
            <a:r>
              <a:rPr lang="en-US" dirty="0" smtClean="0"/>
              <a:t>decision-making</a:t>
            </a:r>
          </a:p>
          <a:p>
            <a:r>
              <a:rPr lang="en-US" dirty="0" smtClean="0"/>
              <a:t>Advances in Networking</a:t>
            </a:r>
          </a:p>
          <a:p>
            <a:r>
              <a:rPr lang="en-US" dirty="0"/>
              <a:t>50% more revenue to the companies who have integrated this concept into their </a:t>
            </a:r>
            <a:r>
              <a:rPr lang="en-US" dirty="0" smtClean="0"/>
              <a:t>processes </a:t>
            </a:r>
            <a:r>
              <a:rPr lang="en-US" i="1" dirty="0"/>
              <a:t>- Forbes</a:t>
            </a:r>
            <a:r>
              <a:rPr lang="en-US" i="1" dirty="0" smtClean="0"/>
              <a:t>.</a:t>
            </a:r>
          </a:p>
          <a:p>
            <a:r>
              <a:rPr lang="en-US" i="1" dirty="0" smtClean="0"/>
              <a:t>Machine Learning, AI</a:t>
            </a:r>
            <a:endParaRPr lang="en-US" dirty="0"/>
          </a:p>
          <a:p>
            <a:r>
              <a:rPr lang="en-US" dirty="0" smtClean="0"/>
              <a:t>…</a:t>
            </a:r>
            <a:endParaRPr lang="en-US" dirty="0"/>
          </a:p>
        </p:txBody>
      </p:sp>
      <p:sp>
        <p:nvSpPr>
          <p:cNvPr id="3" name="Title 2"/>
          <p:cNvSpPr>
            <a:spLocks noGrp="1"/>
          </p:cNvSpPr>
          <p:nvPr>
            <p:ph type="title"/>
          </p:nvPr>
        </p:nvSpPr>
        <p:spPr/>
        <p:txBody>
          <a:bodyPr/>
          <a:lstStyle/>
          <a:p>
            <a:r>
              <a:rPr lang="en-US" dirty="0" smtClean="0"/>
              <a:t>Why Big Data?</a:t>
            </a:r>
            <a:endParaRPr lang="en-US" dirty="0"/>
          </a:p>
        </p:txBody>
      </p:sp>
      <p:sp>
        <p:nvSpPr>
          <p:cNvPr id="8" name="Footer Placeholder 7"/>
          <p:cNvSpPr>
            <a:spLocks noGrp="1"/>
          </p:cNvSpPr>
          <p:nvPr>
            <p:ph type="ftr" sz="quarter" idx="3"/>
          </p:nvPr>
        </p:nvSpPr>
        <p:spPr/>
        <p:txBody>
          <a:bodyPr/>
          <a:lstStyle/>
          <a:p>
            <a:r>
              <a:rPr lang="en-US" dirty="0" smtClean="0"/>
              <a:t>©2018 </a:t>
            </a:r>
            <a:r>
              <a:rPr lang="en-US" dirty="0" err="1" smtClean="0"/>
              <a:t>LogiGear</a:t>
            </a:r>
            <a:r>
              <a:rPr lang="en-US" dirty="0" smtClean="0"/>
              <a:t> Corporation</a:t>
            </a:r>
            <a:endParaRPr lang="en-US" dirty="0"/>
          </a:p>
        </p:txBody>
      </p:sp>
      <p:sp>
        <p:nvSpPr>
          <p:cNvPr id="9" name="Slide Number Placeholder 8"/>
          <p:cNvSpPr>
            <a:spLocks noGrp="1"/>
          </p:cNvSpPr>
          <p:nvPr>
            <p:ph type="sldNum" sz="quarter" idx="4"/>
          </p:nvPr>
        </p:nvSpPr>
        <p:spPr/>
        <p:txBody>
          <a:bodyPr/>
          <a:lstStyle/>
          <a:p>
            <a:fld id="{23B26BDA-DAC0-48E9-854E-EA529C3A123C}" type="slidenum">
              <a:rPr lang="en-US" smtClean="0"/>
              <a:pPr/>
              <a:t>11</a:t>
            </a:fld>
            <a:endParaRPr lang="en-US" dirty="0"/>
          </a:p>
        </p:txBody>
      </p:sp>
    </p:spTree>
    <p:extLst>
      <p:ext uri="{BB962C8B-B14F-4D97-AF65-F5344CB8AC3E}">
        <p14:creationId xmlns:p14="http://schemas.microsoft.com/office/powerpoint/2010/main" val="3416742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Big Data Value Chain</a:t>
            </a:r>
            <a:endParaRPr lang="en-US" dirty="0"/>
          </a:p>
        </p:txBody>
      </p:sp>
      <p:sp>
        <p:nvSpPr>
          <p:cNvPr id="4" name="Footer Placeholder 3"/>
          <p:cNvSpPr>
            <a:spLocks noGrp="1"/>
          </p:cNvSpPr>
          <p:nvPr>
            <p:ph type="ftr" sz="quarter" idx="3"/>
          </p:nvPr>
        </p:nvSpPr>
        <p:spPr/>
        <p:txBody>
          <a:bodyPr/>
          <a:lstStyle/>
          <a:p>
            <a:r>
              <a:rPr lang="en-US" smtClean="0"/>
              <a:t>©2015 LogiGear Corporation</a:t>
            </a:r>
            <a:endParaRPr lang="en-US" dirty="0"/>
          </a:p>
        </p:txBody>
      </p:sp>
      <p:sp>
        <p:nvSpPr>
          <p:cNvPr id="5" name="Slide Number Placeholder 4"/>
          <p:cNvSpPr>
            <a:spLocks noGrp="1"/>
          </p:cNvSpPr>
          <p:nvPr>
            <p:ph type="sldNum" sz="quarter" idx="4"/>
          </p:nvPr>
        </p:nvSpPr>
        <p:spPr/>
        <p:txBody>
          <a:bodyPr/>
          <a:lstStyle/>
          <a:p>
            <a:fld id="{23B26BDA-DAC0-48E9-854E-EA529C3A123C}" type="slidenum">
              <a:rPr lang="en-US" smtClean="0"/>
              <a:pPr/>
              <a:t>12</a:t>
            </a:fld>
            <a:endParaRPr lang="en-US" dirty="0"/>
          </a:p>
        </p:txBody>
      </p:sp>
      <p:pic>
        <p:nvPicPr>
          <p:cNvPr id="4098" name="Picture 2" descr="https://media.springernature.com/lw785/springer-static/image/chp%3A10.1007%2F978-3-319-21569-3_3/MediaObjects/332689_1_En_3_Fig1_HTM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830" y="1523999"/>
            <a:ext cx="8581570" cy="32766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60725" y="5541434"/>
            <a:ext cx="3127779" cy="400110"/>
          </a:xfrm>
          <a:prstGeom prst="rect">
            <a:avLst/>
          </a:prstGeom>
          <a:noFill/>
        </p:spPr>
        <p:txBody>
          <a:bodyPr wrap="none" rtlCol="0">
            <a:spAutoFit/>
          </a:bodyPr>
          <a:lstStyle/>
          <a:p>
            <a:r>
              <a:rPr lang="en-US" sz="1000" dirty="0" smtClean="0"/>
              <a:t>Source</a:t>
            </a:r>
            <a:r>
              <a:rPr lang="en-US" sz="1000" dirty="0"/>
              <a:t>: </a:t>
            </a:r>
            <a:r>
              <a:rPr lang="en-US" sz="1000" dirty="0">
                <a:hlinkClick r:id="rId4"/>
              </a:rPr>
              <a:t>New Horizons for a Data-Driven Economy</a:t>
            </a:r>
            <a:r>
              <a:rPr lang="en-US" sz="1000" dirty="0" smtClean="0">
                <a:hlinkClick r:id="rId4"/>
              </a:rPr>
              <a:t> (2015)</a:t>
            </a:r>
            <a:endParaRPr lang="en-US" sz="1000" dirty="0"/>
          </a:p>
          <a:p>
            <a:endParaRPr lang="en-US" sz="1000" dirty="0"/>
          </a:p>
        </p:txBody>
      </p:sp>
    </p:spTree>
    <p:extLst>
      <p:ext uri="{BB962C8B-B14F-4D97-AF65-F5344CB8AC3E}">
        <p14:creationId xmlns:p14="http://schemas.microsoft.com/office/powerpoint/2010/main" val="1538386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Components of a big </a:t>
            </a:r>
            <a:r>
              <a:rPr lang="en-US" b="1" dirty="0" smtClean="0"/>
              <a:t>data</a:t>
            </a:r>
            <a:endParaRPr lang="en-US" dirty="0"/>
          </a:p>
        </p:txBody>
      </p:sp>
      <p:sp>
        <p:nvSpPr>
          <p:cNvPr id="8" name="Footer Placeholder 7"/>
          <p:cNvSpPr>
            <a:spLocks noGrp="1"/>
          </p:cNvSpPr>
          <p:nvPr>
            <p:ph type="ftr" sz="quarter" idx="3"/>
          </p:nvPr>
        </p:nvSpPr>
        <p:spPr/>
        <p:txBody>
          <a:bodyPr/>
          <a:lstStyle/>
          <a:p>
            <a:r>
              <a:rPr lang="en-US" dirty="0" smtClean="0"/>
              <a:t>©2018 </a:t>
            </a:r>
            <a:r>
              <a:rPr lang="en-US" dirty="0" err="1" smtClean="0"/>
              <a:t>LogiGear</a:t>
            </a:r>
            <a:r>
              <a:rPr lang="en-US" dirty="0" smtClean="0"/>
              <a:t> Corporation</a:t>
            </a:r>
            <a:endParaRPr lang="en-US" dirty="0"/>
          </a:p>
        </p:txBody>
      </p:sp>
      <p:sp>
        <p:nvSpPr>
          <p:cNvPr id="9" name="Slide Number Placeholder 8"/>
          <p:cNvSpPr>
            <a:spLocks noGrp="1"/>
          </p:cNvSpPr>
          <p:nvPr>
            <p:ph type="sldNum" sz="quarter" idx="4"/>
          </p:nvPr>
        </p:nvSpPr>
        <p:spPr/>
        <p:txBody>
          <a:bodyPr/>
          <a:lstStyle/>
          <a:p>
            <a:fld id="{23B26BDA-DAC0-48E9-854E-EA529C3A123C}" type="slidenum">
              <a:rPr lang="en-US" smtClean="0"/>
              <a:pPr/>
              <a:t>13</a:t>
            </a:fld>
            <a:endParaRPr lang="en-US" dirty="0"/>
          </a:p>
        </p:txBody>
      </p:sp>
      <p:pic>
        <p:nvPicPr>
          <p:cNvPr id="3074" name="Picture 2" descr="Overall data pipeline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8705542" cy="3886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62200" y="5715000"/>
            <a:ext cx="4099199" cy="230832"/>
          </a:xfrm>
          <a:prstGeom prst="rect">
            <a:avLst/>
          </a:prstGeom>
          <a:noFill/>
        </p:spPr>
        <p:txBody>
          <a:bodyPr wrap="none" rtlCol="0">
            <a:spAutoFit/>
          </a:bodyPr>
          <a:lstStyle/>
          <a:p>
            <a:r>
              <a:rPr lang="en-US" sz="900" dirty="0"/>
              <a:t>Source: </a:t>
            </a:r>
            <a:r>
              <a:rPr lang="en-US" sz="900" dirty="0">
                <a:hlinkClick r:id="rId4"/>
              </a:rPr>
              <a:t>https://docs.microsoft.com/en-us/azure/architecture/data-guide/big-data</a:t>
            </a:r>
            <a:r>
              <a:rPr lang="en-US" sz="900" dirty="0" smtClean="0">
                <a:hlinkClick r:id="rId4"/>
              </a:rPr>
              <a:t>/</a:t>
            </a:r>
            <a:endParaRPr lang="en-US" sz="900" dirty="0"/>
          </a:p>
        </p:txBody>
      </p:sp>
    </p:spTree>
    <p:extLst>
      <p:ext uri="{BB962C8B-B14F-4D97-AF65-F5344CB8AC3E}">
        <p14:creationId xmlns:p14="http://schemas.microsoft.com/office/powerpoint/2010/main" val="2229251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Big Data </a:t>
            </a:r>
            <a:r>
              <a:rPr lang="en-US" b="1" dirty="0" smtClean="0"/>
              <a:t>Ecosystem</a:t>
            </a:r>
            <a:endParaRPr lang="en-US" dirty="0"/>
          </a:p>
        </p:txBody>
      </p:sp>
      <p:sp>
        <p:nvSpPr>
          <p:cNvPr id="4" name="Footer Placeholder 3"/>
          <p:cNvSpPr>
            <a:spLocks noGrp="1"/>
          </p:cNvSpPr>
          <p:nvPr>
            <p:ph type="ftr" sz="quarter" idx="3"/>
          </p:nvPr>
        </p:nvSpPr>
        <p:spPr/>
        <p:txBody>
          <a:bodyPr/>
          <a:lstStyle/>
          <a:p>
            <a:r>
              <a:rPr lang="en-US" smtClean="0"/>
              <a:t>©2015 LogiGear Corporation</a:t>
            </a:r>
            <a:endParaRPr lang="en-US" dirty="0"/>
          </a:p>
        </p:txBody>
      </p:sp>
      <p:sp>
        <p:nvSpPr>
          <p:cNvPr id="5" name="Slide Number Placeholder 4"/>
          <p:cNvSpPr>
            <a:spLocks noGrp="1"/>
          </p:cNvSpPr>
          <p:nvPr>
            <p:ph type="sldNum" sz="quarter" idx="4"/>
          </p:nvPr>
        </p:nvSpPr>
        <p:spPr/>
        <p:txBody>
          <a:bodyPr/>
          <a:lstStyle/>
          <a:p>
            <a:fld id="{23B26BDA-DAC0-48E9-854E-EA529C3A123C}" type="slidenum">
              <a:rPr lang="en-US" smtClean="0"/>
              <a:pPr/>
              <a:t>14</a:t>
            </a:fld>
            <a:endParaRPr lang="en-US" dirty="0"/>
          </a:p>
        </p:txBody>
      </p:sp>
      <p:pic>
        <p:nvPicPr>
          <p:cNvPr id="3074" name="Picture 2" descr="https://www.datameer.com/wp-content/uploads/2018/02/big-data-landscape-201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1" y="1002030"/>
            <a:ext cx="7458075" cy="56064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765931" y="6590184"/>
            <a:ext cx="3145413" cy="230832"/>
          </a:xfrm>
          <a:prstGeom prst="rect">
            <a:avLst/>
          </a:prstGeom>
          <a:noFill/>
        </p:spPr>
        <p:txBody>
          <a:bodyPr wrap="none" rtlCol="0">
            <a:spAutoFit/>
          </a:bodyPr>
          <a:lstStyle/>
          <a:p>
            <a:r>
              <a:rPr lang="en-US" sz="900" dirty="0"/>
              <a:t>Source: </a:t>
            </a:r>
            <a:r>
              <a:rPr lang="en-US" sz="900" dirty="0">
                <a:hlinkClick r:id="rId4"/>
              </a:rPr>
              <a:t>https://www.datameer.com/blog/big-data-ecosystem</a:t>
            </a:r>
            <a:r>
              <a:rPr lang="en-US" sz="900" dirty="0" smtClean="0">
                <a:hlinkClick r:id="rId4"/>
              </a:rPr>
              <a:t>/</a:t>
            </a:r>
            <a:endParaRPr lang="en-US" sz="900" dirty="0"/>
          </a:p>
        </p:txBody>
      </p:sp>
    </p:spTree>
    <p:extLst>
      <p:ext uri="{BB962C8B-B14F-4D97-AF65-F5344CB8AC3E}">
        <p14:creationId xmlns:p14="http://schemas.microsoft.com/office/powerpoint/2010/main" val="411731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Product </a:t>
            </a:r>
            <a:r>
              <a:rPr lang="en-US" dirty="0" smtClean="0"/>
              <a:t>Development</a:t>
            </a:r>
          </a:p>
          <a:p>
            <a:r>
              <a:rPr lang="en-US" dirty="0"/>
              <a:t>Predictive </a:t>
            </a:r>
            <a:r>
              <a:rPr lang="en-US" dirty="0" smtClean="0"/>
              <a:t>Maintenance</a:t>
            </a:r>
          </a:p>
          <a:p>
            <a:r>
              <a:rPr lang="en-US" dirty="0"/>
              <a:t>Customer </a:t>
            </a:r>
            <a:r>
              <a:rPr lang="en-US" dirty="0" smtClean="0"/>
              <a:t>Experience</a:t>
            </a:r>
          </a:p>
          <a:p>
            <a:r>
              <a:rPr lang="en-US" dirty="0"/>
              <a:t>Fraud and </a:t>
            </a:r>
            <a:r>
              <a:rPr lang="en-US" dirty="0" smtClean="0"/>
              <a:t>Compliance</a:t>
            </a:r>
          </a:p>
          <a:p>
            <a:r>
              <a:rPr lang="en-US" dirty="0"/>
              <a:t>Machine </a:t>
            </a:r>
            <a:r>
              <a:rPr lang="en-US" dirty="0" smtClean="0"/>
              <a:t>Learning</a:t>
            </a:r>
          </a:p>
          <a:p>
            <a:r>
              <a:rPr lang="en-US" dirty="0"/>
              <a:t>Operational </a:t>
            </a:r>
            <a:r>
              <a:rPr lang="en-US" dirty="0" smtClean="0"/>
              <a:t>Efficiency</a:t>
            </a:r>
          </a:p>
          <a:p>
            <a:r>
              <a:rPr lang="en-US" dirty="0"/>
              <a:t>Drive </a:t>
            </a:r>
            <a:r>
              <a:rPr lang="en-US" dirty="0" smtClean="0"/>
              <a:t>Innovation</a:t>
            </a:r>
          </a:p>
          <a:p>
            <a:r>
              <a:rPr lang="en-US" dirty="0" smtClean="0"/>
              <a:t>…</a:t>
            </a:r>
            <a:endParaRPr lang="en-US" dirty="0"/>
          </a:p>
        </p:txBody>
      </p:sp>
      <p:sp>
        <p:nvSpPr>
          <p:cNvPr id="3" name="Title 2"/>
          <p:cNvSpPr>
            <a:spLocks noGrp="1"/>
          </p:cNvSpPr>
          <p:nvPr>
            <p:ph type="title"/>
          </p:nvPr>
        </p:nvSpPr>
        <p:spPr/>
        <p:txBody>
          <a:bodyPr/>
          <a:lstStyle/>
          <a:p>
            <a:r>
              <a:rPr lang="en-US" dirty="0"/>
              <a:t>Use Cases</a:t>
            </a:r>
          </a:p>
        </p:txBody>
      </p:sp>
      <p:sp>
        <p:nvSpPr>
          <p:cNvPr id="8" name="Footer Placeholder 7"/>
          <p:cNvSpPr>
            <a:spLocks noGrp="1"/>
          </p:cNvSpPr>
          <p:nvPr>
            <p:ph type="ftr" sz="quarter" idx="3"/>
          </p:nvPr>
        </p:nvSpPr>
        <p:spPr/>
        <p:txBody>
          <a:bodyPr/>
          <a:lstStyle/>
          <a:p>
            <a:r>
              <a:rPr lang="en-US" dirty="0" smtClean="0"/>
              <a:t>©2018 </a:t>
            </a:r>
            <a:r>
              <a:rPr lang="en-US" dirty="0" err="1" smtClean="0"/>
              <a:t>LogiGear</a:t>
            </a:r>
            <a:r>
              <a:rPr lang="en-US" dirty="0" smtClean="0"/>
              <a:t> Corporation</a:t>
            </a:r>
            <a:endParaRPr lang="en-US" dirty="0"/>
          </a:p>
        </p:txBody>
      </p:sp>
      <p:sp>
        <p:nvSpPr>
          <p:cNvPr id="9" name="Slide Number Placeholder 8"/>
          <p:cNvSpPr>
            <a:spLocks noGrp="1"/>
          </p:cNvSpPr>
          <p:nvPr>
            <p:ph type="sldNum" sz="quarter" idx="4"/>
          </p:nvPr>
        </p:nvSpPr>
        <p:spPr/>
        <p:txBody>
          <a:bodyPr/>
          <a:lstStyle/>
          <a:p>
            <a:fld id="{23B26BDA-DAC0-48E9-854E-EA529C3A123C}" type="slidenum">
              <a:rPr lang="en-US" smtClean="0"/>
              <a:pPr/>
              <a:t>15</a:t>
            </a:fld>
            <a:endParaRPr lang="en-US" dirty="0"/>
          </a:p>
        </p:txBody>
      </p:sp>
    </p:spTree>
    <p:extLst>
      <p:ext uri="{BB962C8B-B14F-4D97-AF65-F5344CB8AC3E}">
        <p14:creationId xmlns:p14="http://schemas.microsoft.com/office/powerpoint/2010/main" val="2193713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Government</a:t>
            </a:r>
          </a:p>
          <a:p>
            <a:r>
              <a:rPr lang="en-US" dirty="0" smtClean="0"/>
              <a:t>Manufacturing &amp; Marketing</a:t>
            </a:r>
            <a:endParaRPr lang="en-US" dirty="0" smtClean="0"/>
          </a:p>
          <a:p>
            <a:r>
              <a:rPr lang="en-US" dirty="0" smtClean="0"/>
              <a:t>Healthcare</a:t>
            </a:r>
          </a:p>
          <a:p>
            <a:r>
              <a:rPr lang="en-US" dirty="0" smtClean="0"/>
              <a:t>Education</a:t>
            </a:r>
          </a:p>
          <a:p>
            <a:r>
              <a:rPr lang="en-US" dirty="0" smtClean="0"/>
              <a:t>Media &amp; Entertainment</a:t>
            </a:r>
            <a:endParaRPr lang="en-US" dirty="0" smtClean="0"/>
          </a:p>
          <a:p>
            <a:r>
              <a:rPr lang="en-US" dirty="0" err="1" smtClean="0"/>
              <a:t>IoT</a:t>
            </a:r>
            <a:endParaRPr lang="en-US" dirty="0" smtClean="0"/>
          </a:p>
          <a:p>
            <a:r>
              <a:rPr lang="en-US" dirty="0" smtClean="0"/>
              <a:t>…</a:t>
            </a:r>
            <a:endParaRPr lang="en-US" dirty="0"/>
          </a:p>
        </p:txBody>
      </p:sp>
      <p:sp>
        <p:nvSpPr>
          <p:cNvPr id="3" name="Title 2"/>
          <p:cNvSpPr>
            <a:spLocks noGrp="1"/>
          </p:cNvSpPr>
          <p:nvPr>
            <p:ph type="title"/>
          </p:nvPr>
        </p:nvSpPr>
        <p:spPr/>
        <p:txBody>
          <a:bodyPr/>
          <a:lstStyle/>
          <a:p>
            <a:r>
              <a:rPr lang="en-US" dirty="0" smtClean="0"/>
              <a:t>Applications</a:t>
            </a:r>
            <a:endParaRPr lang="en-US" dirty="0"/>
          </a:p>
        </p:txBody>
      </p:sp>
      <p:sp>
        <p:nvSpPr>
          <p:cNvPr id="8" name="Footer Placeholder 7"/>
          <p:cNvSpPr>
            <a:spLocks noGrp="1"/>
          </p:cNvSpPr>
          <p:nvPr>
            <p:ph type="ftr" sz="quarter" idx="3"/>
          </p:nvPr>
        </p:nvSpPr>
        <p:spPr/>
        <p:txBody>
          <a:bodyPr/>
          <a:lstStyle/>
          <a:p>
            <a:r>
              <a:rPr lang="en-US" dirty="0" smtClean="0"/>
              <a:t>©2018 </a:t>
            </a:r>
            <a:r>
              <a:rPr lang="en-US" dirty="0" err="1" smtClean="0"/>
              <a:t>LogiGear</a:t>
            </a:r>
            <a:r>
              <a:rPr lang="en-US" dirty="0" smtClean="0"/>
              <a:t> Corporation</a:t>
            </a:r>
            <a:endParaRPr lang="en-US" dirty="0"/>
          </a:p>
        </p:txBody>
      </p:sp>
      <p:sp>
        <p:nvSpPr>
          <p:cNvPr id="9" name="Slide Number Placeholder 8"/>
          <p:cNvSpPr>
            <a:spLocks noGrp="1"/>
          </p:cNvSpPr>
          <p:nvPr>
            <p:ph type="sldNum" sz="quarter" idx="4"/>
          </p:nvPr>
        </p:nvSpPr>
        <p:spPr/>
        <p:txBody>
          <a:bodyPr/>
          <a:lstStyle/>
          <a:p>
            <a:fld id="{23B26BDA-DAC0-48E9-854E-EA529C3A123C}" type="slidenum">
              <a:rPr lang="en-US" smtClean="0"/>
              <a:pPr/>
              <a:t>16</a:t>
            </a:fld>
            <a:endParaRPr lang="en-US" dirty="0"/>
          </a:p>
        </p:txBody>
      </p:sp>
    </p:spTree>
    <p:extLst>
      <p:ext uri="{BB962C8B-B14F-4D97-AF65-F5344CB8AC3E}">
        <p14:creationId xmlns:p14="http://schemas.microsoft.com/office/powerpoint/2010/main" val="2149780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Applications (cont.): Healthcare sample</a:t>
            </a:r>
            <a:endParaRPr lang="en-US" dirty="0"/>
          </a:p>
        </p:txBody>
      </p:sp>
      <p:sp>
        <p:nvSpPr>
          <p:cNvPr id="8" name="Footer Placeholder 7"/>
          <p:cNvSpPr>
            <a:spLocks noGrp="1"/>
          </p:cNvSpPr>
          <p:nvPr>
            <p:ph type="ftr" sz="quarter" idx="3"/>
          </p:nvPr>
        </p:nvSpPr>
        <p:spPr/>
        <p:txBody>
          <a:bodyPr/>
          <a:lstStyle/>
          <a:p>
            <a:r>
              <a:rPr lang="en-US" dirty="0" smtClean="0"/>
              <a:t>©2018 </a:t>
            </a:r>
            <a:r>
              <a:rPr lang="en-US" dirty="0" err="1" smtClean="0"/>
              <a:t>LogiGear</a:t>
            </a:r>
            <a:r>
              <a:rPr lang="en-US" dirty="0" smtClean="0"/>
              <a:t> Corporation</a:t>
            </a:r>
            <a:endParaRPr lang="en-US" dirty="0"/>
          </a:p>
        </p:txBody>
      </p:sp>
      <p:sp>
        <p:nvSpPr>
          <p:cNvPr id="9" name="Slide Number Placeholder 8"/>
          <p:cNvSpPr>
            <a:spLocks noGrp="1"/>
          </p:cNvSpPr>
          <p:nvPr>
            <p:ph type="sldNum" sz="quarter" idx="4"/>
          </p:nvPr>
        </p:nvSpPr>
        <p:spPr/>
        <p:txBody>
          <a:bodyPr/>
          <a:lstStyle/>
          <a:p>
            <a:fld id="{23B26BDA-DAC0-48E9-854E-EA529C3A123C}" type="slidenum">
              <a:rPr lang="en-US" smtClean="0"/>
              <a:pPr/>
              <a:t>17</a:t>
            </a:fld>
            <a:endParaRPr lang="en-US" dirty="0"/>
          </a:p>
        </p:txBody>
      </p:sp>
      <p:pic>
        <p:nvPicPr>
          <p:cNvPr id="4098" name="Picture 2" descr="Big Data in Healthcare - Big Data Applications - Edurek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43000"/>
            <a:ext cx="8839200" cy="47391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53864" y="6019800"/>
            <a:ext cx="4599336" cy="230832"/>
          </a:xfrm>
          <a:prstGeom prst="rect">
            <a:avLst/>
          </a:prstGeom>
          <a:noFill/>
        </p:spPr>
        <p:txBody>
          <a:bodyPr wrap="none" rtlCol="0">
            <a:spAutoFit/>
          </a:bodyPr>
          <a:lstStyle/>
          <a:p>
            <a:r>
              <a:rPr lang="en-US" sz="900" dirty="0"/>
              <a:t>Source: </a:t>
            </a:r>
            <a:r>
              <a:rPr lang="en-US" sz="900" dirty="0">
                <a:hlinkClick r:id="rId4"/>
              </a:rPr>
              <a:t>https://www.edureka.co/blog/big-data-applications-revolutionizing-various-domains</a:t>
            </a:r>
            <a:r>
              <a:rPr lang="en-US" sz="900" dirty="0" smtClean="0">
                <a:hlinkClick r:id="rId4"/>
              </a:rPr>
              <a:t>/</a:t>
            </a:r>
            <a:endParaRPr lang="en-US" sz="900" dirty="0"/>
          </a:p>
        </p:txBody>
      </p:sp>
    </p:spTree>
    <p:extLst>
      <p:ext uri="{BB962C8B-B14F-4D97-AF65-F5344CB8AC3E}">
        <p14:creationId xmlns:p14="http://schemas.microsoft.com/office/powerpoint/2010/main" val="2571783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Align Big Data with Specific Business </a:t>
            </a:r>
            <a:r>
              <a:rPr lang="en-US" dirty="0" smtClean="0"/>
              <a:t>Goals</a:t>
            </a:r>
          </a:p>
          <a:p>
            <a:r>
              <a:rPr lang="en-US" dirty="0"/>
              <a:t>Ease Skills Shortage with Standards and </a:t>
            </a:r>
            <a:r>
              <a:rPr lang="en-US" dirty="0" smtClean="0"/>
              <a:t>Governance</a:t>
            </a:r>
          </a:p>
          <a:p>
            <a:r>
              <a:rPr lang="en-US" dirty="0"/>
              <a:t>Optimize Knowledge Transfer with a Center of </a:t>
            </a:r>
            <a:r>
              <a:rPr lang="en-US" dirty="0" smtClean="0"/>
              <a:t>Excellence</a:t>
            </a:r>
          </a:p>
          <a:p>
            <a:r>
              <a:rPr lang="en-US" dirty="0"/>
              <a:t>Top Payoff Is Aligning Unstructured with Structured </a:t>
            </a:r>
            <a:r>
              <a:rPr lang="en-US" dirty="0" smtClean="0"/>
              <a:t>Data</a:t>
            </a:r>
          </a:p>
          <a:p>
            <a:r>
              <a:rPr lang="en-US" dirty="0"/>
              <a:t>Plan Your Discovery Lab for </a:t>
            </a:r>
            <a:r>
              <a:rPr lang="en-US" dirty="0" smtClean="0"/>
              <a:t>Performance</a:t>
            </a:r>
          </a:p>
          <a:p>
            <a:r>
              <a:rPr lang="en-US" dirty="0"/>
              <a:t>Align with the Cloud Operating </a:t>
            </a:r>
            <a:r>
              <a:rPr lang="en-US" dirty="0" smtClean="0"/>
              <a:t>Model</a:t>
            </a:r>
          </a:p>
          <a:p>
            <a:r>
              <a:rPr lang="en-US" dirty="0" smtClean="0"/>
              <a:t>…</a:t>
            </a:r>
            <a:endParaRPr lang="en-US" dirty="0"/>
          </a:p>
        </p:txBody>
      </p:sp>
      <p:sp>
        <p:nvSpPr>
          <p:cNvPr id="3" name="Title 2"/>
          <p:cNvSpPr>
            <a:spLocks noGrp="1"/>
          </p:cNvSpPr>
          <p:nvPr>
            <p:ph type="title"/>
          </p:nvPr>
        </p:nvSpPr>
        <p:spPr/>
        <p:txBody>
          <a:bodyPr/>
          <a:lstStyle/>
          <a:p>
            <a:r>
              <a:rPr lang="en-US" dirty="0" smtClean="0"/>
              <a:t>Best Practices</a:t>
            </a:r>
            <a:endParaRPr lang="en-US" dirty="0"/>
          </a:p>
        </p:txBody>
      </p:sp>
      <p:sp>
        <p:nvSpPr>
          <p:cNvPr id="8" name="Footer Placeholder 7"/>
          <p:cNvSpPr>
            <a:spLocks noGrp="1"/>
          </p:cNvSpPr>
          <p:nvPr>
            <p:ph type="ftr" sz="quarter" idx="3"/>
          </p:nvPr>
        </p:nvSpPr>
        <p:spPr/>
        <p:txBody>
          <a:bodyPr/>
          <a:lstStyle/>
          <a:p>
            <a:r>
              <a:rPr lang="en-US" dirty="0" smtClean="0"/>
              <a:t>©2018 </a:t>
            </a:r>
            <a:r>
              <a:rPr lang="en-US" dirty="0" err="1" smtClean="0"/>
              <a:t>LogiGear</a:t>
            </a:r>
            <a:r>
              <a:rPr lang="en-US" dirty="0" smtClean="0"/>
              <a:t> Corporation</a:t>
            </a:r>
            <a:endParaRPr lang="en-US" dirty="0"/>
          </a:p>
        </p:txBody>
      </p:sp>
      <p:sp>
        <p:nvSpPr>
          <p:cNvPr id="9" name="Slide Number Placeholder 8"/>
          <p:cNvSpPr>
            <a:spLocks noGrp="1"/>
          </p:cNvSpPr>
          <p:nvPr>
            <p:ph type="sldNum" sz="quarter" idx="4"/>
          </p:nvPr>
        </p:nvSpPr>
        <p:spPr/>
        <p:txBody>
          <a:bodyPr/>
          <a:lstStyle/>
          <a:p>
            <a:fld id="{23B26BDA-DAC0-48E9-854E-EA529C3A123C}" type="slidenum">
              <a:rPr lang="en-US" smtClean="0"/>
              <a:pPr/>
              <a:t>18</a:t>
            </a:fld>
            <a:endParaRPr lang="en-US" dirty="0"/>
          </a:p>
        </p:txBody>
      </p:sp>
    </p:spTree>
    <p:extLst>
      <p:ext uri="{BB962C8B-B14F-4D97-AF65-F5344CB8AC3E}">
        <p14:creationId xmlns:p14="http://schemas.microsoft.com/office/powerpoint/2010/main" val="26228125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953000"/>
          </a:xfrm>
        </p:spPr>
        <p:txBody>
          <a:bodyPr/>
          <a:lstStyle/>
          <a:p>
            <a:r>
              <a:rPr lang="en-US" dirty="0" smtClean="0"/>
              <a:t>Big (doubling </a:t>
            </a:r>
            <a:r>
              <a:rPr lang="en-US" dirty="0"/>
              <a:t>in size about every two </a:t>
            </a:r>
            <a:r>
              <a:rPr lang="en-US" dirty="0" smtClean="0"/>
              <a:t>years)</a:t>
            </a:r>
            <a:endParaRPr lang="en-US" dirty="0" smtClean="0"/>
          </a:p>
          <a:p>
            <a:r>
              <a:rPr lang="en-US" dirty="0" smtClean="0"/>
              <a:t>Clean data (50 - </a:t>
            </a:r>
            <a:r>
              <a:rPr lang="en-US" dirty="0"/>
              <a:t>80 </a:t>
            </a:r>
            <a:r>
              <a:rPr lang="en-US" dirty="0" smtClean="0"/>
              <a:t>% time  for curating </a:t>
            </a:r>
            <a:r>
              <a:rPr lang="en-US" dirty="0"/>
              <a:t>and preparing </a:t>
            </a:r>
            <a:r>
              <a:rPr lang="en-US" dirty="0" smtClean="0"/>
              <a:t>data)</a:t>
            </a:r>
          </a:p>
          <a:p>
            <a:r>
              <a:rPr lang="en-US" dirty="0"/>
              <a:t>Shortage of Data </a:t>
            </a:r>
            <a:r>
              <a:rPr lang="en-US" dirty="0" smtClean="0"/>
              <a:t>Scientists</a:t>
            </a:r>
            <a:endParaRPr lang="en-US" dirty="0"/>
          </a:p>
          <a:p>
            <a:r>
              <a:rPr lang="en-US" dirty="0" smtClean="0"/>
              <a:t>New </a:t>
            </a:r>
            <a:r>
              <a:rPr lang="en-US" dirty="0"/>
              <a:t>Skill Profiles and </a:t>
            </a:r>
            <a:r>
              <a:rPr lang="en-US" dirty="0" smtClean="0"/>
              <a:t>Technologies</a:t>
            </a:r>
          </a:p>
          <a:p>
            <a:pPr lvl="1"/>
            <a:r>
              <a:rPr lang="en-US" dirty="0" smtClean="0"/>
              <a:t>Technology </a:t>
            </a:r>
            <a:r>
              <a:rPr lang="en-US" dirty="0"/>
              <a:t>is changing at a rapid </a:t>
            </a:r>
            <a:r>
              <a:rPr lang="en-US" dirty="0" smtClean="0"/>
              <a:t>pace (</a:t>
            </a:r>
            <a:r>
              <a:rPr lang="en-US" dirty="0"/>
              <a:t>Apache </a:t>
            </a:r>
            <a:r>
              <a:rPr lang="en-US" dirty="0" smtClean="0"/>
              <a:t>Hadoop -&gt; </a:t>
            </a:r>
            <a:r>
              <a:rPr lang="en-US" dirty="0"/>
              <a:t>Apache </a:t>
            </a:r>
            <a:r>
              <a:rPr lang="en-US" dirty="0" smtClean="0"/>
              <a:t>Spark -&gt; Combination)</a:t>
            </a:r>
          </a:p>
          <a:p>
            <a:pPr lvl="1"/>
            <a:r>
              <a:rPr lang="en-US" dirty="0" smtClean="0"/>
              <a:t>Parallel Processing, Distributed Technology, Data Mining, NoSQL</a:t>
            </a:r>
          </a:p>
          <a:p>
            <a:r>
              <a:rPr lang="en-US" dirty="0" smtClean="0"/>
              <a:t>Data Privacy &amp; Data Security</a:t>
            </a:r>
          </a:p>
          <a:p>
            <a:r>
              <a:rPr lang="en-US" dirty="0"/>
              <a:t>Getting Real-time </a:t>
            </a:r>
            <a:r>
              <a:rPr lang="en-US" dirty="0" smtClean="0"/>
              <a:t>Insights</a:t>
            </a:r>
          </a:p>
          <a:p>
            <a:r>
              <a:rPr lang="en-US" dirty="0" smtClean="0"/>
              <a:t>Cost</a:t>
            </a:r>
            <a:endParaRPr lang="en-US" dirty="0"/>
          </a:p>
          <a:p>
            <a:r>
              <a:rPr lang="en-US" dirty="0" smtClean="0"/>
              <a:t>…</a:t>
            </a:r>
            <a:endParaRPr lang="en-US" dirty="0" smtClean="0"/>
          </a:p>
          <a:p>
            <a:endParaRPr lang="en-US" dirty="0"/>
          </a:p>
        </p:txBody>
      </p:sp>
      <p:sp>
        <p:nvSpPr>
          <p:cNvPr id="3" name="Title 2"/>
          <p:cNvSpPr>
            <a:spLocks noGrp="1"/>
          </p:cNvSpPr>
          <p:nvPr>
            <p:ph type="title"/>
          </p:nvPr>
        </p:nvSpPr>
        <p:spPr/>
        <p:txBody>
          <a:bodyPr/>
          <a:lstStyle/>
          <a:p>
            <a:r>
              <a:rPr lang="en-US" b="1" dirty="0" smtClean="0"/>
              <a:t>Challenges</a:t>
            </a:r>
            <a:endParaRPr lang="en-US" dirty="0"/>
          </a:p>
        </p:txBody>
      </p:sp>
      <p:sp>
        <p:nvSpPr>
          <p:cNvPr id="8" name="Footer Placeholder 7"/>
          <p:cNvSpPr>
            <a:spLocks noGrp="1"/>
          </p:cNvSpPr>
          <p:nvPr>
            <p:ph type="ftr" sz="quarter" idx="3"/>
          </p:nvPr>
        </p:nvSpPr>
        <p:spPr/>
        <p:txBody>
          <a:bodyPr/>
          <a:lstStyle/>
          <a:p>
            <a:r>
              <a:rPr lang="en-US" dirty="0" smtClean="0"/>
              <a:t>©2018 </a:t>
            </a:r>
            <a:r>
              <a:rPr lang="en-US" dirty="0" err="1" smtClean="0"/>
              <a:t>LogiGear</a:t>
            </a:r>
            <a:r>
              <a:rPr lang="en-US" dirty="0" smtClean="0"/>
              <a:t> Corporation</a:t>
            </a:r>
            <a:endParaRPr lang="en-US" dirty="0"/>
          </a:p>
        </p:txBody>
      </p:sp>
      <p:sp>
        <p:nvSpPr>
          <p:cNvPr id="9" name="Slide Number Placeholder 8"/>
          <p:cNvSpPr>
            <a:spLocks noGrp="1"/>
          </p:cNvSpPr>
          <p:nvPr>
            <p:ph type="sldNum" sz="quarter" idx="4"/>
          </p:nvPr>
        </p:nvSpPr>
        <p:spPr/>
        <p:txBody>
          <a:bodyPr/>
          <a:lstStyle/>
          <a:p>
            <a:fld id="{23B26BDA-DAC0-48E9-854E-EA529C3A123C}" type="slidenum">
              <a:rPr lang="en-US" smtClean="0"/>
              <a:pPr/>
              <a:t>19</a:t>
            </a:fld>
            <a:endParaRPr lang="en-US" dirty="0"/>
          </a:p>
        </p:txBody>
      </p:sp>
    </p:spTree>
    <p:extLst>
      <p:ext uri="{BB962C8B-B14F-4D97-AF65-F5344CB8AC3E}">
        <p14:creationId xmlns:p14="http://schemas.microsoft.com/office/powerpoint/2010/main" val="2451754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History</a:t>
            </a:r>
            <a:endParaRPr lang="en-US" dirty="0" smtClean="0"/>
          </a:p>
          <a:p>
            <a:r>
              <a:rPr lang="en-US" dirty="0" smtClean="0"/>
              <a:t>What is Big Data?</a:t>
            </a:r>
          </a:p>
          <a:p>
            <a:r>
              <a:rPr lang="en-US" dirty="0" smtClean="0"/>
              <a:t>How big is Big Data?</a:t>
            </a:r>
          </a:p>
          <a:p>
            <a:r>
              <a:rPr lang="en-US" dirty="0" smtClean="0"/>
              <a:t>Why Big Data?</a:t>
            </a:r>
          </a:p>
          <a:p>
            <a:r>
              <a:rPr lang="en-US" dirty="0" smtClean="0"/>
              <a:t>Value chain &amp; Components</a:t>
            </a:r>
            <a:endParaRPr lang="en-US" dirty="0" smtClean="0"/>
          </a:p>
          <a:p>
            <a:r>
              <a:rPr lang="en-US" dirty="0" smtClean="0"/>
              <a:t>Eco-system</a:t>
            </a:r>
            <a:endParaRPr lang="en-US" dirty="0" smtClean="0"/>
          </a:p>
          <a:p>
            <a:r>
              <a:rPr lang="en-US" dirty="0" smtClean="0"/>
              <a:t>Use case &amp; Applications</a:t>
            </a:r>
            <a:endParaRPr lang="en-US" dirty="0" smtClean="0"/>
          </a:p>
          <a:p>
            <a:r>
              <a:rPr lang="en-US" dirty="0" smtClean="0"/>
              <a:t>Challenges</a:t>
            </a:r>
          </a:p>
          <a:p>
            <a:r>
              <a:rPr lang="en-US" dirty="0" smtClean="0"/>
              <a:t>Hadoop</a:t>
            </a:r>
          </a:p>
          <a:p>
            <a:r>
              <a:rPr lang="en-US" dirty="0" smtClean="0"/>
              <a:t>Spark</a:t>
            </a:r>
            <a:endParaRPr lang="en-US" dirty="0" smtClean="0"/>
          </a:p>
        </p:txBody>
      </p:sp>
      <p:sp>
        <p:nvSpPr>
          <p:cNvPr id="3" name="Title 2"/>
          <p:cNvSpPr>
            <a:spLocks noGrp="1"/>
          </p:cNvSpPr>
          <p:nvPr>
            <p:ph type="title"/>
          </p:nvPr>
        </p:nvSpPr>
        <p:spPr/>
        <p:txBody>
          <a:bodyPr/>
          <a:lstStyle/>
          <a:p>
            <a:endParaRPr lang="en-US" dirty="0"/>
          </a:p>
        </p:txBody>
      </p:sp>
      <p:sp>
        <p:nvSpPr>
          <p:cNvPr id="8" name="Footer Placeholder 7"/>
          <p:cNvSpPr>
            <a:spLocks noGrp="1"/>
          </p:cNvSpPr>
          <p:nvPr>
            <p:ph type="ftr" sz="quarter" idx="3"/>
          </p:nvPr>
        </p:nvSpPr>
        <p:spPr/>
        <p:txBody>
          <a:bodyPr/>
          <a:lstStyle/>
          <a:p>
            <a:r>
              <a:rPr lang="en-US" dirty="0" smtClean="0"/>
              <a:t>©2018 </a:t>
            </a:r>
            <a:r>
              <a:rPr lang="en-US" dirty="0" err="1" smtClean="0"/>
              <a:t>LogiGear</a:t>
            </a:r>
            <a:r>
              <a:rPr lang="en-US" dirty="0" smtClean="0"/>
              <a:t> Corporation</a:t>
            </a:r>
            <a:endParaRPr lang="en-US" dirty="0"/>
          </a:p>
        </p:txBody>
      </p:sp>
      <p:sp>
        <p:nvSpPr>
          <p:cNvPr id="9" name="Slide Number Placeholder 8"/>
          <p:cNvSpPr>
            <a:spLocks noGrp="1"/>
          </p:cNvSpPr>
          <p:nvPr>
            <p:ph type="sldNum" sz="quarter" idx="4"/>
          </p:nvPr>
        </p:nvSpPr>
        <p:spPr/>
        <p:txBody>
          <a:bodyPr/>
          <a:lstStyle/>
          <a:p>
            <a:fld id="{23B26BDA-DAC0-48E9-854E-EA529C3A123C}" type="slidenum">
              <a:rPr lang="en-US" smtClean="0"/>
              <a:pPr/>
              <a:t>2</a:t>
            </a:fld>
            <a:endParaRPr lang="en-US" dirty="0"/>
          </a:p>
        </p:txBody>
      </p:sp>
    </p:spTree>
    <p:extLst>
      <p:ext uri="{BB962C8B-B14F-4D97-AF65-F5344CB8AC3E}">
        <p14:creationId xmlns:p14="http://schemas.microsoft.com/office/powerpoint/2010/main" val="1385238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set of open source programs and procedures </a:t>
            </a:r>
            <a:r>
              <a:rPr lang="en-US" dirty="0" smtClean="0"/>
              <a:t>which </a:t>
            </a:r>
            <a:r>
              <a:rPr lang="en-US" dirty="0"/>
              <a:t>anyone can use as the "backbone" of their big data operations</a:t>
            </a:r>
            <a:r>
              <a:rPr lang="en-US" dirty="0" smtClean="0"/>
              <a:t>.</a:t>
            </a:r>
          </a:p>
          <a:p>
            <a:pPr lvl="1"/>
            <a:r>
              <a:rPr lang="en-US" dirty="0"/>
              <a:t>Distributed </a:t>
            </a:r>
            <a:r>
              <a:rPr lang="en-US" dirty="0" smtClean="0"/>
              <a:t>File-System (HDFS)</a:t>
            </a:r>
            <a:endParaRPr lang="en-US" dirty="0" smtClean="0"/>
          </a:p>
          <a:p>
            <a:pPr lvl="1"/>
            <a:r>
              <a:rPr lang="en-US" dirty="0" err="1" smtClean="0"/>
              <a:t>MapReduce</a:t>
            </a:r>
            <a:endParaRPr lang="en-US" dirty="0" smtClean="0"/>
          </a:p>
          <a:p>
            <a:pPr lvl="1"/>
            <a:r>
              <a:rPr lang="en-US" dirty="0"/>
              <a:t>Hadoop </a:t>
            </a:r>
            <a:r>
              <a:rPr lang="en-US" dirty="0" smtClean="0"/>
              <a:t>Common</a:t>
            </a:r>
          </a:p>
          <a:p>
            <a:pPr lvl="1"/>
            <a:r>
              <a:rPr lang="en-US" dirty="0" smtClean="0"/>
              <a:t>YARN </a:t>
            </a:r>
            <a:r>
              <a:rPr lang="en-US" dirty="0"/>
              <a:t> (Yet Another Resource Negotiator)</a:t>
            </a:r>
            <a:endParaRPr lang="en-US" dirty="0" smtClean="0"/>
          </a:p>
          <a:p>
            <a:endParaRPr lang="en-US" dirty="0"/>
          </a:p>
        </p:txBody>
      </p:sp>
      <p:sp>
        <p:nvSpPr>
          <p:cNvPr id="3" name="Title 2"/>
          <p:cNvSpPr>
            <a:spLocks noGrp="1"/>
          </p:cNvSpPr>
          <p:nvPr>
            <p:ph type="title"/>
          </p:nvPr>
        </p:nvSpPr>
        <p:spPr/>
        <p:txBody>
          <a:bodyPr/>
          <a:lstStyle/>
          <a:p>
            <a:r>
              <a:rPr lang="en-US" b="1" dirty="0" smtClean="0"/>
              <a:t>Hadoop</a:t>
            </a:r>
            <a:endParaRPr lang="en-US" dirty="0"/>
          </a:p>
        </p:txBody>
      </p:sp>
      <p:sp>
        <p:nvSpPr>
          <p:cNvPr id="8" name="Footer Placeholder 7"/>
          <p:cNvSpPr>
            <a:spLocks noGrp="1"/>
          </p:cNvSpPr>
          <p:nvPr>
            <p:ph type="ftr" sz="quarter" idx="3"/>
          </p:nvPr>
        </p:nvSpPr>
        <p:spPr/>
        <p:txBody>
          <a:bodyPr/>
          <a:lstStyle/>
          <a:p>
            <a:r>
              <a:rPr lang="en-US" dirty="0" smtClean="0"/>
              <a:t>©2018 </a:t>
            </a:r>
            <a:r>
              <a:rPr lang="en-US" dirty="0" err="1" smtClean="0"/>
              <a:t>LogiGear</a:t>
            </a:r>
            <a:r>
              <a:rPr lang="en-US" dirty="0" smtClean="0"/>
              <a:t> Corporation</a:t>
            </a:r>
            <a:endParaRPr lang="en-US" dirty="0"/>
          </a:p>
        </p:txBody>
      </p:sp>
      <p:sp>
        <p:nvSpPr>
          <p:cNvPr id="9" name="Slide Number Placeholder 8"/>
          <p:cNvSpPr>
            <a:spLocks noGrp="1"/>
          </p:cNvSpPr>
          <p:nvPr>
            <p:ph type="sldNum" sz="quarter" idx="4"/>
          </p:nvPr>
        </p:nvSpPr>
        <p:spPr/>
        <p:txBody>
          <a:bodyPr/>
          <a:lstStyle/>
          <a:p>
            <a:fld id="{23B26BDA-DAC0-48E9-854E-EA529C3A123C}" type="slidenum">
              <a:rPr lang="en-US" smtClean="0"/>
              <a:pPr/>
              <a:t>20</a:t>
            </a:fld>
            <a:endParaRPr lang="en-US" dirty="0"/>
          </a:p>
        </p:txBody>
      </p:sp>
    </p:spTree>
    <p:extLst>
      <p:ext uri="{BB962C8B-B14F-4D97-AF65-F5344CB8AC3E}">
        <p14:creationId xmlns:p14="http://schemas.microsoft.com/office/powerpoint/2010/main" val="2506187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Hadoop (cont</a:t>
            </a:r>
            <a:r>
              <a:rPr lang="en-US" b="1" dirty="0" smtClean="0"/>
              <a:t>.)</a:t>
            </a:r>
            <a:endParaRPr lang="en-US" dirty="0"/>
          </a:p>
        </p:txBody>
      </p:sp>
      <p:sp>
        <p:nvSpPr>
          <p:cNvPr id="8" name="Footer Placeholder 7"/>
          <p:cNvSpPr>
            <a:spLocks noGrp="1"/>
          </p:cNvSpPr>
          <p:nvPr>
            <p:ph type="ftr" sz="quarter" idx="3"/>
          </p:nvPr>
        </p:nvSpPr>
        <p:spPr/>
        <p:txBody>
          <a:bodyPr/>
          <a:lstStyle/>
          <a:p>
            <a:r>
              <a:rPr lang="en-US" dirty="0" smtClean="0"/>
              <a:t>©2018 </a:t>
            </a:r>
            <a:r>
              <a:rPr lang="en-US" dirty="0" err="1" smtClean="0"/>
              <a:t>LogiGear</a:t>
            </a:r>
            <a:r>
              <a:rPr lang="en-US" dirty="0" smtClean="0"/>
              <a:t> Corporation</a:t>
            </a:r>
            <a:endParaRPr lang="en-US" dirty="0"/>
          </a:p>
        </p:txBody>
      </p:sp>
      <p:sp>
        <p:nvSpPr>
          <p:cNvPr id="9" name="Slide Number Placeholder 8"/>
          <p:cNvSpPr>
            <a:spLocks noGrp="1"/>
          </p:cNvSpPr>
          <p:nvPr>
            <p:ph type="sldNum" sz="quarter" idx="4"/>
          </p:nvPr>
        </p:nvSpPr>
        <p:spPr/>
        <p:txBody>
          <a:bodyPr/>
          <a:lstStyle/>
          <a:p>
            <a:fld id="{23B26BDA-DAC0-48E9-854E-EA529C3A123C}" type="slidenum">
              <a:rPr lang="en-US" smtClean="0"/>
              <a:pPr/>
              <a:t>21</a:t>
            </a:fld>
            <a:endParaRPr lang="en-US" dirty="0"/>
          </a:p>
        </p:txBody>
      </p:sp>
      <p:pic>
        <p:nvPicPr>
          <p:cNvPr id="5122" name="Picture 2" descr="What is Hado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142" y="990600"/>
            <a:ext cx="7119257" cy="553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705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Apache Spark™</a:t>
            </a:r>
            <a:r>
              <a:rPr lang="en-US" dirty="0"/>
              <a:t> is a unified analytics engine for large-scale data processing</a:t>
            </a:r>
            <a:r>
              <a:rPr lang="en-US" dirty="0" smtClean="0"/>
              <a:t>.</a:t>
            </a:r>
          </a:p>
          <a:p>
            <a:r>
              <a:rPr lang="en-US" dirty="0"/>
              <a:t>Combine SQL, streaming, and complex analytics</a:t>
            </a:r>
            <a:r>
              <a:rPr lang="en-US" dirty="0" smtClean="0"/>
              <a:t>.</a:t>
            </a:r>
          </a:p>
          <a:p>
            <a:r>
              <a:rPr lang="it-IT" dirty="0"/>
              <a:t>Java, Scala, Python, R, and SQL</a:t>
            </a:r>
            <a:r>
              <a:rPr lang="it-IT" dirty="0" smtClean="0"/>
              <a:t>.</a:t>
            </a:r>
          </a:p>
          <a:p>
            <a:r>
              <a:rPr lang="en-US" dirty="0"/>
              <a:t>R</a:t>
            </a:r>
            <a:r>
              <a:rPr lang="en-US" dirty="0" smtClean="0"/>
              <a:t>uns </a:t>
            </a:r>
            <a:r>
              <a:rPr lang="en-US" dirty="0"/>
              <a:t>on Hadoop, Apache </a:t>
            </a:r>
            <a:r>
              <a:rPr lang="en-US" dirty="0" err="1"/>
              <a:t>Mesos</a:t>
            </a:r>
            <a:r>
              <a:rPr lang="en-US" dirty="0"/>
              <a:t>, </a:t>
            </a:r>
            <a:r>
              <a:rPr lang="en-US" dirty="0" err="1"/>
              <a:t>Kubernetes</a:t>
            </a:r>
            <a:r>
              <a:rPr lang="en-US" dirty="0"/>
              <a:t>, standalone, or in the cloud. It can access diverse data sources.</a:t>
            </a:r>
          </a:p>
        </p:txBody>
      </p:sp>
      <p:sp>
        <p:nvSpPr>
          <p:cNvPr id="3" name="Title 2"/>
          <p:cNvSpPr>
            <a:spLocks noGrp="1"/>
          </p:cNvSpPr>
          <p:nvPr>
            <p:ph type="title"/>
          </p:nvPr>
        </p:nvSpPr>
        <p:spPr/>
        <p:txBody>
          <a:bodyPr/>
          <a:lstStyle/>
          <a:p>
            <a:r>
              <a:rPr lang="en-US" dirty="0" smtClean="0"/>
              <a:t>Spark (</a:t>
            </a:r>
            <a:r>
              <a:rPr lang="en-US" dirty="0" err="1" smtClean="0"/>
              <a:t>cont</a:t>
            </a:r>
            <a:r>
              <a:rPr lang="en-US" dirty="0" smtClean="0"/>
              <a:t>)</a:t>
            </a:r>
            <a:endParaRPr lang="en-US" dirty="0"/>
          </a:p>
        </p:txBody>
      </p:sp>
      <p:sp>
        <p:nvSpPr>
          <p:cNvPr id="4" name="Footer Placeholder 3"/>
          <p:cNvSpPr>
            <a:spLocks noGrp="1"/>
          </p:cNvSpPr>
          <p:nvPr>
            <p:ph type="ftr" sz="quarter" idx="3"/>
          </p:nvPr>
        </p:nvSpPr>
        <p:spPr/>
        <p:txBody>
          <a:bodyPr/>
          <a:lstStyle/>
          <a:p>
            <a:r>
              <a:rPr lang="en-US" smtClean="0"/>
              <a:t>©2015 LogiGear Corporation</a:t>
            </a:r>
            <a:endParaRPr lang="en-US" dirty="0"/>
          </a:p>
        </p:txBody>
      </p:sp>
      <p:sp>
        <p:nvSpPr>
          <p:cNvPr id="5" name="Slide Number Placeholder 4"/>
          <p:cNvSpPr>
            <a:spLocks noGrp="1"/>
          </p:cNvSpPr>
          <p:nvPr>
            <p:ph type="sldNum" sz="quarter" idx="4"/>
          </p:nvPr>
        </p:nvSpPr>
        <p:spPr/>
        <p:txBody>
          <a:bodyPr/>
          <a:lstStyle/>
          <a:p>
            <a:fld id="{23B26BDA-DAC0-48E9-854E-EA529C3A123C}" type="slidenum">
              <a:rPr lang="en-US" smtClean="0"/>
              <a:pPr/>
              <a:t>22</a:t>
            </a:fld>
            <a:endParaRPr lang="en-US" dirty="0"/>
          </a:p>
        </p:txBody>
      </p:sp>
    </p:spTree>
    <p:extLst>
      <p:ext uri="{BB962C8B-B14F-4D97-AF65-F5344CB8AC3E}">
        <p14:creationId xmlns:p14="http://schemas.microsoft.com/office/powerpoint/2010/main" val="1894611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Spark</a:t>
            </a:r>
            <a:endParaRPr lang="en-US" dirty="0"/>
          </a:p>
        </p:txBody>
      </p:sp>
      <p:sp>
        <p:nvSpPr>
          <p:cNvPr id="4" name="Footer Placeholder 3"/>
          <p:cNvSpPr>
            <a:spLocks noGrp="1"/>
          </p:cNvSpPr>
          <p:nvPr>
            <p:ph type="ftr" sz="quarter" idx="3"/>
          </p:nvPr>
        </p:nvSpPr>
        <p:spPr/>
        <p:txBody>
          <a:bodyPr/>
          <a:lstStyle/>
          <a:p>
            <a:r>
              <a:rPr lang="en-US" smtClean="0"/>
              <a:t>©2015 LogiGear Corporation</a:t>
            </a:r>
            <a:endParaRPr lang="en-US" dirty="0"/>
          </a:p>
        </p:txBody>
      </p:sp>
      <p:sp>
        <p:nvSpPr>
          <p:cNvPr id="5" name="Slide Number Placeholder 4"/>
          <p:cNvSpPr>
            <a:spLocks noGrp="1"/>
          </p:cNvSpPr>
          <p:nvPr>
            <p:ph type="sldNum" sz="quarter" idx="4"/>
          </p:nvPr>
        </p:nvSpPr>
        <p:spPr/>
        <p:txBody>
          <a:bodyPr/>
          <a:lstStyle/>
          <a:p>
            <a:fld id="{23B26BDA-DAC0-48E9-854E-EA529C3A123C}" type="slidenum">
              <a:rPr lang="en-US" smtClean="0"/>
              <a:pPr/>
              <a:t>23</a:t>
            </a:fld>
            <a:endParaRPr lang="en-US" dirty="0"/>
          </a:p>
        </p:txBody>
      </p:sp>
      <p:pic>
        <p:nvPicPr>
          <p:cNvPr id="1026" name="Picture 2" descr="Future of Sp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742720" cy="4876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905000" y="6220198"/>
            <a:ext cx="4382931" cy="215444"/>
          </a:xfrm>
          <a:prstGeom prst="rect">
            <a:avLst/>
          </a:prstGeom>
          <a:noFill/>
        </p:spPr>
        <p:txBody>
          <a:bodyPr wrap="none" rtlCol="0">
            <a:spAutoFit/>
          </a:bodyPr>
          <a:lstStyle/>
          <a:p>
            <a:r>
              <a:rPr lang="en-US" sz="800" dirty="0"/>
              <a:t>Source: </a:t>
            </a:r>
            <a:r>
              <a:rPr lang="en-US" sz="800" dirty="0">
                <a:hlinkClick r:id="rId4"/>
              </a:rPr>
              <a:t>https://ogirardot.wordpress.com/2015/05/29/rdds-are-the-new-bytecode-of-apache-spark</a:t>
            </a:r>
            <a:r>
              <a:rPr lang="en-US" sz="800" dirty="0" smtClean="0">
                <a:hlinkClick r:id="rId4"/>
              </a:rPr>
              <a:t>/</a:t>
            </a:r>
            <a:endParaRPr lang="en-US" sz="800" dirty="0"/>
          </a:p>
        </p:txBody>
      </p:sp>
    </p:spTree>
    <p:extLst>
      <p:ext uri="{BB962C8B-B14F-4D97-AF65-F5344CB8AC3E}">
        <p14:creationId xmlns:p14="http://schemas.microsoft.com/office/powerpoint/2010/main" val="4140045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Hadoop vs Spark</a:t>
            </a:r>
            <a:endParaRPr lang="en-US" dirty="0"/>
          </a:p>
        </p:txBody>
      </p:sp>
      <p:sp>
        <p:nvSpPr>
          <p:cNvPr id="4" name="Footer Placeholder 3"/>
          <p:cNvSpPr>
            <a:spLocks noGrp="1"/>
          </p:cNvSpPr>
          <p:nvPr>
            <p:ph type="ftr" sz="quarter" idx="3"/>
          </p:nvPr>
        </p:nvSpPr>
        <p:spPr/>
        <p:txBody>
          <a:bodyPr/>
          <a:lstStyle/>
          <a:p>
            <a:r>
              <a:rPr lang="en-US" smtClean="0"/>
              <a:t>©2015 LogiGear Corporation</a:t>
            </a:r>
            <a:endParaRPr lang="en-US" dirty="0"/>
          </a:p>
        </p:txBody>
      </p:sp>
      <p:sp>
        <p:nvSpPr>
          <p:cNvPr id="5" name="Slide Number Placeholder 4"/>
          <p:cNvSpPr>
            <a:spLocks noGrp="1"/>
          </p:cNvSpPr>
          <p:nvPr>
            <p:ph type="sldNum" sz="quarter" idx="4"/>
          </p:nvPr>
        </p:nvSpPr>
        <p:spPr/>
        <p:txBody>
          <a:bodyPr/>
          <a:lstStyle/>
          <a:p>
            <a:fld id="{23B26BDA-DAC0-48E9-854E-EA529C3A123C}" type="slidenum">
              <a:rPr lang="en-US" smtClean="0"/>
              <a:pPr/>
              <a:t>24</a:t>
            </a:fld>
            <a:endParaRPr lang="en-US" dirty="0"/>
          </a:p>
        </p:txBody>
      </p:sp>
      <p:pic>
        <p:nvPicPr>
          <p:cNvPr id="2050" name="Picture 2" descr="Spark hadoop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990600"/>
            <a:ext cx="7086600" cy="54970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743200" y="6506289"/>
            <a:ext cx="3155031" cy="246221"/>
          </a:xfrm>
          <a:prstGeom prst="rect">
            <a:avLst/>
          </a:prstGeom>
          <a:noFill/>
        </p:spPr>
        <p:txBody>
          <a:bodyPr wrap="none" rtlCol="0">
            <a:spAutoFit/>
          </a:bodyPr>
          <a:lstStyle/>
          <a:p>
            <a:r>
              <a:rPr lang="en-US" sz="1000" dirty="0"/>
              <a:t>Source: </a:t>
            </a:r>
            <a:r>
              <a:rPr lang="en-US" sz="1000" dirty="0">
                <a:hlinkClick r:id="rId4"/>
              </a:rPr>
              <a:t>https://muniversity.mobi/blog/spark-vs-hadoop</a:t>
            </a:r>
            <a:r>
              <a:rPr lang="en-US" sz="1000" dirty="0" smtClean="0">
                <a:hlinkClick r:id="rId4"/>
              </a:rPr>
              <a:t>/</a:t>
            </a:r>
            <a:endParaRPr lang="en-US" sz="1000" dirty="0"/>
          </a:p>
        </p:txBody>
      </p:sp>
    </p:spTree>
    <p:extLst>
      <p:ext uri="{BB962C8B-B14F-4D97-AF65-F5344CB8AC3E}">
        <p14:creationId xmlns:p14="http://schemas.microsoft.com/office/powerpoint/2010/main" val="459575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t>
            </a:r>
            <a:endParaRPr lang="en-US" dirty="0"/>
          </a:p>
        </p:txBody>
      </p:sp>
      <p:sp>
        <p:nvSpPr>
          <p:cNvPr id="3" name="Title 2"/>
          <p:cNvSpPr>
            <a:spLocks noGrp="1"/>
          </p:cNvSpPr>
          <p:nvPr>
            <p:ph type="title"/>
          </p:nvPr>
        </p:nvSpPr>
        <p:spPr/>
        <p:txBody>
          <a:bodyPr/>
          <a:lstStyle/>
          <a:p>
            <a:r>
              <a:rPr lang="en-US" dirty="0" smtClean="0"/>
              <a:t>Big Data Testing</a:t>
            </a:r>
            <a:endParaRPr lang="en-US" dirty="0"/>
          </a:p>
        </p:txBody>
      </p:sp>
      <p:sp>
        <p:nvSpPr>
          <p:cNvPr id="4" name="Footer Placeholder 3"/>
          <p:cNvSpPr>
            <a:spLocks noGrp="1"/>
          </p:cNvSpPr>
          <p:nvPr>
            <p:ph type="ftr" sz="quarter" idx="3"/>
          </p:nvPr>
        </p:nvSpPr>
        <p:spPr/>
        <p:txBody>
          <a:bodyPr/>
          <a:lstStyle/>
          <a:p>
            <a:r>
              <a:rPr lang="en-US" smtClean="0"/>
              <a:t>©2015 LogiGear Corporation</a:t>
            </a:r>
            <a:endParaRPr lang="en-US" dirty="0"/>
          </a:p>
        </p:txBody>
      </p:sp>
      <p:sp>
        <p:nvSpPr>
          <p:cNvPr id="5" name="Slide Number Placeholder 4"/>
          <p:cNvSpPr>
            <a:spLocks noGrp="1"/>
          </p:cNvSpPr>
          <p:nvPr>
            <p:ph type="sldNum" sz="quarter" idx="4"/>
          </p:nvPr>
        </p:nvSpPr>
        <p:spPr/>
        <p:txBody>
          <a:bodyPr/>
          <a:lstStyle/>
          <a:p>
            <a:fld id="{23B26BDA-DAC0-48E9-854E-EA529C3A123C}" type="slidenum">
              <a:rPr lang="en-US" smtClean="0"/>
              <a:pPr/>
              <a:t>25</a:t>
            </a:fld>
            <a:endParaRPr lang="en-US" dirty="0"/>
          </a:p>
        </p:txBody>
      </p:sp>
    </p:spTree>
    <p:extLst>
      <p:ext uri="{BB962C8B-B14F-4D97-AF65-F5344CB8AC3E}">
        <p14:creationId xmlns:p14="http://schemas.microsoft.com/office/powerpoint/2010/main" val="978239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https://www.domo.com/blog/data-never-sleeps-5</a:t>
            </a:r>
            <a:r>
              <a:rPr lang="en-US" dirty="0" smtClean="0">
                <a:hlinkClick r:id="rId2"/>
              </a:rPr>
              <a:t>/</a:t>
            </a:r>
            <a:endParaRPr lang="en-US" dirty="0" smtClean="0"/>
          </a:p>
          <a:p>
            <a:r>
              <a:rPr lang="en-US" dirty="0">
                <a:hlinkClick r:id="rId3"/>
              </a:rPr>
              <a:t>https://</a:t>
            </a:r>
            <a:r>
              <a:rPr lang="en-US" dirty="0" smtClean="0">
                <a:hlinkClick r:id="rId3"/>
              </a:rPr>
              <a:t>en.wikipedia.org/wiki/Big_data</a:t>
            </a:r>
            <a:endParaRPr lang="en-US" dirty="0" smtClean="0"/>
          </a:p>
          <a:p>
            <a:r>
              <a:rPr lang="en-US" dirty="0">
                <a:hlinkClick r:id="rId4"/>
              </a:rPr>
              <a:t>https://</a:t>
            </a:r>
            <a:r>
              <a:rPr lang="en-US" dirty="0" smtClean="0">
                <a:hlinkClick r:id="rId4"/>
              </a:rPr>
              <a:t>www.oracle.com/big-data/guide/what-is-big-data.html</a:t>
            </a:r>
            <a:endParaRPr lang="en-US" dirty="0" smtClean="0"/>
          </a:p>
          <a:p>
            <a:r>
              <a:rPr lang="en-US" dirty="0"/>
              <a:t>The Big Data Value Chain: Definitions, Concepts, and Theoretical </a:t>
            </a:r>
            <a:r>
              <a:rPr lang="en-US" dirty="0" smtClean="0"/>
              <a:t>Approaches - </a:t>
            </a:r>
            <a:r>
              <a:rPr lang="en-US" dirty="0"/>
              <a:t>Edward </a:t>
            </a:r>
            <a:r>
              <a:rPr lang="en-US" dirty="0" smtClean="0"/>
              <a:t>Curry</a:t>
            </a:r>
          </a:p>
          <a:p>
            <a:r>
              <a:rPr lang="en-US">
                <a:hlinkClick r:id="rId5"/>
              </a:rPr>
              <a:t>https://spark.apache.org</a:t>
            </a:r>
            <a:r>
              <a:rPr lang="en-US" smtClean="0">
                <a:hlinkClick r:id="rId5"/>
              </a:rPr>
              <a:t>/</a:t>
            </a:r>
            <a:endParaRPr lang="en-US" smtClean="0"/>
          </a:p>
          <a:p>
            <a:endParaRPr lang="en-US" dirty="0"/>
          </a:p>
          <a:p>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
        <p:nvSpPr>
          <p:cNvPr id="8" name="Footer Placeholder 7"/>
          <p:cNvSpPr>
            <a:spLocks noGrp="1"/>
          </p:cNvSpPr>
          <p:nvPr>
            <p:ph type="ftr" sz="quarter" idx="3"/>
          </p:nvPr>
        </p:nvSpPr>
        <p:spPr/>
        <p:txBody>
          <a:bodyPr/>
          <a:lstStyle/>
          <a:p>
            <a:r>
              <a:rPr lang="en-US" dirty="0" smtClean="0"/>
              <a:t>©2018 </a:t>
            </a:r>
            <a:r>
              <a:rPr lang="en-US" dirty="0" err="1" smtClean="0"/>
              <a:t>LogiGear</a:t>
            </a:r>
            <a:r>
              <a:rPr lang="en-US" dirty="0" smtClean="0"/>
              <a:t> Corporation</a:t>
            </a:r>
            <a:endParaRPr lang="en-US" dirty="0"/>
          </a:p>
        </p:txBody>
      </p:sp>
      <p:sp>
        <p:nvSpPr>
          <p:cNvPr id="9" name="Slide Number Placeholder 8"/>
          <p:cNvSpPr>
            <a:spLocks noGrp="1"/>
          </p:cNvSpPr>
          <p:nvPr>
            <p:ph type="sldNum" sz="quarter" idx="4"/>
          </p:nvPr>
        </p:nvSpPr>
        <p:spPr/>
        <p:txBody>
          <a:bodyPr/>
          <a:lstStyle/>
          <a:p>
            <a:fld id="{23B26BDA-DAC0-48E9-854E-EA529C3A123C}" type="slidenum">
              <a:rPr lang="en-US" smtClean="0"/>
              <a:pPr/>
              <a:t>26</a:t>
            </a:fld>
            <a:endParaRPr lang="en-US" dirty="0"/>
          </a:p>
        </p:txBody>
      </p:sp>
    </p:spTree>
    <p:extLst>
      <p:ext uri="{BB962C8B-B14F-4D97-AF65-F5344CB8AC3E}">
        <p14:creationId xmlns:p14="http://schemas.microsoft.com/office/powerpoint/2010/main" val="375062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295400" y="2286000"/>
            <a:ext cx="6629400" cy="1066800"/>
          </a:xfrm>
          <a:prstGeom prst="rect">
            <a:avLst/>
          </a:prstGeom>
        </p:spPr>
        <p:txBody>
          <a:bodyPr anchor="ctr"/>
          <a:lstStyle>
            <a:lvl1pPr algn="ctr" defTabSz="914400" rtl="0" eaLnBrk="1" latinLnBrk="0" hangingPunct="1">
              <a:spcBef>
                <a:spcPct val="0"/>
              </a:spcBef>
              <a:buNone/>
              <a:defRPr sz="3200" b="1" kern="1200" cap="all" baseline="0">
                <a:solidFill>
                  <a:schemeClr val="tx1"/>
                </a:solidFill>
                <a:latin typeface="+mj-lt"/>
                <a:ea typeface="+mj-ea"/>
                <a:cs typeface="+mj-cs"/>
              </a:defRPr>
            </a:lvl1pPr>
          </a:lstStyle>
          <a:p>
            <a:r>
              <a:rPr lang="en-US" sz="3200" cap="none" dirty="0" smtClean="0">
                <a:solidFill>
                  <a:schemeClr val="bg1"/>
                </a:solidFill>
                <a:latin typeface="+mn-lt"/>
              </a:rPr>
              <a:t>THANK YOU!</a:t>
            </a:r>
            <a:endParaRPr lang="en-US" sz="3200" cap="none" dirty="0">
              <a:solidFill>
                <a:schemeClr val="bg1"/>
              </a:solidFill>
              <a:latin typeface="+mn-lt"/>
            </a:endParaRPr>
          </a:p>
        </p:txBody>
      </p:sp>
      <p:sp>
        <p:nvSpPr>
          <p:cNvPr id="5" name="Footer Placeholder 4"/>
          <p:cNvSpPr>
            <a:spLocks noGrp="1"/>
          </p:cNvSpPr>
          <p:nvPr>
            <p:ph type="ftr" sz="quarter" idx="3"/>
          </p:nvPr>
        </p:nvSpPr>
        <p:spPr/>
        <p:txBody>
          <a:bodyPr/>
          <a:lstStyle/>
          <a:p>
            <a:r>
              <a:rPr lang="en-US" dirty="0" smtClean="0"/>
              <a:t>©2018 </a:t>
            </a:r>
            <a:r>
              <a:rPr lang="en-US" dirty="0" err="1" smtClean="0"/>
              <a:t>LogiGear</a:t>
            </a:r>
            <a:r>
              <a:rPr lang="en-US" dirty="0" smtClean="0"/>
              <a:t> Corporation</a:t>
            </a:r>
            <a:endParaRPr lang="en-US" dirty="0"/>
          </a:p>
        </p:txBody>
      </p:sp>
      <p:sp>
        <p:nvSpPr>
          <p:cNvPr id="6" name="Slide Number Placeholder 5"/>
          <p:cNvSpPr>
            <a:spLocks noGrp="1"/>
          </p:cNvSpPr>
          <p:nvPr>
            <p:ph type="sldNum" sz="quarter" idx="4"/>
          </p:nvPr>
        </p:nvSpPr>
        <p:spPr/>
        <p:txBody>
          <a:bodyPr/>
          <a:lstStyle/>
          <a:p>
            <a:fld id="{23B26BDA-DAC0-48E9-854E-EA529C3A123C}" type="slidenum">
              <a:rPr lang="en-US" smtClean="0"/>
              <a:pPr/>
              <a:t>27</a:t>
            </a:fld>
            <a:endParaRPr lang="en-US" dirty="0"/>
          </a:p>
        </p:txBody>
      </p:sp>
    </p:spTree>
    <p:extLst>
      <p:ext uri="{BB962C8B-B14F-4D97-AF65-F5344CB8AC3E}">
        <p14:creationId xmlns:p14="http://schemas.microsoft.com/office/powerpoint/2010/main" val="2904002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1960s and </a:t>
            </a:r>
            <a:r>
              <a:rPr lang="en-US" dirty="0" smtClean="0"/>
              <a:t>1970s: first data center (US tax, fingerprints)</a:t>
            </a:r>
          </a:p>
          <a:p>
            <a:r>
              <a:rPr lang="en-US" dirty="0"/>
              <a:t>2005: </a:t>
            </a:r>
            <a:endParaRPr lang="en-US" dirty="0" smtClean="0"/>
          </a:p>
          <a:p>
            <a:pPr lvl="1">
              <a:buFont typeface="Courier New" panose="02070309020205020404" pitchFamily="49" charset="0"/>
              <a:buChar char="o"/>
            </a:pPr>
            <a:r>
              <a:rPr lang="en-US" dirty="0" smtClean="0"/>
              <a:t>Social network: YouTube, Yahoo, Facebook,…</a:t>
            </a:r>
          </a:p>
          <a:p>
            <a:pPr lvl="1">
              <a:buFont typeface="Courier New" panose="02070309020205020404" pitchFamily="49" charset="0"/>
              <a:buChar char="o"/>
            </a:pPr>
            <a:r>
              <a:rPr lang="en-US" b="1" dirty="0" smtClean="0"/>
              <a:t>O’Reilly</a:t>
            </a:r>
            <a:r>
              <a:rPr lang="en-US" dirty="0" smtClean="0"/>
              <a:t> </a:t>
            </a:r>
            <a:r>
              <a:rPr lang="en-US" dirty="0"/>
              <a:t>Media coined the term Big Data for the first </a:t>
            </a:r>
            <a:r>
              <a:rPr lang="en-US" dirty="0" smtClean="0"/>
              <a:t>time</a:t>
            </a:r>
          </a:p>
          <a:p>
            <a:pPr lvl="1">
              <a:buFont typeface="Courier New" panose="02070309020205020404" pitchFamily="49" charset="0"/>
              <a:buChar char="o"/>
            </a:pPr>
            <a:r>
              <a:rPr lang="en-US" dirty="0" smtClean="0"/>
              <a:t>Hadoop</a:t>
            </a:r>
          </a:p>
          <a:p>
            <a:pPr lvl="1">
              <a:buFont typeface="Courier New" panose="02070309020205020404" pitchFamily="49" charset="0"/>
              <a:buChar char="o"/>
            </a:pPr>
            <a:r>
              <a:rPr lang="en-US" dirty="0" smtClean="0"/>
              <a:t>NoSQL</a:t>
            </a:r>
          </a:p>
          <a:p>
            <a:pPr lvl="1">
              <a:buFont typeface="Courier New" panose="02070309020205020404" pitchFamily="49" charset="0"/>
              <a:buChar char="o"/>
            </a:pPr>
            <a:r>
              <a:rPr lang="en-US" dirty="0" smtClean="0"/>
              <a:t>Cloud Computing</a:t>
            </a:r>
            <a:endParaRPr lang="en-US" dirty="0"/>
          </a:p>
          <a:p>
            <a:pPr marL="342900" lvl="1" indent="-342900">
              <a:buFont typeface="Arial" pitchFamily="34" charset="0"/>
              <a:buChar char="•"/>
            </a:pPr>
            <a:r>
              <a:rPr lang="en-US" sz="2400" dirty="0"/>
              <a:t>2010: </a:t>
            </a:r>
            <a:endParaRPr lang="en-US" sz="2400" dirty="0" smtClean="0"/>
          </a:p>
          <a:p>
            <a:pPr marL="742950" lvl="2" indent="-342900">
              <a:buFont typeface="Courier New" panose="02070309020205020404" pitchFamily="49" charset="0"/>
              <a:buChar char="o"/>
            </a:pPr>
            <a:r>
              <a:rPr lang="en-US" sz="2200" dirty="0" smtClean="0"/>
              <a:t>Sparks</a:t>
            </a:r>
          </a:p>
          <a:p>
            <a:pPr marL="742950" lvl="2" indent="-342900">
              <a:buFont typeface="Courier New" panose="02070309020205020404" pitchFamily="49" charset="0"/>
              <a:buChar char="o"/>
            </a:pPr>
            <a:r>
              <a:rPr lang="en-US" sz="2200" dirty="0" err="1" smtClean="0"/>
              <a:t>IoT</a:t>
            </a:r>
            <a:endParaRPr lang="en-US" sz="2200" dirty="0" smtClean="0"/>
          </a:p>
          <a:p>
            <a:pPr marL="342900" lvl="1" indent="-342900">
              <a:buFont typeface="Arial" pitchFamily="34" charset="0"/>
              <a:buChar char="•"/>
            </a:pPr>
            <a:r>
              <a:rPr lang="en-US" sz="2400" dirty="0"/>
              <a:t>…</a:t>
            </a:r>
          </a:p>
        </p:txBody>
      </p:sp>
      <p:sp>
        <p:nvSpPr>
          <p:cNvPr id="3" name="Title 2"/>
          <p:cNvSpPr>
            <a:spLocks noGrp="1"/>
          </p:cNvSpPr>
          <p:nvPr>
            <p:ph type="title"/>
          </p:nvPr>
        </p:nvSpPr>
        <p:spPr/>
        <p:txBody>
          <a:bodyPr/>
          <a:lstStyle/>
          <a:p>
            <a:r>
              <a:rPr lang="en-US" dirty="0" smtClean="0"/>
              <a:t>History</a:t>
            </a:r>
            <a:endParaRPr lang="en-US" dirty="0"/>
          </a:p>
        </p:txBody>
      </p:sp>
      <p:sp>
        <p:nvSpPr>
          <p:cNvPr id="8" name="Footer Placeholder 7"/>
          <p:cNvSpPr>
            <a:spLocks noGrp="1"/>
          </p:cNvSpPr>
          <p:nvPr>
            <p:ph type="ftr" sz="quarter" idx="3"/>
          </p:nvPr>
        </p:nvSpPr>
        <p:spPr/>
        <p:txBody>
          <a:bodyPr/>
          <a:lstStyle/>
          <a:p>
            <a:r>
              <a:rPr lang="en-US" dirty="0" smtClean="0"/>
              <a:t>©2018 </a:t>
            </a:r>
            <a:r>
              <a:rPr lang="en-US" dirty="0" err="1" smtClean="0"/>
              <a:t>LogiGear</a:t>
            </a:r>
            <a:r>
              <a:rPr lang="en-US" dirty="0" smtClean="0"/>
              <a:t> Corporation</a:t>
            </a:r>
            <a:endParaRPr lang="en-US" dirty="0"/>
          </a:p>
        </p:txBody>
      </p:sp>
      <p:sp>
        <p:nvSpPr>
          <p:cNvPr id="9" name="Slide Number Placeholder 8"/>
          <p:cNvSpPr>
            <a:spLocks noGrp="1"/>
          </p:cNvSpPr>
          <p:nvPr>
            <p:ph type="sldNum" sz="quarter" idx="4"/>
          </p:nvPr>
        </p:nvSpPr>
        <p:spPr/>
        <p:txBody>
          <a:bodyPr/>
          <a:lstStyle/>
          <a:p>
            <a:fld id="{23B26BDA-DAC0-48E9-854E-EA529C3A123C}" type="slidenum">
              <a:rPr lang="en-US" smtClean="0"/>
              <a:pPr/>
              <a:t>3</a:t>
            </a:fld>
            <a:endParaRPr lang="en-US" dirty="0"/>
          </a:p>
        </p:txBody>
      </p:sp>
    </p:spTree>
    <p:extLst>
      <p:ext uri="{BB962C8B-B14F-4D97-AF65-F5344CB8AC3E}">
        <p14:creationId xmlns:p14="http://schemas.microsoft.com/office/powerpoint/2010/main" val="4008304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Big Data?</a:t>
            </a:r>
            <a:endParaRPr lang="en-US" dirty="0"/>
          </a:p>
        </p:txBody>
      </p:sp>
      <p:sp>
        <p:nvSpPr>
          <p:cNvPr id="4" name="Footer Placeholder 3"/>
          <p:cNvSpPr>
            <a:spLocks noGrp="1"/>
          </p:cNvSpPr>
          <p:nvPr>
            <p:ph type="ftr" sz="quarter" idx="3"/>
          </p:nvPr>
        </p:nvSpPr>
        <p:spPr/>
        <p:txBody>
          <a:bodyPr/>
          <a:lstStyle/>
          <a:p>
            <a:r>
              <a:rPr lang="en-US" smtClean="0"/>
              <a:t>©2015 LogiGear Corporation</a:t>
            </a:r>
            <a:endParaRPr lang="en-US" dirty="0"/>
          </a:p>
        </p:txBody>
      </p:sp>
      <p:sp>
        <p:nvSpPr>
          <p:cNvPr id="5" name="Slide Number Placeholder 4"/>
          <p:cNvSpPr>
            <a:spLocks noGrp="1"/>
          </p:cNvSpPr>
          <p:nvPr>
            <p:ph type="sldNum" sz="quarter" idx="4"/>
          </p:nvPr>
        </p:nvSpPr>
        <p:spPr/>
        <p:txBody>
          <a:bodyPr/>
          <a:lstStyle/>
          <a:p>
            <a:fld id="{23B26BDA-DAC0-48E9-854E-EA529C3A123C}" type="slidenum">
              <a:rPr lang="en-US" smtClean="0"/>
              <a:pPr/>
              <a:t>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74983724"/>
              </p:ext>
            </p:extLst>
          </p:nvPr>
        </p:nvGraphicFramePr>
        <p:xfrm>
          <a:off x="457200" y="1219200"/>
          <a:ext cx="8305800" cy="5341620"/>
        </p:xfrm>
        <a:graphic>
          <a:graphicData uri="http://schemas.openxmlformats.org/drawingml/2006/table">
            <a:tbl>
              <a:tblPr firstRow="1" bandRow="1">
                <a:tableStyleId>{5C22544A-7EE6-4342-B048-85BDC9FD1C3A}</a:tableStyleId>
              </a:tblPr>
              <a:tblGrid>
                <a:gridCol w="7467600"/>
                <a:gridCol w="838200"/>
              </a:tblGrid>
              <a:tr h="647700">
                <a:tc>
                  <a:txBody>
                    <a:bodyPr/>
                    <a:lstStyle/>
                    <a:p>
                      <a:pPr algn="ctr"/>
                      <a:r>
                        <a:rPr lang="en-US" dirty="0" smtClean="0"/>
                        <a:t>Definition</a:t>
                      </a:r>
                      <a:endParaRPr lang="en-US" dirty="0"/>
                    </a:p>
                  </a:txBody>
                  <a:tcPr/>
                </a:tc>
                <a:tc>
                  <a:txBody>
                    <a:bodyPr/>
                    <a:lstStyle/>
                    <a:p>
                      <a:pPr algn="ctr"/>
                      <a:r>
                        <a:rPr lang="en-US" dirty="0" smtClean="0"/>
                        <a:t>Source</a:t>
                      </a:r>
                      <a:endParaRPr lang="en-US" dirty="0"/>
                    </a:p>
                  </a:txBody>
                  <a:tcPr/>
                </a:tc>
              </a:tr>
              <a:tr h="647700">
                <a:tc>
                  <a:txBody>
                    <a:bodyPr/>
                    <a:lstStyle/>
                    <a:p>
                      <a:r>
                        <a:rPr lang="en-US" dirty="0" smtClean="0"/>
                        <a:t>“Big data is high volume, high velocity, and/or high variety information assets that require new forms of processing to enable enhanced decision making, insight discovery and process optimization”</a:t>
                      </a:r>
                      <a:endParaRPr lang="en-US" dirty="0"/>
                    </a:p>
                  </a:txBody>
                  <a:tcPr/>
                </a:tc>
                <a:tc>
                  <a:txBody>
                    <a:bodyPr/>
                    <a:lstStyle/>
                    <a:p>
                      <a:r>
                        <a:rPr lang="en-US" dirty="0" smtClean="0"/>
                        <a:t>1 &amp; 2</a:t>
                      </a:r>
                      <a:endParaRPr lang="en-US" dirty="0"/>
                    </a:p>
                  </a:txBody>
                  <a:tcPr/>
                </a:tc>
              </a:tr>
              <a:tr h="647700">
                <a:tc>
                  <a:txBody>
                    <a:bodyPr/>
                    <a:lstStyle/>
                    <a:p>
                      <a:r>
                        <a:rPr lang="en-US" dirty="0" smtClean="0"/>
                        <a:t>“When the size of the data itself becomes part of the problem and traditional techniques for working with data run out of steam” </a:t>
                      </a:r>
                      <a:endParaRPr lang="en-US" dirty="0"/>
                    </a:p>
                  </a:txBody>
                  <a:tcPr/>
                </a:tc>
                <a:tc>
                  <a:txBody>
                    <a:bodyPr/>
                    <a:lstStyle/>
                    <a:p>
                      <a:r>
                        <a:rPr lang="en-US" dirty="0" smtClean="0"/>
                        <a:t>3</a:t>
                      </a:r>
                      <a:endParaRPr lang="en-US" dirty="0"/>
                    </a:p>
                  </a:txBody>
                  <a:tcPr/>
                </a:tc>
              </a:tr>
              <a:tr h="647700">
                <a:tc>
                  <a:txBody>
                    <a:bodyPr/>
                    <a:lstStyle/>
                    <a:p>
                      <a:r>
                        <a:rPr lang="en-US" dirty="0" smtClean="0"/>
                        <a:t>“Big Data technologies [are] a new generation of technologies and architectures designed to extract value economically from very large volumes of a wide variety of data by enabling high-velocity capture, discovery, and/or analysis”</a:t>
                      </a:r>
                      <a:endParaRPr lang="en-US" dirty="0"/>
                    </a:p>
                  </a:txBody>
                  <a:tcPr/>
                </a:tc>
                <a:tc>
                  <a:txBody>
                    <a:bodyPr/>
                    <a:lstStyle/>
                    <a:p>
                      <a:r>
                        <a:rPr lang="en-US" dirty="0" smtClean="0"/>
                        <a:t>4</a:t>
                      </a:r>
                      <a:endParaRPr lang="en-US" dirty="0"/>
                    </a:p>
                  </a:txBody>
                  <a:tcPr/>
                </a:tc>
              </a:tr>
              <a:tr h="647700">
                <a:tc>
                  <a:txBody>
                    <a:bodyPr/>
                    <a:lstStyle/>
                    <a:p>
                      <a:r>
                        <a:rPr lang="en-US" dirty="0" smtClean="0"/>
                        <a:t>Big data is data sets that are so voluminous and complex that traditional data-processing application software are inadequate to deal with them.</a:t>
                      </a:r>
                      <a:endParaRPr lang="en-US" dirty="0"/>
                    </a:p>
                  </a:txBody>
                  <a:tcPr/>
                </a:tc>
                <a:tc>
                  <a:txBody>
                    <a:bodyPr/>
                    <a:lstStyle/>
                    <a:p>
                      <a:r>
                        <a:rPr lang="en-US" dirty="0" smtClean="0"/>
                        <a:t>Wiki</a:t>
                      </a:r>
                      <a:endParaRPr lang="en-US" dirty="0"/>
                    </a:p>
                  </a:txBody>
                  <a:tcPr/>
                </a:tc>
              </a:tr>
              <a:tr h="647700">
                <a:tc>
                  <a:txBody>
                    <a:bodyPr/>
                    <a:lstStyle/>
                    <a:p>
                      <a:r>
                        <a:rPr lang="en-US" dirty="0" smtClean="0"/>
                        <a:t>“Big data can mean big volume, big velocity, or big variety”</a:t>
                      </a:r>
                      <a:endParaRPr lang="en-US" dirty="0"/>
                    </a:p>
                  </a:txBody>
                  <a:tcPr/>
                </a:tc>
                <a:tc>
                  <a:txBody>
                    <a:bodyPr/>
                    <a:lstStyle/>
                    <a:p>
                      <a:r>
                        <a:rPr lang="en-US" dirty="0" smtClean="0"/>
                        <a:t>5</a:t>
                      </a:r>
                      <a:endParaRPr lang="en-US" dirty="0"/>
                    </a:p>
                  </a:txBody>
                  <a:tcPr/>
                </a:tc>
              </a:tr>
              <a:tr h="647700">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Tree>
    <p:extLst>
      <p:ext uri="{BB962C8B-B14F-4D97-AF65-F5344CB8AC3E}">
        <p14:creationId xmlns:p14="http://schemas.microsoft.com/office/powerpoint/2010/main" val="2583887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3657600" cy="4525963"/>
          </a:xfrm>
        </p:spPr>
        <p:txBody>
          <a:bodyPr/>
          <a:lstStyle/>
          <a:p>
            <a:pPr marL="457200" indent="-457200">
              <a:buFont typeface="+mj-lt"/>
              <a:buAutoNum type="arabicPeriod"/>
            </a:pPr>
            <a:r>
              <a:rPr lang="en-US" b="1" dirty="0" smtClean="0"/>
              <a:t>Volume</a:t>
            </a:r>
          </a:p>
          <a:p>
            <a:pPr marL="857250" lvl="1" indent="-457200">
              <a:buFont typeface="Wingdings" panose="05000000000000000000" pitchFamily="2" charset="2"/>
              <a:buChar char="§"/>
            </a:pPr>
            <a:r>
              <a:rPr lang="en-US" dirty="0"/>
              <a:t>The amount of data matters.</a:t>
            </a:r>
            <a:endParaRPr lang="en-US" dirty="0" smtClean="0"/>
          </a:p>
          <a:p>
            <a:pPr marL="457200" indent="-457200">
              <a:buFont typeface="+mj-lt"/>
              <a:buAutoNum type="arabicPeriod"/>
            </a:pPr>
            <a:r>
              <a:rPr lang="en-US" b="1" dirty="0" smtClean="0"/>
              <a:t>Velocity</a:t>
            </a:r>
          </a:p>
          <a:p>
            <a:pPr marL="857250" lvl="1" indent="-457200">
              <a:buFont typeface="Wingdings" panose="05000000000000000000" pitchFamily="2" charset="2"/>
              <a:buChar char="§"/>
            </a:pPr>
            <a:r>
              <a:rPr lang="en-US" dirty="0"/>
              <a:t>Velocity is the fast rate at which data is received and (perhaps) acted on.</a:t>
            </a:r>
            <a:endParaRPr lang="en-US" dirty="0" smtClean="0"/>
          </a:p>
          <a:p>
            <a:pPr marL="457200" indent="-457200">
              <a:buFont typeface="+mj-lt"/>
              <a:buAutoNum type="arabicPeriod"/>
            </a:pPr>
            <a:r>
              <a:rPr lang="en-US" b="1" dirty="0" smtClean="0"/>
              <a:t>Variety</a:t>
            </a:r>
          </a:p>
          <a:p>
            <a:pPr marL="857250" lvl="1" indent="-457200">
              <a:buFont typeface="Wingdings" panose="05000000000000000000" pitchFamily="2" charset="2"/>
              <a:buChar char="§"/>
            </a:pPr>
            <a:r>
              <a:rPr lang="en-US" dirty="0"/>
              <a:t>Variety refers to the many types of data that are available</a:t>
            </a:r>
          </a:p>
        </p:txBody>
      </p:sp>
      <p:sp>
        <p:nvSpPr>
          <p:cNvPr id="3" name="Title 2"/>
          <p:cNvSpPr>
            <a:spLocks noGrp="1"/>
          </p:cNvSpPr>
          <p:nvPr>
            <p:ph type="title"/>
          </p:nvPr>
        </p:nvSpPr>
        <p:spPr/>
        <p:txBody>
          <a:bodyPr/>
          <a:lstStyle/>
          <a:p>
            <a:r>
              <a:rPr lang="en-US" dirty="0" smtClean="0"/>
              <a:t>Three Vs</a:t>
            </a:r>
            <a:endParaRPr lang="en-US" dirty="0"/>
          </a:p>
        </p:txBody>
      </p:sp>
      <p:sp>
        <p:nvSpPr>
          <p:cNvPr id="8" name="Footer Placeholder 7"/>
          <p:cNvSpPr>
            <a:spLocks noGrp="1"/>
          </p:cNvSpPr>
          <p:nvPr>
            <p:ph type="ftr" sz="quarter" idx="3"/>
          </p:nvPr>
        </p:nvSpPr>
        <p:spPr/>
        <p:txBody>
          <a:bodyPr/>
          <a:lstStyle/>
          <a:p>
            <a:r>
              <a:rPr lang="en-US" dirty="0" smtClean="0"/>
              <a:t>©2018 </a:t>
            </a:r>
            <a:r>
              <a:rPr lang="en-US" dirty="0" err="1" smtClean="0"/>
              <a:t>LogiGear</a:t>
            </a:r>
            <a:r>
              <a:rPr lang="en-US" dirty="0" smtClean="0"/>
              <a:t> Corporation</a:t>
            </a:r>
            <a:endParaRPr lang="en-US" dirty="0"/>
          </a:p>
        </p:txBody>
      </p:sp>
      <p:sp>
        <p:nvSpPr>
          <p:cNvPr id="9" name="Slide Number Placeholder 8"/>
          <p:cNvSpPr>
            <a:spLocks noGrp="1"/>
          </p:cNvSpPr>
          <p:nvPr>
            <p:ph type="sldNum" sz="quarter" idx="4"/>
          </p:nvPr>
        </p:nvSpPr>
        <p:spPr/>
        <p:txBody>
          <a:bodyPr/>
          <a:lstStyle/>
          <a:p>
            <a:fld id="{23B26BDA-DAC0-48E9-854E-EA529C3A123C}" type="slidenum">
              <a:rPr lang="en-US" smtClean="0"/>
              <a:pPr/>
              <a:t>5</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828800"/>
            <a:ext cx="4829175"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105400" y="5997146"/>
            <a:ext cx="2698175" cy="230832"/>
          </a:xfrm>
          <a:prstGeom prst="rect">
            <a:avLst/>
          </a:prstGeom>
          <a:noFill/>
        </p:spPr>
        <p:txBody>
          <a:bodyPr wrap="none" rtlCol="0">
            <a:spAutoFit/>
          </a:bodyPr>
          <a:lstStyle/>
          <a:p>
            <a:r>
              <a:rPr lang="en-US" sz="900" dirty="0"/>
              <a:t>Source: </a:t>
            </a:r>
            <a:r>
              <a:rPr lang="en-US" sz="900" dirty="0">
                <a:hlinkClick r:id="rId4"/>
              </a:rPr>
              <a:t>https://</a:t>
            </a:r>
            <a:r>
              <a:rPr lang="en-US" sz="900" dirty="0" smtClean="0">
                <a:hlinkClick r:id="rId4"/>
              </a:rPr>
              <a:t>itknowledgeexchange.techtarget.com</a:t>
            </a:r>
            <a:endParaRPr lang="en-US" sz="900" dirty="0"/>
          </a:p>
        </p:txBody>
      </p:sp>
    </p:spTree>
    <p:extLst>
      <p:ext uri="{BB962C8B-B14F-4D97-AF65-F5344CB8AC3E}">
        <p14:creationId xmlns:p14="http://schemas.microsoft.com/office/powerpoint/2010/main" val="3655288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Four Vs</a:t>
            </a:r>
            <a:endParaRPr lang="en-US" dirty="0"/>
          </a:p>
        </p:txBody>
      </p:sp>
      <p:sp>
        <p:nvSpPr>
          <p:cNvPr id="8" name="Footer Placeholder 7"/>
          <p:cNvSpPr>
            <a:spLocks noGrp="1"/>
          </p:cNvSpPr>
          <p:nvPr>
            <p:ph type="ftr" sz="quarter" idx="3"/>
          </p:nvPr>
        </p:nvSpPr>
        <p:spPr/>
        <p:txBody>
          <a:bodyPr/>
          <a:lstStyle/>
          <a:p>
            <a:r>
              <a:rPr lang="en-US" dirty="0" smtClean="0"/>
              <a:t>©2018 </a:t>
            </a:r>
            <a:r>
              <a:rPr lang="en-US" dirty="0" err="1" smtClean="0"/>
              <a:t>LogiGear</a:t>
            </a:r>
            <a:r>
              <a:rPr lang="en-US" dirty="0" smtClean="0"/>
              <a:t> Corporation</a:t>
            </a:r>
            <a:endParaRPr lang="en-US" dirty="0"/>
          </a:p>
        </p:txBody>
      </p:sp>
      <p:sp>
        <p:nvSpPr>
          <p:cNvPr id="9" name="Slide Number Placeholder 8"/>
          <p:cNvSpPr>
            <a:spLocks noGrp="1"/>
          </p:cNvSpPr>
          <p:nvPr>
            <p:ph type="sldNum" sz="quarter" idx="4"/>
          </p:nvPr>
        </p:nvSpPr>
        <p:spPr/>
        <p:txBody>
          <a:bodyPr/>
          <a:lstStyle/>
          <a:p>
            <a:fld id="{23B26BDA-DAC0-48E9-854E-EA529C3A123C}" type="slidenum">
              <a:rPr lang="en-US" smtClean="0"/>
              <a:pPr/>
              <a:t>6</a:t>
            </a:fld>
            <a:endParaRPr lang="en-US" dirty="0"/>
          </a:p>
        </p:txBody>
      </p:sp>
      <p:sp>
        <p:nvSpPr>
          <p:cNvPr id="4" name="TextBox 3"/>
          <p:cNvSpPr txBox="1"/>
          <p:nvPr/>
        </p:nvSpPr>
        <p:spPr>
          <a:xfrm>
            <a:off x="2526957" y="6458983"/>
            <a:ext cx="3472425" cy="230832"/>
          </a:xfrm>
          <a:prstGeom prst="rect">
            <a:avLst/>
          </a:prstGeom>
          <a:noFill/>
        </p:spPr>
        <p:txBody>
          <a:bodyPr wrap="none" rtlCol="0">
            <a:spAutoFit/>
          </a:bodyPr>
          <a:lstStyle/>
          <a:p>
            <a:r>
              <a:rPr lang="en-US" sz="900" dirty="0"/>
              <a:t>Source: </a:t>
            </a:r>
            <a:r>
              <a:rPr lang="en-US" sz="900" dirty="0">
                <a:hlinkClick r:id="rId3"/>
              </a:rPr>
              <a:t>http://</a:t>
            </a:r>
            <a:r>
              <a:rPr lang="en-US" sz="900" dirty="0" smtClean="0">
                <a:hlinkClick r:id="rId3"/>
              </a:rPr>
              <a:t>www.ibmbigdatahub.com/infographic/four-vs-big-data</a:t>
            </a:r>
            <a:endParaRPr lang="en-US" sz="900" dirty="0"/>
          </a:p>
        </p:txBody>
      </p:sp>
      <p:pic>
        <p:nvPicPr>
          <p:cNvPr id="6" name="Picture 2" descr="The Four V's of Big 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359" y="1143000"/>
            <a:ext cx="8464372" cy="5200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92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startAt="5"/>
            </a:pPr>
            <a:r>
              <a:rPr lang="en-US" dirty="0" smtClean="0"/>
              <a:t>Value</a:t>
            </a:r>
          </a:p>
          <a:p>
            <a:pPr marL="457200" indent="-457200">
              <a:buFont typeface="+mj-lt"/>
              <a:buAutoNum type="arabicPeriod" startAt="5"/>
            </a:pPr>
            <a:r>
              <a:rPr lang="en-US" dirty="0" smtClean="0"/>
              <a:t>Variability</a:t>
            </a:r>
            <a:endParaRPr lang="en-US" dirty="0" smtClean="0"/>
          </a:p>
          <a:p>
            <a:pPr marL="857250" lvl="1" indent="-457200">
              <a:buFont typeface="Wingdings" panose="05000000000000000000" pitchFamily="2" charset="2"/>
              <a:buChar char="§"/>
            </a:pPr>
            <a:r>
              <a:rPr lang="en-US" dirty="0" smtClean="0"/>
              <a:t>How fast  </a:t>
            </a:r>
            <a:r>
              <a:rPr lang="en-US" dirty="0"/>
              <a:t>is the </a:t>
            </a:r>
            <a:r>
              <a:rPr lang="en-US" dirty="0" smtClean="0"/>
              <a:t>structure / meaning of </a:t>
            </a:r>
            <a:r>
              <a:rPr lang="en-US" dirty="0"/>
              <a:t>your data </a:t>
            </a:r>
            <a:r>
              <a:rPr lang="en-US" dirty="0" smtClean="0"/>
              <a:t>changing?</a:t>
            </a:r>
            <a:endParaRPr lang="en-US" sz="2200" dirty="0"/>
          </a:p>
          <a:p>
            <a:pPr marL="457200" indent="-457200">
              <a:buFont typeface="+mj-lt"/>
              <a:buAutoNum type="arabicPeriod" startAt="5"/>
            </a:pPr>
            <a:r>
              <a:rPr lang="en-US" dirty="0" smtClean="0"/>
              <a:t>Vulnerability</a:t>
            </a:r>
          </a:p>
          <a:p>
            <a:pPr marL="457200" indent="-457200">
              <a:buFont typeface="+mj-lt"/>
              <a:buAutoNum type="arabicPeriod" startAt="5"/>
            </a:pPr>
            <a:r>
              <a:rPr lang="en-US" dirty="0" smtClean="0"/>
              <a:t>Visualization</a:t>
            </a:r>
          </a:p>
          <a:p>
            <a:pPr marL="857250" lvl="1" indent="-457200">
              <a:buFont typeface="Wingdings" panose="05000000000000000000" pitchFamily="2" charset="2"/>
              <a:buChar char="§"/>
            </a:pPr>
            <a:r>
              <a:rPr lang="en-US" dirty="0" smtClean="0"/>
              <a:t>Does it trigger a decision?</a:t>
            </a:r>
          </a:p>
          <a:p>
            <a:pPr marL="457200" indent="-457200">
              <a:buFont typeface="+mj-lt"/>
              <a:buAutoNum type="arabicPeriod" startAt="5"/>
            </a:pPr>
            <a:r>
              <a:rPr lang="en-US" dirty="0" smtClean="0"/>
              <a:t>Vocabulary</a:t>
            </a:r>
          </a:p>
          <a:p>
            <a:pPr marL="857250" lvl="2" indent="-457200">
              <a:buFont typeface="Wingdings" panose="05000000000000000000" pitchFamily="2" charset="2"/>
              <a:buChar char="§"/>
            </a:pPr>
            <a:r>
              <a:rPr lang="en-US" dirty="0"/>
              <a:t>Contents that describe the data‘s structure, syntax, content, and </a:t>
            </a:r>
            <a:r>
              <a:rPr lang="en-US" dirty="0" smtClean="0"/>
              <a:t>provenance</a:t>
            </a:r>
          </a:p>
          <a:p>
            <a:pPr marL="457200" indent="-457200">
              <a:buFont typeface="+mj-lt"/>
              <a:buAutoNum type="arabicPeriod" startAt="5"/>
            </a:pPr>
            <a:r>
              <a:rPr lang="en-US" dirty="0" smtClean="0"/>
              <a:t>… </a:t>
            </a:r>
          </a:p>
        </p:txBody>
      </p:sp>
      <p:sp>
        <p:nvSpPr>
          <p:cNvPr id="3" name="Title 2"/>
          <p:cNvSpPr>
            <a:spLocks noGrp="1"/>
          </p:cNvSpPr>
          <p:nvPr>
            <p:ph type="title"/>
          </p:nvPr>
        </p:nvSpPr>
        <p:spPr/>
        <p:txBody>
          <a:bodyPr/>
          <a:lstStyle/>
          <a:p>
            <a:r>
              <a:rPr lang="en-US" b="1" dirty="0" smtClean="0"/>
              <a:t>Other Vs</a:t>
            </a:r>
            <a:endParaRPr lang="en-US" dirty="0"/>
          </a:p>
        </p:txBody>
      </p:sp>
      <p:sp>
        <p:nvSpPr>
          <p:cNvPr id="8" name="Footer Placeholder 7"/>
          <p:cNvSpPr>
            <a:spLocks noGrp="1"/>
          </p:cNvSpPr>
          <p:nvPr>
            <p:ph type="ftr" sz="quarter" idx="3"/>
          </p:nvPr>
        </p:nvSpPr>
        <p:spPr/>
        <p:txBody>
          <a:bodyPr/>
          <a:lstStyle/>
          <a:p>
            <a:r>
              <a:rPr lang="en-US" dirty="0" smtClean="0"/>
              <a:t>©2018 </a:t>
            </a:r>
            <a:r>
              <a:rPr lang="en-US" dirty="0" err="1" smtClean="0"/>
              <a:t>LogiGear</a:t>
            </a:r>
            <a:r>
              <a:rPr lang="en-US" dirty="0" smtClean="0"/>
              <a:t> Corporation</a:t>
            </a:r>
            <a:endParaRPr lang="en-US" dirty="0"/>
          </a:p>
        </p:txBody>
      </p:sp>
      <p:sp>
        <p:nvSpPr>
          <p:cNvPr id="9" name="Slide Number Placeholder 8"/>
          <p:cNvSpPr>
            <a:spLocks noGrp="1"/>
          </p:cNvSpPr>
          <p:nvPr>
            <p:ph type="sldNum" sz="quarter" idx="4"/>
          </p:nvPr>
        </p:nvSpPr>
        <p:spPr/>
        <p:txBody>
          <a:bodyPr/>
          <a:lstStyle/>
          <a:p>
            <a:fld id="{23B26BDA-DAC0-48E9-854E-EA529C3A123C}" type="slidenum">
              <a:rPr lang="en-US" smtClean="0"/>
              <a:pPr/>
              <a:t>7</a:t>
            </a:fld>
            <a:endParaRPr lang="en-US" dirty="0"/>
          </a:p>
        </p:txBody>
      </p:sp>
    </p:spTree>
    <p:extLst>
      <p:ext uri="{BB962C8B-B14F-4D97-AF65-F5344CB8AC3E}">
        <p14:creationId xmlns:p14="http://schemas.microsoft.com/office/powerpoint/2010/main" val="75042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How </a:t>
            </a:r>
            <a:r>
              <a:rPr lang="en-US" sz="2800" dirty="0" smtClean="0"/>
              <a:t>big is Big Data?</a:t>
            </a:r>
            <a:endParaRPr lang="en-US" sz="2800" dirty="0"/>
          </a:p>
        </p:txBody>
      </p:sp>
      <p:sp>
        <p:nvSpPr>
          <p:cNvPr id="8" name="Footer Placeholder 7"/>
          <p:cNvSpPr>
            <a:spLocks noGrp="1"/>
          </p:cNvSpPr>
          <p:nvPr>
            <p:ph type="ftr" sz="quarter" idx="3"/>
          </p:nvPr>
        </p:nvSpPr>
        <p:spPr/>
        <p:txBody>
          <a:bodyPr/>
          <a:lstStyle/>
          <a:p>
            <a:r>
              <a:rPr lang="en-US" dirty="0" smtClean="0"/>
              <a:t>©2018 </a:t>
            </a:r>
            <a:r>
              <a:rPr lang="en-US" dirty="0" err="1" smtClean="0"/>
              <a:t>LogiGear</a:t>
            </a:r>
            <a:r>
              <a:rPr lang="en-US" dirty="0" smtClean="0"/>
              <a:t> Corporation</a:t>
            </a:r>
            <a:endParaRPr lang="en-US" dirty="0"/>
          </a:p>
        </p:txBody>
      </p:sp>
      <p:sp>
        <p:nvSpPr>
          <p:cNvPr id="9" name="Slide Number Placeholder 8"/>
          <p:cNvSpPr>
            <a:spLocks noGrp="1"/>
          </p:cNvSpPr>
          <p:nvPr>
            <p:ph type="sldNum" sz="quarter" idx="4"/>
          </p:nvPr>
        </p:nvSpPr>
        <p:spPr/>
        <p:txBody>
          <a:bodyPr/>
          <a:lstStyle/>
          <a:p>
            <a:fld id="{23B26BDA-DAC0-48E9-854E-EA529C3A123C}" type="slidenum">
              <a:rPr lang="en-US" smtClean="0"/>
              <a:pPr/>
              <a:t>8</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76400" y="966501"/>
            <a:ext cx="5257800" cy="5358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438400" y="6400800"/>
            <a:ext cx="3361818" cy="246221"/>
          </a:xfrm>
          <a:prstGeom prst="rect">
            <a:avLst/>
          </a:prstGeom>
          <a:noFill/>
        </p:spPr>
        <p:txBody>
          <a:bodyPr wrap="none" rtlCol="0">
            <a:spAutoFit/>
          </a:bodyPr>
          <a:lstStyle/>
          <a:p>
            <a:r>
              <a:rPr lang="en-US" sz="1000" dirty="0"/>
              <a:t>(Source: </a:t>
            </a:r>
            <a:r>
              <a:rPr lang="en-US" sz="1000" dirty="0">
                <a:hlinkClick r:id="rId4"/>
              </a:rPr>
              <a:t>https://www.domo.com/blog/data-never-sleeps-5</a:t>
            </a:r>
            <a:r>
              <a:rPr lang="en-US" sz="1000" dirty="0" smtClean="0">
                <a:hlinkClick r:id="rId4"/>
              </a:rPr>
              <a:t>/</a:t>
            </a:r>
            <a:r>
              <a:rPr lang="en-US" sz="1000" dirty="0" smtClean="0"/>
              <a:t>)</a:t>
            </a:r>
            <a:endParaRPr lang="en-US" sz="1000" dirty="0"/>
          </a:p>
        </p:txBody>
      </p:sp>
    </p:spTree>
    <p:extLst>
      <p:ext uri="{BB962C8B-B14F-4D97-AF65-F5344CB8AC3E}">
        <p14:creationId xmlns:p14="http://schemas.microsoft.com/office/powerpoint/2010/main" val="2029453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How </a:t>
            </a:r>
            <a:r>
              <a:rPr lang="en-US" sz="2800" dirty="0" smtClean="0"/>
              <a:t>big is Big Data? (cont.)</a:t>
            </a:r>
            <a:endParaRPr lang="en-US" sz="2800" dirty="0"/>
          </a:p>
        </p:txBody>
      </p:sp>
      <p:sp>
        <p:nvSpPr>
          <p:cNvPr id="8" name="Footer Placeholder 7"/>
          <p:cNvSpPr>
            <a:spLocks noGrp="1"/>
          </p:cNvSpPr>
          <p:nvPr>
            <p:ph type="ftr" sz="quarter" idx="3"/>
          </p:nvPr>
        </p:nvSpPr>
        <p:spPr/>
        <p:txBody>
          <a:bodyPr/>
          <a:lstStyle/>
          <a:p>
            <a:r>
              <a:rPr lang="en-US" dirty="0" smtClean="0"/>
              <a:t>©2018 </a:t>
            </a:r>
            <a:r>
              <a:rPr lang="en-US" dirty="0" err="1" smtClean="0"/>
              <a:t>LogiGear</a:t>
            </a:r>
            <a:r>
              <a:rPr lang="en-US" dirty="0" smtClean="0"/>
              <a:t> Corporation</a:t>
            </a:r>
            <a:endParaRPr lang="en-US" dirty="0"/>
          </a:p>
        </p:txBody>
      </p:sp>
      <p:sp>
        <p:nvSpPr>
          <p:cNvPr id="9" name="Slide Number Placeholder 8"/>
          <p:cNvSpPr>
            <a:spLocks noGrp="1"/>
          </p:cNvSpPr>
          <p:nvPr>
            <p:ph type="sldNum" sz="quarter" idx="4"/>
          </p:nvPr>
        </p:nvSpPr>
        <p:spPr/>
        <p:txBody>
          <a:bodyPr/>
          <a:lstStyle/>
          <a:p>
            <a:fld id="{23B26BDA-DAC0-48E9-854E-EA529C3A123C}" type="slidenum">
              <a:rPr lang="en-US" smtClean="0"/>
              <a:pPr/>
              <a:t>9</a:t>
            </a:fld>
            <a:endParaRPr lang="en-US" dirty="0"/>
          </a:p>
        </p:txBody>
      </p:sp>
      <p:sp>
        <p:nvSpPr>
          <p:cNvPr id="5" name="TextBox 4"/>
          <p:cNvSpPr txBox="1"/>
          <p:nvPr/>
        </p:nvSpPr>
        <p:spPr>
          <a:xfrm>
            <a:off x="2133600" y="6019800"/>
            <a:ext cx="4812536" cy="246221"/>
          </a:xfrm>
          <a:prstGeom prst="rect">
            <a:avLst/>
          </a:prstGeom>
          <a:noFill/>
        </p:spPr>
        <p:txBody>
          <a:bodyPr wrap="none" rtlCol="0">
            <a:spAutoFit/>
          </a:bodyPr>
          <a:lstStyle/>
          <a:p>
            <a:r>
              <a:rPr lang="en-US" sz="1000" dirty="0"/>
              <a:t>(Source: </a:t>
            </a:r>
            <a:r>
              <a:rPr lang="en-US" sz="1000" dirty="0">
                <a:hlinkClick r:id="rId3"/>
              </a:rPr>
              <a:t>https://</a:t>
            </a:r>
            <a:r>
              <a:rPr lang="en-US" sz="1000" dirty="0" smtClean="0">
                <a:hlinkClick r:id="rId3"/>
              </a:rPr>
              <a:t>www.waterfordtechnologies.com/wp-content/uploads/2018/03/54.jpg</a:t>
            </a:r>
            <a:r>
              <a:rPr lang="en-US" sz="1000" dirty="0" smtClean="0"/>
              <a:t>)</a:t>
            </a:r>
            <a:endParaRPr lang="en-US" sz="1000" dirty="0"/>
          </a:p>
        </p:txBody>
      </p:sp>
      <p:pic>
        <p:nvPicPr>
          <p:cNvPr id="1026" name="Picture 2" descr="https://www.waterfordtechnologies.com/wp-content/uploads/2018/03/5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33525"/>
            <a:ext cx="8625124"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514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279c20c3caf3300dae6b438536eb8c56">
  <xsd:schema xmlns:xsd="http://www.w3.org/2001/XMLSchema" xmlns:p="http://schemas.microsoft.com/office/2006/metadata/properties" targetNamespace="http://schemas.microsoft.com/office/2006/metadata/properties" ma:root="true" ma:fieldsID="0d2e1ca116041f9e11471c52c4c9d60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6B9B133-E05D-4D99-A224-64598B23FF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DE737E4-21CC-4B88-ABBB-A829DDA83030}">
  <ds:schemaRefs>
    <ds:schemaRef ds:uri="http://schemas.microsoft.com/sharepoint/v3/contenttype/forms"/>
  </ds:schemaRefs>
</ds:datastoreItem>
</file>

<file path=customXml/itemProps3.xml><?xml version="1.0" encoding="utf-8"?>
<ds:datastoreItem xmlns:ds="http://schemas.openxmlformats.org/officeDocument/2006/customXml" ds:itemID="{9FAFF33F-DD73-43EE-92DC-54E211A711A6}">
  <ds:schemaRefs>
    <ds:schemaRef ds:uri="http://schemas.microsoft.com/office/2006/documentManagement/types"/>
    <ds:schemaRef ds:uri="http://purl.org/dc/terms/"/>
    <ds:schemaRef ds:uri="http://purl.org/dc/dcmitype/"/>
    <ds:schemaRef ds:uri="http://purl.org/dc/elements/1.1/"/>
    <ds:schemaRef ds:uri="http://www.w3.org/XML/1998/namespac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38961</TotalTime>
  <Words>1505</Words>
  <Application>Microsoft Office PowerPoint</Application>
  <PresentationFormat>On-screen Show (4:3)</PresentationFormat>
  <Paragraphs>306</Paragraphs>
  <Slides>27</Slides>
  <Notes>23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History</vt:lpstr>
      <vt:lpstr>What Is Big Data?</vt:lpstr>
      <vt:lpstr>Three Vs</vt:lpstr>
      <vt:lpstr>Four Vs</vt:lpstr>
      <vt:lpstr>Other Vs</vt:lpstr>
      <vt:lpstr>How big is Big Data?</vt:lpstr>
      <vt:lpstr>How big is Big Data? (cont.)</vt:lpstr>
      <vt:lpstr>How big is Big Data (cont.)</vt:lpstr>
      <vt:lpstr>Why Big Data?</vt:lpstr>
      <vt:lpstr>Big Data Value Chain</vt:lpstr>
      <vt:lpstr>Components of a big data</vt:lpstr>
      <vt:lpstr>Big Data Ecosystem</vt:lpstr>
      <vt:lpstr>Use Cases</vt:lpstr>
      <vt:lpstr>Applications</vt:lpstr>
      <vt:lpstr>Applications (cont.): Healthcare sample</vt:lpstr>
      <vt:lpstr>Best Practices</vt:lpstr>
      <vt:lpstr>Challenges</vt:lpstr>
      <vt:lpstr>Hadoop</vt:lpstr>
      <vt:lpstr>Hadoop (cont.)</vt:lpstr>
      <vt:lpstr>Spark (cont)</vt:lpstr>
      <vt:lpstr>Spark</vt:lpstr>
      <vt:lpstr>Hadoop vs Spark</vt:lpstr>
      <vt:lpstr>Big Data Testing</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Luthy</dc:creator>
  <cp:lastModifiedBy>Hung Tran - 1877</cp:lastModifiedBy>
  <cp:revision>334</cp:revision>
  <cp:lastPrinted>2018-07-10T03:10:07Z</cp:lastPrinted>
  <dcterms:created xsi:type="dcterms:W3CDTF">2013-06-12T22:52:11Z</dcterms:created>
  <dcterms:modified xsi:type="dcterms:W3CDTF">2018-07-12T09:47:52Z</dcterms:modified>
</cp:coreProperties>
</file>