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4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90" r:id="rId37"/>
    <p:sldId id="291" r:id="rId38"/>
    <p:sldId id="293" r:id="rId39"/>
    <p:sldId id="29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42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6"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r>
              <a:rPr lang="en-US" sz="1800" b="0" strike="noStrike" spc="-1">
                <a:solidFill>
                  <a:srgbClr val="000000"/>
                </a:solidFill>
                <a:latin typeface="Tw Cen MT"/>
              </a:rPr>
              <a:t>Click to move the slide</a:t>
            </a:r>
          </a:p>
        </p:txBody>
      </p:sp>
      <p:sp>
        <p:nvSpPr>
          <p:cNvPr id="137"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138"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 </a:t>
            </a:r>
          </a:p>
        </p:txBody>
      </p:sp>
      <p:sp>
        <p:nvSpPr>
          <p:cNvPr id="139"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 </a:t>
            </a:r>
          </a:p>
        </p:txBody>
      </p:sp>
      <p:sp>
        <p:nvSpPr>
          <p:cNvPr id="140"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 </a:t>
            </a:r>
          </a:p>
        </p:txBody>
      </p:sp>
      <p:sp>
        <p:nvSpPr>
          <p:cNvPr id="141" name="PlaceHolder 6"/>
          <p:cNvSpPr>
            <a:spLocks noGrp="1"/>
          </p:cNvSpPr>
          <p:nvPr>
            <p:ph type="sldNum"/>
          </p:nvPr>
        </p:nvSpPr>
        <p:spPr>
          <a:xfrm>
            <a:off x="4399200" y="9555480"/>
            <a:ext cx="3372840" cy="502560"/>
          </a:xfrm>
          <a:prstGeom prst="rect">
            <a:avLst/>
          </a:prstGeom>
        </p:spPr>
        <p:txBody>
          <a:bodyPr lIns="0" tIns="0" rIns="0" bIns="0" anchor="b"/>
          <a:lstStyle/>
          <a:p>
            <a:pPr algn="r"/>
            <a:fld id="{699B5C98-FCAC-40A2-BCFE-75CB97056E8F}"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3219057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vi.wikipedia.org/w/index.php?title=B%E1%BA%A3ng_(c%C6%A1_s%E1%BB%9F_d%E1%BB%AF_li%E1%BB%87u)&amp;action=edit&amp;redlink=1"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vi.wikipedia.org/w/index.php?title=B%E1%BA%A3ng_(c%C6%A1_s%E1%BB%9F_d%E1%BB%AF_li%E1%BB%87u)&amp;action=edit&amp;redlink=1"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vi.wikipedia.org/w/index.php?title=B%E1%BA%A3ng_(c%C6%A1_s%E1%BB%9F_d%E1%BB%AF_li%E1%BB%87u)&amp;action=edit&amp;redlink=1"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vi.wikipedia.org/w/index.php?title=YAML&amp;action=edit&amp;redlink=1"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vi.wikipedia.org/w/index.php?title=BSON&amp;action=edit&amp;redlink=1" TargetMode="External"/><Relationship Id="rId4" Type="http://schemas.openxmlformats.org/officeDocument/2006/relationships/hyperlink" Target="https://vi.wikipedia.org/wiki/JavaScript_Object_Notation"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vi.wikipedia.org/wiki/SQ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s://docs.mongodb.com/manual/sharding/#sharding-introduction" TargetMode="External"/><Relationship Id="rId13" Type="http://schemas.openxmlformats.org/officeDocument/2006/relationships/hyperlink" Target="https://docs.mongodb.com/manual/core/security-encryption-at-rest/" TargetMode="External"/><Relationship Id="rId3" Type="http://schemas.openxmlformats.org/officeDocument/2006/relationships/hyperlink" Target="https://docs.mongodb.com/manual/crud/" TargetMode="External"/><Relationship Id="rId7" Type="http://schemas.openxmlformats.org/officeDocument/2006/relationships/hyperlink" Target="https://docs.mongodb.com/manual/replication/" TargetMode="External"/><Relationship Id="rId12" Type="http://schemas.openxmlformats.org/officeDocument/2006/relationships/hyperlink" Target="https://docs.mongodb.com/manual/core/wiredtiger/"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docs.mongodb.com/manual/tutorial/geospatial-tutorial/" TargetMode="External"/><Relationship Id="rId11" Type="http://schemas.openxmlformats.org/officeDocument/2006/relationships/hyperlink" Target="https://docs.mongodb.com/manual/core/storage-engines/" TargetMode="External"/><Relationship Id="rId5" Type="http://schemas.openxmlformats.org/officeDocument/2006/relationships/hyperlink" Target="https://docs.mongodb.com/manual/text-search/" TargetMode="External"/><Relationship Id="rId15" Type="http://schemas.openxmlformats.org/officeDocument/2006/relationships/hyperlink" Target="https://docs.mongodb.com/manual/core/mmapv1/" TargetMode="External"/><Relationship Id="rId10" Type="http://schemas.openxmlformats.org/officeDocument/2006/relationships/hyperlink" Target="https://docs.mongodb.com/manual/reference/glossary/#term-shard-key" TargetMode="External"/><Relationship Id="rId4" Type="http://schemas.openxmlformats.org/officeDocument/2006/relationships/hyperlink" Target="https://docs.mongodb.com/manual/core/aggregation-pipeline/" TargetMode="External"/><Relationship Id="rId9" Type="http://schemas.openxmlformats.org/officeDocument/2006/relationships/hyperlink" Target="https://docs.mongodb.com/manual/core/zone-sharding/#zone-sharding" TargetMode="External"/><Relationship Id="rId14" Type="http://schemas.openxmlformats.org/officeDocument/2006/relationships/hyperlink" Target="https://docs.mongodb.com/manual/core/inmemory/"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Conceptual_data_model"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en.wikipedia.org/wiki/Physical_data_model" TargetMode="External"/><Relationship Id="rId4" Type="http://schemas.openxmlformats.org/officeDocument/2006/relationships/hyperlink" Target="https://en.wikipedia.org/wiki/Logical_data_mode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vi.wikipedia.org/w/index.php?title=B%E1%BA%A3ng_(c%C6%A1_s%E1%BB%9F_d%E1%BB%AF_li%E1%BB%87u)&amp;action=edit&amp;redlink=1"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PlaceHolder 1"/>
          <p:cNvSpPr>
            <a:spLocks noGrp="1" noRot="1" noChangeAspect="1"/>
          </p:cNvSpPr>
          <p:nvPr>
            <p:ph type="sldImg"/>
          </p:nvPr>
        </p:nvSpPr>
        <p:spPr>
          <a:xfrm>
            <a:off x="1143000" y="685800"/>
            <a:ext cx="4571640" cy="3428640"/>
          </a:xfrm>
          <a:prstGeom prst="rect">
            <a:avLst/>
          </a:prstGeom>
        </p:spPr>
      </p:sp>
      <p:sp>
        <p:nvSpPr>
          <p:cNvPr id="233"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endParaRPr lang="en-US" sz="2000" b="0" strike="noStrike" spc="-1">
              <a:latin typeface="Arial"/>
            </a:endParaRPr>
          </a:p>
        </p:txBody>
      </p:sp>
      <p:sp>
        <p:nvSpPr>
          <p:cNvPr id="234"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C9577C9D-6F95-4BA1-89D5-0C4806637F39}" type="slidenum">
              <a:rPr lang="en-US" sz="1200" b="0" strike="noStrike" spc="-1">
                <a:solidFill>
                  <a:srgbClr val="000000"/>
                </a:solidFill>
                <a:latin typeface="+mn-lt"/>
                <a:ea typeface="+mn-ea"/>
              </a:rPr>
              <a:t>1</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PlaceHolder 1"/>
          <p:cNvSpPr>
            <a:spLocks noGrp="1" noRot="1" noChangeAspect="1"/>
          </p:cNvSpPr>
          <p:nvPr>
            <p:ph type="sldImg"/>
          </p:nvPr>
        </p:nvSpPr>
        <p:spPr>
          <a:xfrm>
            <a:off x="1143000" y="685800"/>
            <a:ext cx="4571640" cy="3428640"/>
          </a:xfrm>
          <a:prstGeom prst="rect">
            <a:avLst/>
          </a:prstGeom>
        </p:spPr>
      </p:sp>
      <p:sp>
        <p:nvSpPr>
          <p:cNvPr id="260"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endParaRPr lang="en-US" sz="2000" b="0" strike="noStrike" spc="-1">
              <a:latin typeface="Arial"/>
            </a:endParaRPr>
          </a:p>
        </p:txBody>
      </p:sp>
      <p:sp>
        <p:nvSpPr>
          <p:cNvPr id="261"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231FA8E8-D966-49DA-8531-69DF8960787E}" type="slidenum">
              <a:rPr lang="en-US" sz="1200" b="0" strike="noStrike" spc="-1">
                <a:solidFill>
                  <a:srgbClr val="000000"/>
                </a:solidFill>
                <a:latin typeface="+mn-lt"/>
                <a:ea typeface="+mn-ea"/>
              </a:rPr>
              <a:t>10</a:t>
            </a:fld>
            <a:endParaRPr lang="en-US"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noRot="1" noChangeAspect="1"/>
          </p:cNvSpPr>
          <p:nvPr>
            <p:ph type="sldImg"/>
          </p:nvPr>
        </p:nvSpPr>
        <p:spPr>
          <a:xfrm>
            <a:off x="1143000" y="685800"/>
            <a:ext cx="4571640" cy="3428640"/>
          </a:xfrm>
          <a:prstGeom prst="rect">
            <a:avLst/>
          </a:prstGeom>
        </p:spPr>
      </p:sp>
      <p:sp>
        <p:nvSpPr>
          <p:cNvPr id="263"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0" strike="noStrike" spc="-1">
                <a:solidFill>
                  <a:srgbClr val="000000"/>
                </a:solidFill>
                <a:latin typeface="+mn-lt"/>
                <a:ea typeface="+mn-ea"/>
              </a:rPr>
              <a:t>atomicity, consistency, isolation, và durability</a:t>
            </a:r>
            <a:endParaRPr lang="en-US" sz="1200" b="0" strike="noStrike" spc="-1">
              <a:latin typeface="Arial"/>
            </a:endParaRPr>
          </a:p>
        </p:txBody>
      </p:sp>
      <p:sp>
        <p:nvSpPr>
          <p:cNvPr id="264"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C42AE445-01B2-4BDF-9B21-0089E3B4F060}" type="slidenum">
              <a:rPr lang="en-US" sz="1200" b="0" strike="noStrike" spc="-1">
                <a:solidFill>
                  <a:srgbClr val="000000"/>
                </a:solidFill>
                <a:latin typeface="+mn-lt"/>
                <a:ea typeface="+mn-ea"/>
              </a:rPr>
              <a:t>11</a:t>
            </a:fld>
            <a:endParaRPr lang="en-US"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noRot="1" noChangeAspect="1"/>
          </p:cNvSpPr>
          <p:nvPr>
            <p:ph type="sldImg"/>
          </p:nvPr>
        </p:nvSpPr>
        <p:spPr>
          <a:xfrm>
            <a:off x="1143000" y="685800"/>
            <a:ext cx="4571640" cy="3428640"/>
          </a:xfrm>
          <a:prstGeom prst="rect">
            <a:avLst/>
          </a:prstGeom>
        </p:spPr>
      </p:sp>
      <p:sp>
        <p:nvSpPr>
          <p:cNvPr id="266"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endParaRPr lang="en-US" sz="2000" b="0" strike="noStrike" spc="-1">
              <a:latin typeface="Arial"/>
            </a:endParaRPr>
          </a:p>
        </p:txBody>
      </p:sp>
      <p:sp>
        <p:nvSpPr>
          <p:cNvPr id="267"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46C6E032-1FE6-428C-9669-1C2B4320B85F}" type="slidenum">
              <a:rPr lang="en-US" sz="1200" b="0" strike="noStrike" spc="-1">
                <a:solidFill>
                  <a:srgbClr val="000000"/>
                </a:solidFill>
                <a:latin typeface="+mn-lt"/>
                <a:ea typeface="+mn-ea"/>
              </a:rPr>
              <a:t>12</a:t>
            </a:fld>
            <a:endParaRPr lang="en-US"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PlaceHolder 1"/>
          <p:cNvSpPr>
            <a:spLocks noGrp="1" noRot="1" noChangeAspect="1"/>
          </p:cNvSpPr>
          <p:nvPr>
            <p:ph type="sldImg"/>
          </p:nvPr>
        </p:nvSpPr>
        <p:spPr>
          <a:xfrm>
            <a:off x="1143000" y="685800"/>
            <a:ext cx="4571640" cy="3428640"/>
          </a:xfrm>
          <a:prstGeom prst="rect">
            <a:avLst/>
          </a:prstGeom>
        </p:spPr>
      </p:sp>
      <p:sp>
        <p:nvSpPr>
          <p:cNvPr id="269"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0" strike="noStrike" spc="-1">
                <a:solidFill>
                  <a:srgbClr val="000000"/>
                </a:solidFill>
                <a:latin typeface="+mn-lt"/>
                <a:ea typeface="+mn-ea"/>
              </a:rPr>
              <a:t>Có nhiều cách phân loại các cơ sở dữ liệu NoSQL khác nhau, mỗi loại với các loại và loại con khác nhau, một số trong số đó có thể chồng chéo lên nhau. Một phân loại cơ bản dựa trên mô hình dữ liệu</a:t>
            </a:r>
            <a:endParaRPr lang="en-US" sz="1200" b="0" strike="noStrike" spc="-1">
              <a:latin typeface="Arial"/>
            </a:endParaRPr>
          </a:p>
          <a:p>
            <a:pPr marL="216000" indent="-216000">
              <a:lnSpc>
                <a:spcPct val="100000"/>
              </a:lnSpc>
            </a:pPr>
            <a:r>
              <a:rPr lang="en-US" sz="1200" b="1" strike="noStrike" spc="-1">
                <a:solidFill>
                  <a:srgbClr val="000000"/>
                </a:solidFill>
                <a:latin typeface="+mn-lt"/>
                <a:ea typeface="+mn-ea"/>
              </a:rPr>
              <a:t>Key-value</a:t>
            </a:r>
            <a:r>
              <a:rPr lang="en-US" sz="1200" b="0" strike="noStrike" spc="-1">
                <a:solidFill>
                  <a:srgbClr val="000000"/>
                </a:solidFill>
                <a:latin typeface="+mn-lt"/>
                <a:ea typeface="+mn-ea"/>
              </a:rPr>
              <a:t> (Every item in the database is stored as an attribute name (or "key") together with its value): Aerospike, CouchDB, DynamoDB (amazon), FairCom c-treeACE, FoundationDB, HyperDex, MemcacheDB, MUMPS, Oracle NoSQL Database, OrientDB, </a:t>
            </a:r>
            <a:r>
              <a:rPr lang="en-US" sz="1200" b="0" u="sng" strike="noStrike" spc="-1">
                <a:solidFill>
                  <a:srgbClr val="000000"/>
                </a:solidFill>
                <a:uFillTx/>
                <a:latin typeface="+mn-lt"/>
                <a:ea typeface="+mn-ea"/>
              </a:rPr>
              <a:t>Redis</a:t>
            </a:r>
            <a:r>
              <a:rPr lang="en-US" sz="1200" b="0" strike="noStrike" spc="-1">
                <a:solidFill>
                  <a:srgbClr val="000000"/>
                </a:solidFill>
                <a:latin typeface="+mn-lt"/>
                <a:ea typeface="+mn-ea"/>
              </a:rPr>
              <a:t>, Riak, Berkeley DB</a:t>
            </a:r>
            <a:endParaRPr lang="en-US" sz="1200" b="0" strike="noStrike" spc="-1">
              <a:latin typeface="Arial"/>
            </a:endParaRPr>
          </a:p>
          <a:p>
            <a:pPr marL="216000" indent="-216000">
              <a:lnSpc>
                <a:spcPct val="100000"/>
              </a:lnSpc>
            </a:pPr>
            <a:r>
              <a:rPr lang="en-US" sz="1200" b="1" strike="noStrike" spc="-1">
                <a:solidFill>
                  <a:srgbClr val="000000"/>
                </a:solidFill>
                <a:latin typeface="+mn-lt"/>
                <a:ea typeface="+mn-ea"/>
              </a:rPr>
              <a:t>Document</a:t>
            </a:r>
            <a:r>
              <a:rPr lang="en-US" sz="1200" b="0" strike="noStrike" spc="-1">
                <a:solidFill>
                  <a:srgbClr val="000000"/>
                </a:solidFill>
                <a:latin typeface="+mn-lt"/>
                <a:ea typeface="+mn-ea"/>
              </a:rPr>
              <a:t> (designed to store semistructured data as documents, typically in JSON or XML format. Pair each key with a complex data structure known as a document. Documents can contain many different key-value pairs, or key-array pairs, or even nested documents): Apache CouchDB, Clusterpoint, Couchbase, DocumentDB, HyperDex, Lotus Notes, MarkLogic (Redis), </a:t>
            </a:r>
            <a:r>
              <a:rPr lang="en-US" sz="1200" b="0" u="sng" strike="noStrike" spc="-1">
                <a:solidFill>
                  <a:srgbClr val="000000"/>
                </a:solidFill>
                <a:uFillTx/>
                <a:latin typeface="+mn-lt"/>
                <a:ea typeface="+mn-ea"/>
              </a:rPr>
              <a:t>MongoDB</a:t>
            </a:r>
            <a:r>
              <a:rPr lang="en-US" sz="1200" b="0" strike="noStrike" spc="-1">
                <a:solidFill>
                  <a:srgbClr val="000000"/>
                </a:solidFill>
                <a:latin typeface="+mn-lt"/>
                <a:ea typeface="+mn-ea"/>
              </a:rPr>
              <a:t>, OrientDB, Qizx, RethinkDB, DynamoDB </a:t>
            </a:r>
            <a:endParaRPr lang="en-US" sz="1200" b="0" strike="noStrike" spc="-1">
              <a:latin typeface="Arial"/>
            </a:endParaRPr>
          </a:p>
          <a:p>
            <a:pPr marL="216000" indent="-216000">
              <a:lnSpc>
                <a:spcPct val="100000"/>
              </a:lnSpc>
            </a:pPr>
            <a:r>
              <a:rPr lang="en-US" sz="1200" b="1" strike="noStrike" spc="-1">
                <a:solidFill>
                  <a:srgbClr val="000000"/>
                </a:solidFill>
                <a:latin typeface="+mn-lt"/>
                <a:ea typeface="+mn-ea"/>
              </a:rPr>
              <a:t>Column</a:t>
            </a:r>
            <a:r>
              <a:rPr lang="en-US" sz="1200" b="0" strike="noStrike" spc="-1">
                <a:solidFill>
                  <a:srgbClr val="000000"/>
                </a:solidFill>
                <a:latin typeface="+mn-lt"/>
                <a:ea typeface="+mn-ea"/>
              </a:rPr>
              <a:t> (store data together as columns instead of rows and are optimized for queries over large datasets. Column-oriented storage for database tables is an important factor in analytic query performance because it drastically reduces the overall disk I/O requirements and reduces the amount of data you need to load from disk.): Accumulo, Apache  </a:t>
            </a:r>
            <a:r>
              <a:rPr lang="en-US" sz="1200" b="0" u="sng" strike="noStrike" spc="-1">
                <a:solidFill>
                  <a:srgbClr val="000000"/>
                </a:solidFill>
                <a:uFillTx/>
                <a:latin typeface="+mn-lt"/>
                <a:ea typeface="+mn-ea"/>
              </a:rPr>
              <a:t>Cassandra</a:t>
            </a:r>
            <a:r>
              <a:rPr lang="en-US" sz="1200" b="0" strike="noStrike" spc="-1">
                <a:solidFill>
                  <a:srgbClr val="000000"/>
                </a:solidFill>
                <a:latin typeface="+mn-lt"/>
                <a:ea typeface="+mn-ea"/>
              </a:rPr>
              <a:t> (fb), Druid, HBase, Vertica</a:t>
            </a:r>
            <a:endParaRPr lang="en-US" sz="1200" b="0" strike="noStrike" spc="-1">
              <a:latin typeface="Arial"/>
            </a:endParaRPr>
          </a:p>
          <a:p>
            <a:pPr marL="216000" indent="-216000">
              <a:lnSpc>
                <a:spcPct val="100000"/>
              </a:lnSpc>
            </a:pPr>
            <a:r>
              <a:rPr lang="en-US" sz="1200" b="1" strike="noStrike" spc="-1">
                <a:solidFill>
                  <a:srgbClr val="000000"/>
                </a:solidFill>
                <a:latin typeface="+mn-lt"/>
                <a:ea typeface="+mn-ea"/>
              </a:rPr>
              <a:t>Graph </a:t>
            </a:r>
            <a:r>
              <a:rPr lang="en-US" sz="1200" b="0" strike="noStrike" spc="-1">
                <a:solidFill>
                  <a:srgbClr val="000000"/>
                </a:solidFill>
                <a:latin typeface="+mn-lt"/>
                <a:ea typeface="+mn-ea"/>
              </a:rPr>
              <a:t>(store vertices and directed links called edges. Used to store information about networks, such as social connections. Can be built on both SQL and NoSQL databases): AllegroGraph, InfiniteGraph, MarkLogic, </a:t>
            </a:r>
            <a:r>
              <a:rPr lang="en-US" sz="1200" b="0" u="sng" strike="noStrike" spc="-1">
                <a:solidFill>
                  <a:srgbClr val="000000"/>
                </a:solidFill>
                <a:uFillTx/>
                <a:latin typeface="+mn-lt"/>
                <a:ea typeface="+mn-ea"/>
              </a:rPr>
              <a:t>Neo4J</a:t>
            </a:r>
            <a:r>
              <a:rPr lang="en-US" sz="1200" b="0" strike="noStrike" spc="-1">
                <a:solidFill>
                  <a:srgbClr val="000000"/>
                </a:solidFill>
                <a:latin typeface="+mn-lt"/>
                <a:ea typeface="+mn-ea"/>
              </a:rPr>
              <a:t>, OrientDB, Virtuoso, Stardog</a:t>
            </a:r>
            <a:endParaRPr lang="en-US" sz="1200" b="0" strike="noStrike" spc="-1">
              <a:latin typeface="Arial"/>
            </a:endParaRPr>
          </a:p>
          <a:p>
            <a:pPr marL="216000" indent="-216000">
              <a:lnSpc>
                <a:spcPct val="100000"/>
              </a:lnSpc>
            </a:pPr>
            <a:r>
              <a:rPr lang="en-US" sz="1200" b="1" strike="noStrike" spc="-1">
                <a:solidFill>
                  <a:srgbClr val="000000"/>
                </a:solidFill>
                <a:latin typeface="+mn-lt"/>
                <a:ea typeface="+mn-ea"/>
              </a:rPr>
              <a:t>Multi-model</a:t>
            </a:r>
            <a:r>
              <a:rPr lang="en-US" sz="1200" b="0" strike="noStrike" spc="-1">
                <a:solidFill>
                  <a:srgbClr val="000000"/>
                </a:solidFill>
                <a:latin typeface="+mn-lt"/>
                <a:ea typeface="+mn-ea"/>
              </a:rPr>
              <a:t>: Alchemy Database, ArangoDB, CortexDB, FoundationDB, MarkLogic, OrientDB</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Generally, these databases differ in how the data is stored, accessed, and structured, and they are optimized for different use cases and applications.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270"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2B376873-AECE-4C92-8777-EE6C87B1C9A3}" type="slidenum">
              <a:rPr lang="en-US" sz="1200" b="0" strike="noStrike" spc="-1">
                <a:solidFill>
                  <a:srgbClr val="000000"/>
                </a:solidFill>
                <a:latin typeface="+mn-lt"/>
                <a:ea typeface="+mn-ea"/>
              </a:rPr>
              <a:t>13</a:t>
            </a:fld>
            <a:endParaRPr lang="en-US" sz="12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PlaceHolder 1"/>
          <p:cNvSpPr>
            <a:spLocks noGrp="1" noRot="1" noChangeAspect="1"/>
          </p:cNvSpPr>
          <p:nvPr>
            <p:ph type="sldImg"/>
          </p:nvPr>
        </p:nvSpPr>
        <p:spPr>
          <a:xfrm>
            <a:off x="1143000" y="685800"/>
            <a:ext cx="4571640" cy="3428640"/>
          </a:xfrm>
          <a:prstGeom prst="rect">
            <a:avLst/>
          </a:prstGeom>
        </p:spPr>
      </p:sp>
      <p:sp>
        <p:nvSpPr>
          <p:cNvPr id="272"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1" strike="noStrike" spc="-1">
                <a:solidFill>
                  <a:srgbClr val="000000"/>
                </a:solidFill>
                <a:latin typeface="+mn-lt"/>
                <a:ea typeface="+mn-ea"/>
              </a:rPr>
              <a:t>"quan hệ"?</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một </a:t>
            </a:r>
            <a:r>
              <a:rPr lang="en-US" sz="1200" b="1" strike="noStrike" spc="-1">
                <a:solidFill>
                  <a:srgbClr val="000000"/>
                </a:solidFill>
                <a:latin typeface="+mn-lt"/>
                <a:ea typeface="+mn-ea"/>
              </a:rPr>
              <a:t>quan hệ</a:t>
            </a:r>
            <a:r>
              <a:rPr lang="en-US" sz="1200" b="0" strike="noStrike" spc="-1">
                <a:solidFill>
                  <a:srgbClr val="000000"/>
                </a:solidFill>
                <a:latin typeface="+mn-lt"/>
                <a:ea typeface="+mn-ea"/>
              </a:rPr>
              <a:t> là một tập các bộ (</a:t>
            </a:r>
            <a:r>
              <a:rPr lang="en-US" sz="1200" b="0" i="1" strike="noStrike" spc="-1">
                <a:solidFill>
                  <a:srgbClr val="000000"/>
                </a:solidFill>
                <a:latin typeface="+mn-lt"/>
                <a:ea typeface="+mn-ea"/>
              </a:rPr>
              <a:t>tuple</a:t>
            </a:r>
            <a:r>
              <a:rPr lang="en-US" sz="1200" b="0" strike="noStrike" spc="-1">
                <a:solidFill>
                  <a:srgbClr val="000000"/>
                </a:solidFill>
                <a:latin typeface="+mn-lt"/>
                <a:ea typeface="+mn-ea"/>
              </a:rPr>
              <a:t>), hay còn gọi là </a:t>
            </a:r>
            <a:r>
              <a:rPr lang="en-US" sz="1200" b="0" strike="noStrike" spc="-1">
                <a:solidFill>
                  <a:srgbClr val="000000"/>
                </a:solidFill>
                <a:latin typeface="+mn-lt"/>
                <a:ea typeface="+mn-ea"/>
                <a:hlinkClick r:id="rId3"/>
              </a:rPr>
              <a:t>bảng</a:t>
            </a:r>
            <a:endParaRPr lang="en-US" sz="1200" b="0" strike="noStrike" spc="-1">
              <a:latin typeface="Arial"/>
            </a:endParaRPr>
          </a:p>
          <a:p>
            <a:pPr>
              <a:lnSpc>
                <a:spcPct val="100000"/>
              </a:lnSpc>
            </a:pPr>
            <a:r>
              <a:rPr lang="en-US" sz="1200" b="0" strike="noStrike" spc="-1">
                <a:solidFill>
                  <a:srgbClr val="000000"/>
                </a:solidFill>
                <a:latin typeface="+mn-lt"/>
                <a:ea typeface="+mn-ea"/>
              </a:rPr>
              <a:t>Cho hai tập hợp A,B. Mỗi tập con R của tích Descartes A x B được gọi là quan hệ hai ngôi từ A vào B. Nếu R là quan hệ từ A vào B và cặp (a,b) thuộc R thì ta ký hiệu R.</a:t>
            </a:r>
            <a:endParaRPr lang="en-US" sz="1200" b="0" strike="noStrike" spc="-1">
              <a:latin typeface="Arial"/>
            </a:endParaRPr>
          </a:p>
          <a:p>
            <a:pPr>
              <a:lnSpc>
                <a:spcPct val="100000"/>
              </a:lnSpc>
            </a:pPr>
            <a:endParaRPr lang="en-US" sz="1200" b="0" strike="noStrike" spc="-1">
              <a:latin typeface="Arial"/>
            </a:endParaRPr>
          </a:p>
        </p:txBody>
      </p:sp>
      <p:sp>
        <p:nvSpPr>
          <p:cNvPr id="273"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3BBE2F4D-BEA4-4B15-9AEB-AF08FAA9AEBF}" type="slidenum">
              <a:rPr lang="en-US" sz="1200" b="0" strike="noStrike" spc="-1">
                <a:solidFill>
                  <a:srgbClr val="000000"/>
                </a:solidFill>
                <a:latin typeface="+mn-lt"/>
                <a:ea typeface="+mn-ea"/>
              </a:rPr>
              <a:t>14</a:t>
            </a:fld>
            <a:endParaRPr lang="en-US" sz="1200" b="0" strike="noStrike" spc="-1">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noRot="1" noChangeAspect="1"/>
          </p:cNvSpPr>
          <p:nvPr>
            <p:ph type="sldImg"/>
          </p:nvPr>
        </p:nvSpPr>
        <p:spPr>
          <a:xfrm>
            <a:off x="1143000" y="685800"/>
            <a:ext cx="4571640" cy="3428640"/>
          </a:xfrm>
          <a:prstGeom prst="rect">
            <a:avLst/>
          </a:prstGeom>
        </p:spPr>
      </p:sp>
      <p:sp>
        <p:nvSpPr>
          <p:cNvPr id="275"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1" strike="noStrike" spc="-1">
                <a:solidFill>
                  <a:srgbClr val="000000"/>
                </a:solidFill>
                <a:latin typeface="+mn-lt"/>
                <a:ea typeface="+mn-ea"/>
              </a:rPr>
              <a:t>"quan hệ"?</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một </a:t>
            </a:r>
            <a:r>
              <a:rPr lang="en-US" sz="1200" b="1" strike="noStrike" spc="-1">
                <a:solidFill>
                  <a:srgbClr val="000000"/>
                </a:solidFill>
                <a:latin typeface="+mn-lt"/>
                <a:ea typeface="+mn-ea"/>
              </a:rPr>
              <a:t>quan hệ</a:t>
            </a:r>
            <a:r>
              <a:rPr lang="en-US" sz="1200" b="0" strike="noStrike" spc="-1">
                <a:solidFill>
                  <a:srgbClr val="000000"/>
                </a:solidFill>
                <a:latin typeface="+mn-lt"/>
                <a:ea typeface="+mn-ea"/>
              </a:rPr>
              <a:t> là một tập các bộ (</a:t>
            </a:r>
            <a:r>
              <a:rPr lang="en-US" sz="1200" b="0" i="1" strike="noStrike" spc="-1">
                <a:solidFill>
                  <a:srgbClr val="000000"/>
                </a:solidFill>
                <a:latin typeface="+mn-lt"/>
                <a:ea typeface="+mn-ea"/>
              </a:rPr>
              <a:t>tuple</a:t>
            </a:r>
            <a:r>
              <a:rPr lang="en-US" sz="1200" b="0" strike="noStrike" spc="-1">
                <a:solidFill>
                  <a:srgbClr val="000000"/>
                </a:solidFill>
                <a:latin typeface="+mn-lt"/>
                <a:ea typeface="+mn-ea"/>
              </a:rPr>
              <a:t>), hay còn gọi là </a:t>
            </a:r>
            <a:r>
              <a:rPr lang="en-US" sz="1200" b="0" strike="noStrike" spc="-1">
                <a:solidFill>
                  <a:srgbClr val="000000"/>
                </a:solidFill>
                <a:latin typeface="+mn-lt"/>
                <a:ea typeface="+mn-ea"/>
                <a:hlinkClick r:id="rId3"/>
              </a:rPr>
              <a:t>bảng</a:t>
            </a:r>
            <a:endParaRPr lang="en-US" sz="1200" b="0" strike="noStrike" spc="-1">
              <a:latin typeface="Arial"/>
            </a:endParaRPr>
          </a:p>
          <a:p>
            <a:pPr>
              <a:lnSpc>
                <a:spcPct val="100000"/>
              </a:lnSpc>
            </a:pPr>
            <a:r>
              <a:rPr lang="en-US" sz="1200" b="0" strike="noStrike" spc="-1">
                <a:solidFill>
                  <a:srgbClr val="000000"/>
                </a:solidFill>
                <a:latin typeface="+mn-lt"/>
                <a:ea typeface="+mn-ea"/>
              </a:rPr>
              <a:t>Cho hai tập hợp A,B. Mỗi tập con R của tích Descartes A x B được gọi là quan hệ hai ngôi từ A vào B. Nếu R là quan hệ từ A vào B và cặp (a,b) thuộc R thì ta ký hiệu R.</a:t>
            </a:r>
            <a:endParaRPr lang="en-US" sz="1200" b="0" strike="noStrike" spc="-1">
              <a:latin typeface="Arial"/>
            </a:endParaRPr>
          </a:p>
          <a:p>
            <a:pPr>
              <a:lnSpc>
                <a:spcPct val="100000"/>
              </a:lnSpc>
            </a:pPr>
            <a:endParaRPr lang="en-US" sz="1200" b="0" strike="noStrike" spc="-1">
              <a:latin typeface="Arial"/>
            </a:endParaRPr>
          </a:p>
        </p:txBody>
      </p:sp>
      <p:sp>
        <p:nvSpPr>
          <p:cNvPr id="276"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30B7AB43-9708-4855-82FC-477E643879F5}" type="slidenum">
              <a:rPr lang="en-US" sz="1200" b="0" strike="noStrike" spc="-1">
                <a:solidFill>
                  <a:srgbClr val="000000"/>
                </a:solidFill>
                <a:latin typeface="+mn-lt"/>
                <a:ea typeface="+mn-ea"/>
              </a:rPr>
              <a:t>15</a:t>
            </a:fld>
            <a:endParaRPr lang="en-US" sz="1200" b="0" strike="noStrike" spc="-1">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PlaceHolder 1"/>
          <p:cNvSpPr>
            <a:spLocks noGrp="1" noRot="1" noChangeAspect="1"/>
          </p:cNvSpPr>
          <p:nvPr>
            <p:ph type="sldImg"/>
          </p:nvPr>
        </p:nvSpPr>
        <p:spPr>
          <a:xfrm>
            <a:off x="1143000" y="685800"/>
            <a:ext cx="4571640" cy="3428640"/>
          </a:xfrm>
          <a:prstGeom prst="rect">
            <a:avLst/>
          </a:prstGeom>
        </p:spPr>
      </p:sp>
      <p:sp>
        <p:nvSpPr>
          <p:cNvPr id="278"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1" strike="noStrike" spc="-1">
                <a:solidFill>
                  <a:srgbClr val="000000"/>
                </a:solidFill>
                <a:latin typeface="+mn-lt"/>
                <a:ea typeface="+mn-ea"/>
              </a:rPr>
              <a:t>"quan hệ"?</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một </a:t>
            </a:r>
            <a:r>
              <a:rPr lang="en-US" sz="1200" b="1" strike="noStrike" spc="-1">
                <a:solidFill>
                  <a:srgbClr val="000000"/>
                </a:solidFill>
                <a:latin typeface="+mn-lt"/>
                <a:ea typeface="+mn-ea"/>
              </a:rPr>
              <a:t>quan hệ</a:t>
            </a:r>
            <a:r>
              <a:rPr lang="en-US" sz="1200" b="0" strike="noStrike" spc="-1">
                <a:solidFill>
                  <a:srgbClr val="000000"/>
                </a:solidFill>
                <a:latin typeface="+mn-lt"/>
                <a:ea typeface="+mn-ea"/>
              </a:rPr>
              <a:t> là một tập các bộ (</a:t>
            </a:r>
            <a:r>
              <a:rPr lang="en-US" sz="1200" b="0" i="1" strike="noStrike" spc="-1">
                <a:solidFill>
                  <a:srgbClr val="000000"/>
                </a:solidFill>
                <a:latin typeface="+mn-lt"/>
                <a:ea typeface="+mn-ea"/>
              </a:rPr>
              <a:t>tuple</a:t>
            </a:r>
            <a:r>
              <a:rPr lang="en-US" sz="1200" b="0" strike="noStrike" spc="-1">
                <a:solidFill>
                  <a:srgbClr val="000000"/>
                </a:solidFill>
                <a:latin typeface="+mn-lt"/>
                <a:ea typeface="+mn-ea"/>
              </a:rPr>
              <a:t>), hay còn gọi là </a:t>
            </a:r>
            <a:r>
              <a:rPr lang="en-US" sz="1200" b="0" strike="noStrike" spc="-1">
                <a:solidFill>
                  <a:srgbClr val="000000"/>
                </a:solidFill>
                <a:latin typeface="+mn-lt"/>
                <a:ea typeface="+mn-ea"/>
                <a:hlinkClick r:id="rId3"/>
              </a:rPr>
              <a:t>bảng</a:t>
            </a:r>
            <a:endParaRPr lang="en-US" sz="1200" b="0" strike="noStrike" spc="-1">
              <a:latin typeface="Arial"/>
            </a:endParaRPr>
          </a:p>
          <a:p>
            <a:pPr>
              <a:lnSpc>
                <a:spcPct val="100000"/>
              </a:lnSpc>
            </a:pPr>
            <a:r>
              <a:rPr lang="en-US" sz="1200" b="0" strike="noStrike" spc="-1">
                <a:solidFill>
                  <a:srgbClr val="000000"/>
                </a:solidFill>
                <a:latin typeface="+mn-lt"/>
                <a:ea typeface="+mn-ea"/>
              </a:rPr>
              <a:t>Cho hai tập hợp A,B. Mỗi tập con R của tích Descartes A x B được gọi là quan hệ hai ngôi từ A vào B. Nếu R là quan hệ từ A vào B và cặp (a,b) thuộc R thì ta ký hiệu R.</a:t>
            </a:r>
            <a:endParaRPr lang="en-US" sz="1200" b="0" strike="noStrike" spc="-1">
              <a:latin typeface="Arial"/>
            </a:endParaRPr>
          </a:p>
          <a:p>
            <a:pPr>
              <a:lnSpc>
                <a:spcPct val="100000"/>
              </a:lnSpc>
            </a:pPr>
            <a:endParaRPr lang="en-US" sz="1200" b="0" strike="noStrike" spc="-1">
              <a:latin typeface="Arial"/>
            </a:endParaRPr>
          </a:p>
        </p:txBody>
      </p:sp>
      <p:sp>
        <p:nvSpPr>
          <p:cNvPr id="279"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8210C3D5-43B3-4143-A333-A8C72FB9339B}" type="slidenum">
              <a:rPr lang="en-US" sz="1200" b="0" strike="noStrike" spc="-1">
                <a:solidFill>
                  <a:srgbClr val="000000"/>
                </a:solidFill>
                <a:latin typeface="+mn-lt"/>
                <a:ea typeface="+mn-ea"/>
              </a:rPr>
              <a:t>16</a:t>
            </a:fld>
            <a:endParaRPr lang="en-US" sz="1200" b="0" strike="noStrike" spc="-1">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laceHolder 1"/>
          <p:cNvSpPr>
            <a:spLocks noGrp="1" noRot="1" noChangeAspect="1"/>
          </p:cNvSpPr>
          <p:nvPr>
            <p:ph type="sldImg"/>
          </p:nvPr>
        </p:nvSpPr>
        <p:spPr>
          <a:xfrm>
            <a:off x="1143000" y="685800"/>
            <a:ext cx="4571640" cy="3428640"/>
          </a:xfrm>
          <a:prstGeom prst="rect">
            <a:avLst/>
          </a:prstGeom>
        </p:spPr>
      </p:sp>
      <p:sp>
        <p:nvSpPr>
          <p:cNvPr id="281"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0" strike="noStrike" spc="-1">
                <a:solidFill>
                  <a:srgbClr val="000000"/>
                </a:solidFill>
                <a:latin typeface="+mn-lt"/>
                <a:ea typeface="+mn-ea"/>
              </a:rPr>
              <a:t>Khái niệm trung tâm là "tài liệu“</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Trong khi mỗi cơ sở dữ liệu hướng tài liệu thực hiện khác nhau về chi tiết của định nghĩa này, nói chung, tất cả chúng đều giả định rằng các tài liệu đóng gói và mã hóa dữ liệu (hoặc thông tin) trong một số định dạng hoặc mã hóa tiêu chuẩn. Mã hóa được sử dụng bao gồm XML, </a:t>
            </a:r>
            <a:r>
              <a:rPr lang="en-US" sz="1200" b="0" strike="noStrike" spc="-1">
                <a:solidFill>
                  <a:srgbClr val="000000"/>
                </a:solidFill>
                <a:latin typeface="+mn-lt"/>
                <a:ea typeface="+mn-ea"/>
                <a:hlinkClick r:id="rId3"/>
              </a:rPr>
              <a:t>YAML</a:t>
            </a:r>
            <a:r>
              <a:rPr lang="en-US" sz="1200" b="0" strike="noStrike" spc="-1">
                <a:solidFill>
                  <a:srgbClr val="000000"/>
                </a:solidFill>
                <a:latin typeface="+mn-lt"/>
                <a:ea typeface="+mn-ea"/>
              </a:rPr>
              <a:t>, và </a:t>
            </a:r>
            <a:r>
              <a:rPr lang="en-US" sz="1200" b="0" strike="noStrike" spc="-1">
                <a:solidFill>
                  <a:srgbClr val="000000"/>
                </a:solidFill>
                <a:latin typeface="+mn-lt"/>
                <a:ea typeface="+mn-ea"/>
                <a:hlinkClick r:id="rId4"/>
              </a:rPr>
              <a:t>JSON</a:t>
            </a:r>
            <a:r>
              <a:rPr lang="en-US" sz="1200" b="0" strike="noStrike" spc="-1">
                <a:solidFill>
                  <a:srgbClr val="000000"/>
                </a:solidFill>
                <a:latin typeface="+mn-lt"/>
                <a:ea typeface="+mn-ea"/>
              </a:rPr>
              <a:t> cũng như các dạng nhị phân như </a:t>
            </a:r>
            <a:r>
              <a:rPr lang="en-US" sz="1200" b="0" strike="noStrike" spc="-1">
                <a:solidFill>
                  <a:srgbClr val="000000"/>
                </a:solidFill>
                <a:latin typeface="+mn-lt"/>
                <a:ea typeface="+mn-ea"/>
                <a:hlinkClick r:id="rId5"/>
              </a:rPr>
              <a:t>BSON</a:t>
            </a:r>
            <a:r>
              <a:rPr lang="en-US" sz="1200" b="0" strike="noStrike" spc="-1">
                <a:solidFill>
                  <a:srgbClr val="000000"/>
                </a:solidFill>
                <a:latin typeface="+mn-lt"/>
                <a:ea typeface="+mn-ea"/>
              </a:rPr>
              <a:t>. </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Các tài liệu được định địa chỉ trong cơ sở dữ liệu thông qua một </a:t>
            </a:r>
            <a:r>
              <a:rPr lang="en-US" sz="1200" b="0" i="1" strike="noStrike" spc="-1">
                <a:solidFill>
                  <a:srgbClr val="000000"/>
                </a:solidFill>
                <a:latin typeface="+mn-lt"/>
                <a:ea typeface="+mn-ea"/>
              </a:rPr>
              <a:t>từ khóa</a:t>
            </a:r>
            <a:r>
              <a:rPr lang="en-US" sz="1200" b="0" strike="noStrike" spc="-1">
                <a:solidFill>
                  <a:srgbClr val="000000"/>
                </a:solidFill>
                <a:latin typeface="+mn-lt"/>
                <a:ea typeface="+mn-ea"/>
              </a:rPr>
              <a:t> duy nhất đại diện cho tài liệu đó. Một trong những đặc điểm định nghĩa khác của một cơ sở dữ liệu hướng tài liệu là ngoài việc tra cứu từ khóa được thực hiện bởi một kho lưu trữ khóa-giá trị, cơ sở dữ liệu đó còn cung cấp một API hoặc ngôn ngữ truy vấn để lấy tài liệu dựa trên nội dung của chúng</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Những triển khai khác nhau cung cấp nhiều cách khác nhau để tổ chức và / hoặc nhóm các tài liệu:</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Các bộ sưu tập</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Thẻ đánh dấu (tag)</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Siêu dữ liệu không nhìn thấy được</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Phân cấp thư mục</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So với cơ sở dữ liệu quan hệ, ví dụ, các bộ sưu tập có thể được coi là tương tự như các bảng biểu và các tài liệu tương tự như các hồ sơ/bản ghi. Nhưng chúng là khác nhau: mỗi bản ghi trong một bảng có cùng một trình tự của các miền, trong khi các tài liệu trong bộ sưu tập có thể có các miền hoàn toàn khác nhau.</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282"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14E9A67A-4F3B-4D94-8AB7-992CC0EE4A29}" type="slidenum">
              <a:rPr lang="en-US" sz="1200" b="0" strike="noStrike" spc="-1">
                <a:solidFill>
                  <a:srgbClr val="000000"/>
                </a:solidFill>
                <a:latin typeface="+mn-lt"/>
                <a:ea typeface="+mn-ea"/>
              </a:rPr>
              <a:t>17</a:t>
            </a:fld>
            <a:endParaRPr lang="en-US" sz="1200" b="0" strike="noStrike" spc="-1">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laceHolder 1"/>
          <p:cNvSpPr>
            <a:spLocks noGrp="1" noRot="1" noChangeAspect="1"/>
          </p:cNvSpPr>
          <p:nvPr>
            <p:ph type="sldImg"/>
          </p:nvPr>
        </p:nvSpPr>
        <p:spPr>
          <a:xfrm>
            <a:off x="1143000" y="685800"/>
            <a:ext cx="4571640" cy="3428640"/>
          </a:xfrm>
          <a:prstGeom prst="rect">
            <a:avLst/>
          </a:prstGeom>
        </p:spPr>
      </p:sp>
      <p:sp>
        <p:nvSpPr>
          <p:cNvPr id="284"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0" strike="noStrike" spc="-1">
                <a:solidFill>
                  <a:srgbClr val="000000"/>
                </a:solidFill>
                <a:latin typeface="+mn-lt"/>
                <a:ea typeface="+mn-ea"/>
              </a:rPr>
              <a:t> nên thử học </a:t>
            </a:r>
            <a:r>
              <a:rPr lang="en-US" sz="1200" b="1" strike="noStrike" spc="-1">
                <a:solidFill>
                  <a:srgbClr val="000000"/>
                </a:solidFill>
                <a:latin typeface="+mn-lt"/>
                <a:ea typeface="+mn-ea"/>
              </a:rPr>
              <a:t>MongoDB</a:t>
            </a:r>
            <a:r>
              <a:rPr lang="en-US" sz="1200" b="0" strike="noStrike" spc="-1">
                <a:solidFill>
                  <a:srgbClr val="000000"/>
                </a:solidFill>
                <a:latin typeface="+mn-lt"/>
                <a:ea typeface="+mn-ea"/>
              </a:rPr>
              <a:t> hoặc </a:t>
            </a:r>
            <a:r>
              <a:rPr lang="en-US" sz="1200" b="1" strike="noStrike" spc="-1">
                <a:solidFill>
                  <a:srgbClr val="000000"/>
                </a:solidFill>
                <a:latin typeface="+mn-lt"/>
                <a:ea typeface="+mn-ea"/>
              </a:rPr>
              <a:t>RavenDB</a:t>
            </a:r>
            <a:endParaRPr lang="en-US" sz="1200" b="0" strike="noStrike" spc="-1">
              <a:latin typeface="Arial"/>
            </a:endParaRPr>
          </a:p>
        </p:txBody>
      </p:sp>
      <p:sp>
        <p:nvSpPr>
          <p:cNvPr id="285"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DDBE9802-31F2-47FF-BC22-A961F8949EFE}" type="slidenum">
              <a:rPr lang="en-US" sz="1200" b="0" strike="noStrike" spc="-1">
                <a:solidFill>
                  <a:srgbClr val="000000"/>
                </a:solidFill>
                <a:latin typeface="+mn-lt"/>
                <a:ea typeface="+mn-ea"/>
              </a:rPr>
              <a:t>18</a:t>
            </a:fld>
            <a:endParaRPr lang="en-US" sz="1200" b="0" strike="noStrike" spc="-1">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noRot="1" noChangeAspect="1"/>
          </p:cNvSpPr>
          <p:nvPr>
            <p:ph type="sldImg"/>
          </p:nvPr>
        </p:nvSpPr>
        <p:spPr>
          <a:xfrm>
            <a:off x="1143000" y="685800"/>
            <a:ext cx="4571640" cy="3428640"/>
          </a:xfrm>
          <a:prstGeom prst="rect">
            <a:avLst/>
          </a:prstGeom>
        </p:spPr>
      </p:sp>
      <p:sp>
        <p:nvSpPr>
          <p:cNvPr id="287"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0" strike="noStrike" spc="-1">
                <a:solidFill>
                  <a:srgbClr val="000000"/>
                </a:solidFill>
                <a:latin typeface="+mn-lt"/>
                <a:ea typeface="+mn-ea"/>
              </a:rPr>
              <a:t> nên thử học </a:t>
            </a:r>
            <a:r>
              <a:rPr lang="en-US" sz="1200" b="1" strike="noStrike" spc="-1">
                <a:solidFill>
                  <a:srgbClr val="000000"/>
                </a:solidFill>
                <a:latin typeface="+mn-lt"/>
                <a:ea typeface="+mn-ea"/>
              </a:rPr>
              <a:t>MongoDB</a:t>
            </a:r>
            <a:r>
              <a:rPr lang="en-US" sz="1200" b="0" strike="noStrike" spc="-1">
                <a:solidFill>
                  <a:srgbClr val="000000"/>
                </a:solidFill>
                <a:latin typeface="+mn-lt"/>
                <a:ea typeface="+mn-ea"/>
              </a:rPr>
              <a:t> hoặc </a:t>
            </a:r>
            <a:r>
              <a:rPr lang="en-US" sz="1200" b="1" strike="noStrike" spc="-1">
                <a:solidFill>
                  <a:srgbClr val="000000"/>
                </a:solidFill>
                <a:latin typeface="+mn-lt"/>
                <a:ea typeface="+mn-ea"/>
              </a:rPr>
              <a:t>RavenDB</a:t>
            </a:r>
            <a:endParaRPr lang="en-US" sz="1200" b="0" strike="noStrike" spc="-1">
              <a:latin typeface="Arial"/>
            </a:endParaRPr>
          </a:p>
        </p:txBody>
      </p:sp>
      <p:sp>
        <p:nvSpPr>
          <p:cNvPr id="288"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98AEC77B-7620-4B25-9D78-FF8F187621A0}" type="slidenum">
              <a:rPr lang="en-US" sz="1200" b="0" strike="noStrike" spc="-1">
                <a:solidFill>
                  <a:srgbClr val="000000"/>
                </a:solidFill>
                <a:latin typeface="+mn-lt"/>
                <a:ea typeface="+mn-ea"/>
              </a:rPr>
              <a:t>19</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noRot="1" noChangeAspect="1"/>
          </p:cNvSpPr>
          <p:nvPr>
            <p:ph type="sldImg"/>
          </p:nvPr>
        </p:nvSpPr>
        <p:spPr>
          <a:xfrm>
            <a:off x="1143000" y="685800"/>
            <a:ext cx="4571640" cy="3428640"/>
          </a:xfrm>
          <a:prstGeom prst="rect">
            <a:avLst/>
          </a:prstGeom>
        </p:spPr>
      </p:sp>
      <p:sp>
        <p:nvSpPr>
          <p:cNvPr id="236"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0" strike="noStrike" spc="-1">
                <a:solidFill>
                  <a:srgbClr val="000000"/>
                </a:solidFill>
                <a:latin typeface="+mn-lt"/>
                <a:ea typeface="+mn-ea"/>
              </a:rPr>
              <a:t>http://nosql-database.org/</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Các hệ thống NoSQL cũng đôi khi được gọi là "Not only SQL" (không chỉ là SQL) để nhấn mạnh rằng chúng có thể hỗ trợ các ngôn ngữ truy vấn dạng như </a:t>
            </a:r>
            <a:r>
              <a:rPr lang="en-US" sz="1200" b="0" strike="noStrike" spc="-1">
                <a:solidFill>
                  <a:srgbClr val="000000"/>
                </a:solidFill>
                <a:latin typeface="+mn-lt"/>
                <a:ea typeface="+mn-ea"/>
                <a:hlinkClick r:id="rId3"/>
              </a:rPr>
              <a:t>SQL</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NoREL (No Relational)</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các hãng dẫn đầu thị trường NoSQL là MarkLogic (Redis), MongoDB, và Datastax (Apache Cassandra)</a:t>
            </a:r>
            <a:endParaRPr lang="en-US" sz="1200" b="0" strike="noStrike" spc="-1">
              <a:latin typeface="Arial"/>
            </a:endParaRPr>
          </a:p>
        </p:txBody>
      </p:sp>
      <p:sp>
        <p:nvSpPr>
          <p:cNvPr id="237"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CFB7DE42-AD08-4E48-BAB8-7D40D615C105}" type="slidenum">
              <a:rPr lang="en-US" sz="1200" b="0" strike="noStrike" spc="-1">
                <a:solidFill>
                  <a:srgbClr val="000000"/>
                </a:solidFill>
                <a:latin typeface="+mn-lt"/>
                <a:ea typeface="+mn-ea"/>
              </a:rPr>
              <a:t>2</a:t>
            </a:fld>
            <a:endParaRPr lang="en-US" sz="1200" b="0" strike="noStrike" spc="-1">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PlaceHolder 1"/>
          <p:cNvSpPr>
            <a:spLocks noGrp="1" noRot="1" noChangeAspect="1"/>
          </p:cNvSpPr>
          <p:nvPr>
            <p:ph type="sldImg"/>
          </p:nvPr>
        </p:nvSpPr>
        <p:spPr>
          <a:xfrm>
            <a:off x="1143000" y="685800"/>
            <a:ext cx="4571640" cy="3428640"/>
          </a:xfrm>
          <a:prstGeom prst="rect">
            <a:avLst/>
          </a:prstGeom>
        </p:spPr>
      </p:sp>
      <p:sp>
        <p:nvSpPr>
          <p:cNvPr id="290"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0" strike="noStrike" spc="-1">
                <a:solidFill>
                  <a:srgbClr val="000000"/>
                </a:solidFill>
                <a:latin typeface="+mn-lt"/>
                <a:ea typeface="+mn-ea"/>
              </a:rPr>
              <a:t> nên thử học </a:t>
            </a:r>
            <a:r>
              <a:rPr lang="en-US" sz="1200" b="1" strike="noStrike" spc="-1">
                <a:solidFill>
                  <a:srgbClr val="000000"/>
                </a:solidFill>
                <a:latin typeface="+mn-lt"/>
                <a:ea typeface="+mn-ea"/>
              </a:rPr>
              <a:t>MongoDB</a:t>
            </a:r>
            <a:r>
              <a:rPr lang="en-US" sz="1200" b="0" strike="noStrike" spc="-1">
                <a:solidFill>
                  <a:srgbClr val="000000"/>
                </a:solidFill>
                <a:latin typeface="+mn-lt"/>
                <a:ea typeface="+mn-ea"/>
              </a:rPr>
              <a:t> hoặc </a:t>
            </a:r>
            <a:r>
              <a:rPr lang="en-US" sz="1200" b="1" strike="noStrike" spc="-1">
                <a:solidFill>
                  <a:srgbClr val="000000"/>
                </a:solidFill>
                <a:latin typeface="+mn-lt"/>
                <a:ea typeface="+mn-ea"/>
              </a:rPr>
              <a:t>RavenDB</a:t>
            </a:r>
            <a:endParaRPr lang="en-US" sz="1200" b="0" strike="noStrike" spc="-1">
              <a:latin typeface="Arial"/>
            </a:endParaRPr>
          </a:p>
        </p:txBody>
      </p:sp>
      <p:sp>
        <p:nvSpPr>
          <p:cNvPr id="291"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EE67232F-F66C-4324-971C-C5235C938379}" type="slidenum">
              <a:rPr lang="en-US" sz="1200" b="0" strike="noStrike" spc="-1">
                <a:solidFill>
                  <a:srgbClr val="000000"/>
                </a:solidFill>
                <a:latin typeface="+mn-lt"/>
                <a:ea typeface="+mn-ea"/>
              </a:rPr>
              <a:t>20</a:t>
            </a:fld>
            <a:endParaRPr lang="en-US" sz="1200" b="0" strike="noStrike" spc="-1">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noRot="1" noChangeAspect="1"/>
          </p:cNvSpPr>
          <p:nvPr>
            <p:ph type="sldImg"/>
          </p:nvPr>
        </p:nvSpPr>
        <p:spPr>
          <a:xfrm>
            <a:off x="1143000" y="685800"/>
            <a:ext cx="4571640" cy="3428640"/>
          </a:xfrm>
          <a:prstGeom prst="rect">
            <a:avLst/>
          </a:prstGeom>
        </p:spPr>
      </p:sp>
      <p:sp>
        <p:nvSpPr>
          <p:cNvPr id="293"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0" strike="noStrike" spc="-1">
                <a:solidFill>
                  <a:srgbClr val="000000"/>
                </a:solidFill>
                <a:latin typeface="+mn-lt"/>
                <a:ea typeface="+mn-ea"/>
              </a:rPr>
              <a:t>Loại cơ sở dữ liệu này được thiết kế cho dữ liệu có quan hệ cũng được biểu diễn như một đồ thị bao gồm các yếu tố kết nối qua lại với một số hữu hạn các quan hệ giữa chúng. Loại dữ liệu này có thể là các mối quan hệ xã hội, liên kết giao thông công cộng, bản đồ đường bộ hoặc các topo mạng.</a:t>
            </a:r>
            <a:endParaRPr lang="en-US" sz="1200" b="0" strike="noStrike" spc="-1">
              <a:latin typeface="Arial"/>
            </a:endParaRPr>
          </a:p>
        </p:txBody>
      </p:sp>
      <p:sp>
        <p:nvSpPr>
          <p:cNvPr id="294"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00CDC2FE-2B30-44DE-9DCA-738B8EABFBCA}" type="slidenum">
              <a:rPr lang="en-US" sz="1200" b="0" strike="noStrike" spc="-1">
                <a:solidFill>
                  <a:srgbClr val="000000"/>
                </a:solidFill>
                <a:latin typeface="+mn-lt"/>
                <a:ea typeface="+mn-ea"/>
              </a:rPr>
              <a:t>21</a:t>
            </a:fld>
            <a:endParaRPr lang="en-US" sz="1200" b="0" strike="noStrike" spc="-1">
              <a:latin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noRot="1" noChangeAspect="1"/>
          </p:cNvSpPr>
          <p:nvPr>
            <p:ph type="sldImg"/>
          </p:nvPr>
        </p:nvSpPr>
        <p:spPr>
          <a:xfrm>
            <a:off x="1143000" y="685800"/>
            <a:ext cx="4571640" cy="3428640"/>
          </a:xfrm>
          <a:prstGeom prst="rect">
            <a:avLst/>
          </a:prstGeom>
        </p:spPr>
      </p:sp>
      <p:sp>
        <p:nvSpPr>
          <p:cNvPr id="296"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0" strike="noStrike" spc="-1">
                <a:solidFill>
                  <a:srgbClr val="000000"/>
                </a:solidFill>
                <a:latin typeface="+mn-lt"/>
                <a:ea typeface="+mn-ea"/>
              </a:rPr>
              <a:t> nên thử học </a:t>
            </a:r>
            <a:r>
              <a:rPr lang="en-US" sz="1200" b="1" strike="noStrike" spc="-1">
                <a:solidFill>
                  <a:srgbClr val="000000"/>
                </a:solidFill>
                <a:latin typeface="+mn-lt"/>
                <a:ea typeface="+mn-ea"/>
              </a:rPr>
              <a:t>MongoDB</a:t>
            </a:r>
            <a:r>
              <a:rPr lang="en-US" sz="1200" b="0" strike="noStrike" spc="-1">
                <a:solidFill>
                  <a:srgbClr val="000000"/>
                </a:solidFill>
                <a:latin typeface="+mn-lt"/>
                <a:ea typeface="+mn-ea"/>
              </a:rPr>
              <a:t> hoặc </a:t>
            </a:r>
            <a:r>
              <a:rPr lang="en-US" sz="1200" b="1" strike="noStrike" spc="-1">
                <a:solidFill>
                  <a:srgbClr val="000000"/>
                </a:solidFill>
                <a:latin typeface="+mn-lt"/>
                <a:ea typeface="+mn-ea"/>
              </a:rPr>
              <a:t>RavenDB</a:t>
            </a:r>
            <a:endParaRPr lang="en-US" sz="1200" b="0" strike="noStrike" spc="-1">
              <a:latin typeface="Arial"/>
            </a:endParaRPr>
          </a:p>
        </p:txBody>
      </p:sp>
      <p:sp>
        <p:nvSpPr>
          <p:cNvPr id="297"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318496BA-08B5-4831-B207-883669D10CC7}" type="slidenum">
              <a:rPr lang="en-US" sz="1200" b="0" strike="noStrike" spc="-1">
                <a:solidFill>
                  <a:srgbClr val="000000"/>
                </a:solidFill>
                <a:latin typeface="+mn-lt"/>
                <a:ea typeface="+mn-ea"/>
              </a:rPr>
              <a:t>22</a:t>
            </a:fld>
            <a:endParaRPr lang="en-US" sz="1200" b="0" strike="noStrike" spc="-1">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PlaceHolder 1"/>
          <p:cNvSpPr>
            <a:spLocks noGrp="1" noRot="1" noChangeAspect="1"/>
          </p:cNvSpPr>
          <p:nvPr>
            <p:ph type="sldImg"/>
          </p:nvPr>
        </p:nvSpPr>
        <p:spPr>
          <a:xfrm>
            <a:off x="1143000" y="685800"/>
            <a:ext cx="4571640" cy="3428640"/>
          </a:xfrm>
          <a:prstGeom prst="rect">
            <a:avLst/>
          </a:prstGeom>
        </p:spPr>
      </p:sp>
      <p:sp>
        <p:nvSpPr>
          <p:cNvPr id="299"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0" strike="noStrike" spc="-1">
                <a:solidFill>
                  <a:srgbClr val="000000"/>
                </a:solidFill>
                <a:latin typeface="+mn-lt"/>
                <a:ea typeface="+mn-ea"/>
              </a:rPr>
              <a:t>xu hướng mới – áp dụng nhiều kiểu lưu trữ cho một ứng dụng, còn gọi là </a:t>
            </a:r>
            <a:r>
              <a:rPr lang="en-US" sz="1200" b="1" strike="noStrike" spc="-1">
                <a:solidFill>
                  <a:srgbClr val="000000"/>
                </a:solidFill>
                <a:latin typeface="+mn-lt"/>
                <a:ea typeface="+mn-ea"/>
              </a:rPr>
              <a:t>polyglot persistance</a:t>
            </a:r>
            <a:endParaRPr lang="en-US" sz="1200" b="0" strike="noStrike" spc="-1">
              <a:latin typeface="Arial"/>
            </a:endParaRPr>
          </a:p>
        </p:txBody>
      </p:sp>
      <p:sp>
        <p:nvSpPr>
          <p:cNvPr id="300"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EC1167B8-ECA4-4BA3-A381-71EC15BFBF6B}" type="slidenum">
              <a:rPr lang="en-US" sz="1200" b="0" strike="noStrike" spc="-1">
                <a:solidFill>
                  <a:srgbClr val="000000"/>
                </a:solidFill>
                <a:latin typeface="+mn-lt"/>
                <a:ea typeface="+mn-ea"/>
              </a:rPr>
              <a:t>23</a:t>
            </a:fld>
            <a:endParaRPr lang="en-US" sz="1200" b="0" strike="noStrike" spc="-1">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noRot="1" noChangeAspect="1"/>
          </p:cNvSpPr>
          <p:nvPr>
            <p:ph type="sldImg"/>
          </p:nvPr>
        </p:nvSpPr>
        <p:spPr>
          <a:xfrm>
            <a:off x="1143000" y="685800"/>
            <a:ext cx="4572000" cy="3429000"/>
          </a:xfrm>
          <a:prstGeom prst="rect">
            <a:avLst/>
          </a:prstGeom>
        </p:spPr>
      </p:sp>
      <p:sp>
        <p:nvSpPr>
          <p:cNvPr id="302"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0" strike="noStrike" spc="-1">
                <a:solidFill>
                  <a:srgbClr val="000000"/>
                </a:solidFill>
                <a:latin typeface="+mn-lt"/>
                <a:ea typeface="+mn-ea"/>
              </a:rPr>
              <a:t>A record in MongoDB is a document, which is a data structure composed of field and value pairs.</a:t>
            </a:r>
            <a:endParaRPr lang="en-US" sz="1200" b="0" strike="noStrike" spc="-1">
              <a:latin typeface="Arial"/>
            </a:endParaRPr>
          </a:p>
        </p:txBody>
      </p:sp>
      <p:sp>
        <p:nvSpPr>
          <p:cNvPr id="303"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EEC23CA1-683A-43DC-A812-CC67DECE0066}" type="slidenum">
              <a:rPr lang="en-US" sz="1200" b="0" strike="noStrike" spc="-1">
                <a:solidFill>
                  <a:srgbClr val="000000"/>
                </a:solidFill>
                <a:latin typeface="+mn-lt"/>
                <a:ea typeface="+mn-ea"/>
              </a:rPr>
              <a:t>24</a:t>
            </a:fld>
            <a:endParaRPr lang="en-US" sz="1200" b="0" strike="noStrike" spc="-1">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PlaceHolder 1"/>
          <p:cNvSpPr>
            <a:spLocks noGrp="1" noRot="1" noChangeAspect="1"/>
          </p:cNvSpPr>
          <p:nvPr>
            <p:ph type="sldImg"/>
          </p:nvPr>
        </p:nvSpPr>
        <p:spPr>
          <a:xfrm>
            <a:off x="1143000" y="685800"/>
            <a:ext cx="4571640" cy="3428640"/>
          </a:xfrm>
          <a:prstGeom prst="rect">
            <a:avLst/>
          </a:prstGeom>
        </p:spPr>
      </p:sp>
      <p:sp>
        <p:nvSpPr>
          <p:cNvPr id="305"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1" strike="noStrike" spc="-1" dirty="0">
                <a:solidFill>
                  <a:srgbClr val="000000"/>
                </a:solidFill>
                <a:latin typeface="+mn-lt"/>
                <a:ea typeface="+mn-ea"/>
              </a:rPr>
              <a:t>High Performance</a:t>
            </a:r>
            <a:endParaRPr lang="en-US" sz="1200" b="0" strike="noStrike" spc="-1" dirty="0">
              <a:latin typeface="Arial"/>
            </a:endParaRPr>
          </a:p>
          <a:p>
            <a:pPr marL="216000" indent="-216000">
              <a:lnSpc>
                <a:spcPct val="100000"/>
              </a:lnSpc>
            </a:pPr>
            <a:r>
              <a:rPr lang="en-US" sz="1200" b="0" strike="noStrike" spc="-1" dirty="0" err="1">
                <a:solidFill>
                  <a:srgbClr val="000000"/>
                </a:solidFill>
                <a:latin typeface="+mn-lt"/>
                <a:ea typeface="+mn-ea"/>
              </a:rPr>
              <a:t>MongoDB</a:t>
            </a:r>
            <a:r>
              <a:rPr lang="en-US" sz="1200" b="0" strike="noStrike" spc="-1" dirty="0">
                <a:solidFill>
                  <a:srgbClr val="000000"/>
                </a:solidFill>
                <a:latin typeface="+mn-lt"/>
                <a:ea typeface="+mn-ea"/>
              </a:rPr>
              <a:t> provides high performance data persistence. In particular,</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Support for embedded data models reduces I/O activity on database system.</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Indexes support faster queries and can include keys from embedded documents and arrays.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1" strike="noStrike" spc="-1" dirty="0">
                <a:solidFill>
                  <a:srgbClr val="000000"/>
                </a:solidFill>
                <a:latin typeface="+mn-lt"/>
                <a:ea typeface="+mn-ea"/>
              </a:rPr>
              <a:t>Rich Query Language</a:t>
            </a:r>
            <a:endParaRPr lang="en-US" sz="1200" b="0" strike="noStrike" spc="-1" dirty="0">
              <a:latin typeface="Arial"/>
            </a:endParaRPr>
          </a:p>
          <a:p>
            <a:pPr marL="216000" indent="-216000">
              <a:lnSpc>
                <a:spcPct val="100000"/>
              </a:lnSpc>
            </a:pPr>
            <a:r>
              <a:rPr lang="en-US" sz="1200" b="0" strike="noStrike" spc="-1" dirty="0" err="1">
                <a:solidFill>
                  <a:srgbClr val="000000"/>
                </a:solidFill>
                <a:latin typeface="+mn-lt"/>
                <a:ea typeface="+mn-ea"/>
              </a:rPr>
              <a:t>MongoDB</a:t>
            </a:r>
            <a:r>
              <a:rPr lang="en-US" sz="1200" b="0" strike="noStrike" spc="-1" dirty="0">
                <a:solidFill>
                  <a:srgbClr val="000000"/>
                </a:solidFill>
                <a:latin typeface="+mn-lt"/>
                <a:ea typeface="+mn-ea"/>
              </a:rPr>
              <a:t> supports a rich query language to support </a:t>
            </a:r>
            <a:r>
              <a:rPr lang="en-US" sz="1200" b="0" strike="noStrike" spc="-1" dirty="0">
                <a:solidFill>
                  <a:srgbClr val="000000"/>
                </a:solidFill>
                <a:latin typeface="+mn-lt"/>
                <a:ea typeface="+mn-ea"/>
                <a:hlinkClick r:id="rId3"/>
              </a:rPr>
              <a:t>read and write operations (CRUD)</a:t>
            </a:r>
            <a:r>
              <a:rPr lang="en-US" sz="1200" b="0" strike="noStrike" spc="-1" dirty="0">
                <a:solidFill>
                  <a:srgbClr val="000000"/>
                </a:solidFill>
                <a:latin typeface="+mn-lt"/>
                <a:ea typeface="+mn-ea"/>
              </a:rPr>
              <a:t> as well as:</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hlinkClick r:id="rId4"/>
              </a:rPr>
              <a:t>Data Aggregation</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hlinkClick r:id="rId5"/>
              </a:rPr>
              <a:t>Text Search</a:t>
            </a:r>
            <a:r>
              <a:rPr lang="en-US" sz="1200" b="0" strike="noStrike" spc="-1" dirty="0">
                <a:solidFill>
                  <a:srgbClr val="000000"/>
                </a:solidFill>
                <a:latin typeface="+mn-lt"/>
                <a:ea typeface="+mn-ea"/>
              </a:rPr>
              <a:t> and </a:t>
            </a:r>
            <a:r>
              <a:rPr lang="en-US" sz="1200" b="0" strike="noStrike" spc="-1" dirty="0">
                <a:solidFill>
                  <a:srgbClr val="000000"/>
                </a:solidFill>
                <a:latin typeface="+mn-lt"/>
                <a:ea typeface="+mn-ea"/>
                <a:hlinkClick r:id="rId6"/>
              </a:rPr>
              <a:t>Geospatial Queries</a:t>
            </a:r>
            <a:r>
              <a:rPr lang="en-US" sz="1200" b="0" strike="noStrike" spc="-1" dirty="0">
                <a:solidFill>
                  <a:srgbClr val="000000"/>
                </a:solidFill>
                <a:latin typeface="+mn-lt"/>
                <a:ea typeface="+mn-ea"/>
              </a:rPr>
              <a: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1" strike="noStrike" spc="-1" dirty="0">
                <a:solidFill>
                  <a:srgbClr val="000000"/>
                </a:solidFill>
                <a:latin typeface="+mn-lt"/>
                <a:ea typeface="+mn-ea"/>
              </a:rPr>
              <a:t>High Availability</a:t>
            </a:r>
            <a:endParaRPr lang="en-US" sz="1200" b="0" strike="noStrike" spc="-1" dirty="0">
              <a:latin typeface="Arial"/>
            </a:endParaRPr>
          </a:p>
          <a:p>
            <a:pPr marL="216000" indent="-216000">
              <a:lnSpc>
                <a:spcPct val="100000"/>
              </a:lnSpc>
            </a:pPr>
            <a:r>
              <a:rPr lang="en-US" sz="1200" b="0" strike="noStrike" spc="-1" dirty="0" err="1">
                <a:solidFill>
                  <a:srgbClr val="000000"/>
                </a:solidFill>
                <a:latin typeface="+mn-lt"/>
                <a:ea typeface="+mn-ea"/>
              </a:rPr>
              <a:t>MongoDB’s</a:t>
            </a:r>
            <a:r>
              <a:rPr lang="en-US" sz="1200" b="0" strike="noStrike" spc="-1" dirty="0">
                <a:solidFill>
                  <a:srgbClr val="000000"/>
                </a:solidFill>
                <a:latin typeface="+mn-lt"/>
                <a:ea typeface="+mn-ea"/>
              </a:rPr>
              <a:t> replication facility, called </a:t>
            </a:r>
            <a:r>
              <a:rPr lang="en-US" sz="1200" b="0" strike="noStrike" spc="-1" dirty="0">
                <a:solidFill>
                  <a:srgbClr val="000000"/>
                </a:solidFill>
                <a:latin typeface="+mn-lt"/>
                <a:ea typeface="+mn-ea"/>
                <a:hlinkClick r:id="rId7"/>
              </a:rPr>
              <a:t>replica set</a:t>
            </a:r>
            <a:r>
              <a:rPr lang="en-US" sz="1200" b="0" strike="noStrike" spc="-1" dirty="0">
                <a:solidFill>
                  <a:srgbClr val="000000"/>
                </a:solidFill>
                <a:latin typeface="+mn-lt"/>
                <a:ea typeface="+mn-ea"/>
              </a:rPr>
              <a:t>, provides:</a:t>
            </a:r>
            <a:endParaRPr lang="en-US" sz="1200" b="0" strike="noStrike" spc="-1" dirty="0">
              <a:latin typeface="Arial"/>
            </a:endParaRPr>
          </a:p>
          <a:p>
            <a:pPr marL="216000" indent="-216000">
              <a:lnSpc>
                <a:spcPct val="100000"/>
              </a:lnSpc>
            </a:pPr>
            <a:r>
              <a:rPr lang="en-US" sz="1200" b="0" i="1" strike="noStrike" spc="-1" dirty="0">
                <a:solidFill>
                  <a:srgbClr val="000000"/>
                </a:solidFill>
                <a:latin typeface="+mn-lt"/>
                <a:ea typeface="+mn-ea"/>
              </a:rPr>
              <a:t>automatic</a:t>
            </a:r>
            <a:r>
              <a:rPr lang="en-US" sz="1200" b="0" strike="noStrike" spc="-1" dirty="0">
                <a:solidFill>
                  <a:srgbClr val="000000"/>
                </a:solidFill>
                <a:latin typeface="+mn-lt"/>
                <a:ea typeface="+mn-ea"/>
              </a:rPr>
              <a:t> failover and</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data redundancy.</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A </a:t>
            </a:r>
            <a:r>
              <a:rPr lang="en-US" sz="1200" b="0" strike="noStrike" spc="-1" dirty="0">
                <a:solidFill>
                  <a:srgbClr val="000000"/>
                </a:solidFill>
                <a:latin typeface="+mn-lt"/>
                <a:ea typeface="+mn-ea"/>
                <a:hlinkClick r:id="rId7"/>
              </a:rPr>
              <a:t>replica set</a:t>
            </a:r>
            <a:r>
              <a:rPr lang="en-US" sz="1200" b="0" strike="noStrike" spc="-1" dirty="0">
                <a:solidFill>
                  <a:srgbClr val="000000"/>
                </a:solidFill>
                <a:latin typeface="+mn-lt"/>
                <a:ea typeface="+mn-ea"/>
              </a:rPr>
              <a:t> is a group of </a:t>
            </a:r>
            <a:r>
              <a:rPr lang="en-US" sz="1200" b="0" strike="noStrike" spc="-1" dirty="0" err="1">
                <a:solidFill>
                  <a:srgbClr val="000000"/>
                </a:solidFill>
                <a:latin typeface="+mn-lt"/>
                <a:ea typeface="+mn-ea"/>
              </a:rPr>
              <a:t>MongoDB</a:t>
            </a:r>
            <a:r>
              <a:rPr lang="en-US" sz="1200" b="0" strike="noStrike" spc="-1" dirty="0">
                <a:solidFill>
                  <a:srgbClr val="000000"/>
                </a:solidFill>
                <a:latin typeface="+mn-lt"/>
                <a:ea typeface="+mn-ea"/>
              </a:rPr>
              <a:t> servers that maintain the same data set, providing redundancy and increasing data availability.</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1" strike="noStrike" spc="-1" dirty="0">
                <a:solidFill>
                  <a:srgbClr val="000000"/>
                </a:solidFill>
                <a:latin typeface="+mn-lt"/>
                <a:ea typeface="+mn-ea"/>
              </a:rPr>
              <a:t>Horizontal Scalability</a:t>
            </a:r>
            <a:endParaRPr lang="en-US" sz="1200" b="0" strike="noStrike" spc="-1" dirty="0">
              <a:latin typeface="Arial"/>
            </a:endParaRPr>
          </a:p>
          <a:p>
            <a:pPr marL="216000" indent="-216000">
              <a:lnSpc>
                <a:spcPct val="100000"/>
              </a:lnSpc>
            </a:pPr>
            <a:r>
              <a:rPr lang="en-US" sz="1200" b="0" strike="noStrike" spc="-1" dirty="0" err="1">
                <a:solidFill>
                  <a:srgbClr val="000000"/>
                </a:solidFill>
                <a:latin typeface="+mn-lt"/>
                <a:ea typeface="+mn-ea"/>
              </a:rPr>
              <a:t>MongoDB</a:t>
            </a:r>
            <a:r>
              <a:rPr lang="en-US" sz="1200" b="0" strike="noStrike" spc="-1" dirty="0">
                <a:solidFill>
                  <a:srgbClr val="000000"/>
                </a:solidFill>
                <a:latin typeface="+mn-lt"/>
                <a:ea typeface="+mn-ea"/>
              </a:rPr>
              <a:t> provides horizontal scalability as part of its </a:t>
            </a:r>
            <a:r>
              <a:rPr lang="en-US" sz="1200" b="0" i="1" strike="noStrike" spc="-1" dirty="0">
                <a:solidFill>
                  <a:srgbClr val="000000"/>
                </a:solidFill>
                <a:latin typeface="+mn-lt"/>
                <a:ea typeface="+mn-ea"/>
              </a:rPr>
              <a:t>core</a:t>
            </a:r>
            <a:r>
              <a:rPr lang="en-US" sz="1200" b="0" strike="noStrike" spc="-1" dirty="0">
                <a:solidFill>
                  <a:srgbClr val="000000"/>
                </a:solidFill>
                <a:latin typeface="+mn-lt"/>
                <a:ea typeface="+mn-ea"/>
              </a:rPr>
              <a:t> functionality:</a:t>
            </a:r>
            <a:endParaRPr lang="en-US" sz="1200" b="0" strike="noStrike" spc="-1" dirty="0">
              <a:latin typeface="Arial"/>
            </a:endParaRPr>
          </a:p>
          <a:p>
            <a:pPr marL="216000" indent="-216000">
              <a:lnSpc>
                <a:spcPct val="100000"/>
              </a:lnSpc>
            </a:pPr>
            <a:r>
              <a:rPr lang="en-US" sz="1200" b="0" strike="noStrike" spc="-1" dirty="0" err="1">
                <a:solidFill>
                  <a:srgbClr val="000000"/>
                </a:solidFill>
                <a:latin typeface="+mn-lt"/>
                <a:ea typeface="+mn-ea"/>
                <a:hlinkClick r:id="rId8"/>
              </a:rPr>
              <a:t>Sharding</a:t>
            </a:r>
            <a:r>
              <a:rPr lang="en-US" sz="1200" b="0" strike="noStrike" spc="-1" dirty="0">
                <a:solidFill>
                  <a:srgbClr val="000000"/>
                </a:solidFill>
                <a:latin typeface="+mn-lt"/>
                <a:ea typeface="+mn-ea"/>
              </a:rPr>
              <a:t> distributes data across a cluster of machines.</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Starting in 3.4, </a:t>
            </a:r>
            <a:r>
              <a:rPr lang="en-US" sz="1200" b="0" strike="noStrike" spc="-1" dirty="0" err="1">
                <a:solidFill>
                  <a:srgbClr val="000000"/>
                </a:solidFill>
                <a:latin typeface="+mn-lt"/>
                <a:ea typeface="+mn-ea"/>
              </a:rPr>
              <a:t>MongoDB</a:t>
            </a:r>
            <a:r>
              <a:rPr lang="en-US" sz="1200" b="0" strike="noStrike" spc="-1" dirty="0">
                <a:solidFill>
                  <a:srgbClr val="000000"/>
                </a:solidFill>
                <a:latin typeface="+mn-lt"/>
                <a:ea typeface="+mn-ea"/>
              </a:rPr>
              <a:t> supports creating </a:t>
            </a:r>
            <a:r>
              <a:rPr lang="en-US" sz="1200" b="0" strike="noStrike" spc="-1" dirty="0">
                <a:solidFill>
                  <a:srgbClr val="000000"/>
                </a:solidFill>
                <a:latin typeface="+mn-lt"/>
                <a:ea typeface="+mn-ea"/>
                <a:hlinkClick r:id="rId9"/>
              </a:rPr>
              <a:t>zones</a:t>
            </a:r>
            <a:r>
              <a:rPr lang="en-US" sz="1200" b="0" strike="noStrike" spc="-1" dirty="0">
                <a:solidFill>
                  <a:srgbClr val="000000"/>
                </a:solidFill>
                <a:latin typeface="+mn-lt"/>
                <a:ea typeface="+mn-ea"/>
              </a:rPr>
              <a:t> of data based on the </a:t>
            </a:r>
            <a:r>
              <a:rPr lang="en-US" sz="1200" b="0" strike="noStrike" spc="-1" dirty="0">
                <a:solidFill>
                  <a:srgbClr val="000000"/>
                </a:solidFill>
                <a:latin typeface="+mn-lt"/>
                <a:ea typeface="+mn-ea"/>
                <a:hlinkClick r:id="rId10"/>
              </a:rPr>
              <a:t>shard key</a:t>
            </a:r>
            <a:r>
              <a:rPr lang="en-US" sz="1200" b="0" strike="noStrike" spc="-1" dirty="0">
                <a:solidFill>
                  <a:srgbClr val="000000"/>
                </a:solidFill>
                <a:latin typeface="+mn-lt"/>
                <a:ea typeface="+mn-ea"/>
              </a:rPr>
              <a:t>. In a balanced cluster, </a:t>
            </a:r>
            <a:r>
              <a:rPr lang="en-US" sz="1200" b="0" strike="noStrike" spc="-1" dirty="0" err="1">
                <a:solidFill>
                  <a:srgbClr val="000000"/>
                </a:solidFill>
                <a:latin typeface="+mn-lt"/>
                <a:ea typeface="+mn-ea"/>
              </a:rPr>
              <a:t>MongoDB</a:t>
            </a:r>
            <a:r>
              <a:rPr lang="en-US" sz="1200" b="0" strike="noStrike" spc="-1" dirty="0">
                <a:solidFill>
                  <a:srgbClr val="000000"/>
                </a:solidFill>
                <a:latin typeface="+mn-lt"/>
                <a:ea typeface="+mn-ea"/>
              </a:rPr>
              <a:t> directs reads and writes covered by a zone only to those shards inside the zone. See the </a:t>
            </a:r>
            <a:r>
              <a:rPr lang="en-US" sz="1200" b="0" strike="noStrike" spc="-1" dirty="0" err="1">
                <a:solidFill>
                  <a:srgbClr val="000000"/>
                </a:solidFill>
                <a:latin typeface="+mn-lt"/>
                <a:ea typeface="+mn-ea"/>
                <a:hlinkClick r:id="rId9"/>
              </a:rPr>
              <a:t>Zones</a:t>
            </a:r>
            <a:r>
              <a:rPr lang="en-US" sz="1200" b="0" strike="noStrike" spc="-1" dirty="0" err="1">
                <a:solidFill>
                  <a:srgbClr val="000000"/>
                </a:solidFill>
                <a:latin typeface="+mn-lt"/>
                <a:ea typeface="+mn-ea"/>
              </a:rPr>
              <a:t>manual</a:t>
            </a:r>
            <a:r>
              <a:rPr lang="en-US" sz="1200" b="0" strike="noStrike" spc="-1" dirty="0">
                <a:solidFill>
                  <a:srgbClr val="000000"/>
                </a:solidFill>
                <a:latin typeface="+mn-lt"/>
                <a:ea typeface="+mn-ea"/>
              </a:rPr>
              <a:t> page for more information.</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1" strike="noStrike" spc="-1" dirty="0">
                <a:solidFill>
                  <a:srgbClr val="000000"/>
                </a:solidFill>
                <a:latin typeface="+mn-lt"/>
                <a:ea typeface="+mn-ea"/>
              </a:rPr>
              <a:t>Support for Multiple Storage Engines</a:t>
            </a:r>
            <a:endParaRPr lang="en-US" sz="1200" b="0" strike="noStrike" spc="-1" dirty="0">
              <a:latin typeface="Arial"/>
            </a:endParaRPr>
          </a:p>
          <a:p>
            <a:pPr marL="216000" indent="-216000">
              <a:lnSpc>
                <a:spcPct val="100000"/>
              </a:lnSpc>
            </a:pPr>
            <a:r>
              <a:rPr lang="en-US" sz="1200" b="0" strike="noStrike" spc="-1" dirty="0" err="1">
                <a:solidFill>
                  <a:srgbClr val="000000"/>
                </a:solidFill>
                <a:latin typeface="+mn-lt"/>
                <a:ea typeface="+mn-ea"/>
              </a:rPr>
              <a:t>MongoDB</a:t>
            </a:r>
            <a:r>
              <a:rPr lang="en-US" sz="1200" b="0" strike="noStrike" spc="-1" dirty="0">
                <a:solidFill>
                  <a:srgbClr val="000000"/>
                </a:solidFill>
                <a:latin typeface="+mn-lt"/>
                <a:ea typeface="+mn-ea"/>
              </a:rPr>
              <a:t> supports </a:t>
            </a:r>
            <a:r>
              <a:rPr lang="en-US" sz="1200" b="0" strike="noStrike" spc="-1" dirty="0">
                <a:solidFill>
                  <a:srgbClr val="000000"/>
                </a:solidFill>
                <a:latin typeface="+mn-lt"/>
                <a:ea typeface="+mn-ea"/>
                <a:hlinkClick r:id="rId11"/>
              </a:rPr>
              <a:t>multiple storage engines</a:t>
            </a:r>
            <a:r>
              <a:rPr lang="en-US" sz="1200" b="0" strike="noStrike" spc="-1" dirty="0">
                <a:solidFill>
                  <a:srgbClr val="000000"/>
                </a:solidFill>
                <a:latin typeface="+mn-lt"/>
                <a:ea typeface="+mn-ea"/>
              </a:rPr>
              <a:t>:</a:t>
            </a:r>
            <a:endParaRPr lang="en-US" sz="1200" b="0" strike="noStrike" spc="-1" dirty="0">
              <a:latin typeface="Arial"/>
            </a:endParaRPr>
          </a:p>
          <a:p>
            <a:pPr marL="216000" indent="-216000">
              <a:lnSpc>
                <a:spcPct val="100000"/>
              </a:lnSpc>
            </a:pPr>
            <a:r>
              <a:rPr lang="en-US" sz="1200" b="0" strike="noStrike" spc="-1" dirty="0" err="1">
                <a:solidFill>
                  <a:srgbClr val="000000"/>
                </a:solidFill>
                <a:latin typeface="+mn-lt"/>
                <a:ea typeface="+mn-ea"/>
                <a:hlinkClick r:id="rId12"/>
              </a:rPr>
              <a:t>WiredTiger</a:t>
            </a:r>
            <a:r>
              <a:rPr lang="en-US" sz="1200" b="0" strike="noStrike" spc="-1" dirty="0">
                <a:solidFill>
                  <a:srgbClr val="000000"/>
                </a:solidFill>
                <a:latin typeface="+mn-lt"/>
                <a:ea typeface="+mn-ea"/>
                <a:hlinkClick r:id="rId12"/>
              </a:rPr>
              <a:t> Storage Engine</a:t>
            </a:r>
            <a:r>
              <a:rPr lang="en-US" sz="1200" b="0" strike="noStrike" spc="-1" dirty="0">
                <a:solidFill>
                  <a:srgbClr val="000000"/>
                </a:solidFill>
                <a:latin typeface="+mn-lt"/>
                <a:ea typeface="+mn-ea"/>
              </a:rPr>
              <a:t> (including support for </a:t>
            </a:r>
            <a:r>
              <a:rPr lang="en-US" sz="1200" b="0" strike="noStrike" spc="-1" dirty="0">
                <a:solidFill>
                  <a:srgbClr val="000000"/>
                </a:solidFill>
                <a:latin typeface="+mn-lt"/>
                <a:ea typeface="+mn-ea"/>
                <a:hlinkClick r:id="rId13"/>
              </a:rPr>
              <a:t>Encryption at Rest</a:t>
            </a:r>
            <a:r>
              <a:rPr lang="en-US" sz="1200" b="0" strike="noStrike" spc="-1" dirty="0">
                <a:solidFill>
                  <a:srgbClr val="000000"/>
                </a:solidFill>
                <a:latin typeface="+mn-lt"/>
                <a:ea typeface="+mn-ea"/>
              </a:rPr>
              <a:t>)</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hlinkClick r:id="rId14"/>
              </a:rPr>
              <a:t>In-Memory Storage Engine</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hlinkClick r:id="rId15"/>
              </a:rPr>
              <a:t>MMAPv1 Storage Engine</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In addition, </a:t>
            </a:r>
            <a:r>
              <a:rPr lang="en-US" sz="1200" b="0" strike="noStrike" spc="-1" dirty="0" err="1">
                <a:solidFill>
                  <a:srgbClr val="000000"/>
                </a:solidFill>
                <a:latin typeface="+mn-lt"/>
                <a:ea typeface="+mn-ea"/>
              </a:rPr>
              <a:t>MongoDB</a:t>
            </a:r>
            <a:r>
              <a:rPr lang="en-US" sz="1200" b="0" strike="noStrike" spc="-1" dirty="0">
                <a:solidFill>
                  <a:srgbClr val="000000"/>
                </a:solidFill>
                <a:latin typeface="+mn-lt"/>
                <a:ea typeface="+mn-ea"/>
              </a:rPr>
              <a:t> provides pluggable storage engine API that allows third parties to develop storage engines for </a:t>
            </a:r>
            <a:r>
              <a:rPr lang="en-US" sz="1200" b="0" strike="noStrike" spc="-1" dirty="0" err="1">
                <a:solidFill>
                  <a:srgbClr val="000000"/>
                </a:solidFill>
                <a:latin typeface="+mn-lt"/>
                <a:ea typeface="+mn-ea"/>
              </a:rPr>
              <a:t>MongoDB</a:t>
            </a:r>
            <a:r>
              <a:rPr lang="en-US" sz="1200" b="0" strike="noStrike" spc="-1" dirty="0">
                <a:solidFill>
                  <a:srgbClr val="000000"/>
                </a:solidFill>
                <a:latin typeface="+mn-lt"/>
                <a:ea typeface="+mn-ea"/>
              </a:rPr>
              <a:t>.</a:t>
            </a:r>
            <a:endParaRPr lang="en-US" sz="1200" b="0" strike="noStrike" spc="-1" dirty="0">
              <a:latin typeface="Arial"/>
            </a:endParaRPr>
          </a:p>
        </p:txBody>
      </p:sp>
      <p:sp>
        <p:nvSpPr>
          <p:cNvPr id="306"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1001F27D-2DC3-4369-951E-6B1C1F7C9B16}" type="slidenum">
              <a:rPr lang="en-US" sz="1200" b="0" strike="noStrike" spc="-1">
                <a:solidFill>
                  <a:srgbClr val="000000"/>
                </a:solidFill>
                <a:latin typeface="+mn-lt"/>
                <a:ea typeface="+mn-ea"/>
              </a:rPr>
              <a:t>25</a:t>
            </a:fld>
            <a:endParaRPr lang="en-US" sz="1200" b="0" strike="noStrike" spc="-1">
              <a:latin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PlaceHolder 1"/>
          <p:cNvSpPr>
            <a:spLocks noGrp="1" noRot="1" noChangeAspect="1"/>
          </p:cNvSpPr>
          <p:nvPr>
            <p:ph type="sldImg"/>
          </p:nvPr>
        </p:nvSpPr>
        <p:spPr>
          <a:xfrm>
            <a:off x="1143000" y="685800"/>
            <a:ext cx="4571640" cy="3428640"/>
          </a:xfrm>
          <a:prstGeom prst="rect">
            <a:avLst/>
          </a:prstGeom>
        </p:spPr>
      </p:sp>
      <p:sp>
        <p:nvSpPr>
          <p:cNvPr id="308"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endParaRPr lang="en-US" sz="2000" b="0" strike="noStrike" spc="-1">
              <a:latin typeface="Arial"/>
            </a:endParaRPr>
          </a:p>
        </p:txBody>
      </p:sp>
      <p:sp>
        <p:nvSpPr>
          <p:cNvPr id="309"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56D19F30-884A-4FFF-8BE0-2E1B73279880}" type="slidenum">
              <a:rPr lang="en-US" sz="1200" b="0" strike="noStrike" spc="-1">
                <a:solidFill>
                  <a:srgbClr val="000000"/>
                </a:solidFill>
                <a:latin typeface="+mn-lt"/>
                <a:ea typeface="+mn-ea"/>
              </a:rPr>
              <a:t>26</a:t>
            </a:fld>
            <a:endParaRPr lang="en-US" sz="1200" b="0" strike="noStrike" spc="-1">
              <a:latin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1" noRot="1" noChangeAspect="1"/>
          </p:cNvSpPr>
          <p:nvPr>
            <p:ph type="sldImg"/>
          </p:nvPr>
        </p:nvSpPr>
        <p:spPr>
          <a:xfrm>
            <a:off x="1143000" y="685800"/>
            <a:ext cx="4571640" cy="3428640"/>
          </a:xfrm>
          <a:prstGeom prst="rect">
            <a:avLst/>
          </a:prstGeom>
        </p:spPr>
      </p:sp>
      <p:sp>
        <p:nvSpPr>
          <p:cNvPr id="311"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endParaRPr lang="en-US" sz="2000" b="0" strike="noStrike" spc="-1">
              <a:latin typeface="Arial"/>
            </a:endParaRPr>
          </a:p>
        </p:txBody>
      </p:sp>
      <p:sp>
        <p:nvSpPr>
          <p:cNvPr id="312"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C367778A-779C-45DA-967F-171A3AF152AB}" type="slidenum">
              <a:rPr lang="en-US" sz="1200" b="0" strike="noStrike" spc="-1">
                <a:solidFill>
                  <a:srgbClr val="000000"/>
                </a:solidFill>
                <a:latin typeface="+mn-lt"/>
                <a:ea typeface="+mn-ea"/>
              </a:rPr>
              <a:t>27</a:t>
            </a:fld>
            <a:endParaRPr lang="en-US" sz="1200" b="0" strike="noStrike" spc="-1">
              <a:latin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PlaceHolder 1"/>
          <p:cNvSpPr>
            <a:spLocks noGrp="1" noRot="1" noChangeAspect="1"/>
          </p:cNvSpPr>
          <p:nvPr>
            <p:ph type="sldImg"/>
          </p:nvPr>
        </p:nvSpPr>
        <p:spPr>
          <a:xfrm>
            <a:off x="1143000" y="685800"/>
            <a:ext cx="4571640" cy="3428640"/>
          </a:xfrm>
          <a:prstGeom prst="rect">
            <a:avLst/>
          </a:prstGeom>
        </p:spPr>
      </p:sp>
      <p:sp>
        <p:nvSpPr>
          <p:cNvPr id="314"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endParaRPr lang="en-US" sz="1200" b="0" strike="noStrike" spc="-1" dirty="0">
              <a:latin typeface="Arial"/>
            </a:endParaRPr>
          </a:p>
        </p:txBody>
      </p:sp>
      <p:sp>
        <p:nvSpPr>
          <p:cNvPr id="315"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FD28902E-A6BF-4342-B36A-188639706DF0}" type="slidenum">
              <a:rPr lang="en-US" sz="1200" b="0" strike="noStrike" spc="-1">
                <a:solidFill>
                  <a:srgbClr val="000000"/>
                </a:solidFill>
                <a:latin typeface="+mn-lt"/>
                <a:ea typeface="+mn-ea"/>
              </a:rPr>
              <a:t>28</a:t>
            </a:fld>
            <a:endParaRPr lang="en-US" sz="1200" b="0" strike="noStrike" spc="-1">
              <a:latin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PlaceHolder 1"/>
          <p:cNvSpPr>
            <a:spLocks noGrp="1" noRot="1" noChangeAspect="1"/>
          </p:cNvSpPr>
          <p:nvPr>
            <p:ph type="sldImg"/>
          </p:nvPr>
        </p:nvSpPr>
        <p:spPr>
          <a:xfrm>
            <a:off x="1143000" y="685800"/>
            <a:ext cx="4572000" cy="3429000"/>
          </a:xfrm>
          <a:prstGeom prst="rect">
            <a:avLst/>
          </a:prstGeom>
        </p:spPr>
      </p:sp>
      <p:sp>
        <p:nvSpPr>
          <p:cNvPr id="317"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endParaRPr lang="en-US" sz="2000" b="0" strike="noStrike" spc="-1">
              <a:latin typeface="Arial"/>
            </a:endParaRPr>
          </a:p>
        </p:txBody>
      </p:sp>
      <p:sp>
        <p:nvSpPr>
          <p:cNvPr id="318"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CE9B8D93-2C86-4FBA-A7E2-6C62D8A551A8}" type="slidenum">
              <a:rPr lang="en-US" sz="1200" b="0" strike="noStrike" spc="-1">
                <a:solidFill>
                  <a:srgbClr val="000000"/>
                </a:solidFill>
                <a:latin typeface="+mn-lt"/>
                <a:ea typeface="+mn-ea"/>
              </a:rPr>
              <a:t>29</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noRot="1" noChangeAspect="1"/>
          </p:cNvSpPr>
          <p:nvPr>
            <p:ph type="sldImg"/>
          </p:nvPr>
        </p:nvSpPr>
        <p:spPr>
          <a:xfrm>
            <a:off x="1143000" y="685800"/>
            <a:ext cx="4571640" cy="3428640"/>
          </a:xfrm>
          <a:prstGeom prst="rect">
            <a:avLst/>
          </a:prstGeom>
        </p:spPr>
      </p:sp>
      <p:sp>
        <p:nvSpPr>
          <p:cNvPr id="239"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0" strike="noStrike" spc="-1">
                <a:solidFill>
                  <a:srgbClr val="000000"/>
                </a:solidFill>
                <a:latin typeface="+mn-lt"/>
                <a:ea typeface="+mn-ea"/>
              </a:rPr>
              <a:t>vertical scalable hay scale up</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horizontal scalable hay scale out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hệ thống RDBMS chỉ có thể được duy trì với những DBA cao cấp, DBA mật thiết liên quan đến việc thiết kế, lắp đặt và điều chỉnh liên tục của hệ thống RDBMS cao cấp, nhưng đối với NoSQL mọi chuyện dường như đơn giản hơn nhiều với việc tự động sửa chữa, phân phối dữ liệu và mô hình dữ liệu đơn giản hơn dẫn đến yêu cầu quản lý cũng thấp hơn</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Often more characteristics apply such as: </a:t>
            </a:r>
            <a:r>
              <a:rPr lang="en-US" sz="1200" b="1" strike="noStrike" spc="-1">
                <a:solidFill>
                  <a:srgbClr val="000000"/>
                </a:solidFill>
                <a:latin typeface="+mn-lt"/>
                <a:ea typeface="+mn-ea"/>
              </a:rPr>
              <a:t>schema-free, easy replication support, simple API, eventually consistent</a:t>
            </a:r>
            <a:r>
              <a:rPr lang="en-US" sz="1200" b="0" strike="noStrike" spc="-1">
                <a:solidFill>
                  <a:srgbClr val="000000"/>
                </a:solidFill>
                <a:latin typeface="+mn-lt"/>
                <a:ea typeface="+mn-ea"/>
              </a:rPr>
              <a:t> / </a:t>
            </a:r>
            <a:r>
              <a:rPr lang="en-US" sz="1200" b="1" strike="noStrike" spc="-1">
                <a:solidFill>
                  <a:srgbClr val="000000"/>
                </a:solidFill>
                <a:latin typeface="+mn-lt"/>
                <a:ea typeface="+mn-ea"/>
              </a:rPr>
              <a:t>BASE</a:t>
            </a:r>
            <a:r>
              <a:rPr lang="en-US" sz="1200" b="0" strike="noStrike" spc="-1">
                <a:solidFill>
                  <a:srgbClr val="000000"/>
                </a:solidFill>
                <a:latin typeface="+mn-lt"/>
                <a:ea typeface="+mn-ea"/>
              </a:rPr>
              <a:t> (not ACID), a </a:t>
            </a:r>
            <a:r>
              <a:rPr lang="en-US" sz="1200" b="1" strike="noStrike" spc="-1">
                <a:solidFill>
                  <a:srgbClr val="000000"/>
                </a:solidFill>
                <a:latin typeface="+mn-lt"/>
                <a:ea typeface="+mn-ea"/>
              </a:rPr>
              <a:t>huge amount of data</a:t>
            </a:r>
            <a:r>
              <a:rPr lang="en-US" sz="1200" b="0" strike="noStrike" spc="-1">
                <a:solidFill>
                  <a:srgbClr val="000000"/>
                </a:solidFill>
                <a:latin typeface="+mn-lt"/>
                <a:ea typeface="+mn-ea"/>
              </a:rPr>
              <a:t> and more</a:t>
            </a:r>
            <a:endParaRPr lang="en-US" sz="1200" b="0" strike="noStrike" spc="-1">
              <a:latin typeface="Arial"/>
            </a:endParaRPr>
          </a:p>
        </p:txBody>
      </p:sp>
      <p:sp>
        <p:nvSpPr>
          <p:cNvPr id="240"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CEF20AA5-BDF6-412F-ACD1-5B506169C7DE}" type="slidenum">
              <a:rPr lang="en-US" sz="1200" b="0" strike="noStrike" spc="-1">
                <a:solidFill>
                  <a:srgbClr val="000000"/>
                </a:solidFill>
                <a:latin typeface="+mn-lt"/>
                <a:ea typeface="+mn-ea"/>
              </a:rPr>
              <a:t>3</a:t>
            </a:fld>
            <a:endParaRPr lang="en-US" sz="1200" b="0" strike="noStrike" spc="-1">
              <a:latin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PlaceHolder 1"/>
          <p:cNvSpPr>
            <a:spLocks noGrp="1" noRot="1" noChangeAspect="1"/>
          </p:cNvSpPr>
          <p:nvPr>
            <p:ph type="sldImg"/>
          </p:nvPr>
        </p:nvSpPr>
        <p:spPr>
          <a:xfrm>
            <a:off x="1143000" y="685800"/>
            <a:ext cx="4572000" cy="3429000"/>
          </a:xfrm>
          <a:prstGeom prst="rect">
            <a:avLst/>
          </a:prstGeom>
        </p:spPr>
      </p:sp>
      <p:sp>
        <p:nvSpPr>
          <p:cNvPr id="320"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endParaRPr lang="en-US" sz="2000" b="0" strike="noStrike" spc="-1">
              <a:latin typeface="Arial"/>
            </a:endParaRPr>
          </a:p>
        </p:txBody>
      </p:sp>
      <p:sp>
        <p:nvSpPr>
          <p:cNvPr id="321"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6BCDB3B8-AC14-4259-B929-7E5EF873C3C5}" type="slidenum">
              <a:rPr lang="en-US" sz="1200" b="0" strike="noStrike" spc="-1">
                <a:solidFill>
                  <a:srgbClr val="000000"/>
                </a:solidFill>
                <a:latin typeface="+mn-lt"/>
                <a:ea typeface="+mn-ea"/>
              </a:rPr>
              <a:t>30</a:t>
            </a:fld>
            <a:endParaRPr lang="en-US" sz="1200" b="0" strike="noStrike" spc="-1">
              <a:latin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PlaceHolder 1"/>
          <p:cNvSpPr>
            <a:spLocks noGrp="1" noRot="1" noChangeAspect="1"/>
          </p:cNvSpPr>
          <p:nvPr>
            <p:ph type="sldImg"/>
          </p:nvPr>
        </p:nvSpPr>
        <p:spPr>
          <a:xfrm>
            <a:off x="1143000" y="685800"/>
            <a:ext cx="4571640" cy="3428640"/>
          </a:xfrm>
          <a:prstGeom prst="rect">
            <a:avLst/>
          </a:prstGeom>
        </p:spPr>
      </p:sp>
      <p:sp>
        <p:nvSpPr>
          <p:cNvPr id="323"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800" b="0" strike="noStrike" spc="-1" dirty="0">
                <a:latin typeface="Arial"/>
              </a:rPr>
              <a:t>new Mongo(); //new connection to the </a:t>
            </a:r>
            <a:r>
              <a:rPr lang="en-US" sz="1800" b="0" strike="noStrike" spc="-1" dirty="0" err="1">
                <a:latin typeface="Arial"/>
              </a:rPr>
              <a:t>MongoDB</a:t>
            </a:r>
            <a:r>
              <a:rPr lang="en-US" sz="1800" b="0" strike="noStrike" spc="-1" dirty="0">
                <a:latin typeface="Arial"/>
              </a:rPr>
              <a:t> instance running on localhost on the default port</a:t>
            </a:r>
          </a:p>
          <a:p>
            <a:pPr marL="216000" indent="-216000">
              <a:lnSpc>
                <a:spcPct val="100000"/>
              </a:lnSpc>
            </a:pPr>
            <a:r>
              <a:rPr lang="en-US" sz="1800" b="0" strike="noStrike" spc="-1" dirty="0">
                <a:latin typeface="Arial"/>
              </a:rPr>
              <a:t>new Mongo(&lt;host&gt;)</a:t>
            </a:r>
          </a:p>
          <a:p>
            <a:pPr marL="216000" indent="-216000">
              <a:lnSpc>
                <a:spcPct val="100000"/>
              </a:lnSpc>
            </a:pPr>
            <a:r>
              <a:rPr lang="en-US" sz="1800" b="0" strike="noStrike" spc="-1" dirty="0">
                <a:latin typeface="Arial"/>
              </a:rPr>
              <a:t>new Mongo(&lt;</a:t>
            </a:r>
            <a:r>
              <a:rPr lang="en-US" sz="1800" b="0" strike="noStrike" spc="-1" dirty="0" err="1">
                <a:latin typeface="Arial"/>
              </a:rPr>
              <a:t>host:port</a:t>
            </a:r>
            <a:r>
              <a:rPr lang="en-US" sz="1800" b="0" strike="noStrike" spc="-1" dirty="0">
                <a:latin typeface="Arial"/>
              </a:rPr>
              <a:t>&gt;)</a:t>
            </a:r>
          </a:p>
          <a:p>
            <a:pPr marL="216000" indent="-216000">
              <a:lnSpc>
                <a:spcPct val="100000"/>
              </a:lnSpc>
            </a:pPr>
            <a:endParaRPr lang="en-US" sz="1800" b="0" strike="noStrike" spc="-1" dirty="0">
              <a:latin typeface="Arial"/>
            </a:endParaRPr>
          </a:p>
          <a:p>
            <a:pPr marL="216000" indent="-216000">
              <a:lnSpc>
                <a:spcPct val="100000"/>
              </a:lnSpc>
            </a:pPr>
            <a:r>
              <a:rPr lang="en-US" sz="1800" b="0" strike="noStrike" spc="-1" dirty="0">
                <a:latin typeface="Arial"/>
              </a:rPr>
              <a:t>mongo localhost:27017/test myjsfile.js</a:t>
            </a:r>
          </a:p>
          <a:p>
            <a:pPr marL="216000" indent="-216000">
              <a:lnSpc>
                <a:spcPct val="100000"/>
              </a:lnSpc>
            </a:pPr>
            <a:endParaRPr lang="en-US" sz="1800" b="0" strike="noStrike" spc="-1" dirty="0">
              <a:latin typeface="Arial"/>
            </a:endParaRPr>
          </a:p>
          <a:p>
            <a:pPr marL="216000" indent="-216000">
              <a:lnSpc>
                <a:spcPct val="100000"/>
              </a:lnSpc>
            </a:pPr>
            <a:r>
              <a:rPr lang="en-US" sz="1800" b="0" strike="noStrike" spc="-1" dirty="0">
                <a:latin typeface="Arial"/>
              </a:rPr>
              <a:t>load("myjstest.js")</a:t>
            </a:r>
          </a:p>
        </p:txBody>
      </p:sp>
      <p:sp>
        <p:nvSpPr>
          <p:cNvPr id="324"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4C538477-100F-4E27-8E5E-86CBD5AD4FC9}" type="slidenum">
              <a:rPr lang="en-US" sz="1200" b="0" strike="noStrike" spc="-1">
                <a:solidFill>
                  <a:srgbClr val="000000"/>
                </a:solidFill>
                <a:latin typeface="+mn-lt"/>
                <a:ea typeface="+mn-ea"/>
              </a:rPr>
              <a:t>31</a:t>
            </a:fld>
            <a:endParaRPr lang="en-US" sz="1200" b="0" strike="noStrike" spc="-1">
              <a:latin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laceHolder 1"/>
          <p:cNvSpPr>
            <a:spLocks noGrp="1" noRot="1" noChangeAspect="1"/>
          </p:cNvSpPr>
          <p:nvPr>
            <p:ph type="sldImg"/>
          </p:nvPr>
        </p:nvSpPr>
        <p:spPr>
          <a:xfrm>
            <a:off x="1143000" y="685800"/>
            <a:ext cx="4571640" cy="3428640"/>
          </a:xfrm>
          <a:prstGeom prst="rect">
            <a:avLst/>
          </a:prstGeom>
        </p:spPr>
      </p:sp>
      <p:sp>
        <p:nvSpPr>
          <p:cNvPr id="326"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0" strike="noStrike" spc="-1">
                <a:solidFill>
                  <a:srgbClr val="000000"/>
                </a:solidFill>
                <a:latin typeface="+mn-lt"/>
                <a:ea typeface="+mn-ea"/>
              </a:rPr>
              <a:t>You can switch to non-existing databases. When you first store data in the database, such as by creating a collection, MongoDB creates the database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To see the implementation of a method in the shell, type the db.&lt;method name&gt; without the parenthesis </a:t>
            </a:r>
            <a:endParaRPr lang="en-US" sz="1200" b="0" strike="noStrike" spc="-1">
              <a:latin typeface="Arial"/>
            </a:endParaRPr>
          </a:p>
        </p:txBody>
      </p:sp>
      <p:sp>
        <p:nvSpPr>
          <p:cNvPr id="327"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C89CECD7-8B0F-4A0E-A41C-8776E5F34586}" type="slidenum">
              <a:rPr lang="en-US" sz="1200" b="0" strike="noStrike" spc="-1">
                <a:solidFill>
                  <a:srgbClr val="000000"/>
                </a:solidFill>
                <a:latin typeface="+mn-lt"/>
                <a:ea typeface="+mn-ea"/>
              </a:rPr>
              <a:t>32</a:t>
            </a:fld>
            <a:endParaRPr lang="en-US" sz="1200" b="0" strike="noStrike" spc="-1">
              <a:latin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PlaceHolder 1"/>
          <p:cNvSpPr>
            <a:spLocks noGrp="1" noRot="1" noChangeAspect="1"/>
          </p:cNvSpPr>
          <p:nvPr>
            <p:ph type="sldImg"/>
          </p:nvPr>
        </p:nvSpPr>
        <p:spPr>
          <a:xfrm>
            <a:off x="1143000" y="685800"/>
            <a:ext cx="4571640" cy="3428640"/>
          </a:xfrm>
          <a:prstGeom prst="rect">
            <a:avLst/>
          </a:prstGeom>
        </p:spPr>
      </p:sp>
      <p:sp>
        <p:nvSpPr>
          <p:cNvPr id="329"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endParaRPr lang="en-US" sz="1200" b="0" strike="noStrike" spc="-1" dirty="0">
              <a:latin typeface="Arial"/>
            </a:endParaRPr>
          </a:p>
        </p:txBody>
      </p:sp>
      <p:sp>
        <p:nvSpPr>
          <p:cNvPr id="330"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4D30ACB1-5E13-4F5D-AFB3-10B7E74DBAA4}" type="slidenum">
              <a:rPr lang="en-US" sz="1200" b="0" strike="noStrike" spc="-1">
                <a:solidFill>
                  <a:srgbClr val="000000"/>
                </a:solidFill>
                <a:latin typeface="+mn-lt"/>
                <a:ea typeface="+mn-ea"/>
              </a:rPr>
              <a:t>33</a:t>
            </a:fld>
            <a:endParaRPr lang="en-US" sz="1200" b="0" strike="noStrike" spc="-1">
              <a:latin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PlaceHolder 1"/>
          <p:cNvSpPr>
            <a:spLocks noGrp="1" noRot="1" noChangeAspect="1"/>
          </p:cNvSpPr>
          <p:nvPr>
            <p:ph type="sldImg"/>
          </p:nvPr>
        </p:nvSpPr>
        <p:spPr>
          <a:xfrm>
            <a:off x="1143000" y="685800"/>
            <a:ext cx="4572000" cy="3429000"/>
          </a:xfrm>
          <a:prstGeom prst="rect">
            <a:avLst/>
          </a:prstGeom>
        </p:spPr>
      </p:sp>
      <p:sp>
        <p:nvSpPr>
          <p:cNvPr id="335"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800" b="0" strike="noStrike" spc="-1" dirty="0" err="1">
                <a:latin typeface="Arial"/>
              </a:rPr>
              <a:t>db.inventory.find</a:t>
            </a:r>
            <a:r>
              <a:rPr lang="en-US" sz="1800" b="0" strike="noStrike" spc="-1" dirty="0">
                <a:latin typeface="Arial"/>
              </a:rPr>
              <a:t>( { tags: { $all: ["red", "blank"] } } )</a:t>
            </a:r>
          </a:p>
          <a:p>
            <a:pPr marL="216000" indent="-216000">
              <a:lnSpc>
                <a:spcPct val="100000"/>
              </a:lnSpc>
            </a:pPr>
            <a:r>
              <a:rPr lang="en-US" sz="1800" b="0" strike="noStrike" spc="-1" dirty="0" err="1">
                <a:latin typeface="Arial"/>
              </a:rPr>
              <a:t>db.inventory.find</a:t>
            </a:r>
            <a:r>
              <a:rPr lang="en-US" sz="1800" b="0" strike="noStrike" spc="-1" dirty="0">
                <a:latin typeface="Arial"/>
              </a:rPr>
              <a:t>( { </a:t>
            </a:r>
            <a:r>
              <a:rPr lang="en-US" sz="1800" b="0" strike="noStrike" spc="-1" dirty="0" err="1">
                <a:latin typeface="Arial"/>
              </a:rPr>
              <a:t>dim_cm</a:t>
            </a:r>
            <a:r>
              <a:rPr lang="en-US" sz="1800" b="0" strike="noStrike" spc="-1" dirty="0">
                <a:latin typeface="Arial"/>
              </a:rPr>
              <a:t>: { $</a:t>
            </a:r>
            <a:r>
              <a:rPr lang="en-US" sz="1800" b="0" strike="noStrike" spc="-1" dirty="0" err="1">
                <a:latin typeface="Arial"/>
              </a:rPr>
              <a:t>gt</a:t>
            </a:r>
            <a:r>
              <a:rPr lang="en-US" sz="1800" b="0" strike="noStrike" spc="-1" dirty="0">
                <a:latin typeface="Arial"/>
              </a:rPr>
              <a:t>: 15, $</a:t>
            </a:r>
            <a:r>
              <a:rPr lang="en-US" sz="1800" b="0" strike="noStrike" spc="-1" dirty="0" err="1">
                <a:latin typeface="Arial"/>
              </a:rPr>
              <a:t>lt</a:t>
            </a:r>
            <a:r>
              <a:rPr lang="en-US" sz="1800" b="0" strike="noStrike" spc="-1" dirty="0">
                <a:latin typeface="Arial"/>
              </a:rPr>
              <a:t>: 20 } } )</a:t>
            </a:r>
          </a:p>
          <a:p>
            <a:pPr marL="216000" indent="-216000">
              <a:lnSpc>
                <a:spcPct val="100000"/>
              </a:lnSpc>
            </a:pPr>
            <a:r>
              <a:rPr lang="en-US" sz="1800" b="0" strike="noStrike" spc="-1" dirty="0" err="1">
                <a:latin typeface="Arial"/>
              </a:rPr>
              <a:t>db.inventory.find</a:t>
            </a:r>
            <a:r>
              <a:rPr lang="en-US" sz="1800" b="0" strike="noStrike" spc="-1" dirty="0">
                <a:latin typeface="Arial"/>
              </a:rPr>
              <a:t>( { </a:t>
            </a:r>
            <a:r>
              <a:rPr lang="en-US" sz="1800" b="0" strike="noStrike" spc="-1" dirty="0" err="1">
                <a:latin typeface="Arial"/>
              </a:rPr>
              <a:t>dim_cm</a:t>
            </a:r>
            <a:r>
              <a:rPr lang="en-US" sz="1800" b="0" strike="noStrike" spc="-1" dirty="0">
                <a:latin typeface="Arial"/>
              </a:rPr>
              <a:t>: { $</a:t>
            </a:r>
            <a:r>
              <a:rPr lang="en-US" sz="1800" b="0" strike="noStrike" spc="-1" dirty="0" err="1">
                <a:latin typeface="Arial"/>
              </a:rPr>
              <a:t>elemMatch</a:t>
            </a:r>
            <a:r>
              <a:rPr lang="en-US" sz="1800" b="0" strike="noStrike" spc="-1" dirty="0">
                <a:latin typeface="Arial"/>
              </a:rPr>
              <a:t>: { $</a:t>
            </a:r>
            <a:r>
              <a:rPr lang="en-US" sz="1800" b="0" strike="noStrike" spc="-1" dirty="0" err="1">
                <a:latin typeface="Arial"/>
              </a:rPr>
              <a:t>gt</a:t>
            </a:r>
            <a:r>
              <a:rPr lang="en-US" sz="1800" b="0" strike="noStrike" spc="-1" dirty="0">
                <a:latin typeface="Arial"/>
              </a:rPr>
              <a:t>: 22, $</a:t>
            </a:r>
            <a:r>
              <a:rPr lang="en-US" sz="1800" b="0" strike="noStrike" spc="-1" dirty="0" err="1">
                <a:latin typeface="Arial"/>
              </a:rPr>
              <a:t>lt</a:t>
            </a:r>
            <a:r>
              <a:rPr lang="en-US" sz="1800" b="0" strike="noStrike" spc="-1" dirty="0">
                <a:latin typeface="Arial"/>
              </a:rPr>
              <a:t>: 30 } } } )</a:t>
            </a:r>
          </a:p>
          <a:p>
            <a:pPr marL="216000" indent="-216000">
              <a:lnSpc>
                <a:spcPct val="100000"/>
              </a:lnSpc>
            </a:pPr>
            <a:r>
              <a:rPr lang="en-US" sz="1800" b="0" strike="noStrike" spc="-1" dirty="0" err="1">
                <a:latin typeface="Arial"/>
              </a:rPr>
              <a:t>db.inventory.find</a:t>
            </a:r>
            <a:r>
              <a:rPr lang="en-US" sz="1800" b="0" strike="noStrike" spc="-1" dirty="0">
                <a:latin typeface="Arial"/>
              </a:rPr>
              <a:t>( { "dim_cm.1": { $</a:t>
            </a:r>
            <a:r>
              <a:rPr lang="en-US" sz="1800" b="0" strike="noStrike" spc="-1" dirty="0" err="1">
                <a:latin typeface="Arial"/>
              </a:rPr>
              <a:t>gt</a:t>
            </a:r>
            <a:r>
              <a:rPr lang="en-US" sz="1800" b="0" strike="noStrike" spc="-1" dirty="0">
                <a:latin typeface="Arial"/>
              </a:rPr>
              <a:t>: 25 } } )</a:t>
            </a:r>
          </a:p>
          <a:p>
            <a:pPr marL="216000" indent="-216000">
              <a:lnSpc>
                <a:spcPct val="100000"/>
              </a:lnSpc>
            </a:pPr>
            <a:r>
              <a:rPr lang="en-US" sz="1800" b="0" strike="noStrike" spc="-1" dirty="0" err="1">
                <a:latin typeface="Arial"/>
              </a:rPr>
              <a:t>db.inventory.find</a:t>
            </a:r>
            <a:r>
              <a:rPr lang="en-US" sz="1800" b="0" strike="noStrike" spc="-1" dirty="0">
                <a:latin typeface="Arial"/>
              </a:rPr>
              <a:t>( { "tags": { $size: 3 } } )</a:t>
            </a:r>
          </a:p>
        </p:txBody>
      </p:sp>
      <p:sp>
        <p:nvSpPr>
          <p:cNvPr id="336"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958C2A51-5F87-42C7-9DB2-E6626992D6F8}" type="slidenum">
              <a:rPr lang="en-US" sz="1200" b="0" strike="noStrike" spc="-1">
                <a:solidFill>
                  <a:srgbClr val="000000"/>
                </a:solidFill>
                <a:latin typeface="+mn-lt"/>
                <a:ea typeface="+mn-ea"/>
              </a:rPr>
              <a:t>34</a:t>
            </a:fld>
            <a:endParaRPr lang="en-US" sz="1200" b="0" strike="noStrike" spc="-1">
              <a:latin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PlaceHolder 1"/>
          <p:cNvSpPr>
            <a:spLocks noGrp="1" noRot="1" noChangeAspect="1"/>
          </p:cNvSpPr>
          <p:nvPr>
            <p:ph type="sldImg"/>
          </p:nvPr>
        </p:nvSpPr>
        <p:spPr>
          <a:xfrm>
            <a:off x="1143000" y="685800"/>
            <a:ext cx="4572000" cy="3429000"/>
          </a:xfrm>
          <a:prstGeom prst="rect">
            <a:avLst/>
          </a:prstGeom>
        </p:spPr>
      </p:sp>
      <p:sp>
        <p:nvSpPr>
          <p:cNvPr id="338"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800" b="0" strike="noStrike" spc="-1">
                <a:latin typeface="Arial"/>
              </a:rPr>
              <a:t>db.inventory.find( { tags: { $all: ["red", "blank"] } } )</a:t>
            </a:r>
          </a:p>
          <a:p>
            <a:pPr marL="216000" indent="-216000">
              <a:lnSpc>
                <a:spcPct val="100000"/>
              </a:lnSpc>
            </a:pPr>
            <a:r>
              <a:rPr lang="en-US" sz="1800" b="0" strike="noStrike" spc="-1">
                <a:latin typeface="Arial"/>
              </a:rPr>
              <a:t>db.inventory.find( { dim_cm: { $gt: 15, $lt: 20 } } )</a:t>
            </a:r>
          </a:p>
          <a:p>
            <a:pPr marL="216000" indent="-216000">
              <a:lnSpc>
                <a:spcPct val="100000"/>
              </a:lnSpc>
            </a:pPr>
            <a:r>
              <a:rPr lang="en-US" sz="1800" b="0" strike="noStrike" spc="-1">
                <a:latin typeface="Arial"/>
              </a:rPr>
              <a:t>db.inventory.find( { dim_cm: { $elemMatch: { $gt: 22, $lt: 30 } } } )</a:t>
            </a:r>
          </a:p>
          <a:p>
            <a:pPr marL="216000" indent="-216000">
              <a:lnSpc>
                <a:spcPct val="100000"/>
              </a:lnSpc>
            </a:pPr>
            <a:r>
              <a:rPr lang="en-US" sz="1800" b="0" strike="noStrike" spc="-1">
                <a:latin typeface="Arial"/>
              </a:rPr>
              <a:t>db.inventory.find( { "dim_cm.1": { $gt: 25 } } )</a:t>
            </a:r>
          </a:p>
          <a:p>
            <a:pPr marL="216000" indent="-216000">
              <a:lnSpc>
                <a:spcPct val="100000"/>
              </a:lnSpc>
            </a:pPr>
            <a:r>
              <a:rPr lang="en-US" sz="1800" b="0" strike="noStrike" spc="-1">
                <a:latin typeface="Arial"/>
              </a:rPr>
              <a:t>db.inventory.find( { "tags": { $size: 3 } } )</a:t>
            </a:r>
          </a:p>
          <a:p>
            <a:pPr marL="216000" indent="-216000">
              <a:lnSpc>
                <a:spcPct val="100000"/>
              </a:lnSpc>
            </a:pPr>
            <a:r>
              <a:rPr lang="en-US" sz="1800" b="0" strike="noStrike" spc="-1">
                <a:latin typeface="Arial"/>
              </a:rPr>
              <a:t>db.inventory.find( { 'instock.</a:t>
            </a:r>
            <a:r>
              <a:rPr lang="en-US" sz="1800" b="1" strike="noStrike" spc="-1">
                <a:latin typeface="Arial"/>
              </a:rPr>
              <a:t>0</a:t>
            </a:r>
            <a:r>
              <a:rPr lang="en-US" sz="1800" b="0" strike="noStrike" spc="-1">
                <a:latin typeface="Arial"/>
              </a:rPr>
              <a:t>.qty': { $lte: 20 } } )</a:t>
            </a:r>
          </a:p>
        </p:txBody>
      </p:sp>
      <p:sp>
        <p:nvSpPr>
          <p:cNvPr id="339"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0625F6B1-2DC7-4B54-8C3A-14CE7D324713}" type="slidenum">
              <a:rPr lang="en-US" sz="1200" b="0" strike="noStrike" spc="-1">
                <a:solidFill>
                  <a:srgbClr val="000000"/>
                </a:solidFill>
                <a:latin typeface="+mn-lt"/>
                <a:ea typeface="+mn-ea"/>
              </a:rPr>
              <a:t>35</a:t>
            </a:fld>
            <a:endParaRPr lang="en-US" sz="1200" b="0" strike="noStrike" spc="-1">
              <a:latin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noRot="1" noChangeAspect="1"/>
          </p:cNvSpPr>
          <p:nvPr>
            <p:ph type="sldImg"/>
          </p:nvPr>
        </p:nvSpPr>
        <p:spPr>
          <a:xfrm>
            <a:off x="1143000" y="685800"/>
            <a:ext cx="4571640" cy="3428640"/>
          </a:xfrm>
          <a:prstGeom prst="rect">
            <a:avLst/>
          </a:prstGeom>
        </p:spPr>
      </p:sp>
      <p:sp>
        <p:nvSpPr>
          <p:cNvPr id="344"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2000" b="0" strike="noStrike" spc="-1">
                <a:latin typeface="Arial"/>
              </a:rPr>
              <a:t>An opportunity for questions and discussions.</a:t>
            </a:r>
          </a:p>
        </p:txBody>
      </p:sp>
      <p:sp>
        <p:nvSpPr>
          <p:cNvPr id="345"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995EFD0C-CB24-465A-A635-1E3E63827910}" type="slidenum">
              <a:rPr lang="en-US" sz="1200" b="0" strike="noStrike" spc="-1">
                <a:solidFill>
                  <a:srgbClr val="000000"/>
                </a:solidFill>
                <a:latin typeface="+mn-lt"/>
                <a:ea typeface="+mn-ea"/>
              </a:rPr>
              <a:t>36</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PlaceHolder 1"/>
          <p:cNvSpPr>
            <a:spLocks noGrp="1" noRot="1" noChangeAspect="1"/>
          </p:cNvSpPr>
          <p:nvPr>
            <p:ph type="sldImg"/>
          </p:nvPr>
        </p:nvSpPr>
        <p:spPr>
          <a:xfrm>
            <a:off x="1143000" y="685800"/>
            <a:ext cx="4571640" cy="3428640"/>
          </a:xfrm>
          <a:prstGeom prst="rect">
            <a:avLst/>
          </a:prstGeom>
        </p:spPr>
      </p:sp>
      <p:sp>
        <p:nvSpPr>
          <p:cNvPr id="242"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a:lnSpc>
                <a:spcPct val="100000"/>
              </a:lnSpc>
            </a:pPr>
            <a:r>
              <a:rPr lang="en-US" sz="2000" b="0" strike="noStrike" spc="-1" dirty="0">
                <a:latin typeface="Arial"/>
              </a:rPr>
              <a:t>Data, Information (, knowledge, wisdom).	</a:t>
            </a:r>
            <a:r>
              <a:rPr lang="en-US" sz="2000" b="0" strike="noStrike" spc="-1" dirty="0" err="1">
                <a:latin typeface="Arial"/>
              </a:rPr>
              <a:t>dữ</a:t>
            </a:r>
            <a:r>
              <a:rPr lang="en-US" sz="2000" b="0" strike="noStrike" spc="-1" dirty="0">
                <a:latin typeface="Arial"/>
              </a:rPr>
              <a:t> </a:t>
            </a:r>
            <a:r>
              <a:rPr lang="en-US" sz="2000" b="0" strike="noStrike" spc="-1" dirty="0" err="1">
                <a:latin typeface="Arial"/>
              </a:rPr>
              <a:t>liệu</a:t>
            </a:r>
            <a:r>
              <a:rPr lang="en-US" sz="2000" b="0" strike="noStrike" spc="-1" dirty="0">
                <a:latin typeface="Arial"/>
              </a:rPr>
              <a:t> </a:t>
            </a:r>
            <a:r>
              <a:rPr lang="en-US" sz="2000" b="0" strike="noStrike" spc="-1" dirty="0" err="1">
                <a:latin typeface="Arial"/>
              </a:rPr>
              <a:t>bao</a:t>
            </a:r>
            <a:r>
              <a:rPr lang="en-US" sz="2000" b="0" strike="noStrike" spc="-1" dirty="0">
                <a:latin typeface="Arial"/>
              </a:rPr>
              <a:t> </a:t>
            </a:r>
            <a:r>
              <a:rPr lang="en-US" sz="2000" b="0" strike="noStrike" spc="-1" dirty="0" err="1">
                <a:latin typeface="Arial"/>
              </a:rPr>
              <a:t>gồm</a:t>
            </a:r>
            <a:r>
              <a:rPr lang="en-US" sz="2000" b="0" strike="noStrike" spc="-1" dirty="0">
                <a:latin typeface="Arial"/>
              </a:rPr>
              <a:t> </a:t>
            </a:r>
            <a:r>
              <a:rPr lang="en-US" sz="2000" b="0" strike="noStrike" spc="-1" dirty="0" err="1">
                <a:latin typeface="Arial"/>
              </a:rPr>
              <a:t>những</a:t>
            </a:r>
            <a:r>
              <a:rPr lang="en-US" sz="2000" b="0" strike="noStrike" spc="-1" dirty="0">
                <a:latin typeface="Arial"/>
              </a:rPr>
              <a:t> </a:t>
            </a:r>
            <a:r>
              <a:rPr lang="en-US" sz="2000" b="0" strike="noStrike" spc="-1" dirty="0" err="1">
                <a:latin typeface="Arial"/>
              </a:rPr>
              <a:t>mệnh</a:t>
            </a:r>
            <a:r>
              <a:rPr lang="en-US" sz="2000" b="0" strike="noStrike" spc="-1" dirty="0">
                <a:latin typeface="Arial"/>
              </a:rPr>
              <a:t> </a:t>
            </a:r>
            <a:r>
              <a:rPr lang="en-US" sz="2000" b="0" strike="noStrike" spc="-1" dirty="0" err="1">
                <a:latin typeface="Arial"/>
              </a:rPr>
              <a:t>đề</a:t>
            </a:r>
            <a:r>
              <a:rPr lang="en-US" sz="2000" b="0" strike="noStrike" spc="-1" dirty="0">
                <a:latin typeface="Arial"/>
              </a:rPr>
              <a:t> </a:t>
            </a:r>
            <a:r>
              <a:rPr lang="en-US" sz="2000" b="0" strike="noStrike" spc="-1" dirty="0" err="1">
                <a:latin typeface="Arial"/>
              </a:rPr>
              <a:t>phản</a:t>
            </a:r>
            <a:r>
              <a:rPr lang="en-US" sz="2000" b="0" strike="noStrike" spc="-1" dirty="0">
                <a:latin typeface="Arial"/>
              </a:rPr>
              <a:t> </a:t>
            </a:r>
            <a:r>
              <a:rPr lang="en-US" sz="2000" b="0" strike="noStrike" spc="-1" dirty="0" err="1">
                <a:latin typeface="Arial"/>
              </a:rPr>
              <a:t>ánh</a:t>
            </a:r>
            <a:r>
              <a:rPr lang="en-US" sz="2000" b="0" strike="noStrike" spc="-1" dirty="0">
                <a:latin typeface="Arial"/>
              </a:rPr>
              <a:t> </a:t>
            </a:r>
            <a:r>
              <a:rPr lang="en-US" sz="2000" b="0" strike="noStrike" spc="-1" dirty="0" err="1">
                <a:latin typeface="Arial"/>
              </a:rPr>
              <a:t>thực</a:t>
            </a:r>
            <a:r>
              <a:rPr lang="en-US" sz="2000" b="0" strike="noStrike" spc="-1" dirty="0">
                <a:latin typeface="Arial"/>
              </a:rPr>
              <a:t> </a:t>
            </a:r>
            <a:r>
              <a:rPr lang="en-US" sz="2000" b="0" strike="noStrike" spc="-1" dirty="0" err="1">
                <a:latin typeface="Arial"/>
              </a:rPr>
              <a:t>tại</a:t>
            </a:r>
            <a:r>
              <a:rPr lang="en-US" sz="2000" b="0" strike="noStrike" spc="-1" dirty="0">
                <a:latin typeface="Arial"/>
              </a:rPr>
              <a:t>.</a:t>
            </a:r>
          </a:p>
          <a:p>
            <a:pPr>
              <a:lnSpc>
                <a:spcPct val="100000"/>
              </a:lnSpc>
            </a:pPr>
            <a:r>
              <a:rPr lang="en-US" sz="2000" b="0" strike="noStrike" spc="-1" dirty="0" err="1">
                <a:latin typeface="Arial"/>
              </a:rPr>
              <a:t>Dữ</a:t>
            </a:r>
            <a:r>
              <a:rPr lang="en-US" sz="2000" b="0" strike="noStrike" spc="-1" dirty="0">
                <a:latin typeface="Arial"/>
              </a:rPr>
              <a:t> </a:t>
            </a:r>
            <a:r>
              <a:rPr lang="en-US" sz="2000" b="0" strike="noStrike" spc="-1" dirty="0" err="1">
                <a:latin typeface="Arial"/>
              </a:rPr>
              <a:t>liệu</a:t>
            </a:r>
            <a:r>
              <a:rPr lang="en-US" sz="2000" b="0" strike="noStrike" spc="-1" dirty="0">
                <a:latin typeface="Arial"/>
              </a:rPr>
              <a:t> </a:t>
            </a:r>
            <a:r>
              <a:rPr lang="en-US" sz="2000" b="0" strike="noStrike" spc="-1" dirty="0" err="1">
                <a:latin typeface="Arial"/>
              </a:rPr>
              <a:t>là</a:t>
            </a:r>
            <a:r>
              <a:rPr lang="en-US" sz="2000" b="0" strike="noStrike" spc="-1" dirty="0">
                <a:latin typeface="Arial"/>
              </a:rPr>
              <a:t> </a:t>
            </a:r>
            <a:r>
              <a:rPr lang="en-US" sz="2000" b="0" strike="noStrike" spc="-1" dirty="0" err="1">
                <a:latin typeface="Arial"/>
              </a:rPr>
              <a:t>thông</a:t>
            </a:r>
            <a:r>
              <a:rPr lang="en-US" sz="2000" b="0" strike="noStrike" spc="-1" dirty="0">
                <a:latin typeface="Arial"/>
              </a:rPr>
              <a:t> tin </a:t>
            </a:r>
            <a:r>
              <a:rPr lang="en-US" sz="2000" b="0" strike="noStrike" spc="-1" dirty="0" err="1">
                <a:latin typeface="Arial"/>
              </a:rPr>
              <a:t>dưới</a:t>
            </a:r>
            <a:r>
              <a:rPr lang="en-US" sz="2000" b="0" strike="noStrike" spc="-1" dirty="0">
                <a:latin typeface="Arial"/>
              </a:rPr>
              <a:t> </a:t>
            </a:r>
            <a:r>
              <a:rPr lang="en-US" sz="2000" b="0" strike="noStrike" spc="-1" dirty="0" err="1">
                <a:latin typeface="Arial"/>
              </a:rPr>
              <a:t>dạng</a:t>
            </a:r>
            <a:r>
              <a:rPr lang="en-US" sz="2000" b="0" strike="noStrike" spc="-1" dirty="0">
                <a:latin typeface="Arial"/>
              </a:rPr>
              <a:t> </a:t>
            </a:r>
            <a:r>
              <a:rPr lang="en-US" sz="2000" b="0" strike="noStrike" spc="-1" dirty="0" err="1">
                <a:latin typeface="Arial"/>
              </a:rPr>
              <a:t>ký</a:t>
            </a:r>
            <a:r>
              <a:rPr lang="en-US" sz="2000" b="0" strike="noStrike" spc="-1" dirty="0">
                <a:latin typeface="Arial"/>
              </a:rPr>
              <a:t> </a:t>
            </a:r>
            <a:r>
              <a:rPr lang="en-US" sz="2000" b="0" strike="noStrike" spc="-1" dirty="0" err="1">
                <a:latin typeface="Arial"/>
              </a:rPr>
              <a:t>hiệu,chữ</a:t>
            </a:r>
            <a:r>
              <a:rPr lang="en-US" sz="2000" b="0" strike="noStrike" spc="-1" dirty="0">
                <a:latin typeface="Arial"/>
              </a:rPr>
              <a:t> </a:t>
            </a:r>
            <a:r>
              <a:rPr lang="en-US" sz="2000" b="0" strike="noStrike" spc="-1" dirty="0" err="1">
                <a:latin typeface="Arial"/>
              </a:rPr>
              <a:t>viết</a:t>
            </a:r>
            <a:r>
              <a:rPr lang="en-US" sz="2000" b="0" strike="noStrike" spc="-1" dirty="0">
                <a:latin typeface="Arial"/>
              </a:rPr>
              <a:t>, </a:t>
            </a:r>
            <a:r>
              <a:rPr lang="en-US" sz="2000" b="0" strike="noStrike" spc="-1" dirty="0" err="1">
                <a:latin typeface="Arial"/>
              </a:rPr>
              <a:t>chữ</a:t>
            </a:r>
            <a:r>
              <a:rPr lang="en-US" sz="2000" b="0" strike="noStrike" spc="-1" dirty="0">
                <a:latin typeface="Arial"/>
              </a:rPr>
              <a:t> </a:t>
            </a:r>
            <a:r>
              <a:rPr lang="en-US" sz="2000" b="0" strike="noStrike" spc="-1" dirty="0" err="1">
                <a:latin typeface="Arial"/>
              </a:rPr>
              <a:t>số</a:t>
            </a:r>
            <a:r>
              <a:rPr lang="en-US" sz="2000" b="0" strike="noStrike" spc="-1" dirty="0">
                <a:latin typeface="Arial"/>
              </a:rPr>
              <a:t>, </a:t>
            </a:r>
            <a:r>
              <a:rPr lang="en-US" sz="2000" b="0" strike="noStrike" spc="-1" dirty="0" err="1">
                <a:latin typeface="Arial"/>
              </a:rPr>
              <a:t>hình</a:t>
            </a:r>
            <a:r>
              <a:rPr lang="en-US" sz="2000" b="0" strike="noStrike" spc="-1" dirty="0">
                <a:latin typeface="Arial"/>
              </a:rPr>
              <a:t> </a:t>
            </a:r>
            <a:r>
              <a:rPr lang="en-US" sz="2000" b="0" strike="noStrike" spc="-1" dirty="0" err="1">
                <a:latin typeface="Arial"/>
              </a:rPr>
              <a:t>ảnh</a:t>
            </a:r>
            <a:r>
              <a:rPr lang="en-US" sz="2000" b="0" strike="noStrike" spc="-1" dirty="0">
                <a:latin typeface="Arial"/>
              </a:rPr>
              <a:t>, </a:t>
            </a:r>
            <a:r>
              <a:rPr lang="en-US" sz="2000" b="0" strike="noStrike" spc="-1" dirty="0" err="1">
                <a:latin typeface="Arial"/>
              </a:rPr>
              <a:t>âm</a:t>
            </a:r>
            <a:r>
              <a:rPr lang="en-US" sz="2000" b="0" strike="noStrike" spc="-1" dirty="0">
                <a:latin typeface="Arial"/>
              </a:rPr>
              <a:t> </a:t>
            </a:r>
            <a:r>
              <a:rPr lang="en-US" sz="2000" b="0" strike="noStrike" spc="-1" dirty="0" err="1">
                <a:latin typeface="Arial"/>
              </a:rPr>
              <a:t>thanh</a:t>
            </a:r>
            <a:r>
              <a:rPr lang="en-US" sz="2000" b="0" strike="noStrike" spc="-1" dirty="0">
                <a:latin typeface="Arial"/>
              </a:rPr>
              <a:t> </a:t>
            </a:r>
            <a:r>
              <a:rPr lang="en-US" sz="2000" b="0" strike="noStrike" spc="-1" dirty="0" err="1">
                <a:latin typeface="Arial"/>
              </a:rPr>
              <a:t>hoặc</a:t>
            </a:r>
            <a:r>
              <a:rPr lang="en-US" sz="2000" b="0" strike="noStrike" spc="-1" dirty="0">
                <a:latin typeface="Arial"/>
              </a:rPr>
              <a:t> </a:t>
            </a:r>
            <a:r>
              <a:rPr lang="en-US" sz="2000" b="0" strike="noStrike" spc="-1" dirty="0" err="1">
                <a:latin typeface="Arial"/>
              </a:rPr>
              <a:t>dạng</a:t>
            </a:r>
            <a:r>
              <a:rPr lang="en-US" sz="2000" b="0" strike="noStrike" spc="-1" dirty="0">
                <a:latin typeface="Arial"/>
              </a:rPr>
              <a:t> </a:t>
            </a:r>
            <a:r>
              <a:rPr lang="en-US" sz="2000" b="0" strike="noStrike" spc="-1" dirty="0" err="1">
                <a:latin typeface="Arial"/>
              </a:rPr>
              <a:t>tương</a:t>
            </a:r>
            <a:r>
              <a:rPr lang="en-US" sz="2000" b="0" strike="noStrike" spc="-1" dirty="0">
                <a:latin typeface="Arial"/>
              </a:rPr>
              <a:t> </a:t>
            </a:r>
            <a:r>
              <a:rPr lang="en-US" sz="2000" b="0" strike="noStrike" spc="-1" dirty="0" err="1">
                <a:latin typeface="Arial"/>
              </a:rPr>
              <a:t>tự</a:t>
            </a:r>
            <a:r>
              <a:rPr lang="en-US" sz="2000" b="0" strike="noStrike" spc="-1" dirty="0">
                <a:latin typeface="Arial"/>
              </a:rPr>
              <a:t>.</a:t>
            </a:r>
          </a:p>
          <a:p>
            <a:pPr>
              <a:lnSpc>
                <a:spcPct val="100000"/>
              </a:lnSpc>
            </a:pPr>
            <a:r>
              <a:rPr lang="en-US" sz="2000" b="0" strike="noStrike" spc="-1" dirty="0">
                <a:latin typeface="Arial"/>
              </a:rPr>
              <a:t>data is information that has been translated into a form that is efficient for movement or processing.</a:t>
            </a:r>
          </a:p>
          <a:p>
            <a:pPr>
              <a:lnSpc>
                <a:spcPct val="100000"/>
              </a:lnSpc>
            </a:pPr>
            <a:r>
              <a:rPr lang="en-US" sz="2000" b="0" strike="noStrike" spc="-1" dirty="0">
                <a:latin typeface="Arial"/>
              </a:rPr>
              <a:t>data is information converted into binary digital form.</a:t>
            </a:r>
          </a:p>
          <a:p>
            <a:pPr>
              <a:lnSpc>
                <a:spcPct val="100000"/>
              </a:lnSpc>
            </a:pPr>
            <a:r>
              <a:rPr lang="en-US" sz="1200" b="0" strike="noStrike" spc="-1" dirty="0">
                <a:solidFill>
                  <a:srgbClr val="000000"/>
                </a:solidFill>
                <a:latin typeface="+mn-lt"/>
                <a:ea typeface="+mn-ea"/>
              </a:rPr>
              <a:t>data is collected and analyzed; data only becomes </a:t>
            </a:r>
            <a:r>
              <a:rPr lang="en-US" sz="1200" b="0" u="sng" strike="noStrike" spc="-1" dirty="0">
                <a:solidFill>
                  <a:srgbClr val="000000"/>
                </a:solidFill>
                <a:uFillTx/>
                <a:latin typeface="+mn-lt"/>
                <a:ea typeface="+mn-ea"/>
              </a:rPr>
              <a:t>information</a:t>
            </a:r>
            <a:r>
              <a:rPr lang="en-US" sz="1200" b="0" strike="noStrike" spc="-1" dirty="0">
                <a:solidFill>
                  <a:srgbClr val="000000"/>
                </a:solidFill>
                <a:latin typeface="+mn-lt"/>
                <a:ea typeface="+mn-ea"/>
              </a:rPr>
              <a:t> suitable for making decisions once it has been </a:t>
            </a:r>
            <a:r>
              <a:rPr lang="en-US" sz="1200" b="0" u="sng" strike="noStrike" spc="-1" dirty="0">
                <a:solidFill>
                  <a:srgbClr val="000000"/>
                </a:solidFill>
                <a:uFillTx/>
                <a:latin typeface="+mn-lt"/>
                <a:ea typeface="+mn-ea"/>
              </a:rPr>
              <a:t>analyzed</a:t>
            </a:r>
            <a:r>
              <a:rPr lang="en-US" sz="1200" b="0" strike="noStrike" spc="-1" dirty="0">
                <a:solidFill>
                  <a:srgbClr val="000000"/>
                </a:solidFill>
                <a:latin typeface="+mn-lt"/>
                <a:ea typeface="+mn-ea"/>
              </a:rPr>
              <a:t> in some fashion.</a:t>
            </a:r>
            <a:endParaRPr lang="en-US" sz="1200" b="0" strike="noStrike" spc="-1" dirty="0">
              <a:latin typeface="Arial"/>
            </a:endParaRPr>
          </a:p>
        </p:txBody>
      </p:sp>
      <p:sp>
        <p:nvSpPr>
          <p:cNvPr id="243"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160C5AE1-16CB-4BEE-A515-82881C3496F5}" type="slidenum">
              <a:rPr lang="en-US" sz="1200" b="0" strike="noStrike" spc="-1">
                <a:solidFill>
                  <a:srgbClr val="000000"/>
                </a:solidFill>
                <a:latin typeface="+mn-lt"/>
                <a:ea typeface="+mn-ea"/>
              </a:rPr>
              <a:t>4</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PlaceHolder 1"/>
          <p:cNvSpPr>
            <a:spLocks noGrp="1" noRot="1" noChangeAspect="1"/>
          </p:cNvSpPr>
          <p:nvPr>
            <p:ph type="sldImg"/>
          </p:nvPr>
        </p:nvSpPr>
        <p:spPr>
          <a:xfrm>
            <a:off x="1143000" y="685800"/>
            <a:ext cx="4571640" cy="3428640"/>
          </a:xfrm>
          <a:prstGeom prst="rect">
            <a:avLst/>
          </a:prstGeom>
        </p:spPr>
      </p:sp>
      <p:sp>
        <p:nvSpPr>
          <p:cNvPr id="245"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0" strike="noStrike" spc="-1" dirty="0">
                <a:solidFill>
                  <a:srgbClr val="000000"/>
                </a:solidFill>
                <a:latin typeface="+mn-lt"/>
                <a:ea typeface="+mn-ea"/>
              </a:rPr>
              <a:t>Data model is based on Data, Data relationship, Data semantic and Data constraint.</a:t>
            </a:r>
            <a:endParaRPr lang="en-US" sz="1200" b="0" strike="noStrike" spc="-1" dirty="0">
              <a:latin typeface="Arial"/>
            </a:endParaRPr>
          </a:p>
          <a:p>
            <a:pPr>
              <a:lnSpc>
                <a:spcPct val="100000"/>
              </a:lnSpc>
            </a:pPr>
            <a:r>
              <a:rPr lang="en-US" sz="2000" b="0" strike="noStrike" spc="-1" dirty="0">
                <a:solidFill>
                  <a:srgbClr val="000000"/>
                </a:solidFill>
                <a:latin typeface="+mn-lt"/>
                <a:ea typeface="+mn-ea"/>
              </a:rPr>
              <a:t>Model = data has been structured with a </a:t>
            </a:r>
            <a:r>
              <a:rPr lang="en-US" sz="1200" b="0" strike="noStrike" spc="-1" dirty="0">
                <a:solidFill>
                  <a:srgbClr val="000000"/>
                </a:solidFill>
                <a:latin typeface="+mn-lt"/>
                <a:ea typeface="+mn-ea"/>
              </a:rPr>
              <a:t>set of operations that can be performed on.</a:t>
            </a:r>
            <a:endParaRPr lang="en-US" sz="1200" b="0" strike="noStrike" spc="-1" dirty="0">
              <a:latin typeface="Arial"/>
            </a:endParaRPr>
          </a:p>
          <a:p>
            <a:pPr>
              <a:lnSpc>
                <a:spcPct val="100000"/>
              </a:lnSpc>
            </a:pPr>
            <a:r>
              <a:rPr lang="en-US" sz="1200" b="1" strike="noStrike" spc="-1" dirty="0">
                <a:solidFill>
                  <a:srgbClr val="000000"/>
                </a:solidFill>
                <a:latin typeface="+mn-lt"/>
                <a:ea typeface="+mn-ea"/>
              </a:rPr>
              <a:t>Three perspectives</a:t>
            </a:r>
            <a:endParaRPr lang="en-US" sz="1200" b="0" strike="noStrike" spc="-1" dirty="0">
              <a:latin typeface="Arial"/>
            </a:endParaRPr>
          </a:p>
          <a:p>
            <a:pPr>
              <a:lnSpc>
                <a:spcPct val="100000"/>
              </a:lnSpc>
            </a:pPr>
            <a:r>
              <a:rPr lang="en-US" sz="2000" b="0" strike="noStrike" spc="-1" dirty="0">
                <a:solidFill>
                  <a:srgbClr val="000000"/>
                </a:solidFill>
                <a:latin typeface="+mn-lt"/>
                <a:ea typeface="+mn-ea"/>
              </a:rPr>
              <a:t>A data model instance may be one of three kinds according to ANSI in 1975: </a:t>
            </a:r>
            <a:r>
              <a:rPr lang="en-US" sz="1200" b="0" strike="noStrike" spc="-1" dirty="0">
                <a:solidFill>
                  <a:srgbClr val="000000"/>
                </a:solidFill>
                <a:latin typeface="+mn-lt"/>
                <a:ea typeface="+mn-ea"/>
                <a:hlinkClick r:id="rId3"/>
              </a:rPr>
              <a:t>Conceptual data model</a:t>
            </a:r>
            <a:r>
              <a:rPr lang="en-US" sz="1200" b="0" strike="noStrike" spc="-1" dirty="0">
                <a:solidFill>
                  <a:srgbClr val="000000"/>
                </a:solidFill>
                <a:latin typeface="+mn-lt"/>
                <a:ea typeface="+mn-ea"/>
              </a:rPr>
              <a:t>, </a:t>
            </a:r>
            <a:r>
              <a:rPr lang="en-US" sz="1200" b="0" u="sng" strike="noStrike" spc="-1" dirty="0">
                <a:solidFill>
                  <a:srgbClr val="000000"/>
                </a:solidFill>
                <a:uFillTx/>
                <a:latin typeface="+mn-lt"/>
                <a:ea typeface="+mn-ea"/>
                <a:hlinkClick r:id="rId4"/>
              </a:rPr>
              <a:t>Logical data model</a:t>
            </a:r>
            <a:r>
              <a:rPr lang="en-US" sz="1200" b="0" u="sng" strike="noStrike" spc="-1" dirty="0">
                <a:solidFill>
                  <a:srgbClr val="000000"/>
                </a:solidFill>
                <a:uFillTx/>
                <a:latin typeface="+mn-lt"/>
                <a:ea typeface="+mn-ea"/>
              </a:rPr>
              <a:t>, </a:t>
            </a:r>
            <a:r>
              <a:rPr lang="en-US" sz="1200" b="0" u="sng" strike="noStrike" spc="-1" dirty="0">
                <a:solidFill>
                  <a:srgbClr val="000000"/>
                </a:solidFill>
                <a:uFillTx/>
                <a:latin typeface="+mn-lt"/>
                <a:ea typeface="+mn-ea"/>
                <a:hlinkClick r:id="rId5"/>
              </a:rPr>
              <a:t>Physical data model</a:t>
            </a:r>
            <a:endParaRPr lang="en-US" sz="1200" b="0" strike="noStrike" spc="-1" dirty="0">
              <a:latin typeface="Arial"/>
            </a:endParaRPr>
          </a:p>
          <a:p>
            <a:pPr>
              <a:lnSpc>
                <a:spcPct val="100000"/>
              </a:lnSpc>
            </a:pPr>
            <a:r>
              <a:rPr lang="en-US" sz="2000" b="0" strike="noStrike" spc="-1" dirty="0" err="1">
                <a:solidFill>
                  <a:srgbClr val="000000"/>
                </a:solidFill>
                <a:latin typeface="+mn-lt"/>
                <a:ea typeface="+mn-ea"/>
              </a:rPr>
              <a:t>Đây</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là</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các</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mô</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hình</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luận</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lý</a:t>
            </a:r>
            <a:r>
              <a:rPr lang="en-US" sz="2000" b="0" strike="noStrike" spc="-1" dirty="0">
                <a:solidFill>
                  <a:srgbClr val="000000"/>
                </a:solidFill>
                <a:latin typeface="+mn-lt"/>
                <a:ea typeface="+mn-ea"/>
              </a:rPr>
              <a:t> (logic) </a:t>
            </a:r>
            <a:r>
              <a:rPr lang="en-US" sz="2000" b="0" strike="noStrike" spc="-1" dirty="0" err="1">
                <a:solidFill>
                  <a:srgbClr val="000000"/>
                </a:solidFill>
                <a:latin typeface="+mn-lt"/>
                <a:ea typeface="+mn-ea"/>
              </a:rPr>
              <a:t>mô</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tả</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cách</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tổ</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chức</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dữ</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liệu</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Về</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cách</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lưu</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trữ</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trên</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thiết</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bị</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vật</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lí</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có</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thể</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khác</a:t>
            </a:r>
            <a:r>
              <a:rPr lang="en-US" sz="2000" b="0" strike="noStrike" spc="-1" dirty="0">
                <a:solidFill>
                  <a:srgbClr val="000000"/>
                </a:solidFill>
                <a:latin typeface="+mn-lt"/>
                <a:ea typeface="+mn-ea"/>
              </a:rPr>
              <a:t> </a:t>
            </a:r>
            <a:r>
              <a:rPr lang="en-US" sz="2000" b="0" strike="noStrike" spc="-1" dirty="0" err="1">
                <a:solidFill>
                  <a:srgbClr val="000000"/>
                </a:solidFill>
                <a:latin typeface="+mn-lt"/>
                <a:ea typeface="+mn-ea"/>
              </a:rPr>
              <a:t>nhau</a:t>
            </a:r>
            <a:r>
              <a:rPr lang="en-US" sz="2000" b="0" strike="noStrike" spc="-1" dirty="0">
                <a:solidFill>
                  <a:srgbClr val="000000"/>
                </a:solidFill>
                <a:latin typeface="+mn-lt"/>
                <a:ea typeface="+mn-ea"/>
              </a:rPr>
              <a:t>.</a:t>
            </a:r>
            <a:endParaRPr lang="en-US" sz="2000" b="0" strike="noStrike" spc="-1" dirty="0">
              <a:latin typeface="Arial"/>
            </a:endParaRPr>
          </a:p>
          <a:p>
            <a:pPr>
              <a:lnSpc>
                <a:spcPct val="100000"/>
              </a:lnSpc>
            </a:pPr>
            <a:endParaRPr lang="en-US" sz="2000" b="0" strike="noStrike" spc="-1" dirty="0">
              <a:latin typeface="Arial"/>
            </a:endParaRPr>
          </a:p>
        </p:txBody>
      </p:sp>
      <p:sp>
        <p:nvSpPr>
          <p:cNvPr id="246"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81FE7F5E-A9F9-4E11-BE8A-7D1FC5F94C0A}" type="slidenum">
              <a:rPr lang="en-US" sz="1200" b="0" strike="noStrike" spc="-1">
                <a:solidFill>
                  <a:srgbClr val="000000"/>
                </a:solidFill>
                <a:latin typeface="+mn-lt"/>
                <a:ea typeface="+mn-ea"/>
              </a:rPr>
              <a:t>5</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noRot="1" noChangeAspect="1"/>
          </p:cNvSpPr>
          <p:nvPr>
            <p:ph type="sldImg"/>
          </p:nvPr>
        </p:nvSpPr>
        <p:spPr>
          <a:xfrm>
            <a:off x="1143000" y="685800"/>
            <a:ext cx="4571640" cy="3428640"/>
          </a:xfrm>
          <a:prstGeom prst="rect">
            <a:avLst/>
          </a:prstGeom>
        </p:spPr>
      </p:sp>
      <p:sp>
        <p:nvSpPr>
          <p:cNvPr id="248"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2000" b="0" strike="noStrike" spc="-1" dirty="0">
                <a:latin typeface="Arial"/>
              </a:rPr>
              <a:t>Model = data has been structured with a </a:t>
            </a:r>
            <a:r>
              <a:rPr lang="en-US" sz="1200" b="0" strike="noStrike" spc="-1" dirty="0">
                <a:solidFill>
                  <a:srgbClr val="000000"/>
                </a:solidFill>
                <a:latin typeface="+mn-lt"/>
                <a:ea typeface="+mn-ea"/>
              </a:rPr>
              <a:t>set of operations that can be performed on.</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NoSQL database systems use a variety of models for data management, such as </a:t>
            </a:r>
            <a:r>
              <a:rPr lang="en-US" sz="1200" b="0" u="sng" strike="noStrike" spc="-1" dirty="0">
                <a:solidFill>
                  <a:srgbClr val="000000"/>
                </a:solidFill>
                <a:uFillTx/>
                <a:latin typeface="+mn-lt"/>
                <a:ea typeface="+mn-ea"/>
              </a:rPr>
              <a:t>in-memory key-value stores</a:t>
            </a:r>
            <a:r>
              <a:rPr lang="en-US" sz="1200" b="0" strike="noStrike" spc="-1" dirty="0">
                <a:solidFill>
                  <a:srgbClr val="000000"/>
                </a:solidFill>
                <a:latin typeface="+mn-lt"/>
                <a:ea typeface="+mn-ea"/>
              </a:rPr>
              <a:t>, </a:t>
            </a:r>
            <a:r>
              <a:rPr lang="en-US" sz="1200" b="0" u="sng" strike="noStrike" spc="-1" dirty="0">
                <a:solidFill>
                  <a:srgbClr val="000000"/>
                </a:solidFill>
                <a:uFillTx/>
                <a:latin typeface="+mn-lt"/>
                <a:ea typeface="+mn-ea"/>
              </a:rPr>
              <a:t>graph data models</a:t>
            </a:r>
            <a:r>
              <a:rPr lang="en-US" sz="1200" b="0" strike="noStrike" spc="-1" dirty="0">
                <a:solidFill>
                  <a:srgbClr val="000000"/>
                </a:solidFill>
                <a:latin typeface="+mn-lt"/>
                <a:ea typeface="+mn-ea"/>
              </a:rPr>
              <a:t>, and </a:t>
            </a:r>
            <a:r>
              <a:rPr lang="en-US" sz="1200" b="0" u="sng" strike="noStrike" spc="-1" dirty="0">
                <a:solidFill>
                  <a:srgbClr val="000000"/>
                </a:solidFill>
                <a:uFillTx/>
                <a:latin typeface="+mn-lt"/>
                <a:ea typeface="+mn-ea"/>
              </a:rPr>
              <a:t>document stores</a:t>
            </a:r>
            <a:r>
              <a:rPr lang="en-US" sz="1200" b="0" strike="noStrike" spc="-1" dirty="0">
                <a:solidFill>
                  <a:srgbClr val="000000"/>
                </a:solidFill>
                <a:latin typeface="+mn-lt"/>
                <a:ea typeface="+mn-ea"/>
              </a:rPr>
              <a:t>. </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These types of databases are optimized for applications that require large data volume, low latency, and flexible data models, which are achieved by relaxing some of the data consistency restrictions of traditional relational databases.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249"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2BBD2B47-C573-4CF2-B4D4-465B4E15D531}" type="slidenum">
              <a:rPr lang="en-US" sz="1200" b="0" strike="noStrike" spc="-1">
                <a:solidFill>
                  <a:srgbClr val="000000"/>
                </a:solidFill>
                <a:latin typeface="+mn-lt"/>
                <a:ea typeface="+mn-ea"/>
              </a:rPr>
              <a:t>6</a:t>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PlaceHolder 1"/>
          <p:cNvSpPr>
            <a:spLocks noGrp="1" noRot="1" noChangeAspect="1"/>
          </p:cNvSpPr>
          <p:nvPr>
            <p:ph type="sldImg"/>
          </p:nvPr>
        </p:nvSpPr>
        <p:spPr>
          <a:xfrm>
            <a:off x="1143000" y="685800"/>
            <a:ext cx="4572000" cy="3429000"/>
          </a:xfrm>
          <a:prstGeom prst="rect">
            <a:avLst/>
          </a:prstGeom>
        </p:spPr>
      </p:sp>
      <p:sp>
        <p:nvSpPr>
          <p:cNvPr id="251"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2000" b="0" strike="noStrike" spc="-1" dirty="0">
                <a:latin typeface="Arial"/>
              </a:rPr>
              <a:t>Model = data has been structured with a </a:t>
            </a:r>
            <a:r>
              <a:rPr lang="en-US" sz="1200" b="0" strike="noStrike" spc="-1" dirty="0">
                <a:solidFill>
                  <a:srgbClr val="000000"/>
                </a:solidFill>
                <a:latin typeface="+mn-lt"/>
                <a:ea typeface="+mn-ea"/>
              </a:rPr>
              <a:t>set of operations that can be performed on.</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E-R </a:t>
            </a:r>
            <a:r>
              <a:rPr lang="en-US" sz="1200" b="0" strike="noStrike" spc="-1" dirty="0" err="1">
                <a:solidFill>
                  <a:srgbClr val="000000"/>
                </a:solidFill>
                <a:latin typeface="+mn-lt"/>
                <a:ea typeface="+mn-ea"/>
              </a:rPr>
              <a:t>là</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mô</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hình</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trung</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gian</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để</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chuyển</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những</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yêu</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cầu</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quản</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lý</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dữ</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liệu</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trong</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thế</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giới</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thực</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thành</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mô</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hình</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cơ</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sở</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dữ</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liệu</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quan</a:t>
            </a:r>
            <a:r>
              <a:rPr lang="en-US" sz="1200" b="0" strike="noStrike" spc="-1" dirty="0">
                <a:solidFill>
                  <a:srgbClr val="000000"/>
                </a:solidFill>
                <a:latin typeface="+mn-lt"/>
                <a:ea typeface="+mn-ea"/>
              </a:rPr>
              <a:t> </a:t>
            </a:r>
            <a:r>
              <a:rPr lang="en-US" sz="1200" b="0" strike="noStrike" spc="-1" dirty="0" err="1">
                <a:solidFill>
                  <a:srgbClr val="000000"/>
                </a:solidFill>
                <a:latin typeface="+mn-lt"/>
                <a:ea typeface="+mn-ea"/>
              </a:rPr>
              <a:t>hệ</a:t>
            </a:r>
            <a:endParaRPr lang="en-US" sz="1200" b="0" strike="noStrike" spc="-1" dirty="0">
              <a:latin typeface="Arial"/>
            </a:endParaRPr>
          </a:p>
        </p:txBody>
      </p:sp>
      <p:sp>
        <p:nvSpPr>
          <p:cNvPr id="252"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63500B4A-0EB0-41A5-BE03-818753D50745}" type="slidenum">
              <a:rPr lang="en-US" sz="1200" b="0" strike="noStrike" spc="-1">
                <a:solidFill>
                  <a:srgbClr val="000000"/>
                </a:solidFill>
                <a:latin typeface="+mn-lt"/>
                <a:ea typeface="+mn-ea"/>
              </a:rPr>
              <a:t>7</a:t>
            </a:fld>
            <a:endParaRPr lang="en-U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PlaceHolder 1"/>
          <p:cNvSpPr>
            <a:spLocks noGrp="1" noRot="1" noChangeAspect="1"/>
          </p:cNvSpPr>
          <p:nvPr>
            <p:ph type="sldImg"/>
          </p:nvPr>
        </p:nvSpPr>
        <p:spPr>
          <a:xfrm>
            <a:off x="1143000" y="685800"/>
            <a:ext cx="4571640" cy="3428640"/>
          </a:xfrm>
          <a:prstGeom prst="rect">
            <a:avLst/>
          </a:prstGeom>
        </p:spPr>
      </p:sp>
      <p:sp>
        <p:nvSpPr>
          <p:cNvPr id="254"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0" strike="noStrike" spc="-1">
                <a:solidFill>
                  <a:srgbClr val="000000"/>
                </a:solidFill>
                <a:latin typeface="+mn-lt"/>
                <a:ea typeface="+mn-ea"/>
              </a:rPr>
              <a:t>Dữ liệu, Siêu dữ liệu: Đáy kiến trúc là thiết bị nhớ ngoài lưu trữ dữ liệu và siêu dữ liệu. Trong phần này không chỉ chứa dữ liệu được lưu trữ trong CSDL mà còn chứa cả các siêu dữ liệu, tức là thông tin cấu trúc của CSDL. Ví dụ như tên của các quan hệ, tên các thuộc tính của quan hệ và các kiểu dữ liệu của các thuộc tính này.</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Bộ quản lý lưu trữ: Nhiệm vụ của bộ quản lý lưu trữ là lấy ra các thông tin được yêu cầu từ những thiết bị lưu trữ dữ liệu và thay đổi những thông tin này khi được yêu cầu bởi các mức trên nó của hệ thống.</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Bộ xử lý câu hỏi: Bộ xử lý câu hỏi không chỉ điều khiển các câu hỏi mà còn điều khiển cả các yêu cầu thay đổi dữ liệu hay siêu dữ liệu. Nhiệm vụ của nó là tìm ra cách tốt nhất để thực hiện một thao tác được yêu cầu và phát ra lệnh đối với bộ quản lý lưu trữ và thực thi thao tác đó.</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Bộ quản lý giao dịch: Bộ quản lý giao dịch có trách nhiệm đảm bảo tính toàn vẹn của hệ thống. Nó phải đảm bảo rằng các thao tác thực hiện thông suốt đồng thời không cản trở các thao tác khác và đảm bảo hệ thống không bị mất dữ liệu thậm chí cả khi lỗi hệ thống xảy ra.</a:t>
            </a:r>
            <a:endParaRPr lang="en-US" sz="1200" b="0" strike="noStrike" spc="-1">
              <a:latin typeface="Arial"/>
            </a:endParaRPr>
          </a:p>
        </p:txBody>
      </p:sp>
      <p:sp>
        <p:nvSpPr>
          <p:cNvPr id="255"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E3F65620-060A-4018-850E-C1D595CDAA35}" type="slidenum">
              <a:rPr lang="en-US" sz="1200" b="0" strike="noStrike" spc="-1">
                <a:solidFill>
                  <a:srgbClr val="000000"/>
                </a:solidFill>
                <a:latin typeface="+mn-lt"/>
                <a:ea typeface="+mn-ea"/>
              </a:rPr>
              <a:t>8</a:t>
            </a:fld>
            <a:endParaRPr lang="en-U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1143000" y="685800"/>
            <a:ext cx="4571640" cy="3428640"/>
          </a:xfrm>
          <a:prstGeom prst="rect">
            <a:avLst/>
          </a:prstGeom>
        </p:spPr>
      </p:sp>
      <p:sp>
        <p:nvSpPr>
          <p:cNvPr id="257" name="PlaceHolder 2"/>
          <p:cNvSpPr>
            <a:spLocks noGrp="1"/>
          </p:cNvSpPr>
          <p:nvPr>
            <p:ph type="body"/>
          </p:nvPr>
        </p:nvSpPr>
        <p:spPr>
          <a:xfrm>
            <a:off x="685800" y="4343400"/>
            <a:ext cx="5486040" cy="4114440"/>
          </a:xfrm>
          <a:prstGeom prst="rect">
            <a:avLst/>
          </a:prstGeom>
        </p:spPr>
        <p:txBody>
          <a:bodyPr lIns="90000" tIns="45000" rIns="90000" bIns="45000">
            <a:normAutofit/>
          </a:bodyPr>
          <a:lstStyle/>
          <a:p>
            <a:pPr marL="216000" indent="-216000">
              <a:lnSpc>
                <a:spcPct val="100000"/>
              </a:lnSpc>
            </a:pPr>
            <a:r>
              <a:rPr lang="en-US" sz="1200" b="1" strike="noStrike" spc="-1">
                <a:solidFill>
                  <a:srgbClr val="000000"/>
                </a:solidFill>
                <a:latin typeface="+mn-lt"/>
                <a:ea typeface="+mn-ea"/>
              </a:rPr>
              <a:t>"quan hệ"?</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một </a:t>
            </a:r>
            <a:r>
              <a:rPr lang="en-US" sz="1200" b="1" strike="noStrike" spc="-1">
                <a:solidFill>
                  <a:srgbClr val="000000"/>
                </a:solidFill>
                <a:latin typeface="+mn-lt"/>
                <a:ea typeface="+mn-ea"/>
              </a:rPr>
              <a:t>quan hệ</a:t>
            </a:r>
            <a:r>
              <a:rPr lang="en-US" sz="1200" b="0" strike="noStrike" spc="-1">
                <a:solidFill>
                  <a:srgbClr val="000000"/>
                </a:solidFill>
                <a:latin typeface="+mn-lt"/>
                <a:ea typeface="+mn-ea"/>
              </a:rPr>
              <a:t> là một tập các bộ (</a:t>
            </a:r>
            <a:r>
              <a:rPr lang="en-US" sz="1200" b="0" i="1" strike="noStrike" spc="-1">
                <a:solidFill>
                  <a:srgbClr val="000000"/>
                </a:solidFill>
                <a:latin typeface="+mn-lt"/>
                <a:ea typeface="+mn-ea"/>
              </a:rPr>
              <a:t>tuple</a:t>
            </a:r>
            <a:r>
              <a:rPr lang="en-US" sz="1200" b="0" strike="noStrike" spc="-1">
                <a:solidFill>
                  <a:srgbClr val="000000"/>
                </a:solidFill>
                <a:latin typeface="+mn-lt"/>
                <a:ea typeface="+mn-ea"/>
              </a:rPr>
              <a:t>), hay còn gọi là </a:t>
            </a:r>
            <a:r>
              <a:rPr lang="en-US" sz="1200" b="0" strike="noStrike" spc="-1">
                <a:solidFill>
                  <a:srgbClr val="000000"/>
                </a:solidFill>
                <a:latin typeface="+mn-lt"/>
                <a:ea typeface="+mn-ea"/>
                <a:hlinkClick r:id="rId3"/>
              </a:rPr>
              <a:t>bảng</a:t>
            </a:r>
            <a:endParaRPr lang="en-US" sz="1200" b="0" strike="noStrike" spc="-1">
              <a:latin typeface="Arial"/>
            </a:endParaRPr>
          </a:p>
          <a:p>
            <a:pPr>
              <a:lnSpc>
                <a:spcPct val="100000"/>
              </a:lnSpc>
            </a:pPr>
            <a:r>
              <a:rPr lang="en-US" sz="1200" b="0" strike="noStrike" spc="-1">
                <a:solidFill>
                  <a:srgbClr val="000000"/>
                </a:solidFill>
                <a:latin typeface="+mn-lt"/>
                <a:ea typeface="+mn-ea"/>
              </a:rPr>
              <a:t>Cho hai tập hợp A,B. Mỗi tập con R của tích Descartes A x B được gọi là quan hệ hai ngôi từ A vào B. Nếu R là quan hệ từ A vào B và cặp (a,b) thuộc R thì ta ký hiệu R.</a:t>
            </a:r>
            <a:endParaRPr lang="en-US" sz="1200" b="0" strike="noStrike" spc="-1">
              <a:latin typeface="Arial"/>
            </a:endParaRPr>
          </a:p>
          <a:p>
            <a:pPr>
              <a:lnSpc>
                <a:spcPct val="100000"/>
              </a:lnSpc>
            </a:pPr>
            <a:endParaRPr lang="en-US" sz="1200" b="0" strike="noStrike" spc="-1">
              <a:latin typeface="Arial"/>
            </a:endParaRPr>
          </a:p>
        </p:txBody>
      </p:sp>
      <p:sp>
        <p:nvSpPr>
          <p:cNvPr id="258" name="TextShape 3"/>
          <p:cNvSpPr txBox="1"/>
          <p:nvPr/>
        </p:nvSpPr>
        <p:spPr>
          <a:xfrm>
            <a:off x="3884760" y="8685360"/>
            <a:ext cx="2971440" cy="456840"/>
          </a:xfrm>
          <a:prstGeom prst="rect">
            <a:avLst/>
          </a:prstGeom>
          <a:noFill/>
          <a:ln>
            <a:noFill/>
          </a:ln>
        </p:spPr>
        <p:txBody>
          <a:bodyPr lIns="90000" tIns="45000" rIns="90000" bIns="45000" anchor="b"/>
          <a:lstStyle/>
          <a:p>
            <a:pPr algn="r">
              <a:lnSpc>
                <a:spcPct val="100000"/>
              </a:lnSpc>
            </a:pPr>
            <a:fld id="{87B27525-FD05-4085-97E5-0D82DF287165}" type="slidenum">
              <a:rPr lang="en-US" sz="1200" b="0" strike="noStrike" spc="-1">
                <a:solidFill>
                  <a:srgbClr val="000000"/>
                </a:solidFill>
                <a:latin typeface="+mn-lt"/>
                <a:ea typeface="+mn-ea"/>
              </a:rPr>
              <a:t>9</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33" name="PlaceHolder 2"/>
          <p:cNvSpPr>
            <a:spLocks noGrp="1"/>
          </p:cNvSpPr>
          <p:nvPr>
            <p:ph type="body"/>
          </p:nvPr>
        </p:nvSpPr>
        <p:spPr>
          <a:xfrm>
            <a:off x="2362320" y="1752480"/>
            <a:ext cx="64004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34" name="PlaceHolder 3"/>
          <p:cNvSpPr>
            <a:spLocks noGrp="1"/>
          </p:cNvSpPr>
          <p:nvPr>
            <p:ph type="body"/>
          </p:nvPr>
        </p:nvSpPr>
        <p:spPr>
          <a:xfrm>
            <a:off x="2362320" y="4060800"/>
            <a:ext cx="64004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36" name="PlaceHolder 2"/>
          <p:cNvSpPr>
            <a:spLocks noGrp="1"/>
          </p:cNvSpPr>
          <p:nvPr>
            <p:ph type="body"/>
          </p:nvPr>
        </p:nvSpPr>
        <p:spPr>
          <a:xfrm>
            <a:off x="236232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37" name="PlaceHolder 3"/>
          <p:cNvSpPr>
            <a:spLocks noGrp="1"/>
          </p:cNvSpPr>
          <p:nvPr>
            <p:ph type="body"/>
          </p:nvPr>
        </p:nvSpPr>
        <p:spPr>
          <a:xfrm>
            <a:off x="564228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38" name="PlaceHolder 4"/>
          <p:cNvSpPr>
            <a:spLocks noGrp="1"/>
          </p:cNvSpPr>
          <p:nvPr>
            <p:ph type="body"/>
          </p:nvPr>
        </p:nvSpPr>
        <p:spPr>
          <a:xfrm>
            <a:off x="2362320" y="406080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39" name="PlaceHolder 5"/>
          <p:cNvSpPr>
            <a:spLocks noGrp="1"/>
          </p:cNvSpPr>
          <p:nvPr>
            <p:ph type="body"/>
          </p:nvPr>
        </p:nvSpPr>
        <p:spPr>
          <a:xfrm>
            <a:off x="5642280" y="406080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41" name="PlaceHolder 2"/>
          <p:cNvSpPr>
            <a:spLocks noGrp="1"/>
          </p:cNvSpPr>
          <p:nvPr>
            <p:ph type="body"/>
          </p:nvPr>
        </p:nvSpPr>
        <p:spPr>
          <a:xfrm>
            <a:off x="2362320" y="175248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42" name="PlaceHolder 3"/>
          <p:cNvSpPr>
            <a:spLocks noGrp="1"/>
          </p:cNvSpPr>
          <p:nvPr>
            <p:ph type="body"/>
          </p:nvPr>
        </p:nvSpPr>
        <p:spPr>
          <a:xfrm>
            <a:off x="4526280" y="175248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43" name="PlaceHolder 4"/>
          <p:cNvSpPr>
            <a:spLocks noGrp="1"/>
          </p:cNvSpPr>
          <p:nvPr>
            <p:ph type="body"/>
          </p:nvPr>
        </p:nvSpPr>
        <p:spPr>
          <a:xfrm>
            <a:off x="6690600" y="175248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44" name="PlaceHolder 5"/>
          <p:cNvSpPr>
            <a:spLocks noGrp="1"/>
          </p:cNvSpPr>
          <p:nvPr>
            <p:ph type="body"/>
          </p:nvPr>
        </p:nvSpPr>
        <p:spPr>
          <a:xfrm>
            <a:off x="2362320" y="406080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45" name="PlaceHolder 6"/>
          <p:cNvSpPr>
            <a:spLocks noGrp="1"/>
          </p:cNvSpPr>
          <p:nvPr>
            <p:ph type="body"/>
          </p:nvPr>
        </p:nvSpPr>
        <p:spPr>
          <a:xfrm>
            <a:off x="4526280" y="406080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46" name="PlaceHolder 7"/>
          <p:cNvSpPr>
            <a:spLocks noGrp="1"/>
          </p:cNvSpPr>
          <p:nvPr>
            <p:ph type="body"/>
          </p:nvPr>
        </p:nvSpPr>
        <p:spPr>
          <a:xfrm>
            <a:off x="6690600" y="406080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56" name="PlaceHolder 2"/>
          <p:cNvSpPr>
            <a:spLocks noGrp="1"/>
          </p:cNvSpPr>
          <p:nvPr>
            <p:ph type="subTitle"/>
          </p:nvPr>
        </p:nvSpPr>
        <p:spPr>
          <a:xfrm>
            <a:off x="2362320" y="1752480"/>
            <a:ext cx="6400440" cy="4419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58" name="PlaceHolder 2"/>
          <p:cNvSpPr>
            <a:spLocks noGrp="1"/>
          </p:cNvSpPr>
          <p:nvPr>
            <p:ph type="body"/>
          </p:nvPr>
        </p:nvSpPr>
        <p:spPr>
          <a:xfrm>
            <a:off x="2362320" y="1752480"/>
            <a:ext cx="6400440" cy="441936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60" name="PlaceHolder 2"/>
          <p:cNvSpPr>
            <a:spLocks noGrp="1"/>
          </p:cNvSpPr>
          <p:nvPr>
            <p:ph type="body"/>
          </p:nvPr>
        </p:nvSpPr>
        <p:spPr>
          <a:xfrm>
            <a:off x="2362320" y="1752480"/>
            <a:ext cx="3123360" cy="441936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61" name="PlaceHolder 3"/>
          <p:cNvSpPr>
            <a:spLocks noGrp="1"/>
          </p:cNvSpPr>
          <p:nvPr>
            <p:ph type="body"/>
          </p:nvPr>
        </p:nvSpPr>
        <p:spPr>
          <a:xfrm>
            <a:off x="5642280" y="1752480"/>
            <a:ext cx="3123360" cy="441936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609480" y="272880"/>
            <a:ext cx="8076960" cy="4033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65" name="PlaceHolder 2"/>
          <p:cNvSpPr>
            <a:spLocks noGrp="1"/>
          </p:cNvSpPr>
          <p:nvPr>
            <p:ph type="body"/>
          </p:nvPr>
        </p:nvSpPr>
        <p:spPr>
          <a:xfrm>
            <a:off x="236232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66" name="PlaceHolder 3"/>
          <p:cNvSpPr>
            <a:spLocks noGrp="1"/>
          </p:cNvSpPr>
          <p:nvPr>
            <p:ph type="body"/>
          </p:nvPr>
        </p:nvSpPr>
        <p:spPr>
          <a:xfrm>
            <a:off x="5642280" y="1752480"/>
            <a:ext cx="3123360" cy="441936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67" name="PlaceHolder 4"/>
          <p:cNvSpPr>
            <a:spLocks noGrp="1"/>
          </p:cNvSpPr>
          <p:nvPr>
            <p:ph type="body"/>
          </p:nvPr>
        </p:nvSpPr>
        <p:spPr>
          <a:xfrm>
            <a:off x="2362320" y="406080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12" name="PlaceHolder 2"/>
          <p:cNvSpPr>
            <a:spLocks noGrp="1"/>
          </p:cNvSpPr>
          <p:nvPr>
            <p:ph type="subTitle"/>
          </p:nvPr>
        </p:nvSpPr>
        <p:spPr>
          <a:xfrm>
            <a:off x="2362320" y="1752480"/>
            <a:ext cx="6400440" cy="4419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69" name="PlaceHolder 2"/>
          <p:cNvSpPr>
            <a:spLocks noGrp="1"/>
          </p:cNvSpPr>
          <p:nvPr>
            <p:ph type="body"/>
          </p:nvPr>
        </p:nvSpPr>
        <p:spPr>
          <a:xfrm>
            <a:off x="2362320" y="1752480"/>
            <a:ext cx="3123360" cy="441936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70" name="PlaceHolder 3"/>
          <p:cNvSpPr>
            <a:spLocks noGrp="1"/>
          </p:cNvSpPr>
          <p:nvPr>
            <p:ph type="body"/>
          </p:nvPr>
        </p:nvSpPr>
        <p:spPr>
          <a:xfrm>
            <a:off x="564228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71" name="PlaceHolder 4"/>
          <p:cNvSpPr>
            <a:spLocks noGrp="1"/>
          </p:cNvSpPr>
          <p:nvPr>
            <p:ph type="body"/>
          </p:nvPr>
        </p:nvSpPr>
        <p:spPr>
          <a:xfrm>
            <a:off x="5642280" y="406080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73" name="PlaceHolder 2"/>
          <p:cNvSpPr>
            <a:spLocks noGrp="1"/>
          </p:cNvSpPr>
          <p:nvPr>
            <p:ph type="body"/>
          </p:nvPr>
        </p:nvSpPr>
        <p:spPr>
          <a:xfrm>
            <a:off x="236232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74" name="PlaceHolder 3"/>
          <p:cNvSpPr>
            <a:spLocks noGrp="1"/>
          </p:cNvSpPr>
          <p:nvPr>
            <p:ph type="body"/>
          </p:nvPr>
        </p:nvSpPr>
        <p:spPr>
          <a:xfrm>
            <a:off x="564228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75" name="PlaceHolder 4"/>
          <p:cNvSpPr>
            <a:spLocks noGrp="1"/>
          </p:cNvSpPr>
          <p:nvPr>
            <p:ph type="body"/>
          </p:nvPr>
        </p:nvSpPr>
        <p:spPr>
          <a:xfrm>
            <a:off x="2362320" y="4060800"/>
            <a:ext cx="64004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77" name="PlaceHolder 2"/>
          <p:cNvSpPr>
            <a:spLocks noGrp="1"/>
          </p:cNvSpPr>
          <p:nvPr>
            <p:ph type="body"/>
          </p:nvPr>
        </p:nvSpPr>
        <p:spPr>
          <a:xfrm>
            <a:off x="2362320" y="1752480"/>
            <a:ext cx="64004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78" name="PlaceHolder 3"/>
          <p:cNvSpPr>
            <a:spLocks noGrp="1"/>
          </p:cNvSpPr>
          <p:nvPr>
            <p:ph type="body"/>
          </p:nvPr>
        </p:nvSpPr>
        <p:spPr>
          <a:xfrm>
            <a:off x="2362320" y="4060800"/>
            <a:ext cx="64004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80" name="PlaceHolder 2"/>
          <p:cNvSpPr>
            <a:spLocks noGrp="1"/>
          </p:cNvSpPr>
          <p:nvPr>
            <p:ph type="body"/>
          </p:nvPr>
        </p:nvSpPr>
        <p:spPr>
          <a:xfrm>
            <a:off x="236232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81" name="PlaceHolder 3"/>
          <p:cNvSpPr>
            <a:spLocks noGrp="1"/>
          </p:cNvSpPr>
          <p:nvPr>
            <p:ph type="body"/>
          </p:nvPr>
        </p:nvSpPr>
        <p:spPr>
          <a:xfrm>
            <a:off x="564228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82" name="PlaceHolder 4"/>
          <p:cNvSpPr>
            <a:spLocks noGrp="1"/>
          </p:cNvSpPr>
          <p:nvPr>
            <p:ph type="body"/>
          </p:nvPr>
        </p:nvSpPr>
        <p:spPr>
          <a:xfrm>
            <a:off x="2362320" y="406080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83" name="PlaceHolder 5"/>
          <p:cNvSpPr>
            <a:spLocks noGrp="1"/>
          </p:cNvSpPr>
          <p:nvPr>
            <p:ph type="body"/>
          </p:nvPr>
        </p:nvSpPr>
        <p:spPr>
          <a:xfrm>
            <a:off x="5642280" y="406080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85" name="PlaceHolder 2"/>
          <p:cNvSpPr>
            <a:spLocks noGrp="1"/>
          </p:cNvSpPr>
          <p:nvPr>
            <p:ph type="body"/>
          </p:nvPr>
        </p:nvSpPr>
        <p:spPr>
          <a:xfrm>
            <a:off x="2362320" y="175248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86" name="PlaceHolder 3"/>
          <p:cNvSpPr>
            <a:spLocks noGrp="1"/>
          </p:cNvSpPr>
          <p:nvPr>
            <p:ph type="body"/>
          </p:nvPr>
        </p:nvSpPr>
        <p:spPr>
          <a:xfrm>
            <a:off x="4526280" y="175248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87" name="PlaceHolder 4"/>
          <p:cNvSpPr>
            <a:spLocks noGrp="1"/>
          </p:cNvSpPr>
          <p:nvPr>
            <p:ph type="body"/>
          </p:nvPr>
        </p:nvSpPr>
        <p:spPr>
          <a:xfrm>
            <a:off x="6690600" y="175248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88" name="PlaceHolder 5"/>
          <p:cNvSpPr>
            <a:spLocks noGrp="1"/>
          </p:cNvSpPr>
          <p:nvPr>
            <p:ph type="body"/>
          </p:nvPr>
        </p:nvSpPr>
        <p:spPr>
          <a:xfrm>
            <a:off x="2362320" y="406080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89" name="PlaceHolder 6"/>
          <p:cNvSpPr>
            <a:spLocks noGrp="1"/>
          </p:cNvSpPr>
          <p:nvPr>
            <p:ph type="body"/>
          </p:nvPr>
        </p:nvSpPr>
        <p:spPr>
          <a:xfrm>
            <a:off x="4526280" y="406080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90" name="PlaceHolder 7"/>
          <p:cNvSpPr>
            <a:spLocks noGrp="1"/>
          </p:cNvSpPr>
          <p:nvPr>
            <p:ph type="body"/>
          </p:nvPr>
        </p:nvSpPr>
        <p:spPr>
          <a:xfrm>
            <a:off x="6690600" y="406080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101" name="PlaceHolder 2"/>
          <p:cNvSpPr>
            <a:spLocks noGrp="1"/>
          </p:cNvSpPr>
          <p:nvPr>
            <p:ph type="subTitle"/>
          </p:nvPr>
        </p:nvSpPr>
        <p:spPr>
          <a:xfrm>
            <a:off x="2362320" y="1752480"/>
            <a:ext cx="6400440" cy="4419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103" name="PlaceHolder 2"/>
          <p:cNvSpPr>
            <a:spLocks noGrp="1"/>
          </p:cNvSpPr>
          <p:nvPr>
            <p:ph type="body"/>
          </p:nvPr>
        </p:nvSpPr>
        <p:spPr>
          <a:xfrm>
            <a:off x="2362320" y="1752480"/>
            <a:ext cx="6400440" cy="441936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105" name="PlaceHolder 2"/>
          <p:cNvSpPr>
            <a:spLocks noGrp="1"/>
          </p:cNvSpPr>
          <p:nvPr>
            <p:ph type="body"/>
          </p:nvPr>
        </p:nvSpPr>
        <p:spPr>
          <a:xfrm>
            <a:off x="2362320" y="1752480"/>
            <a:ext cx="3123360" cy="441936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106" name="PlaceHolder 3"/>
          <p:cNvSpPr>
            <a:spLocks noGrp="1"/>
          </p:cNvSpPr>
          <p:nvPr>
            <p:ph type="body"/>
          </p:nvPr>
        </p:nvSpPr>
        <p:spPr>
          <a:xfrm>
            <a:off x="5642280" y="1752480"/>
            <a:ext cx="3123360" cy="441936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14" name="PlaceHolder 2"/>
          <p:cNvSpPr>
            <a:spLocks noGrp="1"/>
          </p:cNvSpPr>
          <p:nvPr>
            <p:ph type="body"/>
          </p:nvPr>
        </p:nvSpPr>
        <p:spPr>
          <a:xfrm>
            <a:off x="2362320" y="1752480"/>
            <a:ext cx="6400440" cy="441936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609480" y="272880"/>
            <a:ext cx="8076960" cy="4033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110" name="PlaceHolder 2"/>
          <p:cNvSpPr>
            <a:spLocks noGrp="1"/>
          </p:cNvSpPr>
          <p:nvPr>
            <p:ph type="body"/>
          </p:nvPr>
        </p:nvSpPr>
        <p:spPr>
          <a:xfrm>
            <a:off x="236232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111" name="PlaceHolder 3"/>
          <p:cNvSpPr>
            <a:spLocks noGrp="1"/>
          </p:cNvSpPr>
          <p:nvPr>
            <p:ph type="body"/>
          </p:nvPr>
        </p:nvSpPr>
        <p:spPr>
          <a:xfrm>
            <a:off x="5642280" y="1752480"/>
            <a:ext cx="3123360" cy="441936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112" name="PlaceHolder 4"/>
          <p:cNvSpPr>
            <a:spLocks noGrp="1"/>
          </p:cNvSpPr>
          <p:nvPr>
            <p:ph type="body"/>
          </p:nvPr>
        </p:nvSpPr>
        <p:spPr>
          <a:xfrm>
            <a:off x="2362320" y="406080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114" name="PlaceHolder 2"/>
          <p:cNvSpPr>
            <a:spLocks noGrp="1"/>
          </p:cNvSpPr>
          <p:nvPr>
            <p:ph type="body"/>
          </p:nvPr>
        </p:nvSpPr>
        <p:spPr>
          <a:xfrm>
            <a:off x="2362320" y="1752480"/>
            <a:ext cx="3123360" cy="441936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115" name="PlaceHolder 3"/>
          <p:cNvSpPr>
            <a:spLocks noGrp="1"/>
          </p:cNvSpPr>
          <p:nvPr>
            <p:ph type="body"/>
          </p:nvPr>
        </p:nvSpPr>
        <p:spPr>
          <a:xfrm>
            <a:off x="564228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116" name="PlaceHolder 4"/>
          <p:cNvSpPr>
            <a:spLocks noGrp="1"/>
          </p:cNvSpPr>
          <p:nvPr>
            <p:ph type="body"/>
          </p:nvPr>
        </p:nvSpPr>
        <p:spPr>
          <a:xfrm>
            <a:off x="5642280" y="406080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118" name="PlaceHolder 2"/>
          <p:cNvSpPr>
            <a:spLocks noGrp="1"/>
          </p:cNvSpPr>
          <p:nvPr>
            <p:ph type="body"/>
          </p:nvPr>
        </p:nvSpPr>
        <p:spPr>
          <a:xfrm>
            <a:off x="236232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119" name="PlaceHolder 3"/>
          <p:cNvSpPr>
            <a:spLocks noGrp="1"/>
          </p:cNvSpPr>
          <p:nvPr>
            <p:ph type="body"/>
          </p:nvPr>
        </p:nvSpPr>
        <p:spPr>
          <a:xfrm>
            <a:off x="564228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120" name="PlaceHolder 4"/>
          <p:cNvSpPr>
            <a:spLocks noGrp="1"/>
          </p:cNvSpPr>
          <p:nvPr>
            <p:ph type="body"/>
          </p:nvPr>
        </p:nvSpPr>
        <p:spPr>
          <a:xfrm>
            <a:off x="2362320" y="4060800"/>
            <a:ext cx="64004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122" name="PlaceHolder 2"/>
          <p:cNvSpPr>
            <a:spLocks noGrp="1"/>
          </p:cNvSpPr>
          <p:nvPr>
            <p:ph type="body"/>
          </p:nvPr>
        </p:nvSpPr>
        <p:spPr>
          <a:xfrm>
            <a:off x="2362320" y="1752480"/>
            <a:ext cx="64004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123" name="PlaceHolder 3"/>
          <p:cNvSpPr>
            <a:spLocks noGrp="1"/>
          </p:cNvSpPr>
          <p:nvPr>
            <p:ph type="body"/>
          </p:nvPr>
        </p:nvSpPr>
        <p:spPr>
          <a:xfrm>
            <a:off x="2362320" y="4060800"/>
            <a:ext cx="64004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125" name="PlaceHolder 2"/>
          <p:cNvSpPr>
            <a:spLocks noGrp="1"/>
          </p:cNvSpPr>
          <p:nvPr>
            <p:ph type="body"/>
          </p:nvPr>
        </p:nvSpPr>
        <p:spPr>
          <a:xfrm>
            <a:off x="236232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126" name="PlaceHolder 3"/>
          <p:cNvSpPr>
            <a:spLocks noGrp="1"/>
          </p:cNvSpPr>
          <p:nvPr>
            <p:ph type="body"/>
          </p:nvPr>
        </p:nvSpPr>
        <p:spPr>
          <a:xfrm>
            <a:off x="564228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127" name="PlaceHolder 4"/>
          <p:cNvSpPr>
            <a:spLocks noGrp="1"/>
          </p:cNvSpPr>
          <p:nvPr>
            <p:ph type="body"/>
          </p:nvPr>
        </p:nvSpPr>
        <p:spPr>
          <a:xfrm>
            <a:off x="2362320" y="406080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128" name="PlaceHolder 5"/>
          <p:cNvSpPr>
            <a:spLocks noGrp="1"/>
          </p:cNvSpPr>
          <p:nvPr>
            <p:ph type="body"/>
          </p:nvPr>
        </p:nvSpPr>
        <p:spPr>
          <a:xfrm>
            <a:off x="5642280" y="406080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130" name="PlaceHolder 2"/>
          <p:cNvSpPr>
            <a:spLocks noGrp="1"/>
          </p:cNvSpPr>
          <p:nvPr>
            <p:ph type="body"/>
          </p:nvPr>
        </p:nvSpPr>
        <p:spPr>
          <a:xfrm>
            <a:off x="2362320" y="175248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131" name="PlaceHolder 3"/>
          <p:cNvSpPr>
            <a:spLocks noGrp="1"/>
          </p:cNvSpPr>
          <p:nvPr>
            <p:ph type="body"/>
          </p:nvPr>
        </p:nvSpPr>
        <p:spPr>
          <a:xfrm>
            <a:off x="4526280" y="175248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132" name="PlaceHolder 4"/>
          <p:cNvSpPr>
            <a:spLocks noGrp="1"/>
          </p:cNvSpPr>
          <p:nvPr>
            <p:ph type="body"/>
          </p:nvPr>
        </p:nvSpPr>
        <p:spPr>
          <a:xfrm>
            <a:off x="6690600" y="175248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133" name="PlaceHolder 5"/>
          <p:cNvSpPr>
            <a:spLocks noGrp="1"/>
          </p:cNvSpPr>
          <p:nvPr>
            <p:ph type="body"/>
          </p:nvPr>
        </p:nvSpPr>
        <p:spPr>
          <a:xfrm>
            <a:off x="2362320" y="406080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134" name="PlaceHolder 6"/>
          <p:cNvSpPr>
            <a:spLocks noGrp="1"/>
          </p:cNvSpPr>
          <p:nvPr>
            <p:ph type="body"/>
          </p:nvPr>
        </p:nvSpPr>
        <p:spPr>
          <a:xfrm>
            <a:off x="4526280" y="406080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135" name="PlaceHolder 7"/>
          <p:cNvSpPr>
            <a:spLocks noGrp="1"/>
          </p:cNvSpPr>
          <p:nvPr>
            <p:ph type="body"/>
          </p:nvPr>
        </p:nvSpPr>
        <p:spPr>
          <a:xfrm>
            <a:off x="6690600" y="4060800"/>
            <a:ext cx="20606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16" name="PlaceHolder 2"/>
          <p:cNvSpPr>
            <a:spLocks noGrp="1"/>
          </p:cNvSpPr>
          <p:nvPr>
            <p:ph type="body"/>
          </p:nvPr>
        </p:nvSpPr>
        <p:spPr>
          <a:xfrm>
            <a:off x="2362320" y="1752480"/>
            <a:ext cx="3123360" cy="441936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17" name="PlaceHolder 3"/>
          <p:cNvSpPr>
            <a:spLocks noGrp="1"/>
          </p:cNvSpPr>
          <p:nvPr>
            <p:ph type="body"/>
          </p:nvPr>
        </p:nvSpPr>
        <p:spPr>
          <a:xfrm>
            <a:off x="5642280" y="1752480"/>
            <a:ext cx="3123360" cy="441936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09480" y="272880"/>
            <a:ext cx="8076960" cy="4033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21" name="PlaceHolder 2"/>
          <p:cNvSpPr>
            <a:spLocks noGrp="1"/>
          </p:cNvSpPr>
          <p:nvPr>
            <p:ph type="body"/>
          </p:nvPr>
        </p:nvSpPr>
        <p:spPr>
          <a:xfrm>
            <a:off x="236232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22" name="PlaceHolder 3"/>
          <p:cNvSpPr>
            <a:spLocks noGrp="1"/>
          </p:cNvSpPr>
          <p:nvPr>
            <p:ph type="body"/>
          </p:nvPr>
        </p:nvSpPr>
        <p:spPr>
          <a:xfrm>
            <a:off x="5642280" y="1752480"/>
            <a:ext cx="3123360" cy="441936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23" name="PlaceHolder 4"/>
          <p:cNvSpPr>
            <a:spLocks noGrp="1"/>
          </p:cNvSpPr>
          <p:nvPr>
            <p:ph type="body"/>
          </p:nvPr>
        </p:nvSpPr>
        <p:spPr>
          <a:xfrm>
            <a:off x="2362320" y="406080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25" name="PlaceHolder 2"/>
          <p:cNvSpPr>
            <a:spLocks noGrp="1"/>
          </p:cNvSpPr>
          <p:nvPr>
            <p:ph type="body"/>
          </p:nvPr>
        </p:nvSpPr>
        <p:spPr>
          <a:xfrm>
            <a:off x="2362320" y="1752480"/>
            <a:ext cx="3123360" cy="441936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26" name="PlaceHolder 3"/>
          <p:cNvSpPr>
            <a:spLocks noGrp="1"/>
          </p:cNvSpPr>
          <p:nvPr>
            <p:ph type="body"/>
          </p:nvPr>
        </p:nvSpPr>
        <p:spPr>
          <a:xfrm>
            <a:off x="564228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27" name="PlaceHolder 4"/>
          <p:cNvSpPr>
            <a:spLocks noGrp="1"/>
          </p:cNvSpPr>
          <p:nvPr>
            <p:ph type="body"/>
          </p:nvPr>
        </p:nvSpPr>
        <p:spPr>
          <a:xfrm>
            <a:off x="5642280" y="406080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2880"/>
            <a:ext cx="8076960" cy="869760"/>
          </a:xfrm>
          <a:prstGeom prst="rect">
            <a:avLst/>
          </a:prstGeom>
        </p:spPr>
        <p:txBody>
          <a:bodyPr lIns="0" tIns="0" rIns="0" bIns="0" anchor="ctr"/>
          <a:lstStyle/>
          <a:p>
            <a:endParaRPr lang="en-US" sz="1800" b="0" strike="noStrike" spc="-1">
              <a:solidFill>
                <a:srgbClr val="000000"/>
              </a:solidFill>
              <a:latin typeface="Tw Cen MT"/>
            </a:endParaRPr>
          </a:p>
        </p:txBody>
      </p:sp>
      <p:sp>
        <p:nvSpPr>
          <p:cNvPr id="29" name="PlaceHolder 2"/>
          <p:cNvSpPr>
            <a:spLocks noGrp="1"/>
          </p:cNvSpPr>
          <p:nvPr>
            <p:ph type="body"/>
          </p:nvPr>
        </p:nvSpPr>
        <p:spPr>
          <a:xfrm>
            <a:off x="236232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30" name="PlaceHolder 3"/>
          <p:cNvSpPr>
            <a:spLocks noGrp="1"/>
          </p:cNvSpPr>
          <p:nvPr>
            <p:ph type="body"/>
          </p:nvPr>
        </p:nvSpPr>
        <p:spPr>
          <a:xfrm>
            <a:off x="5642280" y="1752480"/>
            <a:ext cx="312336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
        <p:nvSpPr>
          <p:cNvPr id="31" name="PlaceHolder 4"/>
          <p:cNvSpPr>
            <a:spLocks noGrp="1"/>
          </p:cNvSpPr>
          <p:nvPr>
            <p:ph type="body"/>
          </p:nvPr>
        </p:nvSpPr>
        <p:spPr>
          <a:xfrm>
            <a:off x="2362320" y="4060800"/>
            <a:ext cx="6400440" cy="2107800"/>
          </a:xfrm>
          <a:prstGeom prst="rect">
            <a:avLst/>
          </a:prstGeom>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1" name="CustomShape 1" hidden="1"/>
          <p:cNvSpPr/>
          <p:nvPr/>
        </p:nvSpPr>
        <p:spPr>
          <a:xfrm>
            <a:off x="0" y="1234440"/>
            <a:ext cx="9143640" cy="319680"/>
          </a:xfrm>
          <a:prstGeom prst="rect">
            <a:avLst/>
          </a:prstGeom>
          <a:solidFill>
            <a:srgbClr val="FFFFF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12" name="CustomShape 2" hidden="1"/>
          <p:cNvSpPr/>
          <p:nvPr/>
        </p:nvSpPr>
        <p:spPr>
          <a:xfrm>
            <a:off x="0" y="1280160"/>
            <a:ext cx="533160" cy="228240"/>
          </a:xfrm>
          <a:prstGeom prst="rect">
            <a:avLst/>
          </a:prstGeom>
          <a:solidFill>
            <a:schemeClr val="accent2">
              <a:alpha val="100000"/>
            </a:schemeClr>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2" name="CustomShape 3" hidden="1"/>
          <p:cNvSpPr/>
          <p:nvPr/>
        </p:nvSpPr>
        <p:spPr>
          <a:xfrm>
            <a:off x="590400" y="1280160"/>
            <a:ext cx="8553240" cy="228240"/>
          </a:xfrm>
          <a:prstGeom prst="rect">
            <a:avLst/>
          </a:prstGeom>
          <a:solidFill>
            <a:schemeClr val="accent1">
              <a:alpha val="100000"/>
            </a:schemeClr>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3" name="CustomShape 4"/>
          <p:cNvSpPr/>
          <p:nvPr/>
        </p:nvSpPr>
        <p:spPr>
          <a:xfrm>
            <a:off x="0" y="5970960"/>
            <a:ext cx="9143640" cy="886680"/>
          </a:xfrm>
          <a:prstGeom prst="rect">
            <a:avLst/>
          </a:prstGeom>
          <a:solidFill>
            <a:srgbClr val="FFFFF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4" name="CustomShape 5"/>
          <p:cNvSpPr/>
          <p:nvPr/>
        </p:nvSpPr>
        <p:spPr>
          <a:xfrm>
            <a:off x="-9000" y="6053400"/>
            <a:ext cx="2248920" cy="712800"/>
          </a:xfrm>
          <a:prstGeom prst="rect">
            <a:avLst/>
          </a:prstGeom>
          <a:solidFill>
            <a:schemeClr val="accent2">
              <a:alpha val="100000"/>
            </a:schemeClr>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5" name="CustomShape 6"/>
          <p:cNvSpPr/>
          <p:nvPr/>
        </p:nvSpPr>
        <p:spPr>
          <a:xfrm>
            <a:off x="2359080" y="6044040"/>
            <a:ext cx="6784560" cy="712800"/>
          </a:xfrm>
          <a:prstGeom prst="rect">
            <a:avLst/>
          </a:prstGeom>
          <a:solidFill>
            <a:schemeClr val="accent1">
              <a:alpha val="100000"/>
            </a:schemeClr>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6" name="PlaceHolder 7"/>
          <p:cNvSpPr>
            <a:spLocks noGrp="1"/>
          </p:cNvSpPr>
          <p:nvPr>
            <p:ph type="title"/>
          </p:nvPr>
        </p:nvSpPr>
        <p:spPr>
          <a:xfrm>
            <a:off x="2362320" y="4038480"/>
            <a:ext cx="6476760" cy="1828440"/>
          </a:xfrm>
          <a:prstGeom prst="rect">
            <a:avLst/>
          </a:prstGeom>
        </p:spPr>
        <p:txBody>
          <a:bodyPr lIns="90000" tIns="45000" rIns="90000" bIns="45000" anchor="b"/>
          <a:lstStyle/>
          <a:p>
            <a:pPr>
              <a:lnSpc>
                <a:spcPct val="100000"/>
              </a:lnSpc>
            </a:pPr>
            <a:r>
              <a:rPr lang="en-US" sz="4400" b="0" strike="noStrike" cap="all" spc="-1">
                <a:solidFill>
                  <a:srgbClr val="444D26"/>
                </a:solidFill>
                <a:latin typeface="Tw Cen MT"/>
              </a:rPr>
              <a:t>Click to edit Master title style</a:t>
            </a:r>
            <a:endParaRPr lang="en-US" sz="4400" b="0" strike="noStrike" spc="-1">
              <a:solidFill>
                <a:srgbClr val="000000"/>
              </a:solidFill>
              <a:latin typeface="Tw Cen MT"/>
            </a:endParaRPr>
          </a:p>
        </p:txBody>
      </p:sp>
      <p:sp>
        <p:nvSpPr>
          <p:cNvPr id="7" name="PlaceHolder 8"/>
          <p:cNvSpPr>
            <a:spLocks noGrp="1"/>
          </p:cNvSpPr>
          <p:nvPr>
            <p:ph type="dt"/>
          </p:nvPr>
        </p:nvSpPr>
        <p:spPr>
          <a:xfrm>
            <a:off x="76320" y="6068520"/>
            <a:ext cx="2057040" cy="685440"/>
          </a:xfrm>
          <a:prstGeom prst="rect">
            <a:avLst/>
          </a:prstGeom>
        </p:spPr>
        <p:txBody>
          <a:bodyPr lIns="90000" tIns="45000" rIns="90000" bIns="45000" anchor="ctr"/>
          <a:lstStyle/>
          <a:p>
            <a:pPr algn="ctr">
              <a:lnSpc>
                <a:spcPct val="100000"/>
              </a:lnSpc>
            </a:pPr>
            <a:fld id="{8C98A680-16D5-414F-877E-8BEA31AB1B6C}" type="datetime">
              <a:rPr lang="en-US" sz="2000" b="0" strike="noStrike" spc="-1">
                <a:solidFill>
                  <a:srgbClr val="FFFFFF"/>
                </a:solidFill>
                <a:latin typeface="Tw Cen MT"/>
              </a:rPr>
              <a:t>6/18/2018</a:t>
            </a:fld>
            <a:r>
              <a:rPr lang="en-US" sz="2000" b="0" strike="noStrike" spc="-1">
                <a:solidFill>
                  <a:srgbClr val="FFFFFF"/>
                </a:solidFill>
                <a:latin typeface="Tw Cen MT"/>
              </a:rPr>
              <a:t> </a:t>
            </a:r>
            <a:fld id="{5EBBA272-135A-440E-B34B-9A5A9209943D}" type="datetime12">
              <a:rPr lang="en-US" sz="2000" b="0" strike="noStrike" spc="-1">
                <a:solidFill>
                  <a:srgbClr val="FFFFFF"/>
                </a:solidFill>
                <a:latin typeface="Tw Cen MT"/>
              </a:rPr>
              <a:t>9:06 AM</a:t>
            </a:fld>
            <a:endParaRPr lang="en-US" sz="2000" b="0" strike="noStrike" spc="-1">
              <a:latin typeface="Times New Roman"/>
            </a:endParaRPr>
          </a:p>
        </p:txBody>
      </p:sp>
      <p:sp>
        <p:nvSpPr>
          <p:cNvPr id="8" name="PlaceHolder 9"/>
          <p:cNvSpPr>
            <a:spLocks noGrp="1"/>
          </p:cNvSpPr>
          <p:nvPr>
            <p:ph type="ftr"/>
          </p:nvPr>
        </p:nvSpPr>
        <p:spPr>
          <a:xfrm>
            <a:off x="2085480" y="236520"/>
            <a:ext cx="5866920" cy="364680"/>
          </a:xfrm>
          <a:prstGeom prst="rect">
            <a:avLst/>
          </a:prstGeom>
        </p:spPr>
        <p:txBody>
          <a:bodyPr lIns="90000" tIns="45000" rIns="90000" bIns="45000" anchor="ctr"/>
          <a:lstStyle/>
          <a:p>
            <a:endParaRPr lang="en-US" sz="2400" b="0" strike="noStrike" spc="-1">
              <a:latin typeface="Times New Roman"/>
            </a:endParaRPr>
          </a:p>
        </p:txBody>
      </p:sp>
      <p:sp>
        <p:nvSpPr>
          <p:cNvPr id="9" name="PlaceHolder 10"/>
          <p:cNvSpPr>
            <a:spLocks noGrp="1"/>
          </p:cNvSpPr>
          <p:nvPr>
            <p:ph type="sldNum"/>
          </p:nvPr>
        </p:nvSpPr>
        <p:spPr>
          <a:xfrm>
            <a:off x="8001000" y="228600"/>
            <a:ext cx="837720" cy="380520"/>
          </a:xfrm>
          <a:prstGeom prst="rect">
            <a:avLst/>
          </a:prstGeom>
        </p:spPr>
        <p:txBody>
          <a:bodyPr lIns="90000" tIns="45000" rIns="90000" bIns="45000" anchor="ctr"/>
          <a:lstStyle/>
          <a:p>
            <a:pPr algn="ctr">
              <a:lnSpc>
                <a:spcPct val="100000"/>
              </a:lnSpc>
            </a:pPr>
            <a:fld id="{D2543606-3C61-49BD-B2F9-099A9D457A78}" type="slidenum">
              <a:rPr lang="en-US" sz="1400" b="1" strike="noStrike" spc="-1">
                <a:solidFill>
                  <a:srgbClr val="444D26"/>
                </a:solidFill>
                <a:latin typeface="Tw Cen MT"/>
              </a:rPr>
              <a:t>‹#›</a:t>
            </a:fld>
            <a:endParaRPr lang="en-US" sz="1400" b="0" strike="noStrike" spc="-1">
              <a:latin typeface="Times New Roman"/>
            </a:endParaRPr>
          </a:p>
        </p:txBody>
      </p:sp>
      <p:sp>
        <p:nvSpPr>
          <p:cNvPr id="10" name="PlaceHolder 11"/>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900" b="0" strike="noStrike" spc="-1">
                <a:solidFill>
                  <a:srgbClr val="000000"/>
                </a:solidFill>
                <a:latin typeface="Tw Cen MT"/>
              </a:rPr>
              <a:t>Click to edit the outline text format</a:t>
            </a:r>
          </a:p>
          <a:p>
            <a:pPr marL="864000" lvl="1" indent="-324000">
              <a:spcBef>
                <a:spcPts val="1134"/>
              </a:spcBef>
              <a:buClr>
                <a:srgbClr val="000000"/>
              </a:buClr>
              <a:buSzPct val="75000"/>
              <a:buFont typeface="Symbol" charset="2"/>
              <a:buChar char=""/>
            </a:pPr>
            <a:r>
              <a:rPr lang="en-US" sz="2300" b="0" strike="noStrike" spc="-1">
                <a:solidFill>
                  <a:srgbClr val="000000"/>
                </a:solidFill>
                <a:latin typeface="Tw Cen MT"/>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Tw Cen MT"/>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Tw Cen MT"/>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Tw Cen MT"/>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Tw Cen MT"/>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Tw Cen MT"/>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sp>
        <p:nvSpPr>
          <p:cNvPr id="47" name="CustomShape 1"/>
          <p:cNvSpPr/>
          <p:nvPr/>
        </p:nvSpPr>
        <p:spPr>
          <a:xfrm>
            <a:off x="0" y="1234440"/>
            <a:ext cx="9143640" cy="319680"/>
          </a:xfrm>
          <a:prstGeom prst="rect">
            <a:avLst/>
          </a:prstGeom>
          <a:solidFill>
            <a:srgbClr val="FFFFF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48" name="CustomShape 2"/>
          <p:cNvSpPr/>
          <p:nvPr/>
        </p:nvSpPr>
        <p:spPr>
          <a:xfrm>
            <a:off x="0" y="1280160"/>
            <a:ext cx="533160" cy="228240"/>
          </a:xfrm>
          <a:prstGeom prst="rect">
            <a:avLst/>
          </a:prstGeom>
          <a:solidFill>
            <a:schemeClr val="accent2">
              <a:alpha val="100000"/>
            </a:schemeClr>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49" name="CustomShape 3"/>
          <p:cNvSpPr/>
          <p:nvPr/>
        </p:nvSpPr>
        <p:spPr>
          <a:xfrm>
            <a:off x="590400" y="1280160"/>
            <a:ext cx="8553240" cy="228240"/>
          </a:xfrm>
          <a:prstGeom prst="rect">
            <a:avLst/>
          </a:prstGeom>
          <a:solidFill>
            <a:schemeClr val="accent1">
              <a:alpha val="100000"/>
            </a:schemeClr>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50" name="PlaceHolder 4"/>
          <p:cNvSpPr>
            <a:spLocks noGrp="1"/>
          </p:cNvSpPr>
          <p:nvPr>
            <p:ph type="title"/>
          </p:nvPr>
        </p:nvSpPr>
        <p:spPr>
          <a:xfrm>
            <a:off x="612720" y="228600"/>
            <a:ext cx="8152920" cy="990360"/>
          </a:xfrm>
          <a:prstGeom prst="rect">
            <a:avLst/>
          </a:prstGeom>
        </p:spPr>
        <p:txBody>
          <a:bodyPr lIns="90000" tIns="45000" rIns="90000" bIns="45000" anchor="ctr"/>
          <a:lstStyle/>
          <a:p>
            <a:pPr>
              <a:lnSpc>
                <a:spcPct val="100000"/>
              </a:lnSpc>
            </a:pPr>
            <a:r>
              <a:rPr lang="en-US" sz="4400" b="0" strike="noStrike" spc="-1">
                <a:solidFill>
                  <a:srgbClr val="444D26"/>
                </a:solidFill>
                <a:latin typeface="Tw Cen MT"/>
              </a:rPr>
              <a:t>Click to edit Master title style</a:t>
            </a:r>
            <a:endParaRPr lang="en-US" sz="4400" b="0" strike="noStrike" spc="-1">
              <a:solidFill>
                <a:srgbClr val="000000"/>
              </a:solidFill>
              <a:latin typeface="Tw Cen MT"/>
            </a:endParaRPr>
          </a:p>
        </p:txBody>
      </p:sp>
      <p:sp>
        <p:nvSpPr>
          <p:cNvPr id="51" name="PlaceHolder 5"/>
          <p:cNvSpPr>
            <a:spLocks noGrp="1"/>
          </p:cNvSpPr>
          <p:nvPr>
            <p:ph type="dt"/>
          </p:nvPr>
        </p:nvSpPr>
        <p:spPr>
          <a:xfrm>
            <a:off x="6095880" y="6248520"/>
            <a:ext cx="2666520" cy="364680"/>
          </a:xfrm>
          <a:prstGeom prst="rect">
            <a:avLst/>
          </a:prstGeom>
        </p:spPr>
        <p:txBody>
          <a:bodyPr lIns="90000" tIns="45000" rIns="90000" bIns="45000" anchor="ctr"/>
          <a:lstStyle/>
          <a:p>
            <a:pPr>
              <a:lnSpc>
                <a:spcPct val="100000"/>
              </a:lnSpc>
            </a:pPr>
            <a:fld id="{73075DC4-2996-4E09-A71E-E2CCE7A1B7B4}" type="datetime">
              <a:rPr lang="en-US" sz="1400" b="0" strike="noStrike" spc="-1">
                <a:solidFill>
                  <a:srgbClr val="444D26"/>
                </a:solidFill>
                <a:latin typeface="Tw Cen MT"/>
              </a:rPr>
              <a:t>6/18/2018</a:t>
            </a:fld>
            <a:r>
              <a:rPr lang="en-US" sz="1400" b="0" strike="noStrike" spc="-1">
                <a:solidFill>
                  <a:srgbClr val="444D26"/>
                </a:solidFill>
                <a:latin typeface="Tw Cen MT"/>
              </a:rPr>
              <a:t> </a:t>
            </a:r>
            <a:fld id="{AF2646A4-37CC-4156-B07E-961EA54CB07D}" type="datetime12">
              <a:rPr lang="en-US" sz="1400" b="0" strike="noStrike" spc="-1">
                <a:solidFill>
                  <a:srgbClr val="444D26"/>
                </a:solidFill>
                <a:latin typeface="Tw Cen MT"/>
              </a:rPr>
              <a:t>9:06 AM</a:t>
            </a:fld>
            <a:endParaRPr lang="en-US" sz="1400" b="0" strike="noStrike" spc="-1">
              <a:latin typeface="Times New Roman"/>
            </a:endParaRPr>
          </a:p>
        </p:txBody>
      </p:sp>
      <p:sp>
        <p:nvSpPr>
          <p:cNvPr id="52" name="PlaceHolder 6"/>
          <p:cNvSpPr>
            <a:spLocks noGrp="1"/>
          </p:cNvSpPr>
          <p:nvPr>
            <p:ph type="ftr"/>
          </p:nvPr>
        </p:nvSpPr>
        <p:spPr>
          <a:xfrm>
            <a:off x="609480" y="6248160"/>
            <a:ext cx="5420880" cy="364680"/>
          </a:xfrm>
          <a:prstGeom prst="rect">
            <a:avLst/>
          </a:prstGeom>
        </p:spPr>
        <p:txBody>
          <a:bodyPr lIns="90000" tIns="45000" rIns="90000" bIns="45000" anchor="ctr"/>
          <a:lstStyle/>
          <a:p>
            <a:endParaRPr lang="en-US" sz="2400" b="0" strike="noStrike" spc="-1">
              <a:latin typeface="Times New Roman"/>
            </a:endParaRPr>
          </a:p>
        </p:txBody>
      </p:sp>
      <p:sp>
        <p:nvSpPr>
          <p:cNvPr id="53" name="PlaceHolder 7"/>
          <p:cNvSpPr>
            <a:spLocks noGrp="1"/>
          </p:cNvSpPr>
          <p:nvPr>
            <p:ph type="sldNum"/>
          </p:nvPr>
        </p:nvSpPr>
        <p:spPr>
          <a:xfrm>
            <a:off x="0" y="1272240"/>
            <a:ext cx="533160" cy="244080"/>
          </a:xfrm>
          <a:prstGeom prst="rect">
            <a:avLst/>
          </a:prstGeom>
        </p:spPr>
        <p:txBody>
          <a:bodyPr lIns="90000" tIns="45000" rIns="90000" bIns="45000" anchor="ctr"/>
          <a:lstStyle/>
          <a:p>
            <a:pPr algn="ctr">
              <a:lnSpc>
                <a:spcPct val="100000"/>
              </a:lnSpc>
            </a:pPr>
            <a:fld id="{7F08355E-585D-4314-9E90-A308B471FEC0}" type="slidenum">
              <a:rPr lang="en-US" sz="1400" b="1" strike="noStrike" spc="-1">
                <a:solidFill>
                  <a:srgbClr val="FFFFFF"/>
                </a:solidFill>
                <a:latin typeface="Tw Cen MT"/>
              </a:rPr>
              <a:t>‹#›</a:t>
            </a:fld>
            <a:endParaRPr lang="en-US" sz="1400" b="0" strike="noStrike" spc="-1">
              <a:latin typeface="Times New Roman"/>
            </a:endParaRPr>
          </a:p>
        </p:txBody>
      </p:sp>
      <p:sp>
        <p:nvSpPr>
          <p:cNvPr id="54" name="PlaceHolder 8"/>
          <p:cNvSpPr>
            <a:spLocks noGrp="1"/>
          </p:cNvSpPr>
          <p:nvPr>
            <p:ph type="body"/>
          </p:nvPr>
        </p:nvSpPr>
        <p:spPr>
          <a:xfrm>
            <a:off x="612720" y="1600200"/>
            <a:ext cx="8152920" cy="4495320"/>
          </a:xfrm>
          <a:prstGeom prst="rect">
            <a:avLst/>
          </a:prstGeom>
        </p:spPr>
        <p:txBody>
          <a:bodyPr lIns="90000" tIns="45000" rIns="90000" bIns="45000"/>
          <a:lstStyle/>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Click to edit Master text styles</a:t>
            </a:r>
          </a:p>
          <a:p>
            <a:pPr marL="640080" lvl="1" indent="-273960">
              <a:lnSpc>
                <a:spcPct val="100000"/>
              </a:lnSpc>
              <a:spcBef>
                <a:spcPts val="550"/>
              </a:spcBef>
              <a:buClr>
                <a:srgbClr val="A5B592"/>
              </a:buClr>
              <a:buSzPct val="70000"/>
              <a:buFont typeface="Wingdings 2" charset="2"/>
              <a:buChar char=""/>
            </a:pPr>
            <a:r>
              <a:rPr lang="en-US" sz="2600" b="0" strike="noStrike" spc="-1">
                <a:solidFill>
                  <a:srgbClr val="000000"/>
                </a:solidFill>
                <a:latin typeface="Tw Cen MT"/>
              </a:rPr>
              <a:t>Second level</a:t>
            </a:r>
          </a:p>
          <a:p>
            <a:pPr marL="914400" lvl="2" indent="-228240">
              <a:lnSpc>
                <a:spcPct val="100000"/>
              </a:lnSpc>
              <a:spcBef>
                <a:spcPts val="499"/>
              </a:spcBef>
              <a:buClr>
                <a:srgbClr val="F3A447"/>
              </a:buClr>
              <a:buSzPct val="75000"/>
              <a:buFont typeface="Wingdings" charset="2"/>
              <a:buChar char=""/>
            </a:pPr>
            <a:r>
              <a:rPr lang="en-US" sz="2300" b="0" strike="noStrike" spc="-1">
                <a:solidFill>
                  <a:srgbClr val="000000"/>
                </a:solidFill>
                <a:latin typeface="Tw Cen MT"/>
              </a:rPr>
              <a:t>Third level</a:t>
            </a:r>
          </a:p>
          <a:p>
            <a:pPr marL="1371600" lvl="3" indent="-228240">
              <a:lnSpc>
                <a:spcPct val="100000"/>
              </a:lnSpc>
              <a:spcBef>
                <a:spcPts val="400"/>
              </a:spcBef>
              <a:buClr>
                <a:srgbClr val="E7BC29"/>
              </a:buClr>
              <a:buSzPct val="75000"/>
              <a:buFont typeface="Wingdings" charset="2"/>
              <a:buChar char=""/>
            </a:pPr>
            <a:r>
              <a:rPr lang="en-US" sz="2000" b="0" strike="noStrike" spc="-1">
                <a:solidFill>
                  <a:srgbClr val="000000"/>
                </a:solidFill>
                <a:latin typeface="Tw Cen MT"/>
              </a:rPr>
              <a:t>Fourth level</a:t>
            </a:r>
          </a:p>
          <a:p>
            <a:pPr marL="1828800" lvl="4" indent="-228240">
              <a:lnSpc>
                <a:spcPct val="100000"/>
              </a:lnSpc>
              <a:spcBef>
                <a:spcPts val="400"/>
              </a:spcBef>
              <a:buClr>
                <a:srgbClr val="D092A7"/>
              </a:buClr>
              <a:buSzPct val="65000"/>
              <a:buFont typeface="Wingdings" charset="2"/>
              <a:buChar char=""/>
            </a:pPr>
            <a:r>
              <a:rPr lang="en-US" sz="2000" b="0" strike="noStrike" spc="-1">
                <a:solidFill>
                  <a:srgbClr val="000000"/>
                </a:solidFill>
                <a:latin typeface="Tw Cen MT"/>
              </a:rPr>
              <a:t>Fifth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sp>
        <p:nvSpPr>
          <p:cNvPr id="91" name="CustomShape 1"/>
          <p:cNvSpPr/>
          <p:nvPr/>
        </p:nvSpPr>
        <p:spPr>
          <a:xfrm>
            <a:off x="0" y="1234440"/>
            <a:ext cx="9143640" cy="319680"/>
          </a:xfrm>
          <a:prstGeom prst="rect">
            <a:avLst/>
          </a:prstGeom>
          <a:solidFill>
            <a:srgbClr val="FFFFF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92" name="CustomShape 2"/>
          <p:cNvSpPr/>
          <p:nvPr/>
        </p:nvSpPr>
        <p:spPr>
          <a:xfrm>
            <a:off x="0" y="1280160"/>
            <a:ext cx="533160" cy="228240"/>
          </a:xfrm>
          <a:prstGeom prst="rect">
            <a:avLst/>
          </a:prstGeom>
          <a:solidFill>
            <a:schemeClr val="accent2">
              <a:alpha val="100000"/>
            </a:schemeClr>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93" name="CustomShape 3"/>
          <p:cNvSpPr/>
          <p:nvPr/>
        </p:nvSpPr>
        <p:spPr>
          <a:xfrm>
            <a:off x="590400" y="1280160"/>
            <a:ext cx="8553240" cy="228240"/>
          </a:xfrm>
          <a:prstGeom prst="rect">
            <a:avLst/>
          </a:prstGeom>
          <a:solidFill>
            <a:schemeClr val="accent1">
              <a:alpha val="100000"/>
            </a:schemeClr>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94" name="PlaceHolder 4"/>
          <p:cNvSpPr>
            <a:spLocks noGrp="1"/>
          </p:cNvSpPr>
          <p:nvPr>
            <p:ph type="title"/>
          </p:nvPr>
        </p:nvSpPr>
        <p:spPr>
          <a:xfrm>
            <a:off x="609480" y="272880"/>
            <a:ext cx="8076960" cy="869760"/>
          </a:xfrm>
          <a:prstGeom prst="rect">
            <a:avLst/>
          </a:prstGeom>
        </p:spPr>
        <p:txBody>
          <a:bodyPr lIns="90000" tIns="45000" rIns="90000" bIns="45000" anchor="ctr"/>
          <a:lstStyle/>
          <a:p>
            <a:pPr>
              <a:lnSpc>
                <a:spcPct val="100000"/>
              </a:lnSpc>
            </a:pPr>
            <a:r>
              <a:rPr lang="en-US" sz="4400" b="0" strike="noStrike" spc="-1">
                <a:solidFill>
                  <a:srgbClr val="444D26"/>
                </a:solidFill>
                <a:latin typeface="Tw Cen MT"/>
              </a:rPr>
              <a:t>Click to edit Master title style</a:t>
            </a:r>
            <a:endParaRPr lang="en-US" sz="4400" b="0" strike="noStrike" spc="-1">
              <a:solidFill>
                <a:srgbClr val="000000"/>
              </a:solidFill>
              <a:latin typeface="Tw Cen MT"/>
            </a:endParaRPr>
          </a:p>
        </p:txBody>
      </p:sp>
      <p:sp>
        <p:nvSpPr>
          <p:cNvPr id="95" name="PlaceHolder 5"/>
          <p:cNvSpPr>
            <a:spLocks noGrp="1"/>
          </p:cNvSpPr>
          <p:nvPr>
            <p:ph type="dt"/>
          </p:nvPr>
        </p:nvSpPr>
        <p:spPr>
          <a:xfrm>
            <a:off x="6095880" y="6248520"/>
            <a:ext cx="2666520" cy="364680"/>
          </a:xfrm>
          <a:prstGeom prst="rect">
            <a:avLst/>
          </a:prstGeom>
        </p:spPr>
        <p:txBody>
          <a:bodyPr lIns="90000" tIns="45000" rIns="90000" bIns="45000" anchor="ctr"/>
          <a:lstStyle/>
          <a:p>
            <a:pPr>
              <a:lnSpc>
                <a:spcPct val="100000"/>
              </a:lnSpc>
            </a:pPr>
            <a:fld id="{F93FDF67-2BC5-43E9-BEBA-57C40F987062}" type="datetime">
              <a:rPr lang="en-US" sz="1400" b="0" strike="noStrike" spc="-1">
                <a:solidFill>
                  <a:srgbClr val="444D26"/>
                </a:solidFill>
                <a:latin typeface="Tw Cen MT"/>
              </a:rPr>
              <a:t>6/18/2018</a:t>
            </a:fld>
            <a:r>
              <a:rPr lang="en-US" sz="1400" b="0" strike="noStrike" spc="-1">
                <a:solidFill>
                  <a:srgbClr val="444D26"/>
                </a:solidFill>
                <a:latin typeface="Tw Cen MT"/>
              </a:rPr>
              <a:t> </a:t>
            </a:r>
            <a:fld id="{229E1C5A-64C7-47A7-B72D-8F617CDF64A2}" type="datetime12">
              <a:rPr lang="en-US" sz="1400" b="0" strike="noStrike" spc="-1">
                <a:solidFill>
                  <a:srgbClr val="444D26"/>
                </a:solidFill>
                <a:latin typeface="Tw Cen MT"/>
              </a:rPr>
              <a:t>9:06 AM</a:t>
            </a:fld>
            <a:endParaRPr lang="en-US" sz="1400" b="0" strike="noStrike" spc="-1">
              <a:latin typeface="Times New Roman"/>
            </a:endParaRPr>
          </a:p>
        </p:txBody>
      </p:sp>
      <p:sp>
        <p:nvSpPr>
          <p:cNvPr id="96" name="PlaceHolder 6"/>
          <p:cNvSpPr>
            <a:spLocks noGrp="1"/>
          </p:cNvSpPr>
          <p:nvPr>
            <p:ph type="ftr"/>
          </p:nvPr>
        </p:nvSpPr>
        <p:spPr>
          <a:xfrm>
            <a:off x="609480" y="6248160"/>
            <a:ext cx="5420880" cy="364680"/>
          </a:xfrm>
          <a:prstGeom prst="rect">
            <a:avLst/>
          </a:prstGeom>
        </p:spPr>
        <p:txBody>
          <a:bodyPr lIns="90000" tIns="45000" rIns="90000" bIns="45000" anchor="ctr"/>
          <a:lstStyle/>
          <a:p>
            <a:endParaRPr lang="en-US" sz="2400" b="0" strike="noStrike" spc="-1">
              <a:latin typeface="Times New Roman"/>
            </a:endParaRPr>
          </a:p>
        </p:txBody>
      </p:sp>
      <p:sp>
        <p:nvSpPr>
          <p:cNvPr id="97" name="PlaceHolder 7"/>
          <p:cNvSpPr>
            <a:spLocks noGrp="1"/>
          </p:cNvSpPr>
          <p:nvPr>
            <p:ph type="sldNum"/>
          </p:nvPr>
        </p:nvSpPr>
        <p:spPr>
          <a:xfrm>
            <a:off x="0" y="1272240"/>
            <a:ext cx="533160" cy="244080"/>
          </a:xfrm>
          <a:prstGeom prst="rect">
            <a:avLst/>
          </a:prstGeom>
        </p:spPr>
        <p:txBody>
          <a:bodyPr lIns="90000" tIns="45000" rIns="90000" bIns="45000" anchor="ctr"/>
          <a:lstStyle/>
          <a:p>
            <a:pPr algn="ctr">
              <a:lnSpc>
                <a:spcPct val="100000"/>
              </a:lnSpc>
            </a:pPr>
            <a:fld id="{66FE65F0-C0CA-446E-9879-5579F052ADC9}" type="slidenum">
              <a:rPr lang="en-US" sz="1400" b="1" strike="noStrike" spc="-1">
                <a:solidFill>
                  <a:srgbClr val="FFFFFF"/>
                </a:solidFill>
                <a:latin typeface="Tw Cen MT"/>
              </a:rPr>
              <a:t>‹#›</a:t>
            </a:fld>
            <a:endParaRPr lang="en-US" sz="1400" b="0" strike="noStrike" spc="-1">
              <a:latin typeface="Times New Roman"/>
            </a:endParaRPr>
          </a:p>
        </p:txBody>
      </p:sp>
      <p:sp>
        <p:nvSpPr>
          <p:cNvPr id="98" name="PlaceHolder 8"/>
          <p:cNvSpPr>
            <a:spLocks noGrp="1"/>
          </p:cNvSpPr>
          <p:nvPr>
            <p:ph type="body"/>
          </p:nvPr>
        </p:nvSpPr>
        <p:spPr>
          <a:xfrm>
            <a:off x="2362320" y="1752480"/>
            <a:ext cx="6400440" cy="4419360"/>
          </a:xfrm>
          <a:prstGeom prst="rect">
            <a:avLst/>
          </a:prstGeom>
        </p:spPr>
        <p:txBody>
          <a:bodyPr lIns="90000" tIns="45000" rIns="90000" bIns="45000"/>
          <a:lstStyle/>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Click to edit Master text styles</a:t>
            </a:r>
          </a:p>
          <a:p>
            <a:pPr marL="640080" lvl="1" indent="-273960">
              <a:lnSpc>
                <a:spcPct val="100000"/>
              </a:lnSpc>
              <a:spcBef>
                <a:spcPts val="550"/>
              </a:spcBef>
              <a:buClr>
                <a:srgbClr val="A5B592"/>
              </a:buClr>
              <a:buSzPct val="70000"/>
              <a:buFont typeface="Wingdings 2" charset="2"/>
              <a:buChar char=""/>
            </a:pPr>
            <a:r>
              <a:rPr lang="en-US" sz="2600" b="0" strike="noStrike" spc="-1">
                <a:solidFill>
                  <a:srgbClr val="000000"/>
                </a:solidFill>
                <a:latin typeface="Tw Cen MT"/>
              </a:rPr>
              <a:t>Second level</a:t>
            </a:r>
          </a:p>
          <a:p>
            <a:pPr marL="914400" lvl="2" indent="-228240">
              <a:lnSpc>
                <a:spcPct val="100000"/>
              </a:lnSpc>
              <a:spcBef>
                <a:spcPts val="499"/>
              </a:spcBef>
              <a:buClr>
                <a:srgbClr val="F3A447"/>
              </a:buClr>
              <a:buSzPct val="75000"/>
              <a:buFont typeface="Wingdings" charset="2"/>
              <a:buChar char=""/>
            </a:pPr>
            <a:r>
              <a:rPr lang="en-US" sz="2300" b="0" strike="noStrike" spc="-1">
                <a:solidFill>
                  <a:srgbClr val="000000"/>
                </a:solidFill>
                <a:latin typeface="Tw Cen MT"/>
              </a:rPr>
              <a:t>Third level</a:t>
            </a:r>
          </a:p>
          <a:p>
            <a:pPr marL="1371600" lvl="3" indent="-228240">
              <a:lnSpc>
                <a:spcPct val="100000"/>
              </a:lnSpc>
              <a:spcBef>
                <a:spcPts val="400"/>
              </a:spcBef>
              <a:buClr>
                <a:srgbClr val="E7BC29"/>
              </a:buClr>
              <a:buSzPct val="75000"/>
              <a:buFont typeface="Wingdings" charset="2"/>
              <a:buChar char=""/>
            </a:pPr>
            <a:r>
              <a:rPr lang="en-US" sz="2000" b="0" strike="noStrike" spc="-1">
                <a:solidFill>
                  <a:srgbClr val="000000"/>
                </a:solidFill>
                <a:latin typeface="Tw Cen MT"/>
              </a:rPr>
              <a:t>Fourth level</a:t>
            </a:r>
          </a:p>
          <a:p>
            <a:pPr marL="1828800" lvl="4" indent="-228240">
              <a:lnSpc>
                <a:spcPct val="100000"/>
              </a:lnSpc>
              <a:spcBef>
                <a:spcPts val="400"/>
              </a:spcBef>
              <a:buClr>
                <a:srgbClr val="D092A7"/>
              </a:buClr>
              <a:buSzPct val="65000"/>
              <a:buFont typeface="Wingdings" charset="2"/>
              <a:buChar char=""/>
            </a:pPr>
            <a:r>
              <a:rPr lang="en-US" sz="2000" b="0" strike="noStrike" spc="-1">
                <a:solidFill>
                  <a:srgbClr val="000000"/>
                </a:solidFill>
                <a:latin typeface="Tw Cen MT"/>
              </a:rPr>
              <a:t>Fifth level</a:t>
            </a:r>
          </a:p>
        </p:txBody>
      </p:sp>
      <p:pic>
        <p:nvPicPr>
          <p:cNvPr id="99" name="Picture 7"/>
          <p:cNvPicPr/>
          <p:nvPr/>
        </p:nvPicPr>
        <p:blipFill>
          <a:blip r:embed="rId15"/>
          <a:stretch/>
        </p:blipFill>
        <p:spPr>
          <a:xfrm>
            <a:off x="612720" y="1755720"/>
            <a:ext cx="1614960" cy="1688040"/>
          </a:xfrm>
          <a:prstGeom prst="rect">
            <a:avLst/>
          </a:prstGeom>
          <a:ln w="50760">
            <a:solidFill>
              <a:schemeClr val="accent2"/>
            </a:solidFill>
            <a:miter/>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csharp.net-informations.com/collection/dictionary.htm"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2286000" y="4343400"/>
            <a:ext cx="6476760" cy="1447560"/>
          </a:xfrm>
          <a:prstGeom prst="rect">
            <a:avLst/>
          </a:prstGeom>
          <a:noFill/>
          <a:ln>
            <a:noFill/>
          </a:ln>
        </p:spPr>
        <p:txBody>
          <a:bodyPr lIns="90000" tIns="45000" rIns="90000" bIns="45000" anchor="b">
            <a:normAutofit/>
          </a:bodyPr>
          <a:lstStyle/>
          <a:p>
            <a:pPr>
              <a:lnSpc>
                <a:spcPct val="100000"/>
              </a:lnSpc>
            </a:pPr>
            <a:r>
              <a:rPr lang="en-US" sz="4400" b="0" strike="noStrike" cap="all" spc="-1">
                <a:solidFill>
                  <a:srgbClr val="444D26"/>
                </a:solidFill>
                <a:latin typeface="Tw Cen MT"/>
              </a:rPr>
              <a:t>NoSQL databases</a:t>
            </a:r>
            <a:endParaRPr lang="en-US" sz="4400" b="0" strike="noStrike" spc="-1">
              <a:solidFill>
                <a:srgbClr val="000000"/>
              </a:solidFill>
              <a:latin typeface="Tw Cen MT"/>
            </a:endParaRPr>
          </a:p>
        </p:txBody>
      </p:sp>
      <p:sp>
        <p:nvSpPr>
          <p:cNvPr id="143" name="TextShape 2"/>
          <p:cNvSpPr txBox="1"/>
          <p:nvPr/>
        </p:nvSpPr>
        <p:spPr>
          <a:xfrm>
            <a:off x="2362320" y="6050160"/>
            <a:ext cx="6705360" cy="685440"/>
          </a:xfrm>
          <a:prstGeom prst="rect">
            <a:avLst/>
          </a:prstGeom>
          <a:noFill/>
          <a:ln>
            <a:noFill/>
          </a:ln>
        </p:spPr>
        <p:txBody>
          <a:bodyPr lIns="90000" tIns="45000" rIns="90000" bIns="45000" anchor="ctr">
            <a:normAutofit fontScale="77500" lnSpcReduction="20000"/>
          </a:bodyPr>
          <a:lstStyle/>
          <a:p>
            <a:pPr>
              <a:lnSpc>
                <a:spcPct val="100000"/>
              </a:lnSpc>
              <a:spcBef>
                <a:spcPts val="700"/>
              </a:spcBef>
            </a:pPr>
            <a:r>
              <a:rPr lang="en-US" sz="2600" b="0" strike="noStrike" spc="-1">
                <a:solidFill>
                  <a:srgbClr val="FFFFFF"/>
                </a:solidFill>
                <a:latin typeface="Tw Cen MT"/>
              </a:rPr>
              <a:t>Do HuuVi</a:t>
            </a:r>
            <a:endParaRPr lang="en-US" sz="2600" b="0" strike="noStrike" spc="-1">
              <a:latin typeface="Arial"/>
            </a:endParaRPr>
          </a:p>
          <a:p>
            <a:pPr>
              <a:lnSpc>
                <a:spcPct val="100000"/>
              </a:lnSpc>
              <a:spcBef>
                <a:spcPts val="700"/>
              </a:spcBef>
            </a:pPr>
            <a:r>
              <a:rPr lang="en-US" sz="2600" b="0" strike="noStrike" spc="-1">
                <a:solidFill>
                  <a:srgbClr val="FFFFFF"/>
                </a:solidFill>
                <a:latin typeface="Tw Cen MT"/>
              </a:rPr>
              <a:t>NoSQL</a:t>
            </a:r>
            <a:endParaRPr lang="en-US" sz="2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0" name="TextShape 1"/>
          <p:cNvSpPr txBox="1"/>
          <p:nvPr/>
        </p:nvSpPr>
        <p:spPr>
          <a:xfrm>
            <a:off x="612720" y="228600"/>
            <a:ext cx="8152920" cy="990360"/>
          </a:xfrm>
          <a:prstGeom prst="rect">
            <a:avLst/>
          </a:prstGeom>
          <a:noFill/>
          <a:ln>
            <a:noFill/>
          </a:ln>
        </p:spPr>
        <p:txBody>
          <a:bodyPr lIns="90000" tIns="45000" rIns="90000" bIns="45000" anchor="ctr"/>
          <a:lstStyle/>
          <a:p>
            <a:pPr>
              <a:lnSpc>
                <a:spcPct val="100000"/>
              </a:lnSpc>
            </a:pPr>
            <a:r>
              <a:rPr lang="en-US" sz="4400" b="1" strike="noStrike" spc="-1">
                <a:solidFill>
                  <a:srgbClr val="444D26"/>
                </a:solidFill>
                <a:latin typeface="Tw Cen MT"/>
              </a:rPr>
              <a:t>RDBMS, </a:t>
            </a:r>
            <a:r>
              <a:rPr lang="en-US" sz="4400" b="0" strike="noStrike" spc="-1">
                <a:solidFill>
                  <a:srgbClr val="444D26"/>
                </a:solidFill>
                <a:latin typeface="Tw Cen MT"/>
              </a:rPr>
              <a:t>một số khuyết điểm</a:t>
            </a:r>
            <a:endParaRPr lang="en-US" sz="4400" b="0" strike="noStrike" spc="-1">
              <a:solidFill>
                <a:srgbClr val="000000"/>
              </a:solidFill>
              <a:latin typeface="Tw Cen MT"/>
            </a:endParaRPr>
          </a:p>
        </p:txBody>
      </p:sp>
      <p:sp>
        <p:nvSpPr>
          <p:cNvPr id="161" name="TextShape 2"/>
          <p:cNvSpPr txBox="1"/>
          <p:nvPr/>
        </p:nvSpPr>
        <p:spPr>
          <a:xfrm>
            <a:off x="612720" y="1600200"/>
            <a:ext cx="8152920" cy="4495320"/>
          </a:xfrm>
          <a:prstGeom prst="rect">
            <a:avLst/>
          </a:prstGeom>
          <a:noFill/>
          <a:ln>
            <a:noFill/>
          </a:ln>
        </p:spPr>
        <p:txBody>
          <a:bodyPr lIns="90000" tIns="45000" rIns="90000" bIns="45000">
            <a:normAutofit fontScale="77500" lnSpcReduction="20000"/>
          </a:bodyPr>
          <a:lstStyle/>
          <a:p>
            <a:pPr marL="320040" indent="-319680">
              <a:lnSpc>
                <a:spcPct val="100000"/>
              </a:lnSpc>
              <a:spcBef>
                <a:spcPts val="700"/>
              </a:spcBef>
              <a:buClr>
                <a:srgbClr val="F3A447"/>
              </a:buClr>
              <a:buSzPct val="60000"/>
              <a:buFont typeface="Wingdings" charset="2"/>
              <a:buChar char=""/>
            </a:pPr>
            <a:r>
              <a:rPr lang="en-US" sz="2900" b="0" strike="noStrike" spc="-1" dirty="0" err="1">
                <a:solidFill>
                  <a:srgbClr val="000000"/>
                </a:solidFill>
                <a:latin typeface="Tw Cen MT"/>
              </a:rPr>
              <a:t>Việc</a:t>
            </a:r>
            <a:r>
              <a:rPr lang="en-US" sz="2900" b="0" strike="noStrike" spc="-1" dirty="0">
                <a:solidFill>
                  <a:srgbClr val="000000"/>
                </a:solidFill>
                <a:latin typeface="Tw Cen MT"/>
              </a:rPr>
              <a:t> mapping </a:t>
            </a:r>
            <a:r>
              <a:rPr lang="en-US" sz="2900" b="0" strike="noStrike" spc="-1" dirty="0" err="1">
                <a:solidFill>
                  <a:srgbClr val="000000"/>
                </a:solidFill>
                <a:latin typeface="Tw Cen MT"/>
              </a:rPr>
              <a:t>giữa</a:t>
            </a:r>
            <a:r>
              <a:rPr lang="en-US" sz="2900" b="0" strike="noStrike" spc="-1" dirty="0">
                <a:solidFill>
                  <a:srgbClr val="000000"/>
                </a:solidFill>
                <a:latin typeface="Tw Cen MT"/>
              </a:rPr>
              <a:t> </a:t>
            </a:r>
            <a:r>
              <a:rPr lang="en-US" sz="2900" b="0" strike="noStrike" spc="-1" dirty="0" err="1">
                <a:solidFill>
                  <a:srgbClr val="000000"/>
                </a:solidFill>
                <a:latin typeface="Tw Cen MT"/>
              </a:rPr>
              <a:t>các</a:t>
            </a:r>
            <a:r>
              <a:rPr lang="en-US" sz="2900" b="0" strike="noStrike" spc="-1" dirty="0">
                <a:solidFill>
                  <a:srgbClr val="000000"/>
                </a:solidFill>
                <a:latin typeface="Tw Cen MT"/>
              </a:rPr>
              <a:t> </a:t>
            </a:r>
            <a:r>
              <a:rPr lang="en-US" sz="2900" b="0" strike="noStrike" spc="-1" dirty="0" err="1">
                <a:solidFill>
                  <a:srgbClr val="000000"/>
                </a:solidFill>
                <a:latin typeface="Tw Cen MT"/>
              </a:rPr>
              <a:t>bảng</a:t>
            </a:r>
            <a:r>
              <a:rPr lang="en-US" sz="2900" b="0" strike="noStrike" spc="-1" dirty="0">
                <a:solidFill>
                  <a:srgbClr val="000000"/>
                </a:solidFill>
                <a:latin typeface="Tw Cen MT"/>
              </a:rPr>
              <a:t> </a:t>
            </a:r>
            <a:r>
              <a:rPr lang="en-US" sz="2900" b="0" strike="noStrike" spc="-1" dirty="0" err="1">
                <a:solidFill>
                  <a:srgbClr val="000000"/>
                </a:solidFill>
                <a:latin typeface="Tw Cen MT"/>
              </a:rPr>
              <a:t>trong</a:t>
            </a:r>
            <a:r>
              <a:rPr lang="en-US" sz="2900" b="0" strike="noStrike" spc="-1" dirty="0">
                <a:solidFill>
                  <a:srgbClr val="000000"/>
                </a:solidFill>
                <a:latin typeface="Tw Cen MT"/>
              </a:rPr>
              <a:t> database </a:t>
            </a:r>
            <a:r>
              <a:rPr lang="en-US" sz="2900" b="0" strike="noStrike" spc="-1" dirty="0" err="1">
                <a:solidFill>
                  <a:srgbClr val="000000"/>
                </a:solidFill>
                <a:latin typeface="Tw Cen MT"/>
              </a:rPr>
              <a:t>với</a:t>
            </a:r>
            <a:r>
              <a:rPr lang="en-US" sz="2900" b="0" strike="noStrike" spc="-1" dirty="0">
                <a:solidFill>
                  <a:srgbClr val="000000"/>
                </a:solidFill>
                <a:latin typeface="Tw Cen MT"/>
              </a:rPr>
              <a:t> </a:t>
            </a:r>
            <a:r>
              <a:rPr lang="en-US" sz="2900" b="0" strike="noStrike" spc="-1" dirty="0" err="1">
                <a:solidFill>
                  <a:srgbClr val="000000"/>
                </a:solidFill>
                <a:latin typeface="Tw Cen MT"/>
              </a:rPr>
              <a:t>các</a:t>
            </a:r>
            <a:r>
              <a:rPr lang="en-US" sz="2900" b="0" strike="noStrike" spc="-1" dirty="0">
                <a:solidFill>
                  <a:srgbClr val="000000"/>
                </a:solidFill>
                <a:latin typeface="Tw Cen MT"/>
              </a:rPr>
              <a:t> object </a:t>
            </a:r>
            <a:r>
              <a:rPr lang="en-US" sz="2900" b="0" strike="noStrike" spc="-1" dirty="0" err="1">
                <a:solidFill>
                  <a:srgbClr val="000000"/>
                </a:solidFill>
                <a:latin typeface="Tw Cen MT"/>
              </a:rPr>
              <a:t>trong</a:t>
            </a:r>
            <a:r>
              <a:rPr lang="en-US" sz="2900" b="0" strike="noStrike" spc="-1" dirty="0">
                <a:solidFill>
                  <a:srgbClr val="000000"/>
                </a:solidFill>
                <a:latin typeface="Tw Cen MT"/>
              </a:rPr>
              <a:t> code </a:t>
            </a:r>
            <a:r>
              <a:rPr lang="en-US" sz="2900" b="0" strike="noStrike" spc="-1" dirty="0" err="1">
                <a:solidFill>
                  <a:srgbClr val="000000"/>
                </a:solidFill>
                <a:latin typeface="Tw Cen MT"/>
              </a:rPr>
              <a:t>khá</a:t>
            </a:r>
            <a:r>
              <a:rPr lang="en-US" sz="2900" b="0" strike="noStrike" spc="-1" dirty="0">
                <a:solidFill>
                  <a:srgbClr val="000000"/>
                </a:solidFill>
                <a:latin typeface="Tw Cen MT"/>
              </a:rPr>
              <a:t> </a:t>
            </a:r>
            <a:r>
              <a:rPr lang="en-US" sz="2900" b="0" strike="noStrike" spc="-1" dirty="0" err="1">
                <a:solidFill>
                  <a:srgbClr val="000000"/>
                </a:solidFill>
                <a:latin typeface="Tw Cen MT"/>
              </a:rPr>
              <a:t>rắc</a:t>
            </a:r>
            <a:r>
              <a:rPr lang="en-US" sz="2900" b="0" strike="noStrike" spc="-1" dirty="0">
                <a:solidFill>
                  <a:srgbClr val="000000"/>
                </a:solidFill>
                <a:latin typeface="Tw Cen MT"/>
              </a:rPr>
              <a:t> </a:t>
            </a:r>
            <a:r>
              <a:rPr lang="en-US" sz="2900" b="0" strike="noStrike" spc="-1" dirty="0" err="1">
                <a:solidFill>
                  <a:srgbClr val="000000"/>
                </a:solidFill>
                <a:latin typeface="Tw Cen MT"/>
              </a:rPr>
              <a:t>rối</a:t>
            </a:r>
            <a:r>
              <a:rPr lang="en-US" sz="2900" b="0" strike="noStrike" spc="-1" dirty="0">
                <a:solidFill>
                  <a:srgbClr val="000000"/>
                </a:solidFill>
                <a:latin typeface="Tw Cen MT"/>
              </a:rPr>
              <a:t> </a:t>
            </a:r>
            <a:r>
              <a:rPr lang="en-US" sz="2900" b="0" strike="noStrike" spc="-1" dirty="0" err="1">
                <a:solidFill>
                  <a:srgbClr val="000000"/>
                </a:solidFill>
                <a:latin typeface="Tw Cen MT"/>
              </a:rPr>
              <a:t>và</a:t>
            </a:r>
            <a:r>
              <a:rPr lang="en-US" sz="2900" b="0" strike="noStrike" spc="-1" dirty="0">
                <a:solidFill>
                  <a:srgbClr val="000000"/>
                </a:solidFill>
                <a:latin typeface="Tw Cen MT"/>
              </a:rPr>
              <a:t> </a:t>
            </a:r>
            <a:r>
              <a:rPr lang="en-US" sz="2900" b="0" strike="noStrike" spc="-1" dirty="0" err="1">
                <a:solidFill>
                  <a:srgbClr val="000000"/>
                </a:solidFill>
                <a:latin typeface="Tw Cen MT"/>
              </a:rPr>
              <a:t>phức</a:t>
            </a:r>
            <a:r>
              <a:rPr lang="en-US" sz="2900" b="0" strike="noStrike" spc="-1" dirty="0">
                <a:solidFill>
                  <a:srgbClr val="000000"/>
                </a:solidFill>
                <a:latin typeface="Tw Cen MT"/>
              </a:rPr>
              <a:t> </a:t>
            </a:r>
            <a:r>
              <a:rPr lang="en-US" sz="2900" b="0" strike="noStrike" spc="-1" dirty="0" err="1">
                <a:solidFill>
                  <a:srgbClr val="000000"/>
                </a:solidFill>
                <a:latin typeface="Tw Cen MT"/>
              </a:rPr>
              <a:t>tạp</a:t>
            </a:r>
            <a:r>
              <a:rPr lang="en-US" sz="2900" b="0" strike="noStrike" spc="-1" dirty="0">
                <a:solidFill>
                  <a:srgbClr val="000000"/>
                </a:solidFill>
                <a:latin typeface="Tw Cen MT"/>
              </a:rPr>
              <a:t>. (</a:t>
            </a:r>
            <a:r>
              <a:rPr lang="en-US" sz="2900" b="0" i="1" strike="noStrike" spc="-1" dirty="0" err="1">
                <a:solidFill>
                  <a:srgbClr val="000000"/>
                </a:solidFill>
                <a:latin typeface="Tw Cen MT"/>
              </a:rPr>
              <a:t>Mặc</a:t>
            </a:r>
            <a:r>
              <a:rPr lang="en-US" sz="2900" b="0" i="1" strike="noStrike" spc="-1" dirty="0">
                <a:solidFill>
                  <a:srgbClr val="000000"/>
                </a:solidFill>
                <a:latin typeface="Tw Cen MT"/>
              </a:rPr>
              <a:t> </a:t>
            </a:r>
            <a:r>
              <a:rPr lang="en-US" sz="2900" b="0" i="1" strike="noStrike" spc="-1" dirty="0" err="1">
                <a:solidFill>
                  <a:srgbClr val="000000"/>
                </a:solidFill>
                <a:latin typeface="Tw Cen MT"/>
              </a:rPr>
              <a:t>dù</a:t>
            </a:r>
            <a:r>
              <a:rPr lang="en-US" sz="2900" b="0" i="1" strike="noStrike" spc="-1" dirty="0">
                <a:solidFill>
                  <a:srgbClr val="000000"/>
                </a:solidFill>
                <a:latin typeface="Tw Cen MT"/>
              </a:rPr>
              <a:t> 1 </a:t>
            </a:r>
            <a:r>
              <a:rPr lang="en-US" sz="2900" b="0" i="1" strike="noStrike" spc="-1" dirty="0" err="1">
                <a:solidFill>
                  <a:srgbClr val="000000"/>
                </a:solidFill>
                <a:latin typeface="Tw Cen MT"/>
              </a:rPr>
              <a:t>số</a:t>
            </a:r>
            <a:r>
              <a:rPr lang="en-US" sz="2900" b="0" i="1" strike="noStrike" spc="-1" dirty="0">
                <a:solidFill>
                  <a:srgbClr val="000000"/>
                </a:solidFill>
                <a:latin typeface="Tw Cen MT"/>
              </a:rPr>
              <a:t> ORM </a:t>
            </a:r>
            <a:r>
              <a:rPr lang="en-US" sz="2900" b="0" i="1" strike="noStrike" spc="-1" dirty="0" err="1">
                <a:solidFill>
                  <a:srgbClr val="000000"/>
                </a:solidFill>
                <a:latin typeface="Tw Cen MT"/>
              </a:rPr>
              <a:t>như</a:t>
            </a:r>
            <a:r>
              <a:rPr lang="en-US" sz="2900" b="0" i="1" strike="noStrike" spc="-1" dirty="0">
                <a:solidFill>
                  <a:srgbClr val="000000"/>
                </a:solidFill>
                <a:latin typeface="Tw Cen MT"/>
              </a:rPr>
              <a:t> Entity Framework, Hibernate </a:t>
            </a:r>
            <a:r>
              <a:rPr lang="en-US" sz="2900" b="0" i="1" strike="noStrike" spc="-1" dirty="0" err="1">
                <a:solidFill>
                  <a:srgbClr val="000000"/>
                </a:solidFill>
                <a:latin typeface="Tw Cen MT"/>
              </a:rPr>
              <a:t>đã</a:t>
            </a:r>
            <a:r>
              <a:rPr lang="en-US" sz="2900" b="0" i="1" strike="noStrike" spc="-1" dirty="0">
                <a:solidFill>
                  <a:srgbClr val="000000"/>
                </a:solidFill>
                <a:latin typeface="Tw Cen MT"/>
              </a:rPr>
              <a:t> </a:t>
            </a:r>
            <a:r>
              <a:rPr lang="en-US" sz="2900" b="0" i="1" strike="noStrike" spc="-1" dirty="0" err="1">
                <a:solidFill>
                  <a:srgbClr val="000000"/>
                </a:solidFill>
                <a:latin typeface="Tw Cen MT"/>
              </a:rPr>
              <a:t>đơn</a:t>
            </a:r>
            <a:r>
              <a:rPr lang="en-US" sz="2900" b="0" i="1" strike="noStrike" spc="-1" dirty="0">
                <a:solidFill>
                  <a:srgbClr val="000000"/>
                </a:solidFill>
                <a:latin typeface="Tw Cen MT"/>
              </a:rPr>
              <a:t> </a:t>
            </a:r>
            <a:r>
              <a:rPr lang="en-US" sz="2900" b="0" i="1" strike="noStrike" spc="-1" dirty="0" err="1">
                <a:solidFill>
                  <a:srgbClr val="000000"/>
                </a:solidFill>
                <a:latin typeface="Tw Cen MT"/>
              </a:rPr>
              <a:t>giản</a:t>
            </a:r>
            <a:r>
              <a:rPr lang="en-US" sz="2900" b="0" i="1" strike="noStrike" spc="-1" dirty="0">
                <a:solidFill>
                  <a:srgbClr val="000000"/>
                </a:solidFill>
                <a:latin typeface="Tw Cen MT"/>
              </a:rPr>
              <a:t> </a:t>
            </a:r>
            <a:r>
              <a:rPr lang="en-US" sz="2900" b="0" i="1" strike="noStrike" spc="-1" dirty="0" err="1">
                <a:solidFill>
                  <a:srgbClr val="000000"/>
                </a:solidFill>
                <a:latin typeface="Tw Cen MT"/>
              </a:rPr>
              <a:t>hóa</a:t>
            </a:r>
            <a:r>
              <a:rPr lang="en-US" sz="2900" b="0" i="1" strike="noStrike" spc="-1" dirty="0">
                <a:solidFill>
                  <a:srgbClr val="000000"/>
                </a:solidFill>
                <a:latin typeface="Tw Cen MT"/>
              </a:rPr>
              <a:t> </a:t>
            </a:r>
            <a:r>
              <a:rPr lang="en-US" sz="2900" b="0" i="1" strike="noStrike" spc="-1" dirty="0" err="1">
                <a:solidFill>
                  <a:srgbClr val="000000"/>
                </a:solidFill>
                <a:latin typeface="Tw Cen MT"/>
              </a:rPr>
              <a:t>chuyện</a:t>
            </a:r>
            <a:r>
              <a:rPr lang="en-US" sz="2900" b="0" i="1" strike="noStrike" spc="-1" dirty="0">
                <a:solidFill>
                  <a:srgbClr val="000000"/>
                </a:solidFill>
                <a:latin typeface="Tw Cen MT"/>
              </a:rPr>
              <a:t> </a:t>
            </a:r>
            <a:r>
              <a:rPr lang="en-US" sz="2900" b="0" i="1" strike="noStrike" spc="-1" dirty="0" err="1">
                <a:solidFill>
                  <a:srgbClr val="000000"/>
                </a:solidFill>
                <a:latin typeface="Tw Cen MT"/>
              </a:rPr>
              <a:t>này</a:t>
            </a:r>
            <a:r>
              <a:rPr lang="en-US" sz="2900" b="0" i="1" strike="noStrike" spc="-1" dirty="0">
                <a:solidFill>
                  <a:srgbClr val="000000"/>
                </a:solidFill>
                <a:latin typeface="Tw Cen MT"/>
              </a:rPr>
              <a:t>)</a:t>
            </a:r>
            <a:r>
              <a:rPr lang="en-US" sz="2900" b="0" strike="noStrike" spc="-1" dirty="0">
                <a:solidFill>
                  <a:srgbClr val="000000"/>
                </a:solidFill>
                <a:latin typeface="Tw Cen MT"/>
              </a:rPr>
              <a:t>.</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Performance </a:t>
            </a:r>
            <a:r>
              <a:rPr lang="en-US" sz="2900" b="0" strike="noStrike" spc="-1" dirty="0" err="1">
                <a:solidFill>
                  <a:srgbClr val="000000"/>
                </a:solidFill>
                <a:latin typeface="Tw Cen MT"/>
              </a:rPr>
              <a:t>sẽ</a:t>
            </a:r>
            <a:r>
              <a:rPr lang="en-US" sz="2900" b="0" strike="noStrike" spc="-1" dirty="0">
                <a:solidFill>
                  <a:srgbClr val="000000"/>
                </a:solidFill>
                <a:latin typeface="Tw Cen MT"/>
              </a:rPr>
              <a:t> </a:t>
            </a:r>
            <a:r>
              <a:rPr lang="en-US" sz="2900" b="0" strike="noStrike" spc="-1" dirty="0" err="1">
                <a:solidFill>
                  <a:srgbClr val="000000"/>
                </a:solidFill>
                <a:latin typeface="Tw Cen MT"/>
              </a:rPr>
              <a:t>bị</a:t>
            </a:r>
            <a:r>
              <a:rPr lang="en-US" sz="2900" b="0" strike="noStrike" spc="-1" dirty="0">
                <a:solidFill>
                  <a:srgbClr val="000000"/>
                </a:solidFill>
                <a:latin typeface="Tw Cen MT"/>
              </a:rPr>
              <a:t> </a:t>
            </a:r>
            <a:r>
              <a:rPr lang="en-US" sz="2900" b="0" strike="noStrike" spc="-1" dirty="0" err="1">
                <a:solidFill>
                  <a:srgbClr val="000000"/>
                </a:solidFill>
                <a:latin typeface="Tw Cen MT"/>
              </a:rPr>
              <a:t>chậm</a:t>
            </a:r>
            <a:r>
              <a:rPr lang="en-US" sz="2900" b="0" strike="noStrike" spc="-1" dirty="0">
                <a:solidFill>
                  <a:srgbClr val="000000"/>
                </a:solidFill>
                <a:latin typeface="Tw Cen MT"/>
              </a:rPr>
              <a:t> </a:t>
            </a:r>
            <a:r>
              <a:rPr lang="en-US" sz="2900" b="0" strike="noStrike" spc="-1" dirty="0" err="1">
                <a:solidFill>
                  <a:srgbClr val="000000"/>
                </a:solidFill>
                <a:latin typeface="Tw Cen MT"/>
              </a:rPr>
              <a:t>khi</a:t>
            </a:r>
            <a:r>
              <a:rPr lang="en-US" sz="2900" b="0" strike="noStrike" spc="-1" dirty="0">
                <a:solidFill>
                  <a:srgbClr val="000000"/>
                </a:solidFill>
                <a:latin typeface="Tw Cen MT"/>
              </a:rPr>
              <a:t> </a:t>
            </a:r>
            <a:r>
              <a:rPr lang="en-US" sz="2900" b="0" strike="noStrike" spc="-1" dirty="0" err="1">
                <a:solidFill>
                  <a:srgbClr val="000000"/>
                </a:solidFill>
                <a:latin typeface="Tw Cen MT"/>
              </a:rPr>
              <a:t>phải</a:t>
            </a:r>
            <a:r>
              <a:rPr lang="en-US" sz="2900" b="0" strike="noStrike" spc="-1" dirty="0">
                <a:solidFill>
                  <a:srgbClr val="000000"/>
                </a:solidFill>
                <a:latin typeface="Tw Cen MT"/>
              </a:rPr>
              <a:t> join </a:t>
            </a:r>
            <a:r>
              <a:rPr lang="en-US" sz="2900" b="0" strike="noStrike" spc="-1" dirty="0" err="1">
                <a:solidFill>
                  <a:srgbClr val="000000"/>
                </a:solidFill>
                <a:latin typeface="Tw Cen MT"/>
              </a:rPr>
              <a:t>nhiều</a:t>
            </a:r>
            <a:r>
              <a:rPr lang="en-US" sz="2900" b="0" strike="noStrike" spc="-1" dirty="0">
                <a:solidFill>
                  <a:srgbClr val="000000"/>
                </a:solidFill>
                <a:latin typeface="Tw Cen MT"/>
              </a:rPr>
              <a:t> </a:t>
            </a:r>
            <a:r>
              <a:rPr lang="en-US" sz="2900" b="0" strike="noStrike" spc="-1" dirty="0" err="1">
                <a:solidFill>
                  <a:srgbClr val="000000"/>
                </a:solidFill>
                <a:latin typeface="Tw Cen MT"/>
              </a:rPr>
              <a:t>bảng</a:t>
            </a:r>
            <a:r>
              <a:rPr lang="en-US" sz="2900" b="0" strike="noStrike" spc="-1" dirty="0">
                <a:solidFill>
                  <a:srgbClr val="000000"/>
                </a:solidFill>
                <a:latin typeface="Tw Cen MT"/>
              </a:rPr>
              <a:t> </a:t>
            </a:r>
            <a:r>
              <a:rPr lang="en-US" sz="2900" b="0" strike="noStrike" spc="-1" dirty="0" err="1">
                <a:solidFill>
                  <a:srgbClr val="000000"/>
                </a:solidFill>
                <a:latin typeface="Tw Cen MT"/>
              </a:rPr>
              <a:t>để</a:t>
            </a:r>
            <a:r>
              <a:rPr lang="en-US" sz="2900" b="0" strike="noStrike" spc="-1" dirty="0">
                <a:solidFill>
                  <a:srgbClr val="000000"/>
                </a:solidFill>
                <a:latin typeface="Tw Cen MT"/>
              </a:rPr>
              <a:t> </a:t>
            </a:r>
            <a:r>
              <a:rPr lang="en-US" sz="2900" b="0" strike="noStrike" spc="-1" dirty="0" err="1">
                <a:solidFill>
                  <a:srgbClr val="000000"/>
                </a:solidFill>
                <a:latin typeface="Tw Cen MT"/>
              </a:rPr>
              <a:t>lấy</a:t>
            </a:r>
            <a:r>
              <a:rPr lang="en-US" sz="2900" b="0" strike="noStrike" spc="-1" dirty="0">
                <a:solidFill>
                  <a:srgbClr val="000000"/>
                </a:solidFill>
                <a:latin typeface="Tw Cen MT"/>
              </a:rPr>
              <a:t> </a:t>
            </a:r>
            <a:r>
              <a:rPr lang="en-US" sz="2900" b="0" strike="noStrike" spc="-1" dirty="0" err="1">
                <a:solidFill>
                  <a:srgbClr val="000000"/>
                </a:solidFill>
                <a:latin typeface="Tw Cen MT"/>
              </a:rPr>
              <a:t>dữ</a:t>
            </a:r>
            <a:r>
              <a:rPr lang="en-US" sz="2900" b="0" strike="noStrike" spc="-1" dirty="0">
                <a:solidFill>
                  <a:srgbClr val="000000"/>
                </a:solidFill>
                <a:latin typeface="Tw Cen MT"/>
              </a:rPr>
              <a:t> </a:t>
            </a:r>
            <a:r>
              <a:rPr lang="en-US" sz="2900" b="0" strike="noStrike" spc="-1" dirty="0" err="1">
                <a:solidFill>
                  <a:srgbClr val="000000"/>
                </a:solidFill>
                <a:latin typeface="Tw Cen MT"/>
              </a:rPr>
              <a:t>liệu</a:t>
            </a:r>
            <a:r>
              <a:rPr lang="en-US" sz="2900" b="0" strike="noStrike" spc="-1" dirty="0">
                <a:solidFill>
                  <a:srgbClr val="000000"/>
                </a:solidFill>
                <a:latin typeface="Tw Cen MT"/>
              </a:rPr>
              <a:t> (</a:t>
            </a:r>
            <a:r>
              <a:rPr lang="en-US" sz="2900" b="0" strike="noStrike" spc="-1" dirty="0" err="1">
                <a:solidFill>
                  <a:srgbClr val="000000"/>
                </a:solidFill>
                <a:latin typeface="Tw Cen MT"/>
              </a:rPr>
              <a:t>Đó</a:t>
            </a:r>
            <a:r>
              <a:rPr lang="en-US" sz="2900" b="0" strike="noStrike" spc="-1" dirty="0">
                <a:solidFill>
                  <a:srgbClr val="000000"/>
                </a:solidFill>
                <a:latin typeface="Tw Cen MT"/>
              </a:rPr>
              <a:t> </a:t>
            </a:r>
            <a:r>
              <a:rPr lang="en-US" sz="2900" b="0" strike="noStrike" spc="-1" dirty="0" err="1">
                <a:solidFill>
                  <a:srgbClr val="000000"/>
                </a:solidFill>
                <a:latin typeface="Tw Cen MT"/>
              </a:rPr>
              <a:t>là</a:t>
            </a:r>
            <a:r>
              <a:rPr lang="en-US" sz="2900" b="0" strike="noStrike" spc="-1" dirty="0">
                <a:solidFill>
                  <a:srgbClr val="000000"/>
                </a:solidFill>
                <a:latin typeface="Tw Cen MT"/>
              </a:rPr>
              <a:t> </a:t>
            </a:r>
            <a:r>
              <a:rPr lang="en-US" sz="2900" b="0" strike="noStrike" spc="-1" dirty="0" err="1">
                <a:solidFill>
                  <a:srgbClr val="000000"/>
                </a:solidFill>
                <a:latin typeface="Tw Cen MT"/>
              </a:rPr>
              <a:t>lý</a:t>
            </a:r>
            <a:r>
              <a:rPr lang="en-US" sz="2900" b="0" strike="noStrike" spc="-1" dirty="0">
                <a:solidFill>
                  <a:srgbClr val="000000"/>
                </a:solidFill>
                <a:latin typeface="Tw Cen MT"/>
              </a:rPr>
              <a:t> do ta </a:t>
            </a:r>
            <a:r>
              <a:rPr lang="en-US" sz="2900" b="0" strike="noStrike" spc="-1" dirty="0" err="1">
                <a:solidFill>
                  <a:srgbClr val="000000"/>
                </a:solidFill>
                <a:latin typeface="Tw Cen MT"/>
              </a:rPr>
              <a:t>sử</a:t>
            </a:r>
            <a:r>
              <a:rPr lang="en-US" sz="2900" b="0" strike="noStrike" spc="-1" dirty="0">
                <a:solidFill>
                  <a:srgbClr val="000000"/>
                </a:solidFill>
                <a:latin typeface="Tw Cen MT"/>
              </a:rPr>
              <a:t> </a:t>
            </a:r>
            <a:r>
              <a:rPr lang="en-US" sz="2900" b="0" strike="noStrike" spc="-1" dirty="0" err="1">
                <a:solidFill>
                  <a:srgbClr val="000000"/>
                </a:solidFill>
                <a:latin typeface="Tw Cen MT"/>
              </a:rPr>
              <a:t>dụng</a:t>
            </a:r>
            <a:r>
              <a:rPr lang="en-US" sz="2900" b="0" strike="noStrike" spc="-1" dirty="0">
                <a:solidFill>
                  <a:srgbClr val="000000"/>
                </a:solidFill>
                <a:latin typeface="Tw Cen MT"/>
              </a:rPr>
              <a:t> “</a:t>
            </a:r>
            <a:r>
              <a:rPr lang="en-US" sz="2900" b="0" strike="noStrike" spc="-1" dirty="0" err="1">
                <a:solidFill>
                  <a:srgbClr val="000000"/>
                </a:solidFill>
                <a:latin typeface="Tw Cen MT"/>
              </a:rPr>
              <a:t>giảm</a:t>
            </a:r>
            <a:r>
              <a:rPr lang="en-US" sz="2900" b="0" strike="noStrike" spc="-1" dirty="0">
                <a:solidFill>
                  <a:srgbClr val="000000"/>
                </a:solidFill>
                <a:latin typeface="Tw Cen MT"/>
              </a:rPr>
              <a:t> </a:t>
            </a:r>
            <a:r>
              <a:rPr lang="en-US" sz="2900" b="0" strike="noStrike" spc="-1" dirty="0" err="1">
                <a:solidFill>
                  <a:srgbClr val="000000"/>
                </a:solidFill>
                <a:latin typeface="Tw Cen MT"/>
              </a:rPr>
              <a:t>chuẩn</a:t>
            </a:r>
            <a:r>
              <a:rPr lang="en-US" sz="2900" b="0" strike="noStrike" spc="-1" dirty="0">
                <a:solidFill>
                  <a:srgbClr val="000000"/>
                </a:solidFill>
                <a:latin typeface="Tw Cen MT"/>
              </a:rPr>
              <a:t>” </a:t>
            </a:r>
            <a:r>
              <a:rPr lang="en-US" sz="2900" b="0" strike="noStrike" spc="-1" dirty="0" err="1">
                <a:solidFill>
                  <a:srgbClr val="000000"/>
                </a:solidFill>
                <a:latin typeface="Tw Cen MT"/>
              </a:rPr>
              <a:t>để</a:t>
            </a:r>
            <a:r>
              <a:rPr lang="en-US" sz="2900" b="0" strike="noStrike" spc="-1" dirty="0">
                <a:solidFill>
                  <a:srgbClr val="000000"/>
                </a:solidFill>
                <a:latin typeface="Tw Cen MT"/>
              </a:rPr>
              <a:t> </a:t>
            </a:r>
            <a:r>
              <a:rPr lang="en-US" sz="2900" b="0" strike="noStrike" spc="-1" dirty="0" err="1">
                <a:solidFill>
                  <a:srgbClr val="000000"/>
                </a:solidFill>
                <a:latin typeface="Tw Cen MT"/>
              </a:rPr>
              <a:t>tăng</a:t>
            </a:r>
            <a:r>
              <a:rPr lang="en-US" sz="2900" b="0" strike="noStrike" spc="-1" dirty="0">
                <a:solidFill>
                  <a:srgbClr val="000000"/>
                </a:solidFill>
                <a:latin typeface="Tw Cen MT"/>
              </a:rPr>
              <a:t> </a:t>
            </a:r>
            <a:r>
              <a:rPr lang="en-US" sz="2900" b="0" strike="noStrike" spc="-1" dirty="0" err="1">
                <a:solidFill>
                  <a:srgbClr val="000000"/>
                </a:solidFill>
                <a:latin typeface="Tw Cen MT"/>
              </a:rPr>
              <a:t>hiệu</a:t>
            </a:r>
            <a:r>
              <a:rPr lang="en-US" sz="2900" b="0" strike="noStrike" spc="-1" dirty="0">
                <a:solidFill>
                  <a:srgbClr val="000000"/>
                </a:solidFill>
                <a:latin typeface="Tw Cen MT"/>
              </a:rPr>
              <a:t> </a:t>
            </a:r>
            <a:r>
              <a:rPr lang="en-US" sz="2900" b="0" strike="noStrike" spc="-1" dirty="0" err="1">
                <a:solidFill>
                  <a:srgbClr val="000000"/>
                </a:solidFill>
                <a:latin typeface="Tw Cen MT"/>
              </a:rPr>
              <a:t>suất</a:t>
            </a:r>
            <a:r>
              <a:rPr lang="en-US" sz="2900" b="0" strike="noStrike" spc="-1" dirty="0">
                <a:solidFill>
                  <a:srgbClr val="000000"/>
                </a:solidFill>
                <a:latin typeface="Tw Cen MT"/>
              </a:rPr>
              <a:t> </a:t>
            </a:r>
            <a:r>
              <a:rPr lang="en-US" sz="2900" b="0" strike="noStrike" spc="-1" dirty="0" err="1">
                <a:solidFill>
                  <a:srgbClr val="000000"/>
                </a:solidFill>
                <a:latin typeface="Tw Cen MT"/>
              </a:rPr>
              <a:t>cho</a:t>
            </a:r>
            <a:r>
              <a:rPr lang="en-US" sz="2900" b="0" strike="noStrike" spc="-1" dirty="0">
                <a:solidFill>
                  <a:srgbClr val="000000"/>
                </a:solidFill>
                <a:latin typeface="Tw Cen MT"/>
              </a:rPr>
              <a:t> RDBMS).</a:t>
            </a:r>
          </a:p>
          <a:p>
            <a:pPr marL="320040" indent="-319680">
              <a:lnSpc>
                <a:spcPct val="100000"/>
              </a:lnSpc>
              <a:spcBef>
                <a:spcPts val="700"/>
              </a:spcBef>
              <a:buClr>
                <a:srgbClr val="F3A447"/>
              </a:buClr>
              <a:buSzPct val="60000"/>
              <a:buFont typeface="Wingdings" charset="2"/>
              <a:buChar char=""/>
            </a:pPr>
            <a:r>
              <a:rPr lang="en-US" sz="2900" b="0" strike="noStrike" spc="-1" dirty="0" err="1">
                <a:solidFill>
                  <a:srgbClr val="000000"/>
                </a:solidFill>
                <a:latin typeface="Tw Cen MT"/>
              </a:rPr>
              <a:t>Việc</a:t>
            </a:r>
            <a:r>
              <a:rPr lang="en-US" sz="2900" b="0" strike="noStrike" spc="-1" dirty="0">
                <a:solidFill>
                  <a:srgbClr val="000000"/>
                </a:solidFill>
                <a:latin typeface="Tw Cen MT"/>
              </a:rPr>
              <a:t> </a:t>
            </a:r>
            <a:r>
              <a:rPr lang="en-US" sz="2900" b="0" strike="noStrike" spc="-1" dirty="0" err="1">
                <a:solidFill>
                  <a:srgbClr val="000000"/>
                </a:solidFill>
                <a:latin typeface="Tw Cen MT"/>
              </a:rPr>
              <a:t>thay</a:t>
            </a:r>
            <a:r>
              <a:rPr lang="en-US" sz="2900" b="0" strike="noStrike" spc="-1" dirty="0">
                <a:solidFill>
                  <a:srgbClr val="000000"/>
                </a:solidFill>
                <a:latin typeface="Tw Cen MT"/>
              </a:rPr>
              <a:t> </a:t>
            </a:r>
            <a:r>
              <a:rPr lang="en-US" sz="2900" b="0" strike="noStrike" spc="-1" dirty="0" err="1">
                <a:solidFill>
                  <a:srgbClr val="000000"/>
                </a:solidFill>
                <a:latin typeface="Tw Cen MT"/>
              </a:rPr>
              <a:t>đổi</a:t>
            </a:r>
            <a:r>
              <a:rPr lang="en-US" sz="2900" b="0" strike="noStrike" spc="-1" dirty="0">
                <a:solidFill>
                  <a:srgbClr val="000000"/>
                </a:solidFill>
                <a:latin typeface="Tw Cen MT"/>
              </a:rPr>
              <a:t> </a:t>
            </a:r>
            <a:r>
              <a:rPr lang="en-US" sz="2900" b="0" strike="noStrike" spc="-1" dirty="0" err="1">
                <a:solidFill>
                  <a:srgbClr val="000000"/>
                </a:solidFill>
                <a:latin typeface="Tw Cen MT"/>
              </a:rPr>
              <a:t>cấu</a:t>
            </a:r>
            <a:r>
              <a:rPr lang="en-US" sz="2900" b="0" strike="noStrike" spc="-1" dirty="0">
                <a:solidFill>
                  <a:srgbClr val="000000"/>
                </a:solidFill>
                <a:latin typeface="Tw Cen MT"/>
              </a:rPr>
              <a:t> </a:t>
            </a:r>
            <a:r>
              <a:rPr lang="en-US" sz="2900" b="0" strike="noStrike" spc="-1" dirty="0" err="1">
                <a:solidFill>
                  <a:srgbClr val="000000"/>
                </a:solidFill>
                <a:latin typeface="Tw Cen MT"/>
              </a:rPr>
              <a:t>trúc</a:t>
            </a:r>
            <a:r>
              <a:rPr lang="en-US" sz="2900" b="0" strike="noStrike" spc="-1" dirty="0">
                <a:solidFill>
                  <a:srgbClr val="000000"/>
                </a:solidFill>
                <a:latin typeface="Tw Cen MT"/>
              </a:rPr>
              <a:t> </a:t>
            </a:r>
            <a:r>
              <a:rPr lang="en-US" sz="2900" b="0" strike="noStrike" spc="-1" dirty="0" err="1">
                <a:solidFill>
                  <a:srgbClr val="000000"/>
                </a:solidFill>
                <a:latin typeface="Tw Cen MT"/>
              </a:rPr>
              <a:t>dữ</a:t>
            </a:r>
            <a:r>
              <a:rPr lang="en-US" sz="2900" b="0" strike="noStrike" spc="-1" dirty="0">
                <a:solidFill>
                  <a:srgbClr val="000000"/>
                </a:solidFill>
                <a:latin typeface="Tw Cen MT"/>
              </a:rPr>
              <a:t> </a:t>
            </a:r>
            <a:r>
              <a:rPr lang="en-US" sz="2900" b="0" strike="noStrike" spc="-1" dirty="0" err="1">
                <a:solidFill>
                  <a:srgbClr val="000000"/>
                </a:solidFill>
                <a:latin typeface="Tw Cen MT"/>
              </a:rPr>
              <a:t>liệu</a:t>
            </a:r>
            <a:r>
              <a:rPr lang="en-US" sz="2900" b="0" strike="noStrike" spc="-1" dirty="0">
                <a:solidFill>
                  <a:srgbClr val="000000"/>
                </a:solidFill>
                <a:latin typeface="Tw Cen MT"/>
              </a:rPr>
              <a:t> (</a:t>
            </a:r>
            <a:r>
              <a:rPr lang="en-US" sz="2900" b="0" strike="noStrike" spc="-1" dirty="0" err="1">
                <a:solidFill>
                  <a:srgbClr val="000000"/>
                </a:solidFill>
                <a:latin typeface="Tw Cen MT"/>
              </a:rPr>
              <a:t>Thêm</a:t>
            </a:r>
            <a:r>
              <a:rPr lang="en-US" sz="2900" b="0" strike="noStrike" spc="-1" dirty="0">
                <a:solidFill>
                  <a:srgbClr val="000000"/>
                </a:solidFill>
                <a:latin typeface="Tw Cen MT"/>
              </a:rPr>
              <a:t>/</a:t>
            </a:r>
            <a:r>
              <a:rPr lang="en-US" sz="2900" b="0" strike="noStrike" spc="-1" dirty="0" err="1">
                <a:solidFill>
                  <a:srgbClr val="000000"/>
                </a:solidFill>
                <a:latin typeface="Tw Cen MT"/>
              </a:rPr>
              <a:t>xóa</a:t>
            </a:r>
            <a:r>
              <a:rPr lang="en-US" sz="2900" b="0" strike="noStrike" spc="-1" dirty="0">
                <a:solidFill>
                  <a:srgbClr val="000000"/>
                </a:solidFill>
                <a:latin typeface="Tw Cen MT"/>
              </a:rPr>
              <a:t> </a:t>
            </a:r>
            <a:r>
              <a:rPr lang="en-US" sz="2900" b="0" strike="noStrike" spc="-1" dirty="0" err="1">
                <a:solidFill>
                  <a:srgbClr val="000000"/>
                </a:solidFill>
                <a:latin typeface="Tw Cen MT"/>
              </a:rPr>
              <a:t>bảng</a:t>
            </a:r>
            <a:r>
              <a:rPr lang="en-US" sz="2900" b="0" strike="noStrike" spc="-1" dirty="0">
                <a:solidFill>
                  <a:srgbClr val="000000"/>
                </a:solidFill>
                <a:latin typeface="Tw Cen MT"/>
              </a:rPr>
              <a:t> </a:t>
            </a:r>
            <a:r>
              <a:rPr lang="en-US" sz="2900" b="0" strike="noStrike" spc="-1" dirty="0" err="1">
                <a:solidFill>
                  <a:srgbClr val="000000"/>
                </a:solidFill>
                <a:latin typeface="Tw Cen MT"/>
              </a:rPr>
              <a:t>hoặc</a:t>
            </a:r>
            <a:r>
              <a:rPr lang="en-US" sz="2900" b="0" strike="noStrike" spc="-1" dirty="0">
                <a:solidFill>
                  <a:srgbClr val="000000"/>
                </a:solidFill>
                <a:latin typeface="Tw Cen MT"/>
              </a:rPr>
              <a:t> </a:t>
            </a:r>
            <a:r>
              <a:rPr lang="en-US" sz="2900" b="0" strike="noStrike" spc="-1" dirty="0" err="1">
                <a:solidFill>
                  <a:srgbClr val="000000"/>
                </a:solidFill>
                <a:latin typeface="Tw Cen MT"/>
              </a:rPr>
              <a:t>thêm</a:t>
            </a:r>
            <a:r>
              <a:rPr lang="en-US" sz="2900" b="0" strike="noStrike" spc="-1" dirty="0">
                <a:solidFill>
                  <a:srgbClr val="000000"/>
                </a:solidFill>
                <a:latin typeface="Tw Cen MT"/>
              </a:rPr>
              <a:t>/</a:t>
            </a:r>
            <a:r>
              <a:rPr lang="en-US" sz="2900" b="0" strike="noStrike" spc="-1" dirty="0" err="1">
                <a:solidFill>
                  <a:srgbClr val="000000"/>
                </a:solidFill>
                <a:latin typeface="Tw Cen MT"/>
              </a:rPr>
              <a:t>xóa</a:t>
            </a:r>
            <a:r>
              <a:rPr lang="en-US" sz="2900" b="0" strike="noStrike" spc="-1" dirty="0">
                <a:solidFill>
                  <a:srgbClr val="000000"/>
                </a:solidFill>
                <a:latin typeface="Tw Cen MT"/>
              </a:rPr>
              <a:t> </a:t>
            </a:r>
            <a:r>
              <a:rPr lang="en-US" sz="2900" b="0" strike="noStrike" spc="-1" dirty="0" err="1">
                <a:solidFill>
                  <a:srgbClr val="000000"/>
                </a:solidFill>
                <a:latin typeface="Tw Cen MT"/>
              </a:rPr>
              <a:t>một</a:t>
            </a:r>
            <a:r>
              <a:rPr lang="en-US" sz="2900" b="0" strike="noStrike" spc="-1" dirty="0">
                <a:solidFill>
                  <a:srgbClr val="000000"/>
                </a:solidFill>
                <a:latin typeface="Tw Cen MT"/>
              </a:rPr>
              <a:t> field) </a:t>
            </a:r>
            <a:r>
              <a:rPr lang="en-US" sz="2900" b="0" strike="noStrike" spc="-1" dirty="0" err="1">
                <a:solidFill>
                  <a:srgbClr val="000000"/>
                </a:solidFill>
                <a:latin typeface="Tw Cen MT"/>
              </a:rPr>
              <a:t>rất</a:t>
            </a:r>
            <a:r>
              <a:rPr lang="en-US" sz="2900" b="0" strike="noStrike" spc="-1" dirty="0">
                <a:solidFill>
                  <a:srgbClr val="000000"/>
                </a:solidFill>
                <a:latin typeface="Tw Cen MT"/>
              </a:rPr>
              <a:t> </a:t>
            </a:r>
            <a:r>
              <a:rPr lang="en-US" sz="2900" b="0" strike="noStrike" spc="-1" dirty="0" err="1">
                <a:solidFill>
                  <a:srgbClr val="000000"/>
                </a:solidFill>
                <a:latin typeface="Tw Cen MT"/>
              </a:rPr>
              <a:t>mệt</a:t>
            </a:r>
            <a:r>
              <a:rPr lang="en-US" sz="2900" b="0" strike="noStrike" spc="-1" dirty="0">
                <a:solidFill>
                  <a:srgbClr val="000000"/>
                </a:solidFill>
                <a:latin typeface="Tw Cen MT"/>
              </a:rPr>
              <a:t> </a:t>
            </a:r>
            <a:r>
              <a:rPr lang="en-US" sz="2900" b="0" strike="noStrike" spc="-1" dirty="0" err="1">
                <a:solidFill>
                  <a:srgbClr val="000000"/>
                </a:solidFill>
                <a:latin typeface="Tw Cen MT"/>
              </a:rPr>
              <a:t>mỏi</a:t>
            </a:r>
            <a:r>
              <a:rPr lang="en-US" sz="2900" b="0" strike="noStrike" spc="-1" dirty="0">
                <a:solidFill>
                  <a:srgbClr val="000000"/>
                </a:solidFill>
                <a:latin typeface="Tw Cen MT"/>
              </a:rPr>
              <a:t>, </a:t>
            </a:r>
            <a:r>
              <a:rPr lang="en-US" sz="2900" b="0" strike="noStrike" spc="-1" dirty="0" err="1">
                <a:solidFill>
                  <a:srgbClr val="000000"/>
                </a:solidFill>
                <a:latin typeface="Tw Cen MT"/>
              </a:rPr>
              <a:t>kéo</a:t>
            </a:r>
            <a:r>
              <a:rPr lang="en-US" sz="2900" b="0" strike="noStrike" spc="-1" dirty="0">
                <a:solidFill>
                  <a:srgbClr val="000000"/>
                </a:solidFill>
                <a:latin typeface="Tw Cen MT"/>
              </a:rPr>
              <a:t> </a:t>
            </a:r>
            <a:r>
              <a:rPr lang="en-US" sz="2900" b="0" strike="noStrike" spc="-1" dirty="0" err="1">
                <a:solidFill>
                  <a:srgbClr val="000000"/>
                </a:solidFill>
                <a:latin typeface="Tw Cen MT"/>
              </a:rPr>
              <a:t>theo</a:t>
            </a:r>
            <a:r>
              <a:rPr lang="en-US" sz="2900" b="0" strike="noStrike" spc="-1" dirty="0">
                <a:solidFill>
                  <a:srgbClr val="000000"/>
                </a:solidFill>
                <a:latin typeface="Tw Cen MT"/>
              </a:rPr>
              <a:t> </a:t>
            </a:r>
            <a:r>
              <a:rPr lang="en-US" sz="2900" b="0" strike="noStrike" spc="-1" dirty="0" err="1">
                <a:solidFill>
                  <a:srgbClr val="000000"/>
                </a:solidFill>
                <a:latin typeface="Tw Cen MT"/>
              </a:rPr>
              <a:t>vô</a:t>
            </a:r>
            <a:r>
              <a:rPr lang="en-US" sz="2900" b="0" strike="noStrike" spc="-1" dirty="0">
                <a:solidFill>
                  <a:srgbClr val="000000"/>
                </a:solidFill>
                <a:latin typeface="Tw Cen MT"/>
              </a:rPr>
              <a:t> </a:t>
            </a:r>
            <a:r>
              <a:rPr lang="en-US" sz="2900" b="0" strike="noStrike" spc="-1" dirty="0" err="1">
                <a:solidFill>
                  <a:srgbClr val="000000"/>
                </a:solidFill>
                <a:latin typeface="Tw Cen MT"/>
              </a:rPr>
              <a:t>số</a:t>
            </a:r>
            <a:r>
              <a:rPr lang="en-US" sz="2900" b="0" strike="noStrike" spc="-1" dirty="0">
                <a:solidFill>
                  <a:srgbClr val="000000"/>
                </a:solidFill>
                <a:latin typeface="Tw Cen MT"/>
              </a:rPr>
              <a:t> </a:t>
            </a:r>
            <a:r>
              <a:rPr lang="en-US" sz="2900" b="0" strike="noStrike" spc="-1" dirty="0" err="1">
                <a:solidFill>
                  <a:srgbClr val="000000"/>
                </a:solidFill>
                <a:latin typeface="Tw Cen MT"/>
              </a:rPr>
              <a:t>thay</a:t>
            </a:r>
            <a:r>
              <a:rPr lang="en-US" sz="2900" b="0" strike="noStrike" spc="-1" dirty="0">
                <a:solidFill>
                  <a:srgbClr val="000000"/>
                </a:solidFill>
                <a:latin typeface="Tw Cen MT"/>
              </a:rPr>
              <a:t> </a:t>
            </a:r>
            <a:r>
              <a:rPr lang="en-US" sz="2900" b="0" strike="noStrike" spc="-1" dirty="0" err="1">
                <a:solidFill>
                  <a:srgbClr val="000000"/>
                </a:solidFill>
                <a:latin typeface="Tw Cen MT"/>
              </a:rPr>
              <a:t>đổi</a:t>
            </a:r>
            <a:r>
              <a:rPr lang="en-US" sz="2900" b="0" strike="noStrike" spc="-1" dirty="0">
                <a:solidFill>
                  <a:srgbClr val="000000"/>
                </a:solidFill>
                <a:latin typeface="Tw Cen MT"/>
              </a:rPr>
              <a:t> </a:t>
            </a:r>
            <a:r>
              <a:rPr lang="en-US" sz="2900" b="0" strike="noStrike" spc="-1" dirty="0" err="1">
                <a:solidFill>
                  <a:srgbClr val="000000"/>
                </a:solidFill>
                <a:latin typeface="Tw Cen MT"/>
              </a:rPr>
              <a:t>trên</a:t>
            </a:r>
            <a:r>
              <a:rPr lang="en-US" sz="2900" b="0" strike="noStrike" spc="-1" dirty="0">
                <a:solidFill>
                  <a:srgbClr val="000000"/>
                </a:solidFill>
                <a:latin typeface="Tw Cen MT"/>
              </a:rPr>
              <a:t> code.</a:t>
            </a:r>
          </a:p>
          <a:p>
            <a:pPr marL="320040" indent="-319680">
              <a:lnSpc>
                <a:spcPct val="100000"/>
              </a:lnSpc>
              <a:spcBef>
                <a:spcPts val="700"/>
              </a:spcBef>
              <a:buClr>
                <a:srgbClr val="F3A447"/>
              </a:buClr>
              <a:buSzPct val="60000"/>
              <a:buFont typeface="Wingdings" charset="2"/>
              <a:buChar char=""/>
            </a:pPr>
            <a:r>
              <a:rPr lang="en-US" sz="2900" b="0" strike="noStrike" spc="-1" dirty="0" err="1">
                <a:solidFill>
                  <a:srgbClr val="000000"/>
                </a:solidFill>
                <a:latin typeface="Tw Cen MT"/>
              </a:rPr>
              <a:t>Không</a:t>
            </a:r>
            <a:r>
              <a:rPr lang="en-US" sz="2900" b="0" strike="noStrike" spc="-1" dirty="0">
                <a:solidFill>
                  <a:srgbClr val="000000"/>
                </a:solidFill>
                <a:latin typeface="Tw Cen MT"/>
              </a:rPr>
              <a:t> </a:t>
            </a:r>
            <a:r>
              <a:rPr lang="en-US" sz="2900" b="0" strike="noStrike" spc="-1" dirty="0" err="1">
                <a:solidFill>
                  <a:srgbClr val="000000"/>
                </a:solidFill>
                <a:latin typeface="Tw Cen MT"/>
              </a:rPr>
              <a:t>làm</a:t>
            </a:r>
            <a:r>
              <a:rPr lang="en-US" sz="2900" b="0" strike="noStrike" spc="-1" dirty="0">
                <a:solidFill>
                  <a:srgbClr val="000000"/>
                </a:solidFill>
                <a:latin typeface="Tw Cen MT"/>
              </a:rPr>
              <a:t> </a:t>
            </a:r>
            <a:r>
              <a:rPr lang="en-US" sz="2900" b="0" strike="noStrike" spc="-1" dirty="0" err="1">
                <a:solidFill>
                  <a:srgbClr val="000000"/>
                </a:solidFill>
                <a:latin typeface="Tw Cen MT"/>
              </a:rPr>
              <a:t>việc</a:t>
            </a:r>
            <a:r>
              <a:rPr lang="en-US" sz="2900" b="0" strike="noStrike" spc="-1" dirty="0">
                <a:solidFill>
                  <a:srgbClr val="000000"/>
                </a:solidFill>
                <a:latin typeface="Tw Cen MT"/>
              </a:rPr>
              <a:t> </a:t>
            </a:r>
            <a:r>
              <a:rPr lang="en-US" sz="2900" b="0" strike="noStrike" spc="-1" dirty="0" err="1">
                <a:solidFill>
                  <a:srgbClr val="000000"/>
                </a:solidFill>
                <a:latin typeface="Tw Cen MT"/>
              </a:rPr>
              <a:t>được</a:t>
            </a:r>
            <a:r>
              <a:rPr lang="en-US" sz="2900" b="0" strike="noStrike" spc="-1" dirty="0">
                <a:solidFill>
                  <a:srgbClr val="000000"/>
                </a:solidFill>
                <a:latin typeface="Tw Cen MT"/>
              </a:rPr>
              <a:t> </a:t>
            </a:r>
            <a:r>
              <a:rPr lang="en-US" sz="2900" b="0" strike="noStrike" spc="-1" dirty="0" err="1">
                <a:solidFill>
                  <a:srgbClr val="000000"/>
                </a:solidFill>
                <a:latin typeface="Tw Cen MT"/>
              </a:rPr>
              <a:t>với</a:t>
            </a:r>
            <a:r>
              <a:rPr lang="en-US" sz="2900" b="0" strike="noStrike" spc="-1" dirty="0">
                <a:solidFill>
                  <a:srgbClr val="000000"/>
                </a:solidFill>
                <a:latin typeface="Tw Cen MT"/>
              </a:rPr>
              <a:t> </a:t>
            </a:r>
            <a:r>
              <a:rPr lang="en-US" sz="2900" b="0" strike="noStrike" spc="-1" dirty="0" err="1">
                <a:solidFill>
                  <a:srgbClr val="000000"/>
                </a:solidFill>
                <a:latin typeface="Tw Cen MT"/>
              </a:rPr>
              <a:t>dữ</a:t>
            </a:r>
            <a:r>
              <a:rPr lang="en-US" sz="2900" b="0" strike="noStrike" spc="-1" dirty="0">
                <a:solidFill>
                  <a:srgbClr val="000000"/>
                </a:solidFill>
                <a:latin typeface="Tw Cen MT"/>
              </a:rPr>
              <a:t> </a:t>
            </a:r>
            <a:r>
              <a:rPr lang="en-US" sz="2900" b="0" strike="noStrike" spc="-1" dirty="0" err="1">
                <a:solidFill>
                  <a:srgbClr val="000000"/>
                </a:solidFill>
                <a:latin typeface="Tw Cen MT"/>
              </a:rPr>
              <a:t>liệu</a:t>
            </a:r>
            <a:r>
              <a:rPr lang="en-US" sz="2900" b="0" strike="noStrike" spc="-1" dirty="0">
                <a:solidFill>
                  <a:srgbClr val="000000"/>
                </a:solidFill>
                <a:latin typeface="Tw Cen MT"/>
              </a:rPr>
              <a:t> </a:t>
            </a:r>
            <a:r>
              <a:rPr lang="en-US" sz="2900" b="0" strike="noStrike" spc="-1" dirty="0" err="1">
                <a:solidFill>
                  <a:srgbClr val="000000"/>
                </a:solidFill>
                <a:latin typeface="Tw Cen MT"/>
              </a:rPr>
              <a:t>không</a:t>
            </a:r>
            <a:r>
              <a:rPr lang="en-US" sz="2900" b="0" strike="noStrike" spc="-1" dirty="0">
                <a:solidFill>
                  <a:srgbClr val="000000"/>
                </a:solidFill>
                <a:latin typeface="Tw Cen MT"/>
              </a:rPr>
              <a:t> </a:t>
            </a:r>
            <a:r>
              <a:rPr lang="en-US" sz="2900" b="0" strike="noStrike" spc="-1" dirty="0" err="1">
                <a:solidFill>
                  <a:srgbClr val="000000"/>
                </a:solidFill>
                <a:latin typeface="Tw Cen MT"/>
              </a:rPr>
              <a:t>có</a:t>
            </a:r>
            <a:r>
              <a:rPr lang="en-US" sz="2900" b="0" strike="noStrike" spc="-1" dirty="0">
                <a:solidFill>
                  <a:srgbClr val="000000"/>
                </a:solidFill>
                <a:latin typeface="Tw Cen MT"/>
              </a:rPr>
              <a:t> </a:t>
            </a:r>
            <a:r>
              <a:rPr lang="en-US" sz="2900" b="0" strike="noStrike" spc="-1" dirty="0" err="1">
                <a:solidFill>
                  <a:srgbClr val="000000"/>
                </a:solidFill>
                <a:latin typeface="Tw Cen MT"/>
              </a:rPr>
              <a:t>cấu</a:t>
            </a:r>
            <a:r>
              <a:rPr lang="en-US" sz="2900" b="0" strike="noStrike" spc="-1" dirty="0">
                <a:solidFill>
                  <a:srgbClr val="000000"/>
                </a:solidFill>
                <a:latin typeface="Tw Cen MT"/>
              </a:rPr>
              <a:t> </a:t>
            </a:r>
            <a:r>
              <a:rPr lang="en-US" sz="2900" b="0" strike="noStrike" spc="-1" dirty="0" err="1">
                <a:solidFill>
                  <a:srgbClr val="000000"/>
                </a:solidFill>
                <a:latin typeface="Tw Cen MT"/>
              </a:rPr>
              <a:t>trúc</a:t>
            </a:r>
            <a:r>
              <a:rPr lang="en-US" sz="2900" b="0" strike="noStrike" spc="-1" dirty="0">
                <a:solidFill>
                  <a:srgbClr val="000000"/>
                </a:solidFill>
                <a:latin typeface="Tw Cen MT"/>
              </a:rPr>
              <a:t> (un-structure).</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RDBMS </a:t>
            </a:r>
            <a:r>
              <a:rPr lang="en-US" sz="2900" b="0" strike="noStrike" spc="-1" dirty="0" err="1">
                <a:solidFill>
                  <a:srgbClr val="000000"/>
                </a:solidFill>
                <a:latin typeface="Tw Cen MT"/>
              </a:rPr>
              <a:t>được</a:t>
            </a:r>
            <a:r>
              <a:rPr lang="en-US" sz="2900" b="0" strike="noStrike" spc="-1" dirty="0">
                <a:solidFill>
                  <a:srgbClr val="000000"/>
                </a:solidFill>
                <a:latin typeface="Tw Cen MT"/>
              </a:rPr>
              <a:t> </a:t>
            </a:r>
            <a:r>
              <a:rPr lang="en-US" sz="2900" b="0" strike="noStrike" spc="-1" dirty="0" err="1">
                <a:solidFill>
                  <a:srgbClr val="000000"/>
                </a:solidFill>
                <a:latin typeface="Tw Cen MT"/>
              </a:rPr>
              <a:t>thiết</a:t>
            </a:r>
            <a:r>
              <a:rPr lang="en-US" sz="2900" b="0" strike="noStrike" spc="-1" dirty="0">
                <a:solidFill>
                  <a:srgbClr val="000000"/>
                </a:solidFill>
                <a:latin typeface="Tw Cen MT"/>
              </a:rPr>
              <a:t> </a:t>
            </a:r>
            <a:r>
              <a:rPr lang="en-US" sz="2900" b="0" strike="noStrike" spc="-1" dirty="0" err="1">
                <a:solidFill>
                  <a:srgbClr val="000000"/>
                </a:solidFill>
                <a:latin typeface="Tw Cen MT"/>
              </a:rPr>
              <a:t>kế</a:t>
            </a:r>
            <a:r>
              <a:rPr lang="en-US" sz="2900" b="0" strike="noStrike" spc="-1" dirty="0">
                <a:solidFill>
                  <a:srgbClr val="000000"/>
                </a:solidFill>
                <a:latin typeface="Tw Cen MT"/>
              </a:rPr>
              <a:t> </a:t>
            </a:r>
            <a:r>
              <a:rPr lang="en-US" sz="2900" b="0" strike="noStrike" spc="-1" dirty="0" err="1">
                <a:solidFill>
                  <a:srgbClr val="000000"/>
                </a:solidFill>
                <a:latin typeface="Tw Cen MT"/>
              </a:rPr>
              <a:t>để</a:t>
            </a:r>
            <a:r>
              <a:rPr lang="en-US" sz="2900" b="0" strike="noStrike" spc="-1" dirty="0">
                <a:solidFill>
                  <a:srgbClr val="000000"/>
                </a:solidFill>
                <a:latin typeface="Tw Cen MT"/>
              </a:rPr>
              <a:t> </a:t>
            </a:r>
            <a:r>
              <a:rPr lang="en-US" sz="2900" b="0" strike="noStrike" spc="-1" dirty="0" err="1">
                <a:solidFill>
                  <a:srgbClr val="000000"/>
                </a:solidFill>
                <a:latin typeface="Tw Cen MT"/>
              </a:rPr>
              <a:t>chạy</a:t>
            </a:r>
            <a:r>
              <a:rPr lang="en-US" sz="2900" b="0" strike="noStrike" spc="-1" dirty="0">
                <a:solidFill>
                  <a:srgbClr val="000000"/>
                </a:solidFill>
                <a:latin typeface="Tw Cen MT"/>
              </a:rPr>
              <a:t> </a:t>
            </a:r>
            <a:r>
              <a:rPr lang="en-US" sz="2900" b="0" strike="noStrike" spc="-1" dirty="0" err="1">
                <a:solidFill>
                  <a:srgbClr val="000000"/>
                </a:solidFill>
                <a:latin typeface="Tw Cen MT"/>
              </a:rPr>
              <a:t>trên</a:t>
            </a:r>
            <a:r>
              <a:rPr lang="en-US" sz="2900" b="0" strike="noStrike" spc="-1" dirty="0">
                <a:solidFill>
                  <a:srgbClr val="000000"/>
                </a:solidFill>
                <a:latin typeface="Tw Cen MT"/>
              </a:rPr>
              <a:t> </a:t>
            </a:r>
            <a:r>
              <a:rPr lang="en-US" sz="2900" b="0" strike="noStrike" spc="-1" dirty="0" err="1">
                <a:solidFill>
                  <a:srgbClr val="000000"/>
                </a:solidFill>
                <a:latin typeface="Tw Cen MT"/>
              </a:rPr>
              <a:t>một</a:t>
            </a:r>
            <a:r>
              <a:rPr lang="en-US" sz="2900" b="0" strike="noStrike" spc="-1" dirty="0">
                <a:solidFill>
                  <a:srgbClr val="000000"/>
                </a:solidFill>
                <a:latin typeface="Tw Cen MT"/>
              </a:rPr>
              <a:t> </a:t>
            </a:r>
            <a:r>
              <a:rPr lang="en-US" sz="2900" b="0" strike="noStrike" spc="-1" dirty="0" err="1">
                <a:solidFill>
                  <a:srgbClr val="000000"/>
                </a:solidFill>
                <a:latin typeface="Tw Cen MT"/>
              </a:rPr>
              <a:t>máy</a:t>
            </a:r>
            <a:r>
              <a:rPr lang="en-US" sz="2900" b="0" strike="noStrike" spc="-1" dirty="0">
                <a:solidFill>
                  <a:srgbClr val="000000"/>
                </a:solidFill>
                <a:latin typeface="Tw Cen MT"/>
              </a:rPr>
              <a:t> </a:t>
            </a:r>
            <a:r>
              <a:rPr lang="en-US" sz="2900" b="0" strike="noStrike" spc="-1" dirty="0" err="1">
                <a:solidFill>
                  <a:srgbClr val="000000"/>
                </a:solidFill>
                <a:latin typeface="Tw Cen MT"/>
              </a:rPr>
              <a:t>chủ</a:t>
            </a:r>
            <a:r>
              <a:rPr lang="en-US" sz="2900" b="0" strike="noStrike" spc="-1" dirty="0">
                <a:solidFill>
                  <a:srgbClr val="000000"/>
                </a:solidFill>
                <a:latin typeface="Tw Cen MT"/>
              </a:rPr>
              <a:t>. </a:t>
            </a:r>
            <a:r>
              <a:rPr lang="en-US" sz="2900" b="0" strike="noStrike" spc="-1" dirty="0" err="1">
                <a:solidFill>
                  <a:srgbClr val="000000"/>
                </a:solidFill>
                <a:latin typeface="Tw Cen MT"/>
              </a:rPr>
              <a:t>Khi</a:t>
            </a:r>
            <a:r>
              <a:rPr lang="en-US" sz="2900" b="0" strike="noStrike" spc="-1" dirty="0">
                <a:solidFill>
                  <a:srgbClr val="000000"/>
                </a:solidFill>
                <a:latin typeface="Tw Cen MT"/>
              </a:rPr>
              <a:t> </a:t>
            </a:r>
            <a:r>
              <a:rPr lang="en-US" sz="2900" b="0" strike="noStrike" spc="-1" dirty="0" err="1">
                <a:solidFill>
                  <a:srgbClr val="000000"/>
                </a:solidFill>
                <a:latin typeface="Tw Cen MT"/>
              </a:rPr>
              <a:t>muốn</a:t>
            </a:r>
            <a:r>
              <a:rPr lang="en-US" sz="2900" b="0" strike="noStrike" spc="-1" dirty="0">
                <a:solidFill>
                  <a:srgbClr val="000000"/>
                </a:solidFill>
                <a:latin typeface="Tw Cen MT"/>
              </a:rPr>
              <a:t> </a:t>
            </a:r>
            <a:r>
              <a:rPr lang="en-US" sz="2900" b="0" strike="noStrike" spc="-1" dirty="0" err="1">
                <a:solidFill>
                  <a:srgbClr val="000000"/>
                </a:solidFill>
                <a:latin typeface="Tw Cen MT"/>
              </a:rPr>
              <a:t>mở</a:t>
            </a:r>
            <a:r>
              <a:rPr lang="en-US" sz="2900" b="0" strike="noStrike" spc="-1" dirty="0">
                <a:solidFill>
                  <a:srgbClr val="000000"/>
                </a:solidFill>
                <a:latin typeface="Tw Cen MT"/>
              </a:rPr>
              <a:t> </a:t>
            </a:r>
            <a:r>
              <a:rPr lang="en-US" sz="2900" b="0" strike="noStrike" spc="-1" dirty="0" err="1">
                <a:solidFill>
                  <a:srgbClr val="000000"/>
                </a:solidFill>
                <a:latin typeface="Tw Cen MT"/>
              </a:rPr>
              <a:t>rộng</a:t>
            </a:r>
            <a:r>
              <a:rPr lang="en-US" sz="2900" b="0" strike="noStrike" spc="-1" dirty="0">
                <a:solidFill>
                  <a:srgbClr val="000000"/>
                </a:solidFill>
                <a:latin typeface="Tw Cen MT"/>
              </a:rPr>
              <a:t>, </a:t>
            </a:r>
            <a:r>
              <a:rPr lang="en-US" sz="2900" b="0" strike="noStrike" spc="-1" dirty="0" err="1">
                <a:solidFill>
                  <a:srgbClr val="000000"/>
                </a:solidFill>
                <a:latin typeface="Tw Cen MT"/>
              </a:rPr>
              <a:t>nó</a:t>
            </a:r>
            <a:r>
              <a:rPr lang="en-US" sz="2900" b="0" strike="noStrike" spc="-1" dirty="0">
                <a:solidFill>
                  <a:srgbClr val="000000"/>
                </a:solidFill>
                <a:latin typeface="Tw Cen MT"/>
              </a:rPr>
              <a:t> </a:t>
            </a:r>
            <a:r>
              <a:rPr lang="en-US" sz="2900" b="0" strike="noStrike" spc="-1" dirty="0" err="1">
                <a:solidFill>
                  <a:srgbClr val="000000"/>
                </a:solidFill>
                <a:latin typeface="Tw Cen MT"/>
              </a:rPr>
              <a:t>khó</a:t>
            </a:r>
            <a:r>
              <a:rPr lang="en-US" sz="2900" b="0" strike="noStrike" spc="-1" dirty="0">
                <a:solidFill>
                  <a:srgbClr val="000000"/>
                </a:solidFill>
                <a:latin typeface="Tw Cen MT"/>
              </a:rPr>
              <a:t> </a:t>
            </a:r>
            <a:r>
              <a:rPr lang="en-US" sz="2900" b="0" strike="noStrike" spc="-1" dirty="0" err="1">
                <a:solidFill>
                  <a:srgbClr val="000000"/>
                </a:solidFill>
                <a:latin typeface="Tw Cen MT"/>
              </a:rPr>
              <a:t>chạy</a:t>
            </a:r>
            <a:r>
              <a:rPr lang="en-US" sz="2900" b="0" strike="noStrike" spc="-1" dirty="0">
                <a:solidFill>
                  <a:srgbClr val="000000"/>
                </a:solidFill>
                <a:latin typeface="Tw Cen MT"/>
              </a:rPr>
              <a:t> </a:t>
            </a:r>
            <a:r>
              <a:rPr lang="en-US" sz="2900" b="0" strike="noStrike" spc="-1" dirty="0" err="1">
                <a:solidFill>
                  <a:srgbClr val="000000"/>
                </a:solidFill>
                <a:latin typeface="Tw Cen MT"/>
              </a:rPr>
              <a:t>trên</a:t>
            </a:r>
            <a:r>
              <a:rPr lang="en-US" sz="2900" b="0" strike="noStrike" spc="-1" dirty="0">
                <a:solidFill>
                  <a:srgbClr val="000000"/>
                </a:solidFill>
                <a:latin typeface="Tw Cen MT"/>
              </a:rPr>
              <a:t> </a:t>
            </a:r>
            <a:r>
              <a:rPr lang="en-US" sz="2900" b="0" strike="noStrike" spc="-1" dirty="0" err="1">
                <a:solidFill>
                  <a:srgbClr val="000000"/>
                </a:solidFill>
                <a:latin typeface="Tw Cen MT"/>
              </a:rPr>
              <a:t>nhiều</a:t>
            </a:r>
            <a:r>
              <a:rPr lang="en-US" sz="2900" b="0" strike="noStrike" spc="-1" dirty="0">
                <a:solidFill>
                  <a:srgbClr val="000000"/>
                </a:solidFill>
                <a:latin typeface="Tw Cen MT"/>
              </a:rPr>
              <a:t> </a:t>
            </a:r>
            <a:r>
              <a:rPr lang="en-US" sz="2900" b="0" strike="noStrike" spc="-1" dirty="0" err="1">
                <a:solidFill>
                  <a:srgbClr val="000000"/>
                </a:solidFill>
                <a:latin typeface="Tw Cen MT"/>
              </a:rPr>
              <a:t>máy</a:t>
            </a:r>
            <a:r>
              <a:rPr lang="en-US" sz="2900" b="0" strike="noStrike" spc="-1" dirty="0">
                <a:solidFill>
                  <a:srgbClr val="000000"/>
                </a:solidFill>
                <a:latin typeface="Tw Cen MT"/>
              </a:rPr>
              <a:t> (clustering).</a:t>
            </a:r>
          </a:p>
          <a:p>
            <a:pPr>
              <a:lnSpc>
                <a:spcPct val="100000"/>
              </a:lnSpc>
              <a:spcBef>
                <a:spcPts val="700"/>
              </a:spcBef>
            </a:pPr>
            <a:endParaRPr lang="en-US" sz="2900" b="0" strike="noStrike" spc="-1" dirty="0">
              <a:solidFill>
                <a:srgbClr val="000000"/>
              </a:solidFill>
              <a:latin typeface="Tw Cen M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2"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1" strike="noStrike" spc="-1">
                <a:solidFill>
                  <a:srgbClr val="444D26"/>
                </a:solidFill>
                <a:latin typeface="Tw Cen MT"/>
              </a:rPr>
              <a:t>NoSQL </a:t>
            </a:r>
            <a:r>
              <a:rPr lang="en-US" sz="4400" b="0" strike="noStrike" spc="-1">
                <a:solidFill>
                  <a:srgbClr val="444D26"/>
                </a:solidFill>
                <a:latin typeface="Tw Cen MT"/>
              </a:rPr>
              <a:t>Database </a:t>
            </a:r>
            <a:r>
              <a:rPr lang="en-US" sz="4400" b="1" strike="noStrike" spc="-1">
                <a:solidFill>
                  <a:srgbClr val="444D26"/>
                </a:solidFill>
                <a:latin typeface="Tw Cen MT"/>
              </a:rPr>
              <a:t>or Non RDB</a:t>
            </a:r>
            <a:endParaRPr lang="en-US" sz="4400" b="0" strike="noStrike" spc="-1">
              <a:solidFill>
                <a:srgbClr val="000000"/>
              </a:solidFill>
              <a:latin typeface="Tw Cen MT"/>
            </a:endParaRPr>
          </a:p>
        </p:txBody>
      </p:sp>
      <p:sp>
        <p:nvSpPr>
          <p:cNvPr id="163" name="TextShape 2"/>
          <p:cNvSpPr txBox="1"/>
          <p:nvPr/>
        </p:nvSpPr>
        <p:spPr>
          <a:xfrm>
            <a:off x="612720" y="1600200"/>
            <a:ext cx="8152920" cy="4495320"/>
          </a:xfrm>
          <a:prstGeom prst="rect">
            <a:avLst/>
          </a:prstGeom>
          <a:noFill/>
          <a:ln>
            <a:noFill/>
          </a:ln>
        </p:spPr>
        <p:txBody>
          <a:bodyPr lIns="90000" tIns="45000" rIns="90000" bIns="45000">
            <a:normAutofit fontScale="92500"/>
          </a:bodyPr>
          <a:lstStyle/>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Dữ liệu trong NoSQL DB được lưu dưới dạng document, object…. Truy vấn dễ dàng và nhanh hơn RDBMS nhiều.</a:t>
            </a:r>
          </a:p>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NoSQL có thể làm việc rất tốt với dữ liệu dạng không có cấu trúc.</a:t>
            </a:r>
          </a:p>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Việc đổi cấu trúc dữ liệu (Thêm, xóa trường hoặc bảng) rất dễ dàng và nhanh gọn trong NoSQL.</a:t>
            </a:r>
          </a:p>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Vì không đặt nặng tính ACID của transactions và tính nhất quán của dữ liệu, NoSQL DB có thể mở rộng, chạy trên nhiều máy một cách dễ dàng.</a:t>
            </a:r>
          </a:p>
          <a:p>
            <a:pPr>
              <a:lnSpc>
                <a:spcPct val="100000"/>
              </a:lnSpc>
              <a:spcBef>
                <a:spcPts val="700"/>
              </a:spcBef>
            </a:pPr>
            <a:endParaRPr lang="en-US" sz="2900" b="0" strike="noStrike" spc="-1">
              <a:solidFill>
                <a:srgbClr val="000000"/>
              </a:solidFill>
              <a:latin typeface="Tw Cen M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0" strike="noStrike" spc="-1">
                <a:solidFill>
                  <a:srgbClr val="444D26"/>
                </a:solidFill>
                <a:latin typeface="Tw Cen MT"/>
              </a:rPr>
              <a:t>SQL vs. NoSQL Terminology</a:t>
            </a:r>
            <a:endParaRPr lang="en-US" sz="4400" b="0" strike="noStrike" spc="-1">
              <a:solidFill>
                <a:srgbClr val="000000"/>
              </a:solidFill>
              <a:latin typeface="Tw Cen MT"/>
            </a:endParaRPr>
          </a:p>
        </p:txBody>
      </p:sp>
      <p:graphicFrame>
        <p:nvGraphicFramePr>
          <p:cNvPr id="165" name="Table 2"/>
          <p:cNvGraphicFramePr/>
          <p:nvPr/>
        </p:nvGraphicFramePr>
        <p:xfrm>
          <a:off x="304920" y="1496160"/>
          <a:ext cx="8610120" cy="5056560"/>
        </p:xfrm>
        <a:graphic>
          <a:graphicData uri="http://schemas.openxmlformats.org/drawingml/2006/table">
            <a:tbl>
              <a:tblPr/>
              <a:tblGrid>
                <a:gridCol w="1721880"/>
                <a:gridCol w="1721880"/>
                <a:gridCol w="1721880"/>
                <a:gridCol w="1721880"/>
                <a:gridCol w="1722600"/>
              </a:tblGrid>
              <a:tr h="572040">
                <a:tc>
                  <a:txBody>
                    <a:bodyPr/>
                    <a:lstStyle/>
                    <a:p>
                      <a:pPr>
                        <a:lnSpc>
                          <a:spcPct val="100000"/>
                        </a:lnSpc>
                      </a:pPr>
                      <a:r>
                        <a:rPr lang="en-US" sz="1300" b="0" strike="noStrike" spc="-1">
                          <a:solidFill>
                            <a:srgbClr val="000000"/>
                          </a:solidFill>
                          <a:latin typeface="AmazonEmberBold"/>
                        </a:rPr>
                        <a:t>SQL</a:t>
                      </a:r>
                      <a:r>
                        <a:t/>
                      </a:r>
                      <a:b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AmazonEmberBold"/>
                        </a:rPr>
                        <a:t>MongoDB (NoSQL)</a:t>
                      </a: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AmazonEmberBold"/>
                        </a:rPr>
                        <a:t>DynamoDB (NoSQL)</a:t>
                      </a: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AmazonEmberBold"/>
                        </a:rPr>
                        <a:t>Cassandra (NoSQL)</a:t>
                      </a: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AmazonEmberBold"/>
                        </a:rPr>
                        <a:t>Couchbase (NoSQL)</a:t>
                      </a:r>
                      <a:endParaRPr lang="en-US" sz="1300" b="0" strike="noStrike" spc="-1">
                        <a:latin typeface="Arial"/>
                      </a:endParaRPr>
                    </a:p>
                  </a:txBody>
                  <a:tcPr marL="54000" marR="54000">
                    <a:solidFill>
                      <a:srgbClr val="FFFFFF"/>
                    </a:solidFill>
                  </a:tcPr>
                </a:tc>
              </a:tr>
              <a:tr h="342720">
                <a:tc>
                  <a:txBody>
                    <a:bodyPr/>
                    <a:lstStyle/>
                    <a:p>
                      <a:pPr>
                        <a:lnSpc>
                          <a:spcPct val="100000"/>
                        </a:lnSpc>
                      </a:pPr>
                      <a:r>
                        <a:rPr lang="en-US" sz="1300" b="0" strike="noStrike" spc="-1">
                          <a:solidFill>
                            <a:srgbClr val="000000"/>
                          </a:solidFill>
                          <a:latin typeface="Tw Cen MT"/>
                        </a:rPr>
                        <a:t>Table</a:t>
                      </a:r>
                      <a:endParaRPr lang="en-US" sz="1300" b="0" strike="noStrike" spc="-1">
                        <a:latin typeface="Arial"/>
                      </a:endParaRPr>
                    </a:p>
                  </a:txBody>
                  <a:tcPr marL="54000" marR="54000">
                    <a:solidFill>
                      <a:srgbClr val="F7F7F7"/>
                    </a:solidFill>
                  </a:tcPr>
                </a:tc>
                <a:tc>
                  <a:txBody>
                    <a:bodyPr/>
                    <a:lstStyle/>
                    <a:p>
                      <a:pPr>
                        <a:lnSpc>
                          <a:spcPct val="100000"/>
                        </a:lnSpc>
                      </a:pPr>
                      <a:r>
                        <a:rPr lang="en-US" sz="1300" b="0" strike="noStrike" spc="-1">
                          <a:solidFill>
                            <a:srgbClr val="000000"/>
                          </a:solidFill>
                          <a:latin typeface="Tw Cen MT"/>
                        </a:rPr>
                        <a:t>Collection</a:t>
                      </a:r>
                      <a:endParaRPr lang="en-US" sz="1300" b="0" strike="noStrike" spc="-1">
                        <a:latin typeface="Arial"/>
                      </a:endParaRPr>
                    </a:p>
                  </a:txBody>
                  <a:tcPr marL="54000" marR="54000">
                    <a:solidFill>
                      <a:srgbClr val="F7F7F7"/>
                    </a:solidFill>
                  </a:tcPr>
                </a:tc>
                <a:tc>
                  <a:txBody>
                    <a:bodyPr/>
                    <a:lstStyle/>
                    <a:p>
                      <a:pPr>
                        <a:lnSpc>
                          <a:spcPct val="100000"/>
                        </a:lnSpc>
                      </a:pPr>
                      <a:r>
                        <a:rPr lang="en-US" sz="1300" b="0" strike="noStrike" spc="-1">
                          <a:solidFill>
                            <a:srgbClr val="000000"/>
                          </a:solidFill>
                          <a:latin typeface="Tw Cen MT"/>
                        </a:rPr>
                        <a:t>Table</a:t>
                      </a:r>
                      <a:endParaRPr lang="en-US" sz="1300" b="0" strike="noStrike" spc="-1">
                        <a:latin typeface="Arial"/>
                      </a:endParaRPr>
                    </a:p>
                  </a:txBody>
                  <a:tcPr marL="54000" marR="54000">
                    <a:solidFill>
                      <a:srgbClr val="F7F7F7"/>
                    </a:solidFill>
                  </a:tcPr>
                </a:tc>
                <a:tc>
                  <a:txBody>
                    <a:bodyPr/>
                    <a:lstStyle/>
                    <a:p>
                      <a:pPr>
                        <a:lnSpc>
                          <a:spcPct val="100000"/>
                        </a:lnSpc>
                      </a:pPr>
                      <a:r>
                        <a:rPr lang="en-US" sz="1300" b="0" strike="noStrike" spc="-1">
                          <a:solidFill>
                            <a:srgbClr val="000000"/>
                          </a:solidFill>
                          <a:latin typeface="Tw Cen MT"/>
                        </a:rPr>
                        <a:t>Table</a:t>
                      </a:r>
                      <a:endParaRPr lang="en-US" sz="1300" b="0" strike="noStrike" spc="-1">
                        <a:latin typeface="Arial"/>
                      </a:endParaRPr>
                    </a:p>
                  </a:txBody>
                  <a:tcPr marL="54000" marR="54000">
                    <a:solidFill>
                      <a:srgbClr val="F7F7F7"/>
                    </a:solidFill>
                  </a:tcPr>
                </a:tc>
                <a:tc>
                  <a:txBody>
                    <a:bodyPr/>
                    <a:lstStyle/>
                    <a:p>
                      <a:pPr>
                        <a:lnSpc>
                          <a:spcPct val="100000"/>
                        </a:lnSpc>
                      </a:pPr>
                      <a:r>
                        <a:rPr lang="en-US" sz="1300" b="0" strike="noStrike" spc="-1">
                          <a:solidFill>
                            <a:srgbClr val="000000"/>
                          </a:solidFill>
                          <a:latin typeface="Tw Cen MT"/>
                        </a:rPr>
                        <a:t>Data bucket</a:t>
                      </a:r>
                      <a:endParaRPr lang="en-US" sz="1300" b="0" strike="noStrike" spc="-1">
                        <a:latin typeface="Arial"/>
                      </a:endParaRPr>
                    </a:p>
                  </a:txBody>
                  <a:tcPr marL="54000" marR="54000">
                    <a:solidFill>
                      <a:srgbClr val="F7F7F7"/>
                    </a:solidFill>
                  </a:tcPr>
                </a:tc>
              </a:tr>
              <a:tr h="564480">
                <a:tc>
                  <a:txBody>
                    <a:bodyPr/>
                    <a:lstStyle/>
                    <a:p>
                      <a:pPr>
                        <a:lnSpc>
                          <a:spcPct val="100000"/>
                        </a:lnSpc>
                      </a:pPr>
                      <a:r>
                        <a:rPr lang="en-US" sz="1300" b="0" strike="noStrike" spc="-1">
                          <a:solidFill>
                            <a:srgbClr val="000000"/>
                          </a:solidFill>
                          <a:latin typeface="Tw Cen MT"/>
                        </a:rPr>
                        <a:t>Row</a:t>
                      </a: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Tw Cen MT"/>
                        </a:rPr>
                        <a:t>Document</a:t>
                      </a:r>
                      <a:r>
                        <a:t/>
                      </a:r>
                      <a:b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Tw Cen MT"/>
                        </a:rPr>
                        <a:t>Item</a:t>
                      </a: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Tw Cen MT"/>
                        </a:rPr>
                        <a:t>Row</a:t>
                      </a: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Tw Cen MT"/>
                        </a:rPr>
                        <a:t>Document</a:t>
                      </a:r>
                      <a:endParaRPr lang="en-US" sz="1300" b="0" strike="noStrike" spc="-1">
                        <a:latin typeface="Arial"/>
                      </a:endParaRPr>
                    </a:p>
                  </a:txBody>
                  <a:tcPr marL="54000" marR="54000">
                    <a:solidFill>
                      <a:srgbClr val="FFFFFF"/>
                    </a:solidFill>
                  </a:tcPr>
                </a:tc>
              </a:tr>
              <a:tr h="564480">
                <a:tc>
                  <a:txBody>
                    <a:bodyPr/>
                    <a:lstStyle/>
                    <a:p>
                      <a:pPr>
                        <a:lnSpc>
                          <a:spcPct val="100000"/>
                        </a:lnSpc>
                      </a:pPr>
                      <a:r>
                        <a:rPr lang="en-US" sz="1300" b="0" strike="noStrike" spc="-1">
                          <a:solidFill>
                            <a:srgbClr val="000000"/>
                          </a:solidFill>
                          <a:latin typeface="Tw Cen MT"/>
                        </a:rPr>
                        <a:t>Column</a:t>
                      </a:r>
                      <a:r>
                        <a:t/>
                      </a:r>
                      <a:br/>
                      <a:endParaRPr lang="en-US" sz="1300" b="0" strike="noStrike" spc="-1">
                        <a:latin typeface="Arial"/>
                      </a:endParaRPr>
                    </a:p>
                  </a:txBody>
                  <a:tcPr marL="54000" marR="54000">
                    <a:solidFill>
                      <a:srgbClr val="F7F7F7"/>
                    </a:solidFill>
                  </a:tcPr>
                </a:tc>
                <a:tc>
                  <a:txBody>
                    <a:bodyPr/>
                    <a:lstStyle/>
                    <a:p>
                      <a:pPr>
                        <a:lnSpc>
                          <a:spcPct val="100000"/>
                        </a:lnSpc>
                      </a:pPr>
                      <a:r>
                        <a:rPr lang="en-US" sz="1300" b="0" strike="noStrike" spc="-1">
                          <a:solidFill>
                            <a:srgbClr val="000000"/>
                          </a:solidFill>
                          <a:latin typeface="Tw Cen MT"/>
                        </a:rPr>
                        <a:t>Field</a:t>
                      </a:r>
                      <a:endParaRPr lang="en-US" sz="1300" b="0" strike="noStrike" spc="-1">
                        <a:latin typeface="Arial"/>
                      </a:endParaRPr>
                    </a:p>
                  </a:txBody>
                  <a:tcPr marL="54000" marR="54000">
                    <a:solidFill>
                      <a:srgbClr val="F7F7F7"/>
                    </a:solidFill>
                  </a:tcPr>
                </a:tc>
                <a:tc>
                  <a:txBody>
                    <a:bodyPr/>
                    <a:lstStyle/>
                    <a:p>
                      <a:pPr>
                        <a:lnSpc>
                          <a:spcPct val="100000"/>
                        </a:lnSpc>
                      </a:pPr>
                      <a:r>
                        <a:rPr lang="en-US" sz="1300" b="0" strike="noStrike" spc="-1">
                          <a:solidFill>
                            <a:srgbClr val="000000"/>
                          </a:solidFill>
                          <a:latin typeface="Tw Cen MT"/>
                        </a:rPr>
                        <a:t>Attribute</a:t>
                      </a:r>
                      <a:endParaRPr lang="en-US" sz="1300" b="0" strike="noStrike" spc="-1">
                        <a:latin typeface="Arial"/>
                      </a:endParaRPr>
                    </a:p>
                  </a:txBody>
                  <a:tcPr marL="54000" marR="54000">
                    <a:solidFill>
                      <a:srgbClr val="F7F7F7"/>
                    </a:solidFill>
                  </a:tcPr>
                </a:tc>
                <a:tc>
                  <a:txBody>
                    <a:bodyPr/>
                    <a:lstStyle/>
                    <a:p>
                      <a:pPr>
                        <a:lnSpc>
                          <a:spcPct val="100000"/>
                        </a:lnSpc>
                      </a:pPr>
                      <a:r>
                        <a:rPr lang="en-US" sz="1300" b="0" strike="noStrike" spc="-1">
                          <a:solidFill>
                            <a:srgbClr val="000000"/>
                          </a:solidFill>
                          <a:latin typeface="Tw Cen MT"/>
                        </a:rPr>
                        <a:t>Column</a:t>
                      </a:r>
                      <a:endParaRPr lang="en-US" sz="1300" b="0" strike="noStrike" spc="-1">
                        <a:latin typeface="Arial"/>
                      </a:endParaRPr>
                    </a:p>
                  </a:txBody>
                  <a:tcPr marL="54000" marR="54000">
                    <a:solidFill>
                      <a:srgbClr val="F7F7F7"/>
                    </a:solidFill>
                  </a:tcPr>
                </a:tc>
                <a:tc>
                  <a:txBody>
                    <a:bodyPr/>
                    <a:lstStyle/>
                    <a:p>
                      <a:pPr>
                        <a:lnSpc>
                          <a:spcPct val="100000"/>
                        </a:lnSpc>
                      </a:pPr>
                      <a:r>
                        <a:rPr lang="en-US" sz="1300" b="0" strike="noStrike" spc="-1">
                          <a:solidFill>
                            <a:srgbClr val="000000"/>
                          </a:solidFill>
                          <a:latin typeface="Tw Cen MT"/>
                        </a:rPr>
                        <a:t>Field</a:t>
                      </a:r>
                      <a:endParaRPr lang="en-US" sz="1300" b="0" strike="noStrike" spc="-1">
                        <a:latin typeface="Arial"/>
                      </a:endParaRPr>
                    </a:p>
                  </a:txBody>
                  <a:tcPr marL="54000" marR="54000">
                    <a:solidFill>
                      <a:srgbClr val="F7F7F7"/>
                    </a:solidFill>
                  </a:tcPr>
                </a:tc>
              </a:tr>
              <a:tr h="564480">
                <a:tc>
                  <a:txBody>
                    <a:bodyPr/>
                    <a:lstStyle/>
                    <a:p>
                      <a:pPr>
                        <a:lnSpc>
                          <a:spcPct val="100000"/>
                        </a:lnSpc>
                      </a:pPr>
                      <a:r>
                        <a:rPr lang="en-US" sz="1300" b="0" strike="noStrike" spc="-1">
                          <a:solidFill>
                            <a:srgbClr val="000000"/>
                          </a:solidFill>
                          <a:latin typeface="Tw Cen MT"/>
                        </a:rPr>
                        <a:t>Primary key</a:t>
                      </a:r>
                      <a:r>
                        <a:t/>
                      </a:r>
                      <a:b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Tw Cen MT"/>
                        </a:rPr>
                        <a:t>ObjectId</a:t>
                      </a:r>
                      <a:r>
                        <a:t/>
                      </a:r>
                      <a:b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Tw Cen MT"/>
                        </a:rPr>
                        <a:t>Primary key</a:t>
                      </a: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Tw Cen MT"/>
                        </a:rPr>
                        <a:t>Primary key</a:t>
                      </a: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Tw Cen MT"/>
                        </a:rPr>
                        <a:t>Document ID</a:t>
                      </a:r>
                      <a:endParaRPr lang="en-US" sz="1300" b="0" strike="noStrike" spc="-1">
                        <a:latin typeface="Arial"/>
                      </a:endParaRPr>
                    </a:p>
                  </a:txBody>
                  <a:tcPr marL="54000" marR="54000">
                    <a:solidFill>
                      <a:srgbClr val="FFFFFF"/>
                    </a:solidFill>
                  </a:tcPr>
                </a:tc>
              </a:tr>
              <a:tr h="564480">
                <a:tc>
                  <a:txBody>
                    <a:bodyPr/>
                    <a:lstStyle/>
                    <a:p>
                      <a:pPr>
                        <a:lnSpc>
                          <a:spcPct val="100000"/>
                        </a:lnSpc>
                      </a:pPr>
                      <a:r>
                        <a:rPr lang="en-US" sz="1300" b="0" strike="noStrike" spc="-1">
                          <a:solidFill>
                            <a:srgbClr val="000000"/>
                          </a:solidFill>
                          <a:latin typeface="Tw Cen MT"/>
                        </a:rPr>
                        <a:t>Index</a:t>
                      </a:r>
                      <a:endParaRPr lang="en-US" sz="1300" b="0" strike="noStrike" spc="-1">
                        <a:latin typeface="Arial"/>
                      </a:endParaRPr>
                    </a:p>
                  </a:txBody>
                  <a:tcPr marL="54000" marR="54000">
                    <a:solidFill>
                      <a:srgbClr val="F7F7F7"/>
                    </a:solidFill>
                  </a:tcPr>
                </a:tc>
                <a:tc>
                  <a:txBody>
                    <a:bodyPr/>
                    <a:lstStyle/>
                    <a:p>
                      <a:pPr>
                        <a:lnSpc>
                          <a:spcPct val="100000"/>
                        </a:lnSpc>
                      </a:pPr>
                      <a:r>
                        <a:rPr lang="en-US" sz="1300" b="0" strike="noStrike" spc="-1">
                          <a:solidFill>
                            <a:srgbClr val="000000"/>
                          </a:solidFill>
                          <a:latin typeface="Tw Cen MT"/>
                        </a:rPr>
                        <a:t>Index</a:t>
                      </a:r>
                      <a:endParaRPr lang="en-US" sz="1300" b="0" strike="noStrike" spc="-1">
                        <a:latin typeface="Arial"/>
                      </a:endParaRPr>
                    </a:p>
                  </a:txBody>
                  <a:tcPr marL="54000" marR="54000">
                    <a:solidFill>
                      <a:srgbClr val="F7F7F7"/>
                    </a:solidFill>
                  </a:tcPr>
                </a:tc>
                <a:tc>
                  <a:txBody>
                    <a:bodyPr/>
                    <a:lstStyle/>
                    <a:p>
                      <a:pPr>
                        <a:lnSpc>
                          <a:spcPct val="100000"/>
                        </a:lnSpc>
                      </a:pPr>
                      <a:r>
                        <a:rPr lang="en-US" sz="1300" b="0" strike="noStrike" spc="-1">
                          <a:solidFill>
                            <a:srgbClr val="000000"/>
                          </a:solidFill>
                          <a:latin typeface="Tw Cen MT"/>
                        </a:rPr>
                        <a:t>Secondary index</a:t>
                      </a:r>
                      <a:endParaRPr lang="en-US" sz="1300" b="0" strike="noStrike" spc="-1">
                        <a:latin typeface="Arial"/>
                      </a:endParaRPr>
                    </a:p>
                  </a:txBody>
                  <a:tcPr marL="54000" marR="54000">
                    <a:solidFill>
                      <a:srgbClr val="F7F7F7"/>
                    </a:solidFill>
                  </a:tcPr>
                </a:tc>
                <a:tc>
                  <a:txBody>
                    <a:bodyPr/>
                    <a:lstStyle/>
                    <a:p>
                      <a:pPr>
                        <a:lnSpc>
                          <a:spcPct val="100000"/>
                        </a:lnSpc>
                      </a:pPr>
                      <a:r>
                        <a:rPr lang="en-US" sz="1300" b="0" strike="noStrike" spc="-1">
                          <a:solidFill>
                            <a:srgbClr val="000000"/>
                          </a:solidFill>
                          <a:latin typeface="Tw Cen MT"/>
                        </a:rPr>
                        <a:t>Index</a:t>
                      </a:r>
                      <a:r>
                        <a:t/>
                      </a:r>
                      <a:br/>
                      <a:endParaRPr lang="en-US" sz="1300" b="0" strike="noStrike" spc="-1">
                        <a:latin typeface="Arial"/>
                      </a:endParaRPr>
                    </a:p>
                  </a:txBody>
                  <a:tcPr marL="54000" marR="54000">
                    <a:solidFill>
                      <a:srgbClr val="F7F7F7"/>
                    </a:solidFill>
                  </a:tcPr>
                </a:tc>
                <a:tc>
                  <a:txBody>
                    <a:bodyPr/>
                    <a:lstStyle/>
                    <a:p>
                      <a:pPr>
                        <a:lnSpc>
                          <a:spcPct val="100000"/>
                        </a:lnSpc>
                      </a:pPr>
                      <a:r>
                        <a:rPr lang="en-US" sz="1300" b="0" strike="noStrike" spc="-1">
                          <a:solidFill>
                            <a:srgbClr val="000000"/>
                          </a:solidFill>
                          <a:latin typeface="Tw Cen MT"/>
                        </a:rPr>
                        <a:t>Index</a:t>
                      </a:r>
                      <a:r>
                        <a:t/>
                      </a:r>
                      <a:br/>
                      <a:endParaRPr lang="en-US" sz="1300" b="0" strike="noStrike" spc="-1">
                        <a:latin typeface="Arial"/>
                      </a:endParaRPr>
                    </a:p>
                  </a:txBody>
                  <a:tcPr marL="54000" marR="54000">
                    <a:solidFill>
                      <a:srgbClr val="F7F7F7"/>
                    </a:solidFill>
                  </a:tcPr>
                </a:tc>
              </a:tr>
              <a:tr h="564480">
                <a:tc>
                  <a:txBody>
                    <a:bodyPr/>
                    <a:lstStyle/>
                    <a:p>
                      <a:pPr>
                        <a:lnSpc>
                          <a:spcPct val="100000"/>
                        </a:lnSpc>
                      </a:pPr>
                      <a:r>
                        <a:rPr lang="en-US" sz="1300" b="0" strike="noStrike" spc="-1">
                          <a:solidFill>
                            <a:srgbClr val="000000"/>
                          </a:solidFill>
                          <a:latin typeface="Tw Cen MT"/>
                        </a:rPr>
                        <a:t>View</a:t>
                      </a: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Tw Cen MT"/>
                        </a:rPr>
                        <a:t>View</a:t>
                      </a: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Tw Cen MT"/>
                        </a:rPr>
                        <a:t>Global secondary index</a:t>
                      </a: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Tw Cen MT"/>
                        </a:rPr>
                        <a:t>Materialized view</a:t>
                      </a: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Tw Cen MT"/>
                        </a:rPr>
                        <a:t>View</a:t>
                      </a:r>
                      <a:endParaRPr lang="en-US" sz="1300" b="0" strike="noStrike" spc="-1">
                        <a:latin typeface="Arial"/>
                      </a:endParaRPr>
                    </a:p>
                  </a:txBody>
                  <a:tcPr marL="54000" marR="54000">
                    <a:solidFill>
                      <a:srgbClr val="FFFFFF"/>
                    </a:solidFill>
                  </a:tcPr>
                </a:tc>
              </a:tr>
              <a:tr h="755640">
                <a:tc>
                  <a:txBody>
                    <a:bodyPr/>
                    <a:lstStyle/>
                    <a:p>
                      <a:pPr>
                        <a:lnSpc>
                          <a:spcPct val="100000"/>
                        </a:lnSpc>
                      </a:pPr>
                      <a:r>
                        <a:rPr lang="en-US" sz="1300" b="0" strike="noStrike" spc="-1">
                          <a:solidFill>
                            <a:srgbClr val="000000"/>
                          </a:solidFill>
                          <a:latin typeface="Tw Cen MT"/>
                        </a:rPr>
                        <a:t>Nested table or object</a:t>
                      </a:r>
                      <a:r>
                        <a:t/>
                      </a:r>
                      <a:br/>
                      <a:endParaRPr lang="en-US" sz="1300" b="0" strike="noStrike" spc="-1">
                        <a:latin typeface="Arial"/>
                      </a:endParaRPr>
                    </a:p>
                  </a:txBody>
                  <a:tcPr marL="54000" marR="54000">
                    <a:solidFill>
                      <a:srgbClr val="F7F7F7"/>
                    </a:solidFill>
                  </a:tcPr>
                </a:tc>
                <a:tc>
                  <a:txBody>
                    <a:bodyPr/>
                    <a:lstStyle/>
                    <a:p>
                      <a:pPr>
                        <a:lnSpc>
                          <a:spcPct val="100000"/>
                        </a:lnSpc>
                      </a:pPr>
                      <a:r>
                        <a:rPr lang="en-US" sz="1300" b="0" strike="noStrike" spc="-1">
                          <a:solidFill>
                            <a:srgbClr val="000000"/>
                          </a:solidFill>
                          <a:latin typeface="Tw Cen MT"/>
                        </a:rPr>
                        <a:t>Embedded document</a:t>
                      </a:r>
                      <a:endParaRPr lang="en-US" sz="1300" b="0" strike="noStrike" spc="-1">
                        <a:latin typeface="Arial"/>
                      </a:endParaRPr>
                    </a:p>
                  </a:txBody>
                  <a:tcPr marL="54000" marR="54000">
                    <a:solidFill>
                      <a:srgbClr val="F7F7F7"/>
                    </a:solidFill>
                  </a:tcPr>
                </a:tc>
                <a:tc>
                  <a:txBody>
                    <a:bodyPr/>
                    <a:lstStyle/>
                    <a:p>
                      <a:pPr>
                        <a:lnSpc>
                          <a:spcPct val="100000"/>
                        </a:lnSpc>
                      </a:pPr>
                      <a:r>
                        <a:rPr lang="en-US" sz="1300" b="0" strike="noStrike" spc="-1">
                          <a:solidFill>
                            <a:srgbClr val="000000"/>
                          </a:solidFill>
                          <a:latin typeface="Tw Cen MT"/>
                        </a:rPr>
                        <a:t>Map</a:t>
                      </a:r>
                      <a:endParaRPr lang="en-US" sz="1300" b="0" strike="noStrike" spc="-1">
                        <a:latin typeface="Arial"/>
                      </a:endParaRPr>
                    </a:p>
                  </a:txBody>
                  <a:tcPr marL="54000" marR="54000">
                    <a:solidFill>
                      <a:srgbClr val="F7F7F7"/>
                    </a:solidFill>
                  </a:tcPr>
                </a:tc>
                <a:tc>
                  <a:txBody>
                    <a:bodyPr/>
                    <a:lstStyle/>
                    <a:p>
                      <a:pPr>
                        <a:lnSpc>
                          <a:spcPct val="100000"/>
                        </a:lnSpc>
                      </a:pPr>
                      <a:r>
                        <a:rPr lang="en-US" sz="1300" b="0" strike="noStrike" spc="-1">
                          <a:solidFill>
                            <a:srgbClr val="000000"/>
                          </a:solidFill>
                          <a:latin typeface="Tw Cen MT"/>
                        </a:rPr>
                        <a:t>Map</a:t>
                      </a:r>
                      <a:endParaRPr lang="en-US" sz="1300" b="0" strike="noStrike" spc="-1">
                        <a:latin typeface="Arial"/>
                      </a:endParaRPr>
                    </a:p>
                  </a:txBody>
                  <a:tcPr marL="54000" marR="54000">
                    <a:solidFill>
                      <a:srgbClr val="F7F7F7"/>
                    </a:solidFill>
                  </a:tcPr>
                </a:tc>
                <a:tc>
                  <a:txBody>
                    <a:bodyPr/>
                    <a:lstStyle/>
                    <a:p>
                      <a:pPr>
                        <a:lnSpc>
                          <a:spcPct val="100000"/>
                        </a:lnSpc>
                      </a:pPr>
                      <a:r>
                        <a:rPr lang="en-US" sz="1300" b="0" strike="noStrike" spc="-1">
                          <a:solidFill>
                            <a:srgbClr val="000000"/>
                          </a:solidFill>
                          <a:latin typeface="Tw Cen MT"/>
                        </a:rPr>
                        <a:t>Map</a:t>
                      </a:r>
                      <a:endParaRPr lang="en-US" sz="1300" b="0" strike="noStrike" spc="-1">
                        <a:latin typeface="Arial"/>
                      </a:endParaRPr>
                    </a:p>
                  </a:txBody>
                  <a:tcPr marL="54000" marR="54000">
                    <a:solidFill>
                      <a:srgbClr val="F7F7F7"/>
                    </a:solidFill>
                  </a:tcPr>
                </a:tc>
              </a:tr>
              <a:tr h="563760">
                <a:tc>
                  <a:txBody>
                    <a:bodyPr/>
                    <a:lstStyle/>
                    <a:p>
                      <a:pPr>
                        <a:lnSpc>
                          <a:spcPct val="100000"/>
                        </a:lnSpc>
                      </a:pPr>
                      <a:r>
                        <a:rPr lang="en-US" sz="1300" b="0" strike="noStrike" spc="-1">
                          <a:solidFill>
                            <a:srgbClr val="000000"/>
                          </a:solidFill>
                          <a:latin typeface="Tw Cen MT"/>
                        </a:rPr>
                        <a:t>Array</a:t>
                      </a:r>
                      <a:r>
                        <a:t/>
                      </a:r>
                      <a:b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Tw Cen MT"/>
                        </a:rPr>
                        <a:t>Array</a:t>
                      </a: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Tw Cen MT"/>
                        </a:rPr>
                        <a:t>List</a:t>
                      </a: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Tw Cen MT"/>
                        </a:rPr>
                        <a:t>List</a:t>
                      </a:r>
                      <a:endParaRPr lang="en-US" sz="1300" b="0" strike="noStrike" spc="-1">
                        <a:latin typeface="Arial"/>
                      </a:endParaRPr>
                    </a:p>
                  </a:txBody>
                  <a:tcPr marL="54000" marR="54000">
                    <a:solidFill>
                      <a:srgbClr val="FFFFFF"/>
                    </a:solidFill>
                  </a:tcPr>
                </a:tc>
                <a:tc>
                  <a:txBody>
                    <a:bodyPr/>
                    <a:lstStyle/>
                    <a:p>
                      <a:pPr>
                        <a:lnSpc>
                          <a:spcPct val="100000"/>
                        </a:lnSpc>
                      </a:pPr>
                      <a:r>
                        <a:rPr lang="en-US" sz="1300" b="0" strike="noStrike" spc="-1">
                          <a:solidFill>
                            <a:srgbClr val="000000"/>
                          </a:solidFill>
                          <a:latin typeface="Tw Cen MT"/>
                        </a:rPr>
                        <a:t>List</a:t>
                      </a:r>
                      <a:endParaRPr lang="en-US" sz="1300" b="0" strike="noStrike" spc="-1">
                        <a:latin typeface="Arial"/>
                      </a:endParaRPr>
                    </a:p>
                  </a:txBody>
                  <a:tcPr marL="54000" marR="54000">
                    <a:solidFill>
                      <a:srgbClr val="FFFFFF"/>
                    </a:solidFill>
                  </a:tcPr>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612720" y="228600"/>
            <a:ext cx="8152920" cy="990360"/>
          </a:xfrm>
          <a:prstGeom prst="rect">
            <a:avLst/>
          </a:prstGeom>
          <a:noFill/>
          <a:ln>
            <a:noFill/>
          </a:ln>
        </p:spPr>
        <p:txBody>
          <a:bodyPr lIns="90000" tIns="45000" rIns="90000" bIns="45000" anchor="ctr">
            <a:normAutofit lnSpcReduction="10000"/>
          </a:bodyPr>
          <a:lstStyle/>
          <a:p>
            <a:pPr>
              <a:lnSpc>
                <a:spcPct val="100000"/>
              </a:lnSpc>
            </a:pPr>
            <a:r>
              <a:rPr lang="en-US" sz="3200" b="0" strike="noStrike" spc="-1">
                <a:solidFill>
                  <a:srgbClr val="444D26"/>
                </a:solidFill>
                <a:latin typeface="Tw Cen MT"/>
              </a:rPr>
              <a:t>NoSQL classification base on data structures: </a:t>
            </a:r>
            <a:endParaRPr lang="en-US" sz="3200" b="0" strike="noStrike" spc="-1">
              <a:solidFill>
                <a:srgbClr val="000000"/>
              </a:solidFill>
              <a:latin typeface="Tw Cen MT"/>
            </a:endParaRPr>
          </a:p>
        </p:txBody>
      </p:sp>
      <p:sp>
        <p:nvSpPr>
          <p:cNvPr id="167" name="TextShape 2"/>
          <p:cNvSpPr txBox="1"/>
          <p:nvPr/>
        </p:nvSpPr>
        <p:spPr>
          <a:xfrm>
            <a:off x="612720" y="1600200"/>
            <a:ext cx="8152920" cy="4495320"/>
          </a:xfrm>
          <a:prstGeom prst="rect">
            <a:avLst/>
          </a:prstGeom>
          <a:noFill/>
          <a:ln>
            <a:noFill/>
          </a:ln>
        </p:spPr>
        <p:txBody>
          <a:bodyPr lIns="90000" tIns="45000" rIns="90000" bIns="45000"/>
          <a:lstStyle/>
          <a:p>
            <a:pPr marL="320040" indent="-319680">
              <a:lnSpc>
                <a:spcPct val="100000"/>
              </a:lnSpc>
              <a:spcBef>
                <a:spcPts val="700"/>
              </a:spcBef>
              <a:buClr>
                <a:srgbClr val="F3A447"/>
              </a:buClr>
              <a:buSzPct val="60000"/>
              <a:buFont typeface="Wingdings" charset="2"/>
              <a:buChar char=""/>
            </a:pPr>
            <a:r>
              <a:rPr lang="en-US" sz="2400" b="0" strike="noStrike" spc="-1">
                <a:solidFill>
                  <a:srgbClr val="000000"/>
                </a:solidFill>
                <a:latin typeface="Tw Cen MT"/>
              </a:rPr>
              <a:t>Key-Value (in-memory) Database</a:t>
            </a:r>
          </a:p>
          <a:p>
            <a:pPr marL="320040" indent="-319680">
              <a:lnSpc>
                <a:spcPct val="100000"/>
              </a:lnSpc>
              <a:spcBef>
                <a:spcPts val="700"/>
              </a:spcBef>
              <a:buClr>
                <a:srgbClr val="F3A447"/>
              </a:buClr>
              <a:buSzPct val="60000"/>
              <a:buFont typeface="Wingdings" charset="2"/>
              <a:buChar char=""/>
            </a:pPr>
            <a:r>
              <a:rPr lang="en-US" sz="2400" b="0" strike="noStrike" spc="-1">
                <a:solidFill>
                  <a:srgbClr val="000000"/>
                </a:solidFill>
                <a:latin typeface="Tw Cen MT"/>
              </a:rPr>
              <a:t>Document Database</a:t>
            </a:r>
          </a:p>
          <a:p>
            <a:pPr marL="320040" indent="-319680">
              <a:lnSpc>
                <a:spcPct val="100000"/>
              </a:lnSpc>
              <a:spcBef>
                <a:spcPts val="700"/>
              </a:spcBef>
              <a:buClr>
                <a:srgbClr val="F3A447"/>
              </a:buClr>
              <a:buSzPct val="60000"/>
              <a:buFont typeface="Wingdings" charset="2"/>
              <a:buChar char=""/>
            </a:pPr>
            <a:r>
              <a:rPr lang="en-US" sz="2400" b="0" strike="noStrike" spc="-1">
                <a:solidFill>
                  <a:srgbClr val="000000"/>
                </a:solidFill>
                <a:latin typeface="Tw Cen MT"/>
              </a:rPr>
              <a:t>Column-Family (wide column, columnar) Database</a:t>
            </a:r>
          </a:p>
          <a:p>
            <a:pPr marL="320040" indent="-319680">
              <a:lnSpc>
                <a:spcPct val="100000"/>
              </a:lnSpc>
              <a:spcBef>
                <a:spcPts val="700"/>
              </a:spcBef>
              <a:buClr>
                <a:srgbClr val="F3A447"/>
              </a:buClr>
              <a:buSzPct val="60000"/>
              <a:buFont typeface="Wingdings" charset="2"/>
              <a:buChar char=""/>
            </a:pPr>
            <a:r>
              <a:rPr lang="en-US" sz="2400" b="0" strike="noStrike" spc="-1">
                <a:solidFill>
                  <a:srgbClr val="000000"/>
                </a:solidFill>
                <a:latin typeface="Tw Cen MT"/>
              </a:rPr>
              <a:t>Graph Database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612720" y="228600"/>
            <a:ext cx="8152920" cy="990360"/>
          </a:xfrm>
          <a:prstGeom prst="rect">
            <a:avLst/>
          </a:prstGeom>
          <a:noFill/>
          <a:ln>
            <a:noFill/>
          </a:ln>
        </p:spPr>
        <p:txBody>
          <a:bodyPr lIns="90000" tIns="45000" rIns="90000" bIns="45000" anchor="ctr"/>
          <a:lstStyle/>
          <a:p>
            <a:pPr>
              <a:lnSpc>
                <a:spcPct val="100000"/>
              </a:lnSpc>
            </a:pPr>
            <a:r>
              <a:rPr lang="en-US" sz="4400" b="0" strike="noStrike" spc="-1">
                <a:solidFill>
                  <a:srgbClr val="444D26"/>
                </a:solidFill>
                <a:latin typeface="Tw Cen MT"/>
              </a:rPr>
              <a:t>NoSQL </a:t>
            </a:r>
            <a:endParaRPr lang="en-US" sz="4400" b="0" strike="noStrike" spc="-1">
              <a:solidFill>
                <a:srgbClr val="000000"/>
              </a:solidFill>
              <a:latin typeface="Tw Cen MT"/>
            </a:endParaRPr>
          </a:p>
        </p:txBody>
      </p:sp>
      <p:pic>
        <p:nvPicPr>
          <p:cNvPr id="169" name="Content Placeholder 3"/>
          <p:cNvPicPr/>
          <p:nvPr/>
        </p:nvPicPr>
        <p:blipFill>
          <a:blip r:embed="rId3"/>
          <a:stretch/>
        </p:blipFill>
        <p:spPr>
          <a:xfrm>
            <a:off x="2781360" y="1600200"/>
            <a:ext cx="3816360" cy="4495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1" strike="noStrike" spc="-1">
                <a:solidFill>
                  <a:srgbClr val="444D26"/>
                </a:solidFill>
                <a:latin typeface="Tw Cen MT"/>
              </a:rPr>
              <a:t>Key-Value Database</a:t>
            </a:r>
            <a:endParaRPr lang="en-US" sz="4400" b="0" strike="noStrike" spc="-1">
              <a:solidFill>
                <a:srgbClr val="000000"/>
              </a:solidFill>
              <a:latin typeface="Tw Cen MT"/>
            </a:endParaRPr>
          </a:p>
        </p:txBody>
      </p:sp>
      <p:sp>
        <p:nvSpPr>
          <p:cNvPr id="171" name="TextShape 2"/>
          <p:cNvSpPr txBox="1"/>
          <p:nvPr/>
        </p:nvSpPr>
        <p:spPr>
          <a:xfrm>
            <a:off x="612720" y="1600200"/>
            <a:ext cx="8152920" cy="4495320"/>
          </a:xfrm>
          <a:prstGeom prst="rect">
            <a:avLst/>
          </a:prstGeom>
          <a:noFill/>
          <a:ln>
            <a:noFill/>
          </a:ln>
        </p:spPr>
        <p:txBody>
          <a:bodyPr lIns="90000" tIns="45000" rIns="90000" bIns="45000">
            <a:normAutofit fontScale="92500" lnSpcReduction="20000"/>
          </a:bodyPr>
          <a:lstStyle/>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Dữ liệu được lưu trữ trong database dưới dạng key-value, giống như một </a:t>
            </a:r>
            <a:r>
              <a:rPr lang="en-US" sz="2900" b="0" u="sng" strike="noStrike" spc="-1">
                <a:solidFill>
                  <a:srgbClr val="8E58B6"/>
                </a:solidFill>
                <a:uFillTx/>
                <a:latin typeface="Tw Cen MT"/>
                <a:hlinkClick r:id="rId3"/>
              </a:rPr>
              <a:t>Dictionary trong C#</a:t>
            </a:r>
            <a:r>
              <a:rPr lang="en-US" sz="2900" b="0" strike="noStrike" spc="-1">
                <a:solidFill>
                  <a:srgbClr val="000000"/>
                </a:solidFill>
                <a:latin typeface="Tw Cen MT"/>
              </a:rPr>
              <a:t>. Để truy vấn dữ liệu trong database, ta dựa vào key để lấy value ra. Các database dạng này có tốc độ truy vấn rất nhanh.</a:t>
            </a:r>
          </a:p>
          <a:p>
            <a:pPr marL="320040" indent="-319680">
              <a:lnSpc>
                <a:spcPct val="100000"/>
              </a:lnSpc>
              <a:spcBef>
                <a:spcPts val="700"/>
              </a:spcBef>
              <a:buClr>
                <a:srgbClr val="F3A447"/>
              </a:buClr>
              <a:buSzPct val="60000"/>
              <a:buFont typeface="Wingdings" charset="2"/>
              <a:buChar char=""/>
            </a:pPr>
            <a:r>
              <a:rPr lang="en-US" sz="2900" b="1" strike="noStrike" spc="-1">
                <a:solidFill>
                  <a:srgbClr val="000000"/>
                </a:solidFill>
                <a:latin typeface="Tw Cen MT"/>
              </a:rPr>
              <a:t>DBMS tiêu biểu</a:t>
            </a:r>
            <a:r>
              <a:rPr lang="en-US" sz="2900" b="0" strike="noStrike" spc="-1">
                <a:solidFill>
                  <a:srgbClr val="000000"/>
                </a:solidFill>
                <a:latin typeface="Tw Cen MT"/>
              </a:rPr>
              <a:t>: Riak, Redis, MemCache, Project Voldemort, CouchBase</a:t>
            </a:r>
          </a:p>
          <a:p>
            <a:pPr marL="320040" indent="-319680">
              <a:lnSpc>
                <a:spcPct val="100000"/>
              </a:lnSpc>
              <a:spcBef>
                <a:spcPts val="700"/>
              </a:spcBef>
              <a:buClr>
                <a:srgbClr val="F3A447"/>
              </a:buClr>
              <a:buSzPct val="60000"/>
              <a:buFont typeface="Wingdings" charset="2"/>
              <a:buChar char=""/>
            </a:pPr>
            <a:r>
              <a:rPr lang="en-US" sz="2900" b="1" strike="noStrike" spc="-1">
                <a:solidFill>
                  <a:srgbClr val="000000"/>
                </a:solidFill>
                <a:latin typeface="Tw Cen MT"/>
              </a:rPr>
              <a:t>Ứng dụng</a:t>
            </a:r>
            <a:r>
              <a:rPr lang="en-US" sz="2900" b="0" strike="noStrike" spc="-1">
                <a:solidFill>
                  <a:srgbClr val="000000"/>
                </a:solidFill>
                <a:latin typeface="Tw Cen MT"/>
              </a:rPr>
              <a:t>: Do tốc độ truy xuất nhanh, key-value database thường được dùng để </a:t>
            </a:r>
            <a:r>
              <a:rPr lang="en-US" sz="2900" b="1" strike="noStrike" spc="-1">
                <a:solidFill>
                  <a:srgbClr val="000000"/>
                </a:solidFill>
                <a:latin typeface="Tw Cen MT"/>
              </a:rPr>
              <a:t>làm cache cho ứng dụng</a:t>
            </a:r>
            <a:r>
              <a:rPr lang="en-US" sz="2900" b="0" strike="noStrike" spc="-1">
                <a:solidFill>
                  <a:srgbClr val="000000"/>
                </a:solidFill>
                <a:latin typeface="Tw Cen MT"/>
              </a:rPr>
              <a:t> (Tiêu biểu là Redis và MemCache). Ngoài ra, nó còn được dùng để lưu thông tin trong sessions, profiles/preferences của user…</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1" strike="noStrike" spc="-1">
                <a:solidFill>
                  <a:srgbClr val="444D26"/>
                </a:solidFill>
                <a:latin typeface="Tw Cen MT"/>
              </a:rPr>
              <a:t>Key-Value Database</a:t>
            </a:r>
            <a:endParaRPr lang="en-US" sz="4400" b="0" strike="noStrike" spc="-1">
              <a:solidFill>
                <a:srgbClr val="000000"/>
              </a:solidFill>
              <a:latin typeface="Tw Cen MT"/>
            </a:endParaRPr>
          </a:p>
        </p:txBody>
      </p:sp>
      <p:pic>
        <p:nvPicPr>
          <p:cNvPr id="173" name="Content Placeholder 1"/>
          <p:cNvPicPr/>
          <p:nvPr/>
        </p:nvPicPr>
        <p:blipFill>
          <a:blip r:embed="rId3"/>
          <a:stretch/>
        </p:blipFill>
        <p:spPr>
          <a:xfrm>
            <a:off x="612720" y="1754280"/>
            <a:ext cx="8152920" cy="41875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1" strike="noStrike" spc="-1">
                <a:solidFill>
                  <a:srgbClr val="444D26"/>
                </a:solidFill>
                <a:latin typeface="Tw Cen MT"/>
              </a:rPr>
              <a:t>Document Database</a:t>
            </a:r>
            <a:endParaRPr lang="en-US" sz="4400" b="0" strike="noStrike" spc="-1">
              <a:solidFill>
                <a:srgbClr val="000000"/>
              </a:solidFill>
              <a:latin typeface="Tw Cen MT"/>
            </a:endParaRPr>
          </a:p>
        </p:txBody>
      </p:sp>
      <p:sp>
        <p:nvSpPr>
          <p:cNvPr id="175" name="TextShape 2"/>
          <p:cNvSpPr txBox="1"/>
          <p:nvPr/>
        </p:nvSpPr>
        <p:spPr>
          <a:xfrm>
            <a:off x="612720" y="1600200"/>
            <a:ext cx="8152920" cy="4495320"/>
          </a:xfrm>
          <a:prstGeom prst="rect">
            <a:avLst/>
          </a:prstGeom>
          <a:noFill/>
          <a:ln>
            <a:noFill/>
          </a:ln>
        </p:spPr>
        <p:txBody>
          <a:bodyPr lIns="90000" tIns="45000" rIns="90000" bIns="45000">
            <a:normAutofit fontScale="77500" lnSpcReduction="20000"/>
          </a:bodyPr>
          <a:lstStyle/>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Mỗi object sẽ được lưu trữ trong database dưới dạng một document. Dữ liệu sẽ được lưu trữ dưới dạng BSON/JSON/XML dưới database. Dữ liệu không schema cứng như SQL, do đó ta </a:t>
            </a:r>
            <a:r>
              <a:rPr lang="en-US" sz="2900" b="1" strike="noStrike" spc="-1">
                <a:solidFill>
                  <a:srgbClr val="000000"/>
                </a:solidFill>
                <a:latin typeface="Tw Cen MT"/>
              </a:rPr>
              <a:t>có thể thêm/sửa field, thay đổi table</a:t>
            </a:r>
            <a:r>
              <a:rPr lang="en-US" sz="2900" b="0" strike="noStrike" spc="-1">
                <a:solidFill>
                  <a:srgbClr val="000000"/>
                </a:solidFill>
                <a:latin typeface="Tw Cen MT"/>
              </a:rPr>
              <a:t>, … rất nhanh và đơn giản. Database dạng này có tốc độ truy vấn nhanh, có thể thực hiện các câu truy vấn phức tạp, dễ mở rộng (scalability). Mỗi database có </a:t>
            </a:r>
            <a:r>
              <a:rPr lang="en-US" sz="2900" b="1" strike="noStrike" spc="-1">
                <a:solidFill>
                  <a:srgbClr val="000000"/>
                </a:solidFill>
                <a:latin typeface="Tw Cen MT"/>
              </a:rPr>
              <a:t>một kiểu truy vấn riêng</a:t>
            </a:r>
            <a:r>
              <a:rPr lang="en-US" sz="2900" b="0" strike="noStrike" spc="-1">
                <a:solidFill>
                  <a:srgbClr val="000000"/>
                </a:solidFill>
                <a:latin typeface="Tw Cen MT"/>
              </a:rPr>
              <a:t>, khá là loạn xà ngầu (RavenDB dùng Lucene, MongoDB lại dùng query document).</a:t>
            </a:r>
          </a:p>
          <a:p>
            <a:pPr marL="320040" indent="-319680">
              <a:lnSpc>
                <a:spcPct val="100000"/>
              </a:lnSpc>
              <a:spcBef>
                <a:spcPts val="700"/>
              </a:spcBef>
              <a:buClr>
                <a:srgbClr val="F3A447"/>
              </a:buClr>
              <a:buSzPct val="60000"/>
              <a:buFont typeface="Wingdings" charset="2"/>
              <a:buChar char=""/>
            </a:pPr>
            <a:r>
              <a:rPr lang="en-US" sz="2900" b="1" strike="noStrike" spc="-1">
                <a:solidFill>
                  <a:srgbClr val="000000"/>
                </a:solidFill>
                <a:latin typeface="Tw Cen MT"/>
              </a:rPr>
              <a:t>Database tiêu biểu</a:t>
            </a:r>
            <a:r>
              <a:rPr lang="en-US" sz="2900" b="0" strike="noStrike" spc="-1">
                <a:solidFill>
                  <a:srgbClr val="000000"/>
                </a:solidFill>
                <a:latin typeface="Tw Cen MT"/>
              </a:rPr>
              <a:t>: MongoDB, RavenDB, Apache CouchDB, TerraStone, OrientDB</a:t>
            </a:r>
          </a:p>
          <a:p>
            <a:pPr marL="320040" indent="-319680">
              <a:lnSpc>
                <a:spcPct val="100000"/>
              </a:lnSpc>
              <a:spcBef>
                <a:spcPts val="700"/>
              </a:spcBef>
              <a:buClr>
                <a:srgbClr val="F3A447"/>
              </a:buClr>
              <a:buSzPct val="60000"/>
              <a:buFont typeface="Wingdings" charset="2"/>
              <a:buChar char=""/>
            </a:pPr>
            <a:r>
              <a:rPr lang="en-US" sz="2900" b="1" strike="noStrike" spc="-1">
                <a:solidFill>
                  <a:srgbClr val="000000"/>
                </a:solidFill>
                <a:latin typeface="Tw Cen MT"/>
              </a:rPr>
              <a:t>Ứng dụng</a:t>
            </a:r>
            <a:r>
              <a:rPr lang="en-US" sz="2900" b="0" strike="noStrike" spc="-1">
                <a:solidFill>
                  <a:srgbClr val="000000"/>
                </a:solidFill>
                <a:latin typeface="Tw Cen MT"/>
              </a:rPr>
              <a:t>: Do nhanh và linh động, document database thường đóng vài trò làm </a:t>
            </a:r>
            <a:r>
              <a:rPr lang="en-US" sz="2900" b="1" strike="noStrike" spc="-1">
                <a:solidFill>
                  <a:srgbClr val="000000"/>
                </a:solidFill>
                <a:latin typeface="Tw Cen MT"/>
              </a:rPr>
              <a:t>database cho các ứng dụng prototype</a:t>
            </a:r>
            <a:r>
              <a:rPr lang="en-US" sz="2900" b="0" strike="noStrike" spc="-1">
                <a:solidFill>
                  <a:srgbClr val="000000"/>
                </a:solidFill>
                <a:latin typeface="Tw Cen MT"/>
              </a:rPr>
              <a:t>, </a:t>
            </a:r>
            <a:r>
              <a:rPr lang="en-US" sz="2900" b="1" strike="noStrike" spc="-1">
                <a:solidFill>
                  <a:srgbClr val="000000"/>
                </a:solidFill>
                <a:latin typeface="Tw Cen MT"/>
              </a:rPr>
              <a:t>big data</a:t>
            </a:r>
            <a:r>
              <a:rPr lang="en-US" sz="2900" b="0" strike="noStrike" spc="-1">
                <a:solidFill>
                  <a:srgbClr val="000000"/>
                </a:solidFill>
                <a:latin typeface="Tw Cen MT"/>
              </a:rPr>
              <a:t>, e-commerce, CMS. Ngoài ra, ta còn dùng nó để lưu log hoặc history.</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1" strike="noStrike" spc="-1">
                <a:solidFill>
                  <a:srgbClr val="444D26"/>
                </a:solidFill>
                <a:latin typeface="Tw Cen MT"/>
              </a:rPr>
              <a:t>Document Database</a:t>
            </a:r>
            <a:endParaRPr lang="en-US" sz="4400" b="0" strike="noStrike" spc="-1">
              <a:solidFill>
                <a:srgbClr val="000000"/>
              </a:solidFill>
              <a:latin typeface="Tw Cen MT"/>
            </a:endParaRPr>
          </a:p>
        </p:txBody>
      </p:sp>
      <p:pic>
        <p:nvPicPr>
          <p:cNvPr id="177" name="Content Placeholder 1"/>
          <p:cNvPicPr/>
          <p:nvPr/>
        </p:nvPicPr>
        <p:blipFill>
          <a:blip r:embed="rId3"/>
          <a:stretch/>
        </p:blipFill>
        <p:spPr>
          <a:xfrm>
            <a:off x="1584360" y="2286000"/>
            <a:ext cx="6210000" cy="3123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1" strike="noStrike" spc="-1">
                <a:solidFill>
                  <a:srgbClr val="444D26"/>
                </a:solidFill>
                <a:latin typeface="Tw Cen MT"/>
              </a:rPr>
              <a:t>Column-Family Database</a:t>
            </a:r>
            <a:endParaRPr lang="en-US" sz="4400" b="0" strike="noStrike" spc="-1">
              <a:solidFill>
                <a:srgbClr val="000000"/>
              </a:solidFill>
              <a:latin typeface="Tw Cen MT"/>
            </a:endParaRPr>
          </a:p>
        </p:txBody>
      </p:sp>
      <p:sp>
        <p:nvSpPr>
          <p:cNvPr id="179" name="TextShape 2"/>
          <p:cNvSpPr txBox="1"/>
          <p:nvPr/>
        </p:nvSpPr>
        <p:spPr>
          <a:xfrm>
            <a:off x="612720" y="1600200"/>
            <a:ext cx="8152920" cy="4495320"/>
          </a:xfrm>
          <a:prstGeom prst="rect">
            <a:avLst/>
          </a:prstGeom>
          <a:noFill/>
          <a:ln>
            <a:noFill/>
          </a:ln>
        </p:spPr>
        <p:txBody>
          <a:bodyPr lIns="90000" tIns="45000" rIns="90000" bIns="45000">
            <a:normAutofit fontScale="92500" lnSpcReduction="10000"/>
          </a:bodyPr>
          <a:lstStyle/>
          <a:p>
            <a:pPr marL="320040" indent="-319680">
              <a:lnSpc>
                <a:spcPct val="100000"/>
              </a:lnSpc>
              <a:spcBef>
                <a:spcPts val="700"/>
              </a:spcBef>
              <a:buClr>
                <a:srgbClr val="F3A447"/>
              </a:buClr>
              <a:buSzPct val="60000"/>
              <a:buFont typeface="Wingdings" charset="2"/>
              <a:buChar char=""/>
            </a:pPr>
            <a:r>
              <a:rPr lang="en-US" sz="2900" b="0" strike="noStrike" spc="-1" dirty="0" err="1">
                <a:solidFill>
                  <a:srgbClr val="000000"/>
                </a:solidFill>
                <a:latin typeface="Tw Cen MT"/>
              </a:rPr>
              <a:t>Dữ</a:t>
            </a:r>
            <a:r>
              <a:rPr lang="en-US" sz="2900" b="0" strike="noStrike" spc="-1" dirty="0">
                <a:solidFill>
                  <a:srgbClr val="000000"/>
                </a:solidFill>
                <a:latin typeface="Tw Cen MT"/>
              </a:rPr>
              <a:t> </a:t>
            </a:r>
            <a:r>
              <a:rPr lang="en-US" sz="2900" b="0" strike="noStrike" spc="-1" dirty="0" err="1">
                <a:solidFill>
                  <a:srgbClr val="000000"/>
                </a:solidFill>
                <a:latin typeface="Tw Cen MT"/>
              </a:rPr>
              <a:t>liệu</a:t>
            </a:r>
            <a:r>
              <a:rPr lang="en-US" sz="2900" b="0" strike="noStrike" spc="-1" dirty="0">
                <a:solidFill>
                  <a:srgbClr val="000000"/>
                </a:solidFill>
                <a:latin typeface="Tw Cen MT"/>
              </a:rPr>
              <a:t> </a:t>
            </a:r>
            <a:r>
              <a:rPr lang="en-US" sz="2900" b="0" strike="noStrike" spc="-1" dirty="0" err="1">
                <a:solidFill>
                  <a:srgbClr val="000000"/>
                </a:solidFill>
                <a:latin typeface="Tw Cen MT"/>
              </a:rPr>
              <a:t>được</a:t>
            </a:r>
            <a:r>
              <a:rPr lang="en-US" sz="2900" b="0" strike="noStrike" spc="-1" dirty="0">
                <a:solidFill>
                  <a:srgbClr val="000000"/>
                </a:solidFill>
                <a:latin typeface="Tw Cen MT"/>
              </a:rPr>
              <a:t> </a:t>
            </a:r>
            <a:r>
              <a:rPr lang="en-US" sz="2900" b="0" strike="noStrike" spc="-1" dirty="0" err="1">
                <a:solidFill>
                  <a:srgbClr val="000000"/>
                </a:solidFill>
                <a:latin typeface="Tw Cen MT"/>
              </a:rPr>
              <a:t>lưu</a:t>
            </a:r>
            <a:r>
              <a:rPr lang="en-US" sz="2900" b="0" strike="noStrike" spc="-1" dirty="0">
                <a:solidFill>
                  <a:srgbClr val="000000"/>
                </a:solidFill>
                <a:latin typeface="Tw Cen MT"/>
              </a:rPr>
              <a:t> </a:t>
            </a:r>
            <a:r>
              <a:rPr lang="en-US" sz="2900" b="0" strike="noStrike" spc="-1" dirty="0" err="1">
                <a:solidFill>
                  <a:srgbClr val="000000"/>
                </a:solidFill>
                <a:latin typeface="Tw Cen MT"/>
              </a:rPr>
              <a:t>trong</a:t>
            </a:r>
            <a:r>
              <a:rPr lang="en-US" sz="2900" b="0" strike="noStrike" spc="-1" dirty="0">
                <a:solidFill>
                  <a:srgbClr val="000000"/>
                </a:solidFill>
                <a:latin typeface="Tw Cen MT"/>
              </a:rPr>
              <a:t> database </a:t>
            </a:r>
            <a:r>
              <a:rPr lang="en-US" sz="2900" b="0" strike="noStrike" spc="-1" dirty="0" err="1">
                <a:solidFill>
                  <a:srgbClr val="000000"/>
                </a:solidFill>
                <a:latin typeface="Tw Cen MT"/>
              </a:rPr>
              <a:t>dưới</a:t>
            </a:r>
            <a:r>
              <a:rPr lang="en-US" sz="2900" b="0" strike="noStrike" spc="-1" dirty="0">
                <a:solidFill>
                  <a:srgbClr val="000000"/>
                </a:solidFill>
                <a:latin typeface="Tw Cen MT"/>
              </a:rPr>
              <a:t> </a:t>
            </a:r>
            <a:r>
              <a:rPr lang="en-US" sz="2900" b="0" strike="noStrike" spc="-1" dirty="0" err="1">
                <a:solidFill>
                  <a:srgbClr val="000000"/>
                </a:solidFill>
                <a:latin typeface="Tw Cen MT"/>
              </a:rPr>
              <a:t>dạng</a:t>
            </a:r>
            <a:r>
              <a:rPr lang="en-US" sz="2900" b="0" strike="noStrike" spc="-1" dirty="0">
                <a:solidFill>
                  <a:srgbClr val="000000"/>
                </a:solidFill>
                <a:latin typeface="Tw Cen MT"/>
              </a:rPr>
              <a:t> </a:t>
            </a:r>
            <a:r>
              <a:rPr lang="en-US" sz="2900" b="0" strike="noStrike" spc="-1" dirty="0" err="1">
                <a:solidFill>
                  <a:srgbClr val="000000"/>
                </a:solidFill>
                <a:latin typeface="Tw Cen MT"/>
              </a:rPr>
              <a:t>các</a:t>
            </a:r>
            <a:r>
              <a:rPr lang="en-US" sz="2900" b="0" strike="noStrike" spc="-1" dirty="0">
                <a:solidFill>
                  <a:srgbClr val="000000"/>
                </a:solidFill>
                <a:latin typeface="Tw Cen MT"/>
              </a:rPr>
              <a:t> </a:t>
            </a:r>
            <a:r>
              <a:rPr lang="en-US" sz="2900" b="0" strike="noStrike" spc="-1" dirty="0" err="1">
                <a:solidFill>
                  <a:srgbClr val="000000"/>
                </a:solidFill>
                <a:latin typeface="Tw Cen MT"/>
              </a:rPr>
              <a:t>cột</a:t>
            </a:r>
            <a:r>
              <a:rPr lang="en-US" sz="2900" b="0" strike="noStrike" spc="-1" dirty="0">
                <a:solidFill>
                  <a:srgbClr val="000000"/>
                </a:solidFill>
                <a:latin typeface="Tw Cen MT"/>
              </a:rPr>
              <a:t>, </a:t>
            </a:r>
            <a:r>
              <a:rPr lang="en-US" sz="2900" b="0" strike="noStrike" spc="-1" dirty="0" err="1">
                <a:solidFill>
                  <a:srgbClr val="000000"/>
                </a:solidFill>
                <a:latin typeface="Tw Cen MT"/>
              </a:rPr>
              <a:t>thay</a:t>
            </a:r>
            <a:r>
              <a:rPr lang="en-US" sz="2900" b="0" strike="noStrike" spc="-1" dirty="0">
                <a:solidFill>
                  <a:srgbClr val="000000"/>
                </a:solidFill>
                <a:latin typeface="Tw Cen MT"/>
              </a:rPr>
              <a:t> </a:t>
            </a:r>
            <a:r>
              <a:rPr lang="en-US" sz="2900" b="0" strike="noStrike" spc="-1" dirty="0" err="1">
                <a:solidFill>
                  <a:srgbClr val="000000"/>
                </a:solidFill>
                <a:latin typeface="Tw Cen MT"/>
              </a:rPr>
              <a:t>vì</a:t>
            </a:r>
            <a:r>
              <a:rPr lang="en-US" sz="2900" b="0" strike="noStrike" spc="-1" dirty="0">
                <a:solidFill>
                  <a:srgbClr val="000000"/>
                </a:solidFill>
                <a:latin typeface="Tw Cen MT"/>
              </a:rPr>
              <a:t> </a:t>
            </a:r>
            <a:r>
              <a:rPr lang="en-US" sz="2900" b="0" strike="noStrike" spc="-1" dirty="0" err="1">
                <a:solidFill>
                  <a:srgbClr val="000000"/>
                </a:solidFill>
                <a:latin typeface="Tw Cen MT"/>
              </a:rPr>
              <a:t>các</a:t>
            </a:r>
            <a:r>
              <a:rPr lang="en-US" sz="2900" b="0" strike="noStrike" spc="-1" dirty="0">
                <a:solidFill>
                  <a:srgbClr val="000000"/>
                </a:solidFill>
                <a:latin typeface="Tw Cen MT"/>
              </a:rPr>
              <a:t> </a:t>
            </a:r>
            <a:r>
              <a:rPr lang="en-US" sz="2900" b="0" strike="noStrike" spc="-1" dirty="0" err="1">
                <a:solidFill>
                  <a:srgbClr val="000000"/>
                </a:solidFill>
                <a:latin typeface="Tw Cen MT"/>
              </a:rPr>
              <a:t>hàng</a:t>
            </a:r>
            <a:r>
              <a:rPr lang="en-US" sz="2900" b="0" strike="noStrike" spc="-1" dirty="0">
                <a:solidFill>
                  <a:srgbClr val="000000"/>
                </a:solidFill>
                <a:latin typeface="Tw Cen MT"/>
              </a:rPr>
              <a:t> </a:t>
            </a:r>
            <a:r>
              <a:rPr lang="en-US" sz="2900" b="0" strike="noStrike" spc="-1" dirty="0" err="1">
                <a:solidFill>
                  <a:srgbClr val="000000"/>
                </a:solidFill>
                <a:latin typeface="Tw Cen MT"/>
              </a:rPr>
              <a:t>như</a:t>
            </a:r>
            <a:r>
              <a:rPr lang="en-US" sz="2900" b="0" strike="noStrike" spc="-1" dirty="0">
                <a:solidFill>
                  <a:srgbClr val="000000"/>
                </a:solidFill>
                <a:latin typeface="Tw Cen MT"/>
              </a:rPr>
              <a:t> SQL. </a:t>
            </a:r>
            <a:r>
              <a:rPr lang="en-US" sz="2900" b="0" strike="noStrike" spc="-1" dirty="0" err="1">
                <a:solidFill>
                  <a:srgbClr val="000000"/>
                </a:solidFill>
                <a:latin typeface="Tw Cen MT"/>
              </a:rPr>
              <a:t>Mỗi</a:t>
            </a:r>
            <a:r>
              <a:rPr lang="en-US" sz="2900" b="0" strike="noStrike" spc="-1" dirty="0">
                <a:solidFill>
                  <a:srgbClr val="000000"/>
                </a:solidFill>
                <a:latin typeface="Tw Cen MT"/>
              </a:rPr>
              <a:t> </a:t>
            </a:r>
            <a:r>
              <a:rPr lang="en-US" sz="2900" b="0" strike="noStrike" spc="-1" dirty="0" err="1">
                <a:solidFill>
                  <a:srgbClr val="000000"/>
                </a:solidFill>
                <a:latin typeface="Tw Cen MT"/>
              </a:rPr>
              <a:t>hàng</a:t>
            </a:r>
            <a:r>
              <a:rPr lang="en-US" sz="2900" b="0" strike="noStrike" spc="-1" dirty="0">
                <a:solidFill>
                  <a:srgbClr val="000000"/>
                </a:solidFill>
                <a:latin typeface="Tw Cen MT"/>
              </a:rPr>
              <a:t> </a:t>
            </a:r>
            <a:r>
              <a:rPr lang="en-US" sz="2900" b="0" strike="noStrike" spc="-1" dirty="0" err="1">
                <a:solidFill>
                  <a:srgbClr val="000000"/>
                </a:solidFill>
                <a:latin typeface="Tw Cen MT"/>
              </a:rPr>
              <a:t>sẽ</a:t>
            </a:r>
            <a:r>
              <a:rPr lang="en-US" sz="2900" b="0" strike="noStrike" spc="-1" dirty="0">
                <a:solidFill>
                  <a:srgbClr val="000000"/>
                </a:solidFill>
                <a:latin typeface="Tw Cen MT"/>
              </a:rPr>
              <a:t> </a:t>
            </a:r>
            <a:r>
              <a:rPr lang="en-US" sz="2900" b="0" strike="noStrike" spc="-1" dirty="0" err="1">
                <a:solidFill>
                  <a:srgbClr val="000000"/>
                </a:solidFill>
                <a:latin typeface="Tw Cen MT"/>
              </a:rPr>
              <a:t>có</a:t>
            </a:r>
            <a:r>
              <a:rPr lang="en-US" sz="2900" b="0" strike="noStrike" spc="-1" dirty="0">
                <a:solidFill>
                  <a:srgbClr val="000000"/>
                </a:solidFill>
                <a:latin typeface="Tw Cen MT"/>
              </a:rPr>
              <a:t> </a:t>
            </a:r>
            <a:r>
              <a:rPr lang="en-US" sz="2900" b="0" strike="noStrike" spc="-1" dirty="0" err="1">
                <a:solidFill>
                  <a:srgbClr val="000000"/>
                </a:solidFill>
                <a:latin typeface="Tw Cen MT"/>
              </a:rPr>
              <a:t>một</a:t>
            </a:r>
            <a:r>
              <a:rPr lang="en-US" sz="2900" b="0" strike="noStrike" spc="-1" dirty="0">
                <a:solidFill>
                  <a:srgbClr val="000000"/>
                </a:solidFill>
                <a:latin typeface="Tw Cen MT"/>
              </a:rPr>
              <a:t> key/id </a:t>
            </a:r>
            <a:r>
              <a:rPr lang="en-US" sz="2900" b="0" strike="noStrike" spc="-1" dirty="0" err="1">
                <a:solidFill>
                  <a:srgbClr val="000000"/>
                </a:solidFill>
                <a:latin typeface="Tw Cen MT"/>
              </a:rPr>
              <a:t>riêng</a:t>
            </a:r>
            <a:r>
              <a:rPr lang="en-US" sz="2900" b="0" strike="noStrike" spc="-1" dirty="0">
                <a:solidFill>
                  <a:srgbClr val="000000"/>
                </a:solidFill>
                <a:latin typeface="Tw Cen MT"/>
              </a:rPr>
              <a:t>. </a:t>
            </a:r>
            <a:r>
              <a:rPr lang="en-US" sz="2900" b="0" strike="noStrike" spc="-1" dirty="0" err="1">
                <a:solidFill>
                  <a:srgbClr val="000000"/>
                </a:solidFill>
                <a:latin typeface="Tw Cen MT"/>
              </a:rPr>
              <a:t>Điểm</a:t>
            </a:r>
            <a:r>
              <a:rPr lang="en-US" sz="2900" b="0" strike="noStrike" spc="-1" dirty="0">
                <a:solidFill>
                  <a:srgbClr val="000000"/>
                </a:solidFill>
                <a:latin typeface="Tw Cen MT"/>
              </a:rPr>
              <a:t> </a:t>
            </a:r>
            <a:r>
              <a:rPr lang="en-US" sz="2900" b="0" strike="noStrike" spc="-1" dirty="0" err="1">
                <a:solidFill>
                  <a:srgbClr val="000000"/>
                </a:solidFill>
                <a:latin typeface="Tw Cen MT"/>
              </a:rPr>
              <a:t>đặt</a:t>
            </a:r>
            <a:r>
              <a:rPr lang="en-US" sz="2900" b="0" strike="noStrike" spc="-1" dirty="0">
                <a:solidFill>
                  <a:srgbClr val="000000"/>
                </a:solidFill>
                <a:latin typeface="Tw Cen MT"/>
              </a:rPr>
              <a:t> </a:t>
            </a:r>
            <a:r>
              <a:rPr lang="en-US" sz="2900" b="0" strike="noStrike" spc="-1" dirty="0" err="1">
                <a:solidFill>
                  <a:srgbClr val="000000"/>
                </a:solidFill>
                <a:latin typeface="Tw Cen MT"/>
              </a:rPr>
              <a:t>biệt</a:t>
            </a:r>
            <a:r>
              <a:rPr lang="en-US" sz="2900" b="0" strike="noStrike" spc="-1" dirty="0">
                <a:solidFill>
                  <a:srgbClr val="000000"/>
                </a:solidFill>
                <a:latin typeface="Tw Cen MT"/>
              </a:rPr>
              <a:t> </a:t>
            </a:r>
            <a:r>
              <a:rPr lang="en-US" sz="2900" b="0" strike="noStrike" spc="-1" dirty="0" err="1">
                <a:solidFill>
                  <a:srgbClr val="000000"/>
                </a:solidFill>
                <a:latin typeface="Tw Cen MT"/>
              </a:rPr>
              <a:t>là</a:t>
            </a:r>
            <a:r>
              <a:rPr lang="en-US" sz="2900" b="0" strike="noStrike" spc="-1" dirty="0">
                <a:solidFill>
                  <a:srgbClr val="000000"/>
                </a:solidFill>
                <a:latin typeface="Tw Cen MT"/>
              </a:rPr>
              <a:t> </a:t>
            </a:r>
            <a:r>
              <a:rPr lang="en-US" sz="2900" b="1" strike="noStrike" spc="-1" dirty="0" err="1">
                <a:solidFill>
                  <a:srgbClr val="000000"/>
                </a:solidFill>
                <a:latin typeface="Tw Cen MT"/>
              </a:rPr>
              <a:t>các</a:t>
            </a:r>
            <a:r>
              <a:rPr lang="en-US" sz="2900" b="1" strike="noStrike" spc="-1" dirty="0">
                <a:solidFill>
                  <a:srgbClr val="000000"/>
                </a:solidFill>
                <a:latin typeface="Tw Cen MT"/>
              </a:rPr>
              <a:t> </a:t>
            </a:r>
            <a:r>
              <a:rPr lang="en-US" sz="2900" b="1" strike="noStrike" spc="-1" dirty="0" err="1">
                <a:solidFill>
                  <a:srgbClr val="000000"/>
                </a:solidFill>
                <a:latin typeface="Tw Cen MT"/>
              </a:rPr>
              <a:t>hàng</a:t>
            </a:r>
            <a:r>
              <a:rPr lang="en-US" sz="2900" b="1" strike="noStrike" spc="-1" dirty="0">
                <a:solidFill>
                  <a:srgbClr val="000000"/>
                </a:solidFill>
                <a:latin typeface="Tw Cen MT"/>
              </a:rPr>
              <a:t> </a:t>
            </a:r>
            <a:r>
              <a:rPr lang="en-US" sz="2900" b="1" strike="noStrike" spc="-1" dirty="0" err="1">
                <a:solidFill>
                  <a:srgbClr val="000000"/>
                </a:solidFill>
                <a:latin typeface="Tw Cen MT"/>
              </a:rPr>
              <a:t>trong</a:t>
            </a:r>
            <a:r>
              <a:rPr lang="en-US" sz="2900" b="1" strike="noStrike" spc="-1" dirty="0">
                <a:solidFill>
                  <a:srgbClr val="000000"/>
                </a:solidFill>
                <a:latin typeface="Tw Cen MT"/>
              </a:rPr>
              <a:t> </a:t>
            </a:r>
            <a:r>
              <a:rPr lang="en-US" sz="2900" b="1" strike="noStrike" spc="-1" dirty="0" err="1">
                <a:solidFill>
                  <a:srgbClr val="000000"/>
                </a:solidFill>
                <a:latin typeface="Tw Cen MT"/>
              </a:rPr>
              <a:t>một</a:t>
            </a:r>
            <a:r>
              <a:rPr lang="en-US" sz="2900" b="1" strike="noStrike" spc="-1" dirty="0">
                <a:solidFill>
                  <a:srgbClr val="000000"/>
                </a:solidFill>
                <a:latin typeface="Tw Cen MT"/>
              </a:rPr>
              <a:t> </a:t>
            </a:r>
            <a:r>
              <a:rPr lang="en-US" sz="2900" b="1" strike="noStrike" spc="-1" dirty="0" err="1">
                <a:solidFill>
                  <a:srgbClr val="000000"/>
                </a:solidFill>
                <a:latin typeface="Tw Cen MT"/>
              </a:rPr>
              <a:t>bảng</a:t>
            </a:r>
            <a:r>
              <a:rPr lang="en-US" sz="2900" b="1" strike="noStrike" spc="-1" dirty="0">
                <a:solidFill>
                  <a:srgbClr val="000000"/>
                </a:solidFill>
                <a:latin typeface="Tw Cen MT"/>
              </a:rPr>
              <a:t> </a:t>
            </a:r>
            <a:r>
              <a:rPr lang="en-US" sz="2900" b="1" strike="noStrike" spc="-1" dirty="0" err="1">
                <a:solidFill>
                  <a:srgbClr val="000000"/>
                </a:solidFill>
                <a:latin typeface="Tw Cen MT"/>
              </a:rPr>
              <a:t>sẽ</a:t>
            </a:r>
            <a:r>
              <a:rPr lang="en-US" sz="2900" b="1" strike="noStrike" spc="-1" dirty="0">
                <a:solidFill>
                  <a:srgbClr val="000000"/>
                </a:solidFill>
                <a:latin typeface="Tw Cen MT"/>
              </a:rPr>
              <a:t> </a:t>
            </a:r>
            <a:r>
              <a:rPr lang="en-US" sz="2900" b="1" strike="noStrike" spc="-1" dirty="0" err="1">
                <a:solidFill>
                  <a:srgbClr val="000000"/>
                </a:solidFill>
                <a:latin typeface="Tw Cen MT"/>
              </a:rPr>
              <a:t>có</a:t>
            </a:r>
            <a:r>
              <a:rPr lang="en-US" sz="2900" b="1" strike="noStrike" spc="-1" dirty="0">
                <a:solidFill>
                  <a:srgbClr val="000000"/>
                </a:solidFill>
                <a:latin typeface="Tw Cen MT"/>
              </a:rPr>
              <a:t> </a:t>
            </a:r>
            <a:r>
              <a:rPr lang="en-US" sz="2900" b="1" strike="noStrike" spc="-1" dirty="0" err="1">
                <a:solidFill>
                  <a:srgbClr val="000000"/>
                </a:solidFill>
                <a:latin typeface="Tw Cen MT"/>
              </a:rPr>
              <a:t>số</a:t>
            </a:r>
            <a:r>
              <a:rPr lang="en-US" sz="2900" b="1" strike="noStrike" spc="-1" dirty="0">
                <a:solidFill>
                  <a:srgbClr val="000000"/>
                </a:solidFill>
                <a:latin typeface="Tw Cen MT"/>
              </a:rPr>
              <a:t> </a:t>
            </a:r>
            <a:r>
              <a:rPr lang="en-US" sz="2900" b="1" strike="noStrike" spc="-1" dirty="0" err="1">
                <a:solidFill>
                  <a:srgbClr val="000000"/>
                </a:solidFill>
                <a:latin typeface="Tw Cen MT"/>
              </a:rPr>
              <a:t>lượng</a:t>
            </a:r>
            <a:r>
              <a:rPr lang="en-US" sz="2900" b="1" strike="noStrike" spc="-1" dirty="0">
                <a:solidFill>
                  <a:srgbClr val="000000"/>
                </a:solidFill>
                <a:latin typeface="Tw Cen MT"/>
              </a:rPr>
              <a:t> </a:t>
            </a:r>
            <a:r>
              <a:rPr lang="en-US" sz="2900" b="1" strike="noStrike" spc="-1" dirty="0" err="1">
                <a:solidFill>
                  <a:srgbClr val="000000"/>
                </a:solidFill>
                <a:latin typeface="Tw Cen MT"/>
              </a:rPr>
              <a:t>cột</a:t>
            </a:r>
            <a:r>
              <a:rPr lang="en-US" sz="2900" b="1" strike="noStrike" spc="-1" dirty="0">
                <a:solidFill>
                  <a:srgbClr val="000000"/>
                </a:solidFill>
                <a:latin typeface="Tw Cen MT"/>
              </a:rPr>
              <a:t> </a:t>
            </a:r>
            <a:r>
              <a:rPr lang="en-US" sz="2900" b="1" strike="noStrike" spc="-1" dirty="0" err="1">
                <a:solidFill>
                  <a:srgbClr val="000000"/>
                </a:solidFill>
                <a:latin typeface="Tw Cen MT"/>
              </a:rPr>
              <a:t>khác</a:t>
            </a:r>
            <a:r>
              <a:rPr lang="en-US" sz="2900" b="1" strike="noStrike" spc="-1" dirty="0">
                <a:solidFill>
                  <a:srgbClr val="000000"/>
                </a:solidFill>
                <a:latin typeface="Tw Cen MT"/>
              </a:rPr>
              <a:t> </a:t>
            </a:r>
            <a:r>
              <a:rPr lang="en-US" sz="2900" b="1" strike="noStrike" spc="-1" dirty="0" err="1">
                <a:solidFill>
                  <a:srgbClr val="000000"/>
                </a:solidFill>
                <a:latin typeface="Tw Cen MT"/>
              </a:rPr>
              <a:t>nhau</a:t>
            </a:r>
            <a:r>
              <a:rPr lang="en-US" sz="2900" b="0" strike="noStrike" spc="-1" dirty="0">
                <a:solidFill>
                  <a:srgbClr val="000000"/>
                </a:solidFill>
                <a:latin typeface="Tw Cen MT"/>
              </a:rPr>
              <a:t>. </a:t>
            </a:r>
            <a:r>
              <a:rPr lang="en-US" sz="2900" b="0" strike="noStrike" spc="-1" dirty="0" err="1">
                <a:solidFill>
                  <a:srgbClr val="000000"/>
                </a:solidFill>
                <a:latin typeface="Tw Cen MT"/>
              </a:rPr>
              <a:t>Câu</a:t>
            </a:r>
            <a:r>
              <a:rPr lang="en-US" sz="2900" b="0" strike="noStrike" spc="-1" dirty="0">
                <a:solidFill>
                  <a:srgbClr val="000000"/>
                </a:solidFill>
                <a:latin typeface="Tw Cen MT"/>
              </a:rPr>
              <a:t> </a:t>
            </a:r>
            <a:r>
              <a:rPr lang="en-US" sz="2900" b="0" strike="noStrike" spc="-1" dirty="0" err="1">
                <a:solidFill>
                  <a:srgbClr val="000000"/>
                </a:solidFill>
                <a:latin typeface="Tw Cen MT"/>
              </a:rPr>
              <a:t>lệnh</a:t>
            </a:r>
            <a:r>
              <a:rPr lang="en-US" sz="2900" b="0" strike="noStrike" spc="-1" dirty="0">
                <a:solidFill>
                  <a:srgbClr val="000000"/>
                </a:solidFill>
                <a:latin typeface="Tw Cen MT"/>
              </a:rPr>
              <a:t> </a:t>
            </a:r>
            <a:r>
              <a:rPr lang="en-US" sz="2900" b="0" strike="noStrike" spc="-1" dirty="0" err="1">
                <a:solidFill>
                  <a:srgbClr val="000000"/>
                </a:solidFill>
                <a:latin typeface="Tw Cen MT"/>
              </a:rPr>
              <a:t>truy</a:t>
            </a:r>
            <a:r>
              <a:rPr lang="en-US" sz="2900" b="0" strike="noStrike" spc="-1" dirty="0">
                <a:solidFill>
                  <a:srgbClr val="000000"/>
                </a:solidFill>
                <a:latin typeface="Tw Cen MT"/>
              </a:rPr>
              <a:t> </a:t>
            </a:r>
            <a:r>
              <a:rPr lang="en-US" sz="2900" b="0" strike="noStrike" spc="-1" dirty="0" err="1">
                <a:solidFill>
                  <a:srgbClr val="000000"/>
                </a:solidFill>
                <a:latin typeface="Tw Cen MT"/>
              </a:rPr>
              <a:t>vấn</a:t>
            </a:r>
            <a:r>
              <a:rPr lang="en-US" sz="2900" b="0" strike="noStrike" spc="-1" dirty="0">
                <a:solidFill>
                  <a:srgbClr val="000000"/>
                </a:solidFill>
                <a:latin typeface="Tw Cen MT"/>
              </a:rPr>
              <a:t> </a:t>
            </a:r>
            <a:r>
              <a:rPr lang="en-US" sz="2900" b="0" strike="noStrike" spc="-1" dirty="0" err="1">
                <a:solidFill>
                  <a:srgbClr val="000000"/>
                </a:solidFill>
                <a:latin typeface="Tw Cen MT"/>
              </a:rPr>
              <a:t>của</a:t>
            </a:r>
            <a:r>
              <a:rPr lang="en-US" sz="2900" b="0" strike="noStrike" spc="-1" dirty="0">
                <a:solidFill>
                  <a:srgbClr val="000000"/>
                </a:solidFill>
                <a:latin typeface="Tw Cen MT"/>
              </a:rPr>
              <a:t> </a:t>
            </a:r>
            <a:r>
              <a:rPr lang="en-US" sz="2900" b="0" strike="noStrike" spc="-1" dirty="0" err="1">
                <a:solidFill>
                  <a:srgbClr val="000000"/>
                </a:solidFill>
                <a:latin typeface="Tw Cen MT"/>
              </a:rPr>
              <a:t>nó</a:t>
            </a:r>
            <a:r>
              <a:rPr lang="en-US" sz="2900" b="0" strike="noStrike" spc="-1" dirty="0">
                <a:solidFill>
                  <a:srgbClr val="000000"/>
                </a:solidFill>
                <a:latin typeface="Tw Cen MT"/>
              </a:rPr>
              <a:t> </a:t>
            </a:r>
            <a:r>
              <a:rPr lang="en-US" sz="2900" b="0" strike="noStrike" spc="-1" dirty="0" err="1">
                <a:solidFill>
                  <a:srgbClr val="000000"/>
                </a:solidFill>
                <a:latin typeface="Tw Cen MT"/>
              </a:rPr>
              <a:t>khá</a:t>
            </a:r>
            <a:r>
              <a:rPr lang="en-US" sz="2900" b="0" strike="noStrike" spc="-1" dirty="0">
                <a:solidFill>
                  <a:srgbClr val="000000"/>
                </a:solidFill>
                <a:latin typeface="Tw Cen MT"/>
              </a:rPr>
              <a:t> </a:t>
            </a:r>
            <a:r>
              <a:rPr lang="en-US" sz="2900" b="0" strike="noStrike" spc="-1" dirty="0" err="1">
                <a:solidFill>
                  <a:srgbClr val="000000"/>
                </a:solidFill>
                <a:latin typeface="Tw Cen MT"/>
              </a:rPr>
              <a:t>giống</a:t>
            </a:r>
            <a:r>
              <a:rPr lang="en-US" sz="2900" b="0" strike="noStrike" spc="-1" dirty="0">
                <a:solidFill>
                  <a:srgbClr val="000000"/>
                </a:solidFill>
                <a:latin typeface="Tw Cen MT"/>
              </a:rPr>
              <a:t> SQL.</a:t>
            </a:r>
          </a:p>
          <a:p>
            <a:pPr marL="320040" indent="-319680">
              <a:lnSpc>
                <a:spcPct val="100000"/>
              </a:lnSpc>
              <a:spcBef>
                <a:spcPts val="700"/>
              </a:spcBef>
              <a:buClr>
                <a:srgbClr val="F3A447"/>
              </a:buClr>
              <a:buSzPct val="60000"/>
              <a:buFont typeface="Wingdings" charset="2"/>
              <a:buChar char=""/>
            </a:pPr>
            <a:r>
              <a:rPr lang="en-US" sz="2900" b="1" strike="noStrike" spc="-1" dirty="0">
                <a:solidFill>
                  <a:srgbClr val="000000"/>
                </a:solidFill>
                <a:latin typeface="Tw Cen MT"/>
              </a:rPr>
              <a:t>Database </a:t>
            </a:r>
            <a:r>
              <a:rPr lang="en-US" sz="2900" b="1" strike="noStrike" spc="-1" dirty="0" err="1">
                <a:solidFill>
                  <a:srgbClr val="000000"/>
                </a:solidFill>
                <a:latin typeface="Tw Cen MT"/>
              </a:rPr>
              <a:t>tiêu</a:t>
            </a:r>
            <a:r>
              <a:rPr lang="en-US" sz="2900" b="1" strike="noStrike" spc="-1" dirty="0">
                <a:solidFill>
                  <a:srgbClr val="000000"/>
                </a:solidFill>
                <a:latin typeface="Tw Cen MT"/>
              </a:rPr>
              <a:t> </a:t>
            </a:r>
            <a:r>
              <a:rPr lang="en-US" sz="2900" b="1" strike="noStrike" spc="-1" dirty="0" err="1">
                <a:solidFill>
                  <a:srgbClr val="000000"/>
                </a:solidFill>
                <a:latin typeface="Tw Cen MT"/>
              </a:rPr>
              <a:t>biểu</a:t>
            </a:r>
            <a:r>
              <a:rPr lang="en-US" sz="2900" b="0" strike="noStrike" spc="-1" dirty="0">
                <a:solidFill>
                  <a:srgbClr val="000000"/>
                </a:solidFill>
                <a:latin typeface="Tw Cen MT"/>
              </a:rPr>
              <a:t>: Cassandra (</a:t>
            </a:r>
            <a:r>
              <a:rPr lang="en-US" sz="2900" b="0" strike="noStrike" spc="-1" dirty="0" err="1">
                <a:solidFill>
                  <a:srgbClr val="000000"/>
                </a:solidFill>
                <a:latin typeface="Tw Cen MT"/>
              </a:rPr>
              <a:t>Phát</a:t>
            </a:r>
            <a:r>
              <a:rPr lang="en-US" sz="2900" b="0" strike="noStrike" spc="-1" dirty="0">
                <a:solidFill>
                  <a:srgbClr val="000000"/>
                </a:solidFill>
                <a:latin typeface="Tw Cen MT"/>
              </a:rPr>
              <a:t> </a:t>
            </a:r>
            <a:r>
              <a:rPr lang="en-US" sz="2900" b="0" strike="noStrike" spc="-1" dirty="0" err="1">
                <a:solidFill>
                  <a:srgbClr val="000000"/>
                </a:solidFill>
                <a:latin typeface="Tw Cen MT"/>
              </a:rPr>
              <a:t>triển</a:t>
            </a:r>
            <a:r>
              <a:rPr lang="en-US" sz="2900" b="0" strike="noStrike" spc="-1" dirty="0">
                <a:solidFill>
                  <a:srgbClr val="000000"/>
                </a:solidFill>
                <a:latin typeface="Tw Cen MT"/>
              </a:rPr>
              <a:t> </a:t>
            </a:r>
            <a:r>
              <a:rPr lang="en-US" sz="2900" b="0" strike="noStrike" spc="-1" dirty="0" err="1">
                <a:solidFill>
                  <a:srgbClr val="000000"/>
                </a:solidFill>
                <a:latin typeface="Tw Cen MT"/>
              </a:rPr>
              <a:t>bởi</a:t>
            </a:r>
            <a:r>
              <a:rPr lang="en-US" sz="2900" b="0" strike="noStrike" spc="-1" dirty="0">
                <a:solidFill>
                  <a:srgbClr val="000000"/>
                </a:solidFill>
                <a:latin typeface="Tw Cen MT"/>
              </a:rPr>
              <a:t> Facebook), </a:t>
            </a:r>
            <a:r>
              <a:rPr lang="en-US" sz="2900" b="0" strike="noStrike" spc="-1" dirty="0" err="1">
                <a:solidFill>
                  <a:srgbClr val="000000"/>
                </a:solidFill>
                <a:latin typeface="Tw Cen MT"/>
              </a:rPr>
              <a:t>HyperTable</a:t>
            </a:r>
            <a:r>
              <a:rPr lang="en-US" sz="2900" b="0" strike="noStrike" spc="-1" dirty="0">
                <a:solidFill>
                  <a:srgbClr val="000000"/>
                </a:solidFill>
                <a:latin typeface="Tw Cen MT"/>
              </a:rPr>
              <a:t>, Apache </a:t>
            </a:r>
            <a:r>
              <a:rPr lang="en-US" sz="2900" b="0" strike="noStrike" spc="-1" dirty="0" err="1">
                <a:solidFill>
                  <a:srgbClr val="000000"/>
                </a:solidFill>
                <a:latin typeface="Tw Cen MT"/>
              </a:rPr>
              <a:t>Hbase</a:t>
            </a:r>
            <a:endParaRPr lang="en-US" sz="2900" b="0" strike="noStrike" spc="-1" dirty="0">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lang="en-US" sz="2900" b="1" strike="noStrike" spc="-1" dirty="0" err="1">
                <a:solidFill>
                  <a:srgbClr val="000000"/>
                </a:solidFill>
                <a:latin typeface="Tw Cen MT"/>
              </a:rPr>
              <a:t>Ứng</a:t>
            </a:r>
            <a:r>
              <a:rPr lang="en-US" sz="2900" b="1" strike="noStrike" spc="-1" dirty="0">
                <a:solidFill>
                  <a:srgbClr val="000000"/>
                </a:solidFill>
                <a:latin typeface="Tw Cen MT"/>
              </a:rPr>
              <a:t> </a:t>
            </a:r>
            <a:r>
              <a:rPr lang="en-US" sz="2900" b="1" strike="noStrike" spc="-1" dirty="0" err="1">
                <a:solidFill>
                  <a:srgbClr val="000000"/>
                </a:solidFill>
                <a:latin typeface="Tw Cen MT"/>
              </a:rPr>
              <a:t>dụng</a:t>
            </a:r>
            <a:r>
              <a:rPr lang="en-US" sz="2900" b="0" strike="noStrike" spc="-1" dirty="0">
                <a:solidFill>
                  <a:srgbClr val="000000"/>
                </a:solidFill>
                <a:latin typeface="Tw Cen MT"/>
              </a:rPr>
              <a:t>: Column-Family Database </a:t>
            </a:r>
            <a:r>
              <a:rPr lang="en-US" sz="2900" b="0" strike="noStrike" spc="-1" dirty="0" err="1">
                <a:solidFill>
                  <a:srgbClr val="000000"/>
                </a:solidFill>
                <a:latin typeface="Tw Cen MT"/>
              </a:rPr>
              <a:t>được</a:t>
            </a:r>
            <a:r>
              <a:rPr lang="en-US" sz="2900" b="0" strike="noStrike" spc="-1" dirty="0">
                <a:solidFill>
                  <a:srgbClr val="000000"/>
                </a:solidFill>
                <a:latin typeface="Tw Cen MT"/>
              </a:rPr>
              <a:t> </a:t>
            </a:r>
            <a:r>
              <a:rPr lang="en-US" sz="2900" b="0" strike="noStrike" spc="-1" dirty="0" err="1">
                <a:solidFill>
                  <a:srgbClr val="000000"/>
                </a:solidFill>
                <a:latin typeface="Tw Cen MT"/>
              </a:rPr>
              <a:t>sử</a:t>
            </a:r>
            <a:r>
              <a:rPr lang="en-US" sz="2900" b="0" strike="noStrike" spc="-1" dirty="0">
                <a:solidFill>
                  <a:srgbClr val="000000"/>
                </a:solidFill>
                <a:latin typeface="Tw Cen MT"/>
              </a:rPr>
              <a:t> </a:t>
            </a:r>
            <a:r>
              <a:rPr lang="en-US" sz="2900" b="0" strike="noStrike" spc="-1" dirty="0" err="1">
                <a:solidFill>
                  <a:srgbClr val="000000"/>
                </a:solidFill>
                <a:latin typeface="Tw Cen MT"/>
              </a:rPr>
              <a:t>dụng</a:t>
            </a:r>
            <a:r>
              <a:rPr lang="en-US" sz="2900" b="0" strike="noStrike" spc="-1" dirty="0">
                <a:solidFill>
                  <a:srgbClr val="000000"/>
                </a:solidFill>
                <a:latin typeface="Tw Cen MT"/>
              </a:rPr>
              <a:t> </a:t>
            </a:r>
            <a:r>
              <a:rPr lang="en-US" sz="2900" b="0" strike="noStrike" spc="-1" dirty="0" err="1">
                <a:solidFill>
                  <a:srgbClr val="000000"/>
                </a:solidFill>
                <a:latin typeface="Tw Cen MT"/>
              </a:rPr>
              <a:t>khi</a:t>
            </a:r>
            <a:r>
              <a:rPr lang="en-US" sz="2900" b="0" strike="noStrike" spc="-1" dirty="0">
                <a:solidFill>
                  <a:srgbClr val="000000"/>
                </a:solidFill>
                <a:latin typeface="Tw Cen MT"/>
              </a:rPr>
              <a:t> ta </a:t>
            </a:r>
            <a:r>
              <a:rPr lang="en-US" sz="2900" b="0" strike="noStrike" spc="-1" dirty="0" err="1">
                <a:solidFill>
                  <a:srgbClr val="000000"/>
                </a:solidFill>
                <a:latin typeface="Tw Cen MT"/>
              </a:rPr>
              <a:t>cần</a:t>
            </a:r>
            <a:r>
              <a:rPr lang="en-US" sz="2900" b="0" strike="noStrike" spc="-1" dirty="0">
                <a:solidFill>
                  <a:srgbClr val="000000"/>
                </a:solidFill>
                <a:latin typeface="Tw Cen MT"/>
              </a:rPr>
              <a:t> </a:t>
            </a:r>
            <a:r>
              <a:rPr lang="en-US" sz="2900" b="1" strike="noStrike" spc="-1" dirty="0" err="1">
                <a:solidFill>
                  <a:srgbClr val="000000"/>
                </a:solidFill>
                <a:latin typeface="Tw Cen MT"/>
              </a:rPr>
              <a:t>ghi</a:t>
            </a:r>
            <a:r>
              <a:rPr lang="en-US" sz="2900" b="1" strike="noStrike" spc="-1" dirty="0">
                <a:solidFill>
                  <a:srgbClr val="000000"/>
                </a:solidFill>
                <a:latin typeface="Tw Cen MT"/>
              </a:rPr>
              <a:t> </a:t>
            </a:r>
            <a:r>
              <a:rPr lang="en-US" sz="2900" b="1" strike="noStrike" spc="-1" dirty="0" err="1">
                <a:solidFill>
                  <a:srgbClr val="000000"/>
                </a:solidFill>
                <a:latin typeface="Tw Cen MT"/>
              </a:rPr>
              <a:t>một</a:t>
            </a:r>
            <a:r>
              <a:rPr lang="en-US" sz="2900" b="1" strike="noStrike" spc="-1" dirty="0">
                <a:solidFill>
                  <a:srgbClr val="000000"/>
                </a:solidFill>
                <a:latin typeface="Tw Cen MT"/>
              </a:rPr>
              <a:t> </a:t>
            </a:r>
            <a:r>
              <a:rPr lang="en-US" sz="2900" b="1" strike="noStrike" spc="-1" dirty="0" err="1">
                <a:solidFill>
                  <a:srgbClr val="000000"/>
                </a:solidFill>
                <a:latin typeface="Tw Cen MT"/>
              </a:rPr>
              <a:t>số</a:t>
            </a:r>
            <a:r>
              <a:rPr lang="en-US" sz="2900" b="1" strike="noStrike" spc="-1" dirty="0">
                <a:solidFill>
                  <a:srgbClr val="000000"/>
                </a:solidFill>
                <a:latin typeface="Tw Cen MT"/>
              </a:rPr>
              <a:t> </a:t>
            </a:r>
            <a:r>
              <a:rPr lang="en-US" sz="2900" b="1" strike="noStrike" spc="-1" dirty="0" err="1">
                <a:solidFill>
                  <a:srgbClr val="000000"/>
                </a:solidFill>
                <a:latin typeface="Tw Cen MT"/>
              </a:rPr>
              <a:t>lượng</a:t>
            </a:r>
            <a:r>
              <a:rPr lang="en-US" sz="2900" b="1" strike="noStrike" spc="-1" dirty="0">
                <a:solidFill>
                  <a:srgbClr val="000000"/>
                </a:solidFill>
                <a:latin typeface="Tw Cen MT"/>
              </a:rPr>
              <a:t> </a:t>
            </a:r>
            <a:r>
              <a:rPr lang="en-US" sz="2900" b="1" strike="noStrike" spc="-1" dirty="0" err="1">
                <a:solidFill>
                  <a:srgbClr val="000000"/>
                </a:solidFill>
                <a:latin typeface="Tw Cen MT"/>
              </a:rPr>
              <a:t>lớn</a:t>
            </a:r>
            <a:r>
              <a:rPr lang="en-US" sz="2900" b="1" strike="noStrike" spc="-1" dirty="0">
                <a:solidFill>
                  <a:srgbClr val="000000"/>
                </a:solidFill>
                <a:latin typeface="Tw Cen MT"/>
              </a:rPr>
              <a:t> </a:t>
            </a:r>
            <a:r>
              <a:rPr lang="en-US" sz="2900" b="1" strike="noStrike" spc="-1" dirty="0" err="1">
                <a:solidFill>
                  <a:srgbClr val="000000"/>
                </a:solidFill>
                <a:latin typeface="Tw Cen MT"/>
              </a:rPr>
              <a:t>dữ</a:t>
            </a:r>
            <a:r>
              <a:rPr lang="en-US" sz="2900" b="1" strike="noStrike" spc="-1" dirty="0">
                <a:solidFill>
                  <a:srgbClr val="000000"/>
                </a:solidFill>
                <a:latin typeface="Tw Cen MT"/>
              </a:rPr>
              <a:t> </a:t>
            </a:r>
            <a:r>
              <a:rPr lang="en-US" sz="2900" b="1" strike="noStrike" spc="-1" dirty="0" err="1">
                <a:solidFill>
                  <a:srgbClr val="000000"/>
                </a:solidFill>
                <a:latin typeface="Tw Cen MT"/>
              </a:rPr>
              <a:t>liệu</a:t>
            </a:r>
            <a:r>
              <a:rPr lang="en-US" sz="2900" b="1" strike="noStrike" spc="-1" dirty="0">
                <a:solidFill>
                  <a:srgbClr val="000000"/>
                </a:solidFill>
                <a:latin typeface="Tw Cen MT"/>
              </a:rPr>
              <a:t>, big data</a:t>
            </a:r>
            <a:r>
              <a:rPr lang="en-US" sz="2900" b="0" strike="noStrike" spc="-1" dirty="0">
                <a:solidFill>
                  <a:srgbClr val="000000"/>
                </a:solidFill>
                <a:latin typeface="Tw Cen MT"/>
              </a:rPr>
              <a:t>. </a:t>
            </a:r>
            <a:r>
              <a:rPr lang="en-US" sz="2900" b="0" strike="noStrike" spc="-1" dirty="0" err="1">
                <a:solidFill>
                  <a:srgbClr val="000000"/>
                </a:solidFill>
                <a:latin typeface="Tw Cen MT"/>
              </a:rPr>
              <a:t>Nó</a:t>
            </a:r>
            <a:r>
              <a:rPr lang="en-US" sz="2900" b="0" strike="noStrike" spc="-1" dirty="0">
                <a:solidFill>
                  <a:srgbClr val="000000"/>
                </a:solidFill>
                <a:latin typeface="Tw Cen MT"/>
              </a:rPr>
              <a:t> </a:t>
            </a:r>
            <a:r>
              <a:rPr lang="en-US" sz="2900" b="0" strike="noStrike" spc="-1" dirty="0" err="1">
                <a:solidFill>
                  <a:srgbClr val="000000"/>
                </a:solidFill>
                <a:latin typeface="Tw Cen MT"/>
              </a:rPr>
              <a:t>còn</a:t>
            </a:r>
            <a:r>
              <a:rPr lang="en-US" sz="2900" b="0" strike="noStrike" spc="-1" dirty="0">
                <a:solidFill>
                  <a:srgbClr val="000000"/>
                </a:solidFill>
                <a:latin typeface="Tw Cen MT"/>
              </a:rPr>
              <a:t> </a:t>
            </a:r>
            <a:r>
              <a:rPr lang="en-US" sz="2900" b="0" strike="noStrike" spc="-1" dirty="0" err="1">
                <a:solidFill>
                  <a:srgbClr val="000000"/>
                </a:solidFill>
                <a:latin typeface="Tw Cen MT"/>
              </a:rPr>
              <a:t>được</a:t>
            </a:r>
            <a:r>
              <a:rPr lang="en-US" sz="2900" b="0" strike="noStrike" spc="-1" dirty="0">
                <a:solidFill>
                  <a:srgbClr val="000000"/>
                </a:solidFill>
                <a:latin typeface="Tw Cen MT"/>
              </a:rPr>
              <a:t> </a:t>
            </a:r>
            <a:r>
              <a:rPr lang="en-US" sz="2900" b="0" strike="noStrike" spc="-1" dirty="0" err="1">
                <a:solidFill>
                  <a:srgbClr val="000000"/>
                </a:solidFill>
                <a:latin typeface="Tw Cen MT"/>
              </a:rPr>
              <a:t>ứng</a:t>
            </a:r>
            <a:r>
              <a:rPr lang="en-US" sz="2900" b="0" strike="noStrike" spc="-1" dirty="0">
                <a:solidFill>
                  <a:srgbClr val="000000"/>
                </a:solidFill>
                <a:latin typeface="Tw Cen MT"/>
              </a:rPr>
              <a:t> </a:t>
            </a:r>
            <a:r>
              <a:rPr lang="en-US" sz="2900" b="0" strike="noStrike" spc="-1" dirty="0" err="1">
                <a:solidFill>
                  <a:srgbClr val="000000"/>
                </a:solidFill>
                <a:latin typeface="Tw Cen MT"/>
              </a:rPr>
              <a:t>dụng</a:t>
            </a:r>
            <a:r>
              <a:rPr lang="en-US" sz="2900" b="0" strike="noStrike" spc="-1" dirty="0">
                <a:solidFill>
                  <a:srgbClr val="000000"/>
                </a:solidFill>
                <a:latin typeface="Tw Cen MT"/>
              </a:rPr>
              <a:t> </a:t>
            </a:r>
            <a:r>
              <a:rPr lang="en-US" sz="2900" b="0" strike="noStrike" spc="-1" dirty="0" err="1">
                <a:solidFill>
                  <a:srgbClr val="000000"/>
                </a:solidFill>
                <a:latin typeface="Tw Cen MT"/>
              </a:rPr>
              <a:t>trong</a:t>
            </a:r>
            <a:r>
              <a:rPr lang="en-US" sz="2900" b="0" strike="noStrike" spc="-1" dirty="0">
                <a:solidFill>
                  <a:srgbClr val="000000"/>
                </a:solidFill>
                <a:latin typeface="Tw Cen MT"/>
              </a:rPr>
              <a:t> 1 </a:t>
            </a:r>
            <a:r>
              <a:rPr lang="en-US" sz="2900" b="0" strike="noStrike" spc="-1" dirty="0" err="1">
                <a:solidFill>
                  <a:srgbClr val="000000"/>
                </a:solidFill>
                <a:latin typeface="Tw Cen MT"/>
              </a:rPr>
              <a:t>số</a:t>
            </a:r>
            <a:r>
              <a:rPr lang="en-US" sz="2900" b="0" strike="noStrike" spc="-1" dirty="0">
                <a:solidFill>
                  <a:srgbClr val="000000"/>
                </a:solidFill>
                <a:latin typeface="Tw Cen MT"/>
              </a:rPr>
              <a:t> CMS </a:t>
            </a:r>
            <a:r>
              <a:rPr lang="en-US" sz="2900" b="0" strike="noStrike" spc="-1" dirty="0" err="1">
                <a:solidFill>
                  <a:srgbClr val="000000"/>
                </a:solidFill>
                <a:latin typeface="Tw Cen MT"/>
              </a:rPr>
              <a:t>và</a:t>
            </a:r>
            <a:r>
              <a:rPr lang="en-US" sz="2900" b="0" strike="noStrike" spc="-1" dirty="0">
                <a:solidFill>
                  <a:srgbClr val="000000"/>
                </a:solidFill>
                <a:latin typeface="Tw Cen MT"/>
              </a:rPr>
              <a:t> </a:t>
            </a:r>
            <a:r>
              <a:rPr lang="en-US" sz="2900" b="0" strike="noStrike" spc="-1" dirty="0" err="1">
                <a:solidFill>
                  <a:srgbClr val="000000"/>
                </a:solidFill>
                <a:latin typeface="Tw Cen MT"/>
              </a:rPr>
              <a:t>ứng</a:t>
            </a:r>
            <a:r>
              <a:rPr lang="en-US" sz="2900" b="0" strike="noStrike" spc="-1" dirty="0">
                <a:solidFill>
                  <a:srgbClr val="000000"/>
                </a:solidFill>
                <a:latin typeface="Tw Cen MT"/>
              </a:rPr>
              <a:t> </a:t>
            </a:r>
            <a:r>
              <a:rPr lang="en-US" sz="2900" b="0" strike="noStrike" spc="-1" dirty="0" err="1">
                <a:solidFill>
                  <a:srgbClr val="000000"/>
                </a:solidFill>
                <a:latin typeface="Tw Cen MT"/>
              </a:rPr>
              <a:t>dụng</a:t>
            </a:r>
            <a:r>
              <a:rPr lang="en-US" sz="2900" b="0" strike="noStrike" spc="-1" dirty="0">
                <a:solidFill>
                  <a:srgbClr val="000000"/>
                </a:solidFill>
                <a:latin typeface="Tw Cen MT"/>
              </a:rPr>
              <a:t> e-commerce.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612720" y="228600"/>
            <a:ext cx="8152920" cy="990360"/>
          </a:xfrm>
          <a:prstGeom prst="rect">
            <a:avLst/>
          </a:prstGeom>
          <a:noFill/>
          <a:ln>
            <a:noFill/>
          </a:ln>
        </p:spPr>
        <p:txBody>
          <a:bodyPr lIns="90000" tIns="45000" rIns="90000" bIns="45000" anchor="ctr"/>
          <a:lstStyle/>
          <a:p>
            <a:pPr>
              <a:lnSpc>
                <a:spcPct val="100000"/>
              </a:lnSpc>
            </a:pPr>
            <a:r>
              <a:rPr lang="en-US" sz="4400" b="0" strike="noStrike" spc="-1">
                <a:solidFill>
                  <a:srgbClr val="444D26"/>
                </a:solidFill>
                <a:latin typeface="Tw Cen MT"/>
              </a:rPr>
              <a:t>Introduce: NoSQL databases</a:t>
            </a:r>
            <a:endParaRPr lang="en-US" sz="4400" b="0" strike="noStrike" spc="-1">
              <a:solidFill>
                <a:srgbClr val="000000"/>
              </a:solidFill>
              <a:latin typeface="Tw Cen MT"/>
            </a:endParaRPr>
          </a:p>
        </p:txBody>
      </p:sp>
      <p:sp>
        <p:nvSpPr>
          <p:cNvPr id="145" name="TextShape 2"/>
          <p:cNvSpPr txBox="1"/>
          <p:nvPr/>
        </p:nvSpPr>
        <p:spPr>
          <a:xfrm>
            <a:off x="612720" y="1600200"/>
            <a:ext cx="8152920" cy="4495320"/>
          </a:xfrm>
          <a:prstGeom prst="rect">
            <a:avLst/>
          </a:prstGeom>
          <a:noFill/>
          <a:ln>
            <a:noFill/>
          </a:ln>
        </p:spPr>
        <p:txBody>
          <a:bodyPr lIns="90000" tIns="45000" rIns="90000" bIns="45000">
            <a:normAutofit fontScale="92500" lnSpcReduction="10000"/>
          </a:bodyPr>
          <a:lstStyle/>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NoSQL, non SQL, </a:t>
            </a:r>
            <a:r>
              <a:rPr lang="en-US" sz="2900" b="1" strike="noStrike" spc="-1">
                <a:solidFill>
                  <a:srgbClr val="000000"/>
                </a:solidFill>
                <a:latin typeface="Tw Cen MT"/>
              </a:rPr>
              <a:t>non relational</a:t>
            </a:r>
            <a:r>
              <a:rPr lang="en-US" sz="2900" b="0" strike="noStrike" spc="-1">
                <a:solidFill>
                  <a:srgbClr val="000000"/>
                </a:solidFill>
                <a:latin typeface="Tw Cen MT"/>
              </a:rPr>
              <a:t>, NoREL , not only SQL</a:t>
            </a:r>
          </a:p>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database provides a mechanism for </a:t>
            </a:r>
            <a:r>
              <a:rPr lang="en-US" sz="2900" b="1" strike="noStrike" spc="-1">
                <a:solidFill>
                  <a:srgbClr val="000000"/>
                </a:solidFill>
                <a:latin typeface="Tw Cen MT"/>
              </a:rPr>
              <a:t>storage</a:t>
            </a:r>
            <a:r>
              <a:rPr lang="en-US" sz="2900" b="0" strike="noStrike" spc="-1">
                <a:solidFill>
                  <a:srgbClr val="000000"/>
                </a:solidFill>
                <a:latin typeface="Tw Cen MT"/>
              </a:rPr>
              <a:t> and </a:t>
            </a:r>
            <a:r>
              <a:rPr lang="en-US" sz="2900" b="1" strike="noStrike" spc="-1">
                <a:solidFill>
                  <a:srgbClr val="000000"/>
                </a:solidFill>
                <a:latin typeface="Tw Cen MT"/>
              </a:rPr>
              <a:t>retrieval</a:t>
            </a:r>
            <a:r>
              <a:rPr lang="en-US" sz="2900" b="0" strike="noStrike" spc="-1">
                <a:solidFill>
                  <a:srgbClr val="000000"/>
                </a:solidFill>
                <a:latin typeface="Tw Cen MT"/>
              </a:rPr>
              <a:t> of data that is modeled in means other than the tabular relations used in relational databases, optimized for scalable performance and </a:t>
            </a:r>
            <a:r>
              <a:rPr lang="en-US" sz="2900" b="0" u="sng" strike="noStrike" spc="-1">
                <a:solidFill>
                  <a:srgbClr val="000000"/>
                </a:solidFill>
                <a:uFillTx/>
                <a:latin typeface="Tw Cen MT"/>
              </a:rPr>
              <a:t>schemaless</a:t>
            </a:r>
            <a:r>
              <a:rPr lang="en-US" sz="2900" b="0" strike="noStrike" spc="-1">
                <a:solidFill>
                  <a:srgbClr val="000000"/>
                </a:solidFill>
                <a:latin typeface="Tw Cen MT"/>
              </a:rPr>
              <a:t> data models</a:t>
            </a:r>
          </a:p>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ease of development, low latency, high-performance, and resilience</a:t>
            </a:r>
          </a:p>
          <a:p>
            <a:pPr marL="320040" indent="-319680">
              <a:lnSpc>
                <a:spcPct val="100000"/>
              </a:lnSpc>
              <a:spcBef>
                <a:spcPts val="700"/>
              </a:spcBef>
              <a:buClr>
                <a:srgbClr val="F3A447"/>
              </a:buClr>
              <a:buSzPct val="60000"/>
              <a:buFont typeface="Wingdings" charset="2"/>
              <a:buChar char=""/>
            </a:pPr>
            <a:r>
              <a:rPr lang="en-US" sz="2900" b="1" i="1" u="sng" strike="noStrike" spc="-1">
                <a:solidFill>
                  <a:srgbClr val="000000"/>
                </a:solidFill>
                <a:uFillTx/>
                <a:latin typeface="Tw Cen MT"/>
              </a:rPr>
              <a:t>non-relational</a:t>
            </a:r>
            <a:r>
              <a:rPr lang="en-US" sz="2900" b="1" i="1" strike="noStrike" spc="-1">
                <a:solidFill>
                  <a:srgbClr val="000000"/>
                </a:solidFill>
                <a:latin typeface="Tw Cen MT"/>
              </a:rPr>
              <a:t>, </a:t>
            </a:r>
            <a:r>
              <a:rPr lang="en-US" sz="2900" b="1" i="1" u="sng" strike="noStrike" spc="-1">
                <a:solidFill>
                  <a:srgbClr val="000000"/>
                </a:solidFill>
                <a:uFillTx/>
                <a:latin typeface="Tw Cen MT"/>
              </a:rPr>
              <a:t>distributed</a:t>
            </a:r>
            <a:r>
              <a:rPr lang="en-US" sz="2900" b="1" i="1" strike="noStrike" spc="-1">
                <a:solidFill>
                  <a:srgbClr val="000000"/>
                </a:solidFill>
                <a:latin typeface="Tw Cen MT"/>
              </a:rPr>
              <a:t>, open-source and </a:t>
            </a:r>
            <a:r>
              <a:rPr lang="en-US" sz="2900" b="1" i="1" u="sng" strike="noStrike" spc="-1">
                <a:solidFill>
                  <a:srgbClr val="000000"/>
                </a:solidFill>
                <a:uFillTx/>
                <a:latin typeface="Tw Cen MT"/>
              </a:rPr>
              <a:t>horizontally scalable</a:t>
            </a:r>
            <a:endParaRPr lang="en-US" sz="2900" b="0" strike="noStrike" spc="-1">
              <a:solidFill>
                <a:srgbClr val="000000"/>
              </a:solidFill>
              <a:latin typeface="Tw Cen MT"/>
            </a:endParaRPr>
          </a:p>
          <a:p>
            <a:pPr>
              <a:lnSpc>
                <a:spcPct val="100000"/>
              </a:lnSpc>
              <a:spcBef>
                <a:spcPts val="700"/>
              </a:spcBef>
            </a:pPr>
            <a:endParaRPr lang="en-US" sz="2900" b="0" strike="noStrike" spc="-1">
              <a:solidFill>
                <a:srgbClr val="000000"/>
              </a:solidFill>
              <a:latin typeface="Tw Cen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1" strike="noStrike" spc="-1">
                <a:solidFill>
                  <a:srgbClr val="444D26"/>
                </a:solidFill>
                <a:latin typeface="Tw Cen MT"/>
              </a:rPr>
              <a:t>Column-Family Database</a:t>
            </a:r>
            <a:endParaRPr lang="en-US" sz="4400" b="0" strike="noStrike" spc="-1">
              <a:solidFill>
                <a:srgbClr val="000000"/>
              </a:solidFill>
              <a:latin typeface="Tw Cen MT"/>
            </a:endParaRPr>
          </a:p>
        </p:txBody>
      </p:sp>
      <p:pic>
        <p:nvPicPr>
          <p:cNvPr id="181" name="Content Placeholder 1"/>
          <p:cNvPicPr/>
          <p:nvPr/>
        </p:nvPicPr>
        <p:blipFill>
          <a:blip r:embed="rId3"/>
          <a:stretch/>
        </p:blipFill>
        <p:spPr>
          <a:xfrm>
            <a:off x="2570040" y="2876400"/>
            <a:ext cx="4238280" cy="1942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1" strike="noStrike" spc="-1">
                <a:solidFill>
                  <a:srgbClr val="444D26"/>
                </a:solidFill>
                <a:latin typeface="Tw Cen MT"/>
              </a:rPr>
              <a:t>Graph Database</a:t>
            </a:r>
            <a:endParaRPr lang="en-US" sz="4400" b="0" strike="noStrike" spc="-1">
              <a:solidFill>
                <a:srgbClr val="000000"/>
              </a:solidFill>
              <a:latin typeface="Tw Cen MT"/>
            </a:endParaRPr>
          </a:p>
        </p:txBody>
      </p:sp>
      <p:sp>
        <p:nvSpPr>
          <p:cNvPr id="183" name="TextShape 2"/>
          <p:cNvSpPr txBox="1"/>
          <p:nvPr/>
        </p:nvSpPr>
        <p:spPr>
          <a:xfrm>
            <a:off x="612720" y="1600200"/>
            <a:ext cx="8152920" cy="4495320"/>
          </a:xfrm>
          <a:prstGeom prst="rect">
            <a:avLst/>
          </a:prstGeom>
          <a:noFill/>
          <a:ln>
            <a:noFill/>
          </a:ln>
        </p:spPr>
        <p:txBody>
          <a:bodyPr lIns="90000" tIns="45000" rIns="90000" bIns="45000">
            <a:normAutofit fontScale="77500" lnSpcReduction="20000"/>
          </a:bodyPr>
          <a:lstStyle/>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Dữ liệu trong graph database được lưu dưới dạng các node. Mỗi node sẽ có 1 label, 1 số properties như một row trong SQL. Các node này được kết nối với nhau bằng các relationship. Graph database tập trung nhiều vào relationship giữa các node, áp dụng nhiều thuật toán duyệt node để tăng tốc độ.</a:t>
            </a:r>
          </a:p>
          <a:p>
            <a:pPr marL="320040" indent="-319680">
              <a:lnSpc>
                <a:spcPct val="100000"/>
              </a:lnSpc>
              <a:spcBef>
                <a:spcPts val="700"/>
              </a:spcBef>
              <a:buClr>
                <a:srgbClr val="F3A447"/>
              </a:buClr>
              <a:buSzPct val="60000"/>
              <a:buFont typeface="Wingdings" charset="2"/>
              <a:buChar char=""/>
            </a:pPr>
            <a:r>
              <a:rPr lang="en-US" sz="2900" b="1" strike="noStrike" spc="-1">
                <a:solidFill>
                  <a:srgbClr val="000000"/>
                </a:solidFill>
                <a:latin typeface="Tw Cen MT"/>
              </a:rPr>
              <a:t>Database tiêu biểu</a:t>
            </a:r>
            <a:r>
              <a:rPr lang="en-US" sz="2900" b="0" strike="noStrike" spc="-1">
                <a:solidFill>
                  <a:srgbClr val="000000"/>
                </a:solidFill>
                <a:latin typeface="Tw Cen MT"/>
              </a:rPr>
              <a:t>: Neo4j, InfiniteGraph, OrientDB, HYPERGRAPHDB</a:t>
            </a:r>
          </a:p>
          <a:p>
            <a:pPr marL="320040" indent="-319680">
              <a:lnSpc>
                <a:spcPct val="100000"/>
              </a:lnSpc>
              <a:spcBef>
                <a:spcPts val="700"/>
              </a:spcBef>
              <a:buClr>
                <a:srgbClr val="F3A447"/>
              </a:buClr>
              <a:buSzPct val="60000"/>
              <a:buFont typeface="Wingdings" charset="2"/>
              <a:buChar char=""/>
            </a:pPr>
            <a:r>
              <a:rPr lang="en-US" sz="2900" b="1" strike="noStrike" spc="-1">
                <a:solidFill>
                  <a:srgbClr val="000000"/>
                </a:solidFill>
                <a:latin typeface="Tw Cen MT"/>
              </a:rPr>
              <a:t>Ứng dụng</a:t>
            </a:r>
            <a:r>
              <a:rPr lang="en-US" sz="2900" b="0" strike="noStrike" spc="-1">
                <a:solidFill>
                  <a:srgbClr val="000000"/>
                </a:solidFill>
                <a:latin typeface="Tw Cen MT"/>
              </a:rPr>
              <a:t>: Khi cần truy vấn các mối quan hệ, graph database </a:t>
            </a:r>
            <a:r>
              <a:rPr lang="en-US" sz="2900" b="1" strike="noStrike" spc="-1">
                <a:solidFill>
                  <a:srgbClr val="000000"/>
                </a:solidFill>
                <a:latin typeface="Tw Cen MT"/>
              </a:rPr>
              <a:t>truy vấn nhanh và dễ hơn nhiều</a:t>
            </a:r>
            <a:r>
              <a:rPr lang="en-US" sz="2900" b="0" strike="noStrike" spc="-1">
                <a:solidFill>
                  <a:srgbClr val="000000"/>
                </a:solidFill>
                <a:latin typeface="Tw Cen MT"/>
              </a:rPr>
              <a:t> so với database. Nó được dùng trong các hệ thống: mạng nơ ron, chuyển tiền bạc, mạng xã hội (tìm bạn bè), </a:t>
            </a:r>
            <a:r>
              <a:rPr lang="en-US" sz="2900" b="1" strike="noStrike" spc="-1">
                <a:solidFill>
                  <a:srgbClr val="000000"/>
                </a:solidFill>
                <a:latin typeface="Tw Cen MT"/>
              </a:rPr>
              <a:t>giới thiệu sản phẩm</a:t>
            </a:r>
            <a:r>
              <a:rPr lang="en-US" sz="2900" b="0" strike="noStrike" spc="-1">
                <a:solidFill>
                  <a:srgbClr val="000000"/>
                </a:solidFill>
                <a:latin typeface="Tw Cen MT"/>
              </a:rPr>
              <a:t> (dựa theo sở thích/lịch sử mua sắm của người dùng)… Neo4j là một database free, lại có một cộng đồng rất lớn, với vô số bài hướng dẫn, các bạn nên học thử.</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1" strike="noStrike" spc="-1">
                <a:solidFill>
                  <a:srgbClr val="444D26"/>
                </a:solidFill>
                <a:latin typeface="Tw Cen MT"/>
              </a:rPr>
              <a:t>Graph Database</a:t>
            </a:r>
            <a:endParaRPr lang="en-US" sz="4400" b="0" strike="noStrike" spc="-1">
              <a:solidFill>
                <a:srgbClr val="000000"/>
              </a:solidFill>
              <a:latin typeface="Tw Cen MT"/>
            </a:endParaRPr>
          </a:p>
        </p:txBody>
      </p:sp>
      <p:pic>
        <p:nvPicPr>
          <p:cNvPr id="185" name="Content Placeholder 1"/>
          <p:cNvPicPr/>
          <p:nvPr/>
        </p:nvPicPr>
        <p:blipFill>
          <a:blip r:embed="rId3"/>
          <a:stretch/>
        </p:blipFill>
        <p:spPr>
          <a:xfrm>
            <a:off x="2684520" y="2629080"/>
            <a:ext cx="4009680" cy="2437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612720" y="228600"/>
            <a:ext cx="8152920" cy="990360"/>
          </a:xfrm>
          <a:prstGeom prst="rect">
            <a:avLst/>
          </a:prstGeom>
          <a:noFill/>
          <a:ln>
            <a:noFill/>
          </a:ln>
        </p:spPr>
        <p:txBody>
          <a:bodyPr lIns="90000" tIns="45000" rIns="90000" bIns="45000" anchor="ctr">
            <a:normAutofit fontScale="77500" lnSpcReduction="20000"/>
          </a:bodyPr>
          <a:lstStyle/>
          <a:p>
            <a:pPr>
              <a:lnSpc>
                <a:spcPct val="100000"/>
              </a:lnSpc>
            </a:pPr>
            <a:r>
              <a:rPr lang="en-US" sz="4400" b="1" strike="noStrike" spc="-1">
                <a:solidFill>
                  <a:srgbClr val="444D26"/>
                </a:solidFill>
                <a:latin typeface="Tw Cen MT"/>
              </a:rPr>
              <a:t>Mapping thuật ngữ trong Relational Database và NoSQL database</a:t>
            </a:r>
            <a:endParaRPr lang="en-US" sz="4400" b="0" strike="noStrike" spc="-1">
              <a:solidFill>
                <a:srgbClr val="000000"/>
              </a:solidFill>
              <a:latin typeface="Tw Cen MT"/>
            </a:endParaRPr>
          </a:p>
        </p:txBody>
      </p:sp>
      <p:graphicFrame>
        <p:nvGraphicFramePr>
          <p:cNvPr id="187" name="Table 2"/>
          <p:cNvGraphicFramePr/>
          <p:nvPr/>
        </p:nvGraphicFramePr>
        <p:xfrm>
          <a:off x="304920" y="1600200"/>
          <a:ext cx="8610120" cy="4499640"/>
        </p:xfrm>
        <a:graphic>
          <a:graphicData uri="http://schemas.openxmlformats.org/drawingml/2006/table">
            <a:tbl>
              <a:tblPr/>
              <a:tblGrid>
                <a:gridCol w="1405440"/>
                <a:gridCol w="1337760"/>
                <a:gridCol w="1981080"/>
                <a:gridCol w="2133360"/>
                <a:gridCol w="1752480"/>
              </a:tblGrid>
              <a:tr h="1757160">
                <a:tc>
                  <a:txBody>
                    <a:bodyPr/>
                    <a:lstStyle/>
                    <a:p>
                      <a:pPr>
                        <a:lnSpc>
                          <a:spcPct val="100000"/>
                        </a:lnSpc>
                      </a:pPr>
                      <a:r>
                        <a:rPr lang="en-US" sz="1500" b="1" strike="noStrike" cap="all" spc="-1">
                          <a:solidFill>
                            <a:srgbClr val="000000"/>
                          </a:solidFill>
                          <a:latin typeface="inherit"/>
                        </a:rPr>
                        <a:t>RELATIONAL</a:t>
                      </a:r>
                      <a:endParaRPr lang="en-US" sz="1500" b="0" strike="noStrike" spc="-1">
                        <a:latin typeface="Arial"/>
                      </a:endParaRPr>
                    </a:p>
                  </a:txBody>
                  <a:tcPr marL="64440" marR="64440">
                    <a:lnL w="12240">
                      <a:solidFill>
                        <a:srgbClr val="501221"/>
                      </a:solidFill>
                    </a:lnL>
                    <a:lnR w="12240">
                      <a:solidFill>
                        <a:srgbClr val="D01421"/>
                      </a:solidFill>
                    </a:lnR>
                    <a:lnT w="12240">
                      <a:solidFill>
                        <a:srgbClr val="501221"/>
                      </a:solidFill>
                    </a:lnT>
                    <a:lnB w="12240">
                      <a:solidFill>
                        <a:srgbClr val="A8032C"/>
                      </a:solidFill>
                    </a:lnB>
                    <a:noFill/>
                  </a:tcPr>
                </a:tc>
                <a:tc>
                  <a:txBody>
                    <a:bodyPr/>
                    <a:lstStyle/>
                    <a:p>
                      <a:pPr>
                        <a:lnSpc>
                          <a:spcPct val="100000"/>
                        </a:lnSpc>
                      </a:pPr>
                      <a:r>
                        <a:rPr lang="en-US" sz="1500" b="1" strike="noStrike" cap="all" spc="-1">
                          <a:solidFill>
                            <a:srgbClr val="000000"/>
                          </a:solidFill>
                          <a:latin typeface="inherit"/>
                        </a:rPr>
                        <a:t>KEY-VALUE (RIAK)</a:t>
                      </a:r>
                      <a:endParaRPr lang="en-US" sz="1500" b="0" strike="noStrike" spc="-1">
                        <a:latin typeface="Arial"/>
                      </a:endParaRPr>
                    </a:p>
                  </a:txBody>
                  <a:tcPr marL="64440" marR="64440">
                    <a:lnL w="12240">
                      <a:solidFill>
                        <a:srgbClr val="D01421"/>
                      </a:solidFill>
                    </a:lnL>
                    <a:lnR w="12240">
                      <a:solidFill>
                        <a:srgbClr val="801521"/>
                      </a:solidFill>
                    </a:lnR>
                    <a:lnT w="12240">
                      <a:solidFill>
                        <a:srgbClr val="D01421"/>
                      </a:solidFill>
                    </a:lnT>
                    <a:lnB w="12240">
                      <a:solidFill>
                        <a:srgbClr val="A8052C"/>
                      </a:solidFill>
                    </a:lnB>
                    <a:noFill/>
                  </a:tcPr>
                </a:tc>
                <a:tc>
                  <a:txBody>
                    <a:bodyPr/>
                    <a:lstStyle/>
                    <a:p>
                      <a:pPr>
                        <a:lnSpc>
                          <a:spcPct val="100000"/>
                        </a:lnSpc>
                      </a:pPr>
                      <a:r>
                        <a:rPr lang="en-US" sz="1500" b="1" strike="noStrike" cap="all" spc="-1">
                          <a:solidFill>
                            <a:srgbClr val="000000"/>
                          </a:solidFill>
                          <a:latin typeface="inherit"/>
                        </a:rPr>
                        <a:t>DOCUMENT (MONGODB)</a:t>
                      </a:r>
                      <a:endParaRPr lang="en-US" sz="1500" b="0" strike="noStrike" spc="-1">
                        <a:latin typeface="Arial"/>
                      </a:endParaRPr>
                    </a:p>
                  </a:txBody>
                  <a:tcPr marL="64440" marR="64440">
                    <a:lnL w="12240">
                      <a:solidFill>
                        <a:srgbClr val="801521"/>
                      </a:solidFill>
                    </a:lnL>
                    <a:lnR w="12240">
                      <a:solidFill>
                        <a:srgbClr val="501221"/>
                      </a:solidFill>
                    </a:lnR>
                    <a:lnT w="12240">
                      <a:solidFill>
                        <a:srgbClr val="801521"/>
                      </a:solidFill>
                    </a:lnT>
                    <a:lnB w="12240">
                      <a:solidFill>
                        <a:srgbClr val="00062C"/>
                      </a:solidFill>
                    </a:lnB>
                    <a:noFill/>
                  </a:tcPr>
                </a:tc>
                <a:tc>
                  <a:txBody>
                    <a:bodyPr/>
                    <a:lstStyle/>
                    <a:p>
                      <a:pPr>
                        <a:lnSpc>
                          <a:spcPct val="100000"/>
                        </a:lnSpc>
                      </a:pPr>
                      <a:r>
                        <a:rPr lang="en-US" sz="1500" b="1" strike="noStrike" cap="all" spc="-1">
                          <a:solidFill>
                            <a:srgbClr val="000000"/>
                          </a:solidFill>
                          <a:latin typeface="inherit"/>
                        </a:rPr>
                        <a:t>COLUMN-FAMILY (CASSANDRA)</a:t>
                      </a:r>
                      <a:endParaRPr lang="en-US" sz="1500" b="0" strike="noStrike" spc="-1">
                        <a:latin typeface="Arial"/>
                      </a:endParaRPr>
                    </a:p>
                  </a:txBody>
                  <a:tcPr marL="64440" marR="64440">
                    <a:lnL w="12240">
                      <a:solidFill>
                        <a:srgbClr val="501221"/>
                      </a:solidFill>
                    </a:lnL>
                    <a:lnR w="12240">
                      <a:solidFill>
                        <a:srgbClr val="D01421"/>
                      </a:solidFill>
                    </a:lnR>
                    <a:lnT w="12240">
                      <a:solidFill>
                        <a:srgbClr val="501221"/>
                      </a:solidFill>
                    </a:lnT>
                    <a:lnB w="12240">
                      <a:solidFill>
                        <a:srgbClr val="A8032C"/>
                      </a:solidFill>
                    </a:lnB>
                    <a:noFill/>
                  </a:tcPr>
                </a:tc>
                <a:tc>
                  <a:txBody>
                    <a:bodyPr/>
                    <a:lstStyle/>
                    <a:p>
                      <a:pPr>
                        <a:lnSpc>
                          <a:spcPct val="100000"/>
                        </a:lnSpc>
                      </a:pPr>
                      <a:r>
                        <a:rPr lang="en-US" sz="1500" b="1" strike="noStrike" cap="all" spc="-1">
                          <a:solidFill>
                            <a:srgbClr val="000000"/>
                          </a:solidFill>
                          <a:latin typeface="inherit"/>
                        </a:rPr>
                        <a:t>GRAPH (NEO4J)</a:t>
                      </a:r>
                      <a:endParaRPr lang="en-US" sz="1500" b="0" strike="noStrike" spc="-1">
                        <a:latin typeface="Arial"/>
                      </a:endParaRPr>
                    </a:p>
                  </a:txBody>
                  <a:tcPr marL="64440" marR="64440">
                    <a:lnL w="12240">
                      <a:solidFill>
                        <a:srgbClr val="D01421"/>
                      </a:solidFill>
                    </a:lnL>
                    <a:lnR w="9360">
                      <a:solidFill>
                        <a:srgbClr val="D01421"/>
                      </a:solidFill>
                    </a:lnR>
                    <a:lnT w="12240">
                      <a:solidFill>
                        <a:srgbClr val="D01421"/>
                      </a:solidFill>
                    </a:lnT>
                    <a:lnB w="12240">
                      <a:solidFill>
                        <a:srgbClr val="A8052C"/>
                      </a:solidFill>
                    </a:lnB>
                    <a:noFill/>
                  </a:tcPr>
                </a:tc>
              </a:tr>
              <a:tr h="594000">
                <a:tc>
                  <a:txBody>
                    <a:bodyPr/>
                    <a:lstStyle/>
                    <a:p>
                      <a:pPr>
                        <a:lnSpc>
                          <a:spcPct val="100000"/>
                        </a:lnSpc>
                      </a:pPr>
                      <a:r>
                        <a:rPr lang="en-US" sz="1500" b="0" strike="noStrike" spc="-1">
                          <a:solidFill>
                            <a:srgbClr val="000000"/>
                          </a:solidFill>
                          <a:latin typeface="inherit"/>
                        </a:rPr>
                        <a:t>instance</a:t>
                      </a:r>
                      <a:endParaRPr lang="en-US" sz="1500" b="0" strike="noStrike" spc="-1">
                        <a:latin typeface="Arial"/>
                      </a:endParaRPr>
                    </a:p>
                  </a:txBody>
                  <a:tcPr marL="64440" marR="64440">
                    <a:lnL w="12240">
                      <a:solidFill>
                        <a:srgbClr val="A8032C"/>
                      </a:solidFill>
                    </a:lnL>
                    <a:lnR w="12240">
                      <a:solidFill>
                        <a:srgbClr val="A8052C"/>
                      </a:solidFill>
                    </a:lnR>
                    <a:lnT w="12240">
                      <a:solidFill>
                        <a:srgbClr val="A8032C"/>
                      </a:solidFill>
                    </a:lnT>
                    <a:lnB w="12240">
                      <a:solidFill>
                        <a:srgbClr val="80082C"/>
                      </a:solidFill>
                    </a:lnB>
                    <a:noFill/>
                  </a:tcPr>
                </a:tc>
                <a:tc>
                  <a:txBody>
                    <a:bodyPr/>
                    <a:lstStyle/>
                    <a:p>
                      <a:pPr>
                        <a:lnSpc>
                          <a:spcPct val="100000"/>
                        </a:lnSpc>
                      </a:pPr>
                      <a:r>
                        <a:rPr lang="en-US" sz="1500" b="0" strike="noStrike" spc="-1">
                          <a:solidFill>
                            <a:srgbClr val="000000"/>
                          </a:solidFill>
                          <a:latin typeface="inherit"/>
                        </a:rPr>
                        <a:t>cluster</a:t>
                      </a:r>
                      <a:endParaRPr lang="en-US" sz="1500" b="0" strike="noStrike" spc="-1">
                        <a:latin typeface="Arial"/>
                      </a:endParaRPr>
                    </a:p>
                  </a:txBody>
                  <a:tcPr marL="64440" marR="64440">
                    <a:lnL w="12240">
                      <a:solidFill>
                        <a:srgbClr val="A8052C"/>
                      </a:solidFill>
                    </a:lnL>
                    <a:lnR w="12240">
                      <a:solidFill>
                        <a:srgbClr val="00062C"/>
                      </a:solidFill>
                    </a:lnR>
                    <a:lnT w="12240">
                      <a:solidFill>
                        <a:srgbClr val="A8052C"/>
                      </a:solidFill>
                    </a:lnT>
                    <a:lnB w="12240">
                      <a:solidFill>
                        <a:srgbClr val="80692C"/>
                      </a:solidFill>
                    </a:lnB>
                    <a:noFill/>
                  </a:tcPr>
                </a:tc>
                <a:tc>
                  <a:txBody>
                    <a:bodyPr/>
                    <a:lstStyle/>
                    <a:p>
                      <a:pPr>
                        <a:lnSpc>
                          <a:spcPct val="100000"/>
                        </a:lnSpc>
                      </a:pPr>
                      <a:r>
                        <a:rPr lang="en-US" sz="1500" b="0" strike="noStrike" spc="-1">
                          <a:solidFill>
                            <a:srgbClr val="000000"/>
                          </a:solidFill>
                          <a:latin typeface="inherit"/>
                        </a:rPr>
                        <a:t>mongod</a:t>
                      </a:r>
                      <a:endParaRPr lang="en-US" sz="1500" b="0" strike="noStrike" spc="-1">
                        <a:latin typeface="Arial"/>
                      </a:endParaRPr>
                    </a:p>
                  </a:txBody>
                  <a:tcPr marL="64440" marR="64440">
                    <a:lnL w="12240">
                      <a:solidFill>
                        <a:srgbClr val="00062C"/>
                      </a:solidFill>
                    </a:lnL>
                    <a:lnR w="12240">
                      <a:solidFill>
                        <a:srgbClr val="A8032C"/>
                      </a:solidFill>
                    </a:lnR>
                    <a:lnT w="12240">
                      <a:solidFill>
                        <a:srgbClr val="00062C"/>
                      </a:solidFill>
                    </a:lnT>
                    <a:lnB w="12240">
                      <a:solidFill>
                        <a:srgbClr val="80082C"/>
                      </a:solidFill>
                    </a:lnB>
                    <a:noFill/>
                  </a:tcPr>
                </a:tc>
                <a:tc>
                  <a:txBody>
                    <a:bodyPr/>
                    <a:lstStyle/>
                    <a:p>
                      <a:pPr>
                        <a:lnSpc>
                          <a:spcPct val="100000"/>
                        </a:lnSpc>
                      </a:pPr>
                      <a:r>
                        <a:rPr lang="en-US" sz="1500" b="0" strike="noStrike" spc="-1">
                          <a:solidFill>
                            <a:srgbClr val="000000"/>
                          </a:solidFill>
                          <a:latin typeface="inherit"/>
                        </a:rPr>
                        <a:t>cluster</a:t>
                      </a:r>
                      <a:endParaRPr lang="en-US" sz="1500" b="0" strike="noStrike" spc="-1">
                        <a:latin typeface="Arial"/>
                      </a:endParaRPr>
                    </a:p>
                  </a:txBody>
                  <a:tcPr marL="64440" marR="64440">
                    <a:lnL w="12240">
                      <a:solidFill>
                        <a:srgbClr val="A8032C"/>
                      </a:solidFill>
                    </a:lnL>
                    <a:lnR w="12240">
                      <a:solidFill>
                        <a:srgbClr val="A8052C"/>
                      </a:solidFill>
                    </a:lnR>
                    <a:lnT w="12240">
                      <a:solidFill>
                        <a:srgbClr val="A8032C"/>
                      </a:solidFill>
                    </a:lnT>
                    <a:lnB w="12240">
                      <a:solidFill>
                        <a:srgbClr val="D0792D"/>
                      </a:solidFill>
                    </a:lnB>
                    <a:noFill/>
                  </a:tcPr>
                </a:tc>
                <a:tc>
                  <a:txBody>
                    <a:bodyPr/>
                    <a:lstStyle/>
                    <a:p>
                      <a:pPr>
                        <a:lnSpc>
                          <a:spcPct val="100000"/>
                        </a:lnSpc>
                      </a:pPr>
                      <a:r>
                        <a:rPr lang="en-US" sz="1500" b="0" strike="noStrike" spc="-1">
                          <a:solidFill>
                            <a:srgbClr val="000000"/>
                          </a:solidFill>
                          <a:latin typeface="inherit"/>
                        </a:rPr>
                        <a:t>instance</a:t>
                      </a:r>
                      <a:endParaRPr lang="en-US" sz="1500" b="0" strike="noStrike" spc="-1">
                        <a:latin typeface="Arial"/>
                      </a:endParaRPr>
                    </a:p>
                  </a:txBody>
                  <a:tcPr marL="64440" marR="64440">
                    <a:lnL w="12240">
                      <a:solidFill>
                        <a:srgbClr val="A8052C"/>
                      </a:solidFill>
                    </a:lnL>
                    <a:lnR w="9360">
                      <a:solidFill>
                        <a:srgbClr val="A8052C"/>
                      </a:solidFill>
                    </a:lnR>
                    <a:lnT w="12240">
                      <a:solidFill>
                        <a:srgbClr val="A8052C"/>
                      </a:solidFill>
                    </a:lnT>
                    <a:lnB w="12240">
                      <a:solidFill>
                        <a:srgbClr val="80692C"/>
                      </a:solidFill>
                    </a:lnB>
                    <a:noFill/>
                  </a:tcPr>
                </a:tc>
              </a:tr>
              <a:tr h="594000">
                <a:tc>
                  <a:txBody>
                    <a:bodyPr/>
                    <a:lstStyle/>
                    <a:p>
                      <a:pPr>
                        <a:lnSpc>
                          <a:spcPct val="100000"/>
                        </a:lnSpc>
                      </a:pPr>
                      <a:r>
                        <a:rPr lang="en-US" sz="1500" b="0" strike="noStrike" spc="-1">
                          <a:solidFill>
                            <a:srgbClr val="000000"/>
                          </a:solidFill>
                          <a:latin typeface="inherit"/>
                        </a:rPr>
                        <a:t>table</a:t>
                      </a:r>
                      <a:endParaRPr lang="en-US" sz="1500" b="0" strike="noStrike" spc="-1">
                        <a:latin typeface="Arial"/>
                      </a:endParaRPr>
                    </a:p>
                  </a:txBody>
                  <a:tcPr marL="64440" marR="64440">
                    <a:lnL w="12240">
                      <a:solidFill>
                        <a:srgbClr val="80082C"/>
                      </a:solidFill>
                    </a:lnL>
                    <a:lnR w="12240">
                      <a:solidFill>
                        <a:srgbClr val="80692C"/>
                      </a:solidFill>
                    </a:lnR>
                    <a:lnT w="12240">
                      <a:solidFill>
                        <a:srgbClr val="80082C"/>
                      </a:solidFill>
                    </a:lnT>
                    <a:lnB w="12240">
                      <a:solidFill>
                        <a:srgbClr val="806C2C"/>
                      </a:solidFill>
                    </a:lnB>
                    <a:noFill/>
                  </a:tcPr>
                </a:tc>
                <a:tc>
                  <a:txBody>
                    <a:bodyPr/>
                    <a:lstStyle/>
                    <a:p>
                      <a:pPr>
                        <a:lnSpc>
                          <a:spcPct val="100000"/>
                        </a:lnSpc>
                      </a:pPr>
                      <a:r>
                        <a:rPr lang="en-US" sz="1500" b="0" strike="noStrike" spc="-1">
                          <a:solidFill>
                            <a:srgbClr val="000000"/>
                          </a:solidFill>
                          <a:latin typeface="inherit"/>
                        </a:rPr>
                        <a:t>bucket</a:t>
                      </a:r>
                      <a:endParaRPr lang="en-US" sz="1500" b="0" strike="noStrike" spc="-1">
                        <a:latin typeface="Arial"/>
                      </a:endParaRPr>
                    </a:p>
                  </a:txBody>
                  <a:tcPr marL="64440" marR="64440">
                    <a:lnL w="12240">
                      <a:solidFill>
                        <a:srgbClr val="80692C"/>
                      </a:solidFill>
                    </a:lnL>
                    <a:lnR w="12240">
                      <a:solidFill>
                        <a:srgbClr val="80082C"/>
                      </a:solidFill>
                    </a:lnR>
                    <a:lnT w="12240">
                      <a:solidFill>
                        <a:srgbClr val="80692C"/>
                      </a:solidFill>
                    </a:lnT>
                    <a:lnB w="12240">
                      <a:solidFill>
                        <a:srgbClr val="805A2D"/>
                      </a:solidFill>
                    </a:lnB>
                    <a:noFill/>
                  </a:tcPr>
                </a:tc>
                <a:tc>
                  <a:txBody>
                    <a:bodyPr/>
                    <a:lstStyle/>
                    <a:p>
                      <a:pPr>
                        <a:lnSpc>
                          <a:spcPct val="100000"/>
                        </a:lnSpc>
                      </a:pPr>
                      <a:r>
                        <a:rPr lang="en-US" sz="1500" b="0" strike="noStrike" spc="-1">
                          <a:solidFill>
                            <a:srgbClr val="000000"/>
                          </a:solidFill>
                          <a:latin typeface="inherit"/>
                        </a:rPr>
                        <a:t>collection</a:t>
                      </a:r>
                      <a:endParaRPr lang="en-US" sz="1500" b="0" strike="noStrike" spc="-1">
                        <a:latin typeface="Arial"/>
                      </a:endParaRPr>
                    </a:p>
                  </a:txBody>
                  <a:tcPr marL="64440" marR="64440">
                    <a:lnL w="12240">
                      <a:solidFill>
                        <a:srgbClr val="80082C"/>
                      </a:solidFill>
                    </a:lnL>
                    <a:lnR w="12240">
                      <a:solidFill>
                        <a:srgbClr val="D0792D"/>
                      </a:solidFill>
                    </a:lnR>
                    <a:lnT w="12240">
                      <a:solidFill>
                        <a:srgbClr val="80082C"/>
                      </a:solidFill>
                    </a:lnT>
                    <a:lnB w="12240">
                      <a:solidFill>
                        <a:srgbClr val="A85B2D"/>
                      </a:solidFill>
                    </a:lnB>
                    <a:noFill/>
                  </a:tcPr>
                </a:tc>
                <a:tc>
                  <a:txBody>
                    <a:bodyPr/>
                    <a:lstStyle/>
                    <a:p>
                      <a:pPr>
                        <a:lnSpc>
                          <a:spcPct val="100000"/>
                        </a:lnSpc>
                      </a:pPr>
                      <a:r>
                        <a:rPr lang="en-US" sz="1500" b="0" strike="noStrike" spc="-1">
                          <a:solidFill>
                            <a:srgbClr val="000000"/>
                          </a:solidFill>
                          <a:latin typeface="inherit"/>
                        </a:rPr>
                        <a:t>column-family</a:t>
                      </a:r>
                      <a:endParaRPr lang="en-US" sz="1500" b="0" strike="noStrike" spc="-1">
                        <a:latin typeface="Arial"/>
                      </a:endParaRPr>
                    </a:p>
                  </a:txBody>
                  <a:tcPr marL="64440" marR="64440">
                    <a:lnL w="12240">
                      <a:solidFill>
                        <a:srgbClr val="D0792D"/>
                      </a:solidFill>
                    </a:lnL>
                    <a:lnR w="12240">
                      <a:solidFill>
                        <a:srgbClr val="80692C"/>
                      </a:solidFill>
                    </a:lnR>
                    <a:lnT w="12240">
                      <a:solidFill>
                        <a:srgbClr val="D0792D"/>
                      </a:solidFill>
                    </a:lnT>
                    <a:lnB w="12240">
                      <a:solidFill>
                        <a:srgbClr val="00F42E"/>
                      </a:solidFill>
                    </a:lnB>
                    <a:noFill/>
                  </a:tcPr>
                </a:tc>
                <a:tc>
                  <a:txBody>
                    <a:bodyPr/>
                    <a:lstStyle/>
                    <a:p>
                      <a:pPr>
                        <a:lnSpc>
                          <a:spcPct val="100000"/>
                        </a:lnSpc>
                      </a:pPr>
                      <a:r>
                        <a:rPr lang="en-US" sz="1500" b="0" strike="noStrike" spc="-1">
                          <a:solidFill>
                            <a:srgbClr val="000000"/>
                          </a:solidFill>
                          <a:latin typeface="inherit"/>
                        </a:rPr>
                        <a:t>label</a:t>
                      </a:r>
                      <a:endParaRPr lang="en-US" sz="1500" b="0" strike="noStrike" spc="-1">
                        <a:latin typeface="Arial"/>
                      </a:endParaRPr>
                    </a:p>
                  </a:txBody>
                  <a:tcPr marL="64440" marR="64440">
                    <a:lnL w="12240">
                      <a:solidFill>
                        <a:srgbClr val="80692C"/>
                      </a:solidFill>
                    </a:lnL>
                    <a:lnR w="9360">
                      <a:solidFill>
                        <a:srgbClr val="80692C"/>
                      </a:solidFill>
                    </a:lnR>
                    <a:lnT w="12240">
                      <a:solidFill>
                        <a:srgbClr val="80692C"/>
                      </a:solidFill>
                    </a:lnT>
                    <a:lnB w="12240">
                      <a:solidFill>
                        <a:srgbClr val="A85B2D"/>
                      </a:solidFill>
                    </a:lnB>
                    <a:noFill/>
                  </a:tcPr>
                </a:tc>
              </a:tr>
              <a:tr h="594000">
                <a:tc>
                  <a:txBody>
                    <a:bodyPr/>
                    <a:lstStyle/>
                    <a:p>
                      <a:pPr>
                        <a:lnSpc>
                          <a:spcPct val="100000"/>
                        </a:lnSpc>
                      </a:pPr>
                      <a:r>
                        <a:rPr lang="en-US" sz="1500" b="0" strike="noStrike" spc="-1">
                          <a:solidFill>
                            <a:srgbClr val="000000"/>
                          </a:solidFill>
                          <a:latin typeface="inherit"/>
                        </a:rPr>
                        <a:t>row</a:t>
                      </a:r>
                      <a:endParaRPr lang="en-US" sz="1500" b="0" strike="noStrike" spc="-1">
                        <a:latin typeface="Arial"/>
                      </a:endParaRPr>
                    </a:p>
                  </a:txBody>
                  <a:tcPr marL="64440" marR="64440">
                    <a:lnL w="12240">
                      <a:solidFill>
                        <a:srgbClr val="806C2C"/>
                      </a:solidFill>
                    </a:lnL>
                    <a:lnR w="12240">
                      <a:solidFill>
                        <a:srgbClr val="805A2D"/>
                      </a:solidFill>
                    </a:lnR>
                    <a:lnT w="12240">
                      <a:solidFill>
                        <a:srgbClr val="806C2C"/>
                      </a:solidFill>
                    </a:lnT>
                    <a:lnB w="12240">
                      <a:solidFill>
                        <a:srgbClr val="80692C"/>
                      </a:solidFill>
                    </a:lnB>
                    <a:noFill/>
                  </a:tcPr>
                </a:tc>
                <a:tc>
                  <a:txBody>
                    <a:bodyPr/>
                    <a:lstStyle/>
                    <a:p>
                      <a:pPr>
                        <a:lnSpc>
                          <a:spcPct val="100000"/>
                        </a:lnSpc>
                      </a:pPr>
                      <a:r>
                        <a:rPr lang="en-US" sz="1500" b="0" strike="noStrike" spc="-1">
                          <a:solidFill>
                            <a:srgbClr val="000000"/>
                          </a:solidFill>
                          <a:latin typeface="inherit"/>
                        </a:rPr>
                        <a:t>key-value</a:t>
                      </a:r>
                      <a:endParaRPr lang="en-US" sz="1500" b="0" strike="noStrike" spc="-1">
                        <a:latin typeface="Arial"/>
                      </a:endParaRPr>
                    </a:p>
                  </a:txBody>
                  <a:tcPr marL="64440" marR="64440">
                    <a:lnL w="12240">
                      <a:solidFill>
                        <a:srgbClr val="805A2D"/>
                      </a:solidFill>
                    </a:lnL>
                    <a:lnR w="12240">
                      <a:solidFill>
                        <a:srgbClr val="A85B2D"/>
                      </a:solidFill>
                    </a:lnR>
                    <a:lnT w="12240">
                      <a:solidFill>
                        <a:srgbClr val="805A2D"/>
                      </a:solidFill>
                    </a:lnT>
                    <a:lnB w="12240">
                      <a:solidFill>
                        <a:srgbClr val="D0F82E"/>
                      </a:solidFill>
                    </a:lnB>
                    <a:noFill/>
                  </a:tcPr>
                </a:tc>
                <a:tc>
                  <a:txBody>
                    <a:bodyPr/>
                    <a:lstStyle/>
                    <a:p>
                      <a:pPr>
                        <a:lnSpc>
                          <a:spcPct val="100000"/>
                        </a:lnSpc>
                      </a:pPr>
                      <a:r>
                        <a:rPr lang="en-US" sz="1500" b="0" strike="noStrike" spc="-1">
                          <a:solidFill>
                            <a:srgbClr val="000000"/>
                          </a:solidFill>
                          <a:latin typeface="inherit"/>
                        </a:rPr>
                        <a:t>document</a:t>
                      </a:r>
                      <a:endParaRPr lang="en-US" sz="1500" b="0" strike="noStrike" spc="-1">
                        <a:latin typeface="Arial"/>
                      </a:endParaRPr>
                    </a:p>
                  </a:txBody>
                  <a:tcPr marL="64440" marR="64440">
                    <a:lnL w="12240">
                      <a:solidFill>
                        <a:srgbClr val="A85B2D"/>
                      </a:solidFill>
                    </a:lnL>
                    <a:lnR w="12240">
                      <a:solidFill>
                        <a:srgbClr val="00F42E"/>
                      </a:solidFill>
                    </a:lnR>
                    <a:lnT w="12240">
                      <a:solidFill>
                        <a:srgbClr val="A85B2D"/>
                      </a:solidFill>
                    </a:lnT>
                    <a:lnB w="12240">
                      <a:solidFill>
                        <a:srgbClr val="28F92E"/>
                      </a:solidFill>
                    </a:lnB>
                    <a:noFill/>
                  </a:tcPr>
                </a:tc>
                <a:tc>
                  <a:txBody>
                    <a:bodyPr/>
                    <a:lstStyle/>
                    <a:p>
                      <a:pPr>
                        <a:lnSpc>
                          <a:spcPct val="100000"/>
                        </a:lnSpc>
                      </a:pPr>
                      <a:r>
                        <a:rPr lang="en-US" sz="1500" b="0" strike="noStrike" spc="-1">
                          <a:solidFill>
                            <a:srgbClr val="000000"/>
                          </a:solidFill>
                          <a:latin typeface="inherit"/>
                        </a:rPr>
                        <a:t>row</a:t>
                      </a:r>
                      <a:endParaRPr lang="en-US" sz="1500" b="0" strike="noStrike" spc="-1">
                        <a:latin typeface="Arial"/>
                      </a:endParaRPr>
                    </a:p>
                  </a:txBody>
                  <a:tcPr marL="64440" marR="64440">
                    <a:lnL w="12240">
                      <a:solidFill>
                        <a:srgbClr val="00F42E"/>
                      </a:solidFill>
                    </a:lnL>
                    <a:lnR w="12240">
                      <a:solidFill>
                        <a:srgbClr val="A85B2D"/>
                      </a:solidFill>
                    </a:lnR>
                    <a:lnT w="12240">
                      <a:solidFill>
                        <a:srgbClr val="00F42E"/>
                      </a:solidFill>
                    </a:lnT>
                    <a:lnB w="12240">
                      <a:solidFill>
                        <a:srgbClr val="80692C"/>
                      </a:solidFill>
                    </a:lnB>
                    <a:noFill/>
                  </a:tcPr>
                </a:tc>
                <a:tc>
                  <a:txBody>
                    <a:bodyPr/>
                    <a:lstStyle/>
                    <a:p>
                      <a:pPr>
                        <a:lnSpc>
                          <a:spcPct val="100000"/>
                        </a:lnSpc>
                      </a:pPr>
                      <a:r>
                        <a:rPr lang="en-US" sz="1500" b="0" strike="noStrike" spc="-1">
                          <a:solidFill>
                            <a:srgbClr val="000000"/>
                          </a:solidFill>
                          <a:latin typeface="inherit"/>
                        </a:rPr>
                        <a:t>node</a:t>
                      </a:r>
                      <a:endParaRPr lang="en-US" sz="1500" b="0" strike="noStrike" spc="-1">
                        <a:latin typeface="Arial"/>
                      </a:endParaRPr>
                    </a:p>
                  </a:txBody>
                  <a:tcPr marL="64440" marR="64440">
                    <a:lnL w="12240">
                      <a:solidFill>
                        <a:srgbClr val="A85B2D"/>
                      </a:solidFill>
                    </a:lnL>
                    <a:lnR w="9360">
                      <a:solidFill>
                        <a:srgbClr val="A85B2D"/>
                      </a:solidFill>
                    </a:lnR>
                    <a:lnT w="12240">
                      <a:solidFill>
                        <a:srgbClr val="A85B2D"/>
                      </a:solidFill>
                    </a:lnT>
                    <a:lnB w="12240">
                      <a:solidFill>
                        <a:srgbClr val="2820FD"/>
                      </a:solidFill>
                    </a:lnB>
                    <a:noFill/>
                  </a:tcPr>
                </a:tc>
              </a:tr>
              <a:tr h="361440">
                <a:tc>
                  <a:txBody>
                    <a:bodyPr/>
                    <a:lstStyle/>
                    <a:p>
                      <a:pPr>
                        <a:lnSpc>
                          <a:spcPct val="100000"/>
                        </a:lnSpc>
                      </a:pPr>
                      <a:r>
                        <a:rPr lang="en-US" sz="1500" b="0" strike="noStrike" spc="-1">
                          <a:solidFill>
                            <a:srgbClr val="000000"/>
                          </a:solidFill>
                          <a:latin typeface="inherit"/>
                        </a:rPr>
                        <a:t>row-id</a:t>
                      </a:r>
                      <a:endParaRPr lang="en-US" sz="1500" b="0" strike="noStrike" spc="-1">
                        <a:latin typeface="Arial"/>
                      </a:endParaRPr>
                    </a:p>
                  </a:txBody>
                  <a:tcPr marL="64440" marR="64440">
                    <a:lnL w="12240">
                      <a:solidFill>
                        <a:srgbClr val="80692C"/>
                      </a:solidFill>
                    </a:lnL>
                    <a:lnR w="12240">
                      <a:solidFill>
                        <a:srgbClr val="D0F82E"/>
                      </a:solidFill>
                    </a:lnR>
                    <a:lnT w="12240">
                      <a:solidFill>
                        <a:srgbClr val="80692C"/>
                      </a:solidFill>
                    </a:lnT>
                    <a:lnB w="12240">
                      <a:solidFill>
                        <a:srgbClr val="A823FD"/>
                      </a:solidFill>
                    </a:lnB>
                    <a:noFill/>
                  </a:tcPr>
                </a:tc>
                <a:tc>
                  <a:txBody>
                    <a:bodyPr/>
                    <a:lstStyle/>
                    <a:p>
                      <a:pPr>
                        <a:lnSpc>
                          <a:spcPct val="100000"/>
                        </a:lnSpc>
                      </a:pPr>
                      <a:r>
                        <a:rPr lang="en-US" sz="1500" b="0" strike="noStrike" spc="-1">
                          <a:solidFill>
                            <a:srgbClr val="000000"/>
                          </a:solidFill>
                          <a:latin typeface="inherit"/>
                        </a:rPr>
                        <a:t>key</a:t>
                      </a:r>
                      <a:endParaRPr lang="en-US" sz="1500" b="0" strike="noStrike" spc="-1">
                        <a:latin typeface="Arial"/>
                      </a:endParaRPr>
                    </a:p>
                  </a:txBody>
                  <a:tcPr marL="64440" marR="64440">
                    <a:lnL w="12240">
                      <a:solidFill>
                        <a:srgbClr val="D0F82E"/>
                      </a:solidFill>
                    </a:lnL>
                    <a:lnR w="12240">
                      <a:solidFill>
                        <a:srgbClr val="28F92E"/>
                      </a:solidFill>
                    </a:lnR>
                    <a:lnT w="12240">
                      <a:solidFill>
                        <a:srgbClr val="D0F82E"/>
                      </a:solidFill>
                    </a:lnT>
                    <a:lnB w="12240">
                      <a:solidFill>
                        <a:srgbClr val="8025FD"/>
                      </a:solidFill>
                    </a:lnB>
                    <a:noFill/>
                  </a:tcPr>
                </a:tc>
                <a:tc>
                  <a:txBody>
                    <a:bodyPr/>
                    <a:lstStyle/>
                    <a:p>
                      <a:pPr>
                        <a:lnSpc>
                          <a:spcPct val="100000"/>
                        </a:lnSpc>
                      </a:pPr>
                      <a:r>
                        <a:rPr lang="en-US" sz="1500" b="0" strike="noStrike" spc="-1">
                          <a:solidFill>
                            <a:srgbClr val="000000"/>
                          </a:solidFill>
                          <a:latin typeface="inherit"/>
                        </a:rPr>
                        <a:t>_id</a:t>
                      </a:r>
                      <a:endParaRPr lang="en-US" sz="1500" b="0" strike="noStrike" spc="-1">
                        <a:latin typeface="Arial"/>
                      </a:endParaRPr>
                    </a:p>
                  </a:txBody>
                  <a:tcPr marL="64440" marR="64440">
                    <a:lnL w="12240">
                      <a:solidFill>
                        <a:srgbClr val="28F92E"/>
                      </a:solidFill>
                    </a:lnL>
                    <a:lnR w="12240">
                      <a:solidFill>
                        <a:srgbClr val="80692C"/>
                      </a:solidFill>
                    </a:lnR>
                    <a:lnT w="12240">
                      <a:solidFill>
                        <a:srgbClr val="28F92E"/>
                      </a:solidFill>
                    </a:lnT>
                    <a:lnB w="12240">
                      <a:solidFill>
                        <a:srgbClr val="D025FD"/>
                      </a:solidFill>
                    </a:lnB>
                    <a:noFill/>
                  </a:tcPr>
                </a:tc>
                <a:tc>
                  <a:txBody>
                    <a:bodyPr/>
                    <a:lstStyle/>
                    <a:p>
                      <a:endParaRPr lang="en-US"/>
                    </a:p>
                  </a:txBody>
                  <a:tcPr marL="64440" marR="64440">
                    <a:lnL w="12240">
                      <a:solidFill>
                        <a:srgbClr val="80692C"/>
                      </a:solidFill>
                    </a:lnL>
                    <a:lnR w="12240">
                      <a:solidFill>
                        <a:srgbClr val="2820FD"/>
                      </a:solidFill>
                    </a:lnR>
                    <a:lnT w="12240">
                      <a:solidFill>
                        <a:srgbClr val="80692C"/>
                      </a:solidFill>
                    </a:lnT>
                    <a:lnB w="12240">
                      <a:solidFill>
                        <a:srgbClr val="A823FD"/>
                      </a:solidFill>
                    </a:lnB>
                    <a:noFill/>
                  </a:tcPr>
                </a:tc>
                <a:tc>
                  <a:txBody>
                    <a:bodyPr/>
                    <a:lstStyle/>
                    <a:p>
                      <a:endParaRPr lang="en-US"/>
                    </a:p>
                  </a:txBody>
                  <a:tcPr marL="64440" marR="64440">
                    <a:lnL w="12240">
                      <a:solidFill>
                        <a:srgbClr val="2820FD"/>
                      </a:solidFill>
                    </a:lnL>
                    <a:lnR w="9360">
                      <a:solidFill>
                        <a:srgbClr val="2820FD"/>
                      </a:solidFill>
                    </a:lnR>
                    <a:lnT w="12240">
                      <a:solidFill>
                        <a:srgbClr val="2820FD"/>
                      </a:solidFill>
                    </a:lnT>
                    <a:lnB w="12240">
                      <a:solidFill>
                        <a:srgbClr val="8025FD"/>
                      </a:solidFill>
                    </a:lnB>
                    <a:noFill/>
                  </a:tcPr>
                </a:tc>
              </a:tr>
              <a:tr h="594720">
                <a:tc>
                  <a:txBody>
                    <a:bodyPr/>
                    <a:lstStyle/>
                    <a:p>
                      <a:pPr>
                        <a:lnSpc>
                          <a:spcPct val="100000"/>
                        </a:lnSpc>
                      </a:pPr>
                      <a:r>
                        <a:rPr lang="en-US" sz="1500" b="0" strike="noStrike" spc="-1">
                          <a:solidFill>
                            <a:srgbClr val="000000"/>
                          </a:solidFill>
                          <a:latin typeface="inherit"/>
                        </a:rPr>
                        <a:t>schema</a:t>
                      </a:r>
                      <a:endParaRPr lang="en-US" sz="1500" b="0" strike="noStrike" spc="-1">
                        <a:latin typeface="Arial"/>
                      </a:endParaRPr>
                    </a:p>
                  </a:txBody>
                  <a:tcPr marL="64440" marR="64440">
                    <a:lnL w="12240">
                      <a:solidFill>
                        <a:srgbClr val="A823FD"/>
                      </a:solidFill>
                    </a:lnL>
                    <a:lnR w="12240">
                      <a:solidFill>
                        <a:srgbClr val="8025FD"/>
                      </a:solidFill>
                    </a:lnR>
                    <a:lnT w="12240">
                      <a:solidFill>
                        <a:srgbClr val="A823FD"/>
                      </a:solidFill>
                    </a:lnT>
                    <a:lnB w="9360">
                      <a:solidFill>
                        <a:srgbClr val="A823FD"/>
                      </a:solidFill>
                    </a:lnB>
                    <a:noFill/>
                  </a:tcPr>
                </a:tc>
                <a:tc>
                  <a:txBody>
                    <a:bodyPr/>
                    <a:lstStyle/>
                    <a:p>
                      <a:endParaRPr lang="en-US"/>
                    </a:p>
                  </a:txBody>
                  <a:tcPr marL="64440" marR="64440">
                    <a:lnL w="12240">
                      <a:solidFill>
                        <a:srgbClr val="8025FD"/>
                      </a:solidFill>
                    </a:lnL>
                    <a:lnR w="12240">
                      <a:solidFill>
                        <a:srgbClr val="D025FD"/>
                      </a:solidFill>
                    </a:lnR>
                    <a:lnT w="12240">
                      <a:solidFill>
                        <a:srgbClr val="8025FD"/>
                      </a:solidFill>
                    </a:lnT>
                    <a:lnB w="9360">
                      <a:solidFill>
                        <a:srgbClr val="8025FD"/>
                      </a:solidFill>
                    </a:lnB>
                    <a:noFill/>
                  </a:tcPr>
                </a:tc>
                <a:tc>
                  <a:txBody>
                    <a:bodyPr/>
                    <a:lstStyle/>
                    <a:p>
                      <a:pPr>
                        <a:lnSpc>
                          <a:spcPct val="100000"/>
                        </a:lnSpc>
                      </a:pPr>
                      <a:r>
                        <a:rPr lang="en-US" sz="1500" b="0" strike="noStrike" spc="-1">
                          <a:solidFill>
                            <a:srgbClr val="000000"/>
                          </a:solidFill>
                          <a:latin typeface="inherit"/>
                        </a:rPr>
                        <a:t>database</a:t>
                      </a:r>
                      <a:endParaRPr lang="en-US" sz="1500" b="0" strike="noStrike" spc="-1">
                        <a:latin typeface="Arial"/>
                      </a:endParaRPr>
                    </a:p>
                  </a:txBody>
                  <a:tcPr marL="64440" marR="64440">
                    <a:lnL w="12240">
                      <a:solidFill>
                        <a:srgbClr val="D025FD"/>
                      </a:solidFill>
                    </a:lnL>
                    <a:lnR w="12240">
                      <a:solidFill>
                        <a:srgbClr val="A823FD"/>
                      </a:solidFill>
                    </a:lnR>
                    <a:lnT w="12240">
                      <a:solidFill>
                        <a:srgbClr val="D025FD"/>
                      </a:solidFill>
                    </a:lnT>
                    <a:lnB w="9360">
                      <a:solidFill>
                        <a:srgbClr val="D025FD"/>
                      </a:solidFill>
                    </a:lnB>
                    <a:noFill/>
                  </a:tcPr>
                </a:tc>
                <a:tc>
                  <a:txBody>
                    <a:bodyPr/>
                    <a:lstStyle/>
                    <a:p>
                      <a:endParaRPr lang="en-US"/>
                    </a:p>
                  </a:txBody>
                  <a:tcPr marL="64440" marR="64440">
                    <a:lnL w="12240">
                      <a:solidFill>
                        <a:srgbClr val="A823FD"/>
                      </a:solidFill>
                    </a:lnL>
                    <a:lnR w="12240">
                      <a:solidFill>
                        <a:srgbClr val="8025FD"/>
                      </a:solidFill>
                    </a:lnR>
                    <a:lnT w="12240">
                      <a:solidFill>
                        <a:srgbClr val="A823FD"/>
                      </a:solidFill>
                    </a:lnT>
                    <a:lnB w="9360">
                      <a:solidFill>
                        <a:srgbClr val="A823FD"/>
                      </a:solidFill>
                    </a:lnB>
                    <a:noFill/>
                  </a:tcPr>
                </a:tc>
                <a:tc>
                  <a:txBody>
                    <a:bodyPr/>
                    <a:lstStyle/>
                    <a:p>
                      <a:pPr>
                        <a:lnSpc>
                          <a:spcPct val="100000"/>
                        </a:lnSpc>
                      </a:pPr>
                      <a:r>
                        <a:rPr lang="en-US" sz="1500" b="0" strike="noStrike" spc="-1">
                          <a:solidFill>
                            <a:srgbClr val="000000"/>
                          </a:solidFill>
                          <a:latin typeface="inherit"/>
                        </a:rPr>
                        <a:t>schema</a:t>
                      </a:r>
                      <a:endParaRPr lang="en-US" sz="1500" b="0" strike="noStrike" spc="-1">
                        <a:latin typeface="Arial"/>
                      </a:endParaRPr>
                    </a:p>
                  </a:txBody>
                  <a:tcPr marL="64440" marR="64440">
                    <a:lnL w="12240">
                      <a:solidFill>
                        <a:srgbClr val="8025FD"/>
                      </a:solidFill>
                    </a:lnL>
                    <a:lnR w="9360">
                      <a:solidFill>
                        <a:srgbClr val="8025FD"/>
                      </a:solidFill>
                    </a:lnR>
                    <a:lnT w="12240">
                      <a:solidFill>
                        <a:srgbClr val="8025FD"/>
                      </a:solidFill>
                    </a:lnT>
                    <a:lnB w="9360">
                      <a:solidFill>
                        <a:srgbClr val="8025FD"/>
                      </a:solidFill>
                    </a:lnB>
                    <a:noFill/>
                  </a:tcPr>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1" strike="noStrike" spc="-1">
                <a:solidFill>
                  <a:srgbClr val="444D26"/>
                </a:solidFill>
                <a:latin typeface="Tw Cen MT"/>
              </a:rPr>
              <a:t>MongoDB</a:t>
            </a:r>
            <a:endParaRPr lang="en-US" sz="4400" b="0" strike="noStrike" spc="-1">
              <a:solidFill>
                <a:srgbClr val="000000"/>
              </a:solidFill>
              <a:latin typeface="Tw Cen MT"/>
            </a:endParaRPr>
          </a:p>
        </p:txBody>
      </p:sp>
      <p:sp>
        <p:nvSpPr>
          <p:cNvPr id="189" name="TextShape 2"/>
          <p:cNvSpPr txBox="1"/>
          <p:nvPr/>
        </p:nvSpPr>
        <p:spPr>
          <a:xfrm>
            <a:off x="612720" y="1600200"/>
            <a:ext cx="8152920" cy="4495320"/>
          </a:xfrm>
          <a:prstGeom prst="rect">
            <a:avLst/>
          </a:prstGeom>
          <a:noFill/>
          <a:ln>
            <a:noFill/>
          </a:ln>
        </p:spPr>
        <p:txBody>
          <a:bodyPr lIns="90000" tIns="45000" rIns="90000" bIns="45000">
            <a:normAutofit/>
          </a:bodyPr>
          <a:lstStyle/>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document data model, encoded in a JSON-like format, called BSON</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distributed database, so high availability, horizontal scaling, and geographic distribution are built in and easy to use</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free and open-source</a:t>
            </a:r>
          </a:p>
          <a:p>
            <a:pPr marL="320040" indent="-319680">
              <a:lnSpc>
                <a:spcPct val="100000"/>
              </a:lnSpc>
              <a:spcBef>
                <a:spcPts val="700"/>
              </a:spcBef>
              <a:buClr>
                <a:srgbClr val="F3A447"/>
              </a:buClr>
              <a:buSzPct val="60000"/>
              <a:buFont typeface="Wingdings" charset="2"/>
              <a:buChar char=""/>
            </a:pPr>
            <a:r>
              <a:rPr lang="en-US" sz="2900" b="0" strike="noStrike" spc="-1" dirty="0" smtClean="0">
                <a:solidFill>
                  <a:srgbClr val="000000"/>
                </a:solidFill>
                <a:latin typeface="Tw Cen MT"/>
              </a:rPr>
              <a:t>Editions: </a:t>
            </a:r>
            <a:r>
              <a:rPr lang="en-US" sz="2900" b="0" strike="noStrike" spc="-1" dirty="0">
                <a:solidFill>
                  <a:srgbClr val="000000"/>
                </a:solidFill>
                <a:latin typeface="Tw Cen MT"/>
              </a:rPr>
              <a:t>Community, Enterprise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1" strike="noStrike" spc="-1">
                <a:solidFill>
                  <a:srgbClr val="444D26"/>
                </a:solidFill>
                <a:latin typeface="Tw Cen MT"/>
              </a:rPr>
              <a:t>MongoDB: </a:t>
            </a:r>
            <a:r>
              <a:rPr lang="en-US" sz="4400" b="0" strike="noStrike" spc="-1">
                <a:solidFill>
                  <a:srgbClr val="444D26"/>
                </a:solidFill>
                <a:latin typeface="Tw Cen MT"/>
              </a:rPr>
              <a:t>Key Features</a:t>
            </a:r>
            <a:endParaRPr lang="en-US" sz="4400" b="0" strike="noStrike" spc="-1">
              <a:solidFill>
                <a:srgbClr val="000000"/>
              </a:solidFill>
              <a:latin typeface="Tw Cen MT"/>
            </a:endParaRPr>
          </a:p>
        </p:txBody>
      </p:sp>
      <p:sp>
        <p:nvSpPr>
          <p:cNvPr id="191" name="TextShape 2"/>
          <p:cNvSpPr txBox="1"/>
          <p:nvPr/>
        </p:nvSpPr>
        <p:spPr>
          <a:xfrm>
            <a:off x="612720" y="1600200"/>
            <a:ext cx="8152920" cy="4495320"/>
          </a:xfrm>
          <a:prstGeom prst="rect">
            <a:avLst/>
          </a:prstGeom>
          <a:noFill/>
          <a:ln>
            <a:noFill/>
          </a:ln>
        </p:spPr>
        <p:txBody>
          <a:bodyPr lIns="90000" tIns="45000" rIns="90000" bIns="45000">
            <a:normAutofit/>
          </a:bodyPr>
          <a:lstStyle/>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High Performance</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Rich Query Language</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High Availability</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Horizontal Scalability</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Support for Multiple Storage Engines</a:t>
            </a:r>
          </a:p>
          <a:p>
            <a:pPr>
              <a:lnSpc>
                <a:spcPct val="100000"/>
              </a:lnSpc>
              <a:spcBef>
                <a:spcPts val="700"/>
              </a:spcBef>
            </a:pPr>
            <a:endParaRPr lang="en-US" sz="2900" b="0" strike="noStrike" spc="-1" dirty="0">
              <a:solidFill>
                <a:srgbClr val="000000"/>
              </a:solidFill>
              <a:latin typeface="Tw Cen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612720" y="228600"/>
            <a:ext cx="8152920" cy="990360"/>
          </a:xfrm>
          <a:prstGeom prst="rect">
            <a:avLst/>
          </a:prstGeom>
          <a:noFill/>
          <a:ln>
            <a:noFill/>
          </a:ln>
        </p:spPr>
        <p:txBody>
          <a:bodyPr lIns="90000" tIns="45000" rIns="90000" bIns="45000" anchor="ctr">
            <a:normAutofit fontScale="92500" lnSpcReduction="20000"/>
          </a:bodyPr>
          <a:lstStyle/>
          <a:p>
            <a:pPr>
              <a:lnSpc>
                <a:spcPct val="100000"/>
              </a:lnSpc>
            </a:pPr>
            <a:r>
              <a:rPr lang="en-US" sz="3600" b="1" strike="noStrike" spc="-1">
                <a:solidFill>
                  <a:srgbClr val="444D26"/>
                </a:solidFill>
                <a:latin typeface="Tw Cen MT"/>
              </a:rPr>
              <a:t>MongoDB: </a:t>
            </a:r>
            <a:r>
              <a:rPr lang="en-US" sz="3600" b="0" strike="noStrike" spc="-1">
                <a:solidFill>
                  <a:srgbClr val="444D26"/>
                </a:solidFill>
                <a:latin typeface="Tw Cen MT"/>
              </a:rPr>
              <a:t>Databases, Collections, Documents</a:t>
            </a:r>
            <a:endParaRPr lang="en-US" sz="3600" b="0" strike="noStrike" spc="-1">
              <a:solidFill>
                <a:srgbClr val="000000"/>
              </a:solidFill>
              <a:latin typeface="Tw Cen MT"/>
            </a:endParaRPr>
          </a:p>
        </p:txBody>
      </p:sp>
      <p:sp>
        <p:nvSpPr>
          <p:cNvPr id="193" name="TextShape 2"/>
          <p:cNvSpPr txBox="1"/>
          <p:nvPr/>
        </p:nvSpPr>
        <p:spPr>
          <a:xfrm>
            <a:off x="612720" y="1600200"/>
            <a:ext cx="8152920" cy="4495320"/>
          </a:xfrm>
          <a:prstGeom prst="rect">
            <a:avLst/>
          </a:prstGeom>
          <a:noFill/>
          <a:ln>
            <a:noFill/>
          </a:ln>
        </p:spPr>
        <p:txBody>
          <a:bodyPr lIns="90000" tIns="45000" rIns="90000" bIns="45000">
            <a:normAutofit fontScale="92500" lnSpcReduction="20000"/>
          </a:bodyPr>
          <a:lstStyle/>
          <a:p>
            <a:pPr marL="320040" indent="-319680">
              <a:lnSpc>
                <a:spcPct val="100000"/>
              </a:lnSpc>
              <a:spcBef>
                <a:spcPts val="700"/>
              </a:spcBef>
              <a:buClr>
                <a:srgbClr val="F3A447"/>
              </a:buClr>
              <a:buSzPct val="60000"/>
              <a:buFont typeface="Wingdings" charset="2"/>
              <a:buChar char=""/>
            </a:pPr>
            <a:r>
              <a:rPr lang="en-US" sz="2900" b="0" strike="noStrike" spc="-1" dirty="0" err="1">
                <a:solidFill>
                  <a:srgbClr val="000000"/>
                </a:solidFill>
                <a:latin typeface="Tw Cen MT"/>
              </a:rPr>
              <a:t>MongoDB</a:t>
            </a:r>
            <a:r>
              <a:rPr lang="en-US" sz="2900" b="0" strike="noStrike" spc="-1" dirty="0">
                <a:solidFill>
                  <a:srgbClr val="000000"/>
                </a:solidFill>
                <a:latin typeface="Tw Cen MT"/>
              </a:rPr>
              <a:t> documents (data records) are composed of field-and-value pairs.</a:t>
            </a:r>
          </a:p>
          <a:p>
            <a:pPr marL="320040" indent="-319680">
              <a:lnSpc>
                <a:spcPct val="100000"/>
              </a:lnSpc>
              <a:spcBef>
                <a:spcPts val="700"/>
              </a:spcBef>
              <a:buClr>
                <a:srgbClr val="F3A447"/>
              </a:buClr>
              <a:buSzPct val="60000"/>
              <a:buFont typeface="Wingdings" charset="2"/>
              <a:buChar char=""/>
            </a:pPr>
            <a:r>
              <a:rPr lang="en-US" sz="2900" b="0" strike="noStrike" spc="-1" dirty="0" err="1">
                <a:solidFill>
                  <a:srgbClr val="000000"/>
                </a:solidFill>
                <a:latin typeface="Tw Cen MT"/>
              </a:rPr>
              <a:t>MongoDB</a:t>
            </a:r>
            <a:r>
              <a:rPr lang="en-US" sz="2900" b="0" strike="noStrike" spc="-1" dirty="0">
                <a:solidFill>
                  <a:srgbClr val="000000"/>
                </a:solidFill>
                <a:latin typeface="Tw Cen MT"/>
              </a:rPr>
              <a:t> stores data records as BSON documents.</a:t>
            </a:r>
          </a:p>
          <a:p>
            <a:pPr marL="320040" indent="-319680">
              <a:lnSpc>
                <a:spcPct val="100000"/>
              </a:lnSpc>
              <a:spcBef>
                <a:spcPts val="700"/>
              </a:spcBef>
              <a:buClr>
                <a:srgbClr val="F3A447"/>
              </a:buClr>
              <a:buSzPct val="60000"/>
              <a:buFont typeface="Wingdings" charset="2"/>
              <a:buChar char=""/>
            </a:pPr>
            <a:r>
              <a:rPr lang="en-US" sz="2900" b="0" strike="noStrike" spc="-1" dirty="0" err="1">
                <a:solidFill>
                  <a:srgbClr val="000000"/>
                </a:solidFill>
                <a:latin typeface="Tw Cen MT"/>
              </a:rPr>
              <a:t>MongoDB</a:t>
            </a:r>
            <a:r>
              <a:rPr lang="en-US" sz="2900" b="0" strike="noStrike" spc="-1" dirty="0">
                <a:solidFill>
                  <a:srgbClr val="000000"/>
                </a:solidFill>
                <a:latin typeface="Tw Cen MT"/>
              </a:rPr>
              <a:t> stores BSON documents in collections; the collections in databases.</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BSON is a binary representation of JSON documents (Lightweight, Traversable, Efficient)</a:t>
            </a:r>
          </a:p>
          <a:p>
            <a:pPr marL="320040" indent="-319680">
              <a:lnSpc>
                <a:spcPct val="100000"/>
              </a:lnSpc>
              <a:spcBef>
                <a:spcPts val="700"/>
              </a:spcBef>
              <a:buClr>
                <a:srgbClr val="F3A447"/>
              </a:buClr>
              <a:buSzPct val="60000"/>
              <a:buFont typeface="Wingdings" charset="2"/>
              <a:buChar char=""/>
            </a:pPr>
            <a:r>
              <a:rPr lang="en-US" sz="2900" b="0" strike="noStrike" spc="-1" dirty="0" err="1">
                <a:solidFill>
                  <a:srgbClr val="000000"/>
                </a:solidFill>
                <a:latin typeface="Tw Cen MT"/>
              </a:rPr>
              <a:t>MongoDB</a:t>
            </a:r>
            <a:r>
              <a:rPr lang="en-US" sz="2900" b="0" strike="noStrike" spc="-1" dirty="0">
                <a:solidFill>
                  <a:srgbClr val="000000"/>
                </a:solidFill>
                <a:latin typeface="Tw Cen MT"/>
              </a:rPr>
              <a:t> uses the </a:t>
            </a:r>
            <a:r>
              <a:rPr lang="en-US" sz="2900" b="0" i="1" strike="noStrike" spc="-1" dirty="0">
                <a:solidFill>
                  <a:srgbClr val="000000"/>
                </a:solidFill>
                <a:latin typeface="Tw Cen MT"/>
              </a:rPr>
              <a:t>dot notation</a:t>
            </a:r>
            <a:r>
              <a:rPr lang="en-US" sz="2900" b="0" strike="noStrike" spc="-1" dirty="0">
                <a:solidFill>
                  <a:srgbClr val="000000"/>
                </a:solidFill>
                <a:latin typeface="Tw Cen MT"/>
              </a:rPr>
              <a:t> to access the elements of an array and to access the fields of an embedded document.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612720" y="228600"/>
            <a:ext cx="8152920" cy="990360"/>
          </a:xfrm>
          <a:prstGeom prst="rect">
            <a:avLst/>
          </a:prstGeom>
          <a:noFill/>
          <a:ln>
            <a:noFill/>
          </a:ln>
        </p:spPr>
        <p:txBody>
          <a:bodyPr lIns="90000" tIns="45000" rIns="90000" bIns="45000" anchor="ctr">
            <a:normAutofit fontScale="92500"/>
          </a:bodyPr>
          <a:lstStyle/>
          <a:p>
            <a:pPr>
              <a:lnSpc>
                <a:spcPct val="100000"/>
              </a:lnSpc>
            </a:pPr>
            <a:r>
              <a:rPr lang="en-US" sz="4400" b="1" strike="noStrike" spc="-1">
                <a:solidFill>
                  <a:srgbClr val="444D26"/>
                </a:solidFill>
                <a:latin typeface="Tw Cen MT"/>
              </a:rPr>
              <a:t>MongoDB: </a:t>
            </a:r>
            <a:r>
              <a:rPr lang="en-US" sz="4400" b="0" strike="noStrike" spc="-1">
                <a:solidFill>
                  <a:srgbClr val="444D26"/>
                </a:solidFill>
                <a:latin typeface="Tw Cen MT"/>
              </a:rPr>
              <a:t>ObjectId (BSON type)</a:t>
            </a:r>
            <a:endParaRPr lang="en-US" sz="4400" b="0" strike="noStrike" spc="-1">
              <a:solidFill>
                <a:srgbClr val="000000"/>
              </a:solidFill>
              <a:latin typeface="Tw Cen MT"/>
            </a:endParaRPr>
          </a:p>
        </p:txBody>
      </p:sp>
      <p:sp>
        <p:nvSpPr>
          <p:cNvPr id="195" name="TextShape 2"/>
          <p:cNvSpPr txBox="1"/>
          <p:nvPr/>
        </p:nvSpPr>
        <p:spPr>
          <a:xfrm>
            <a:off x="612720" y="1600200"/>
            <a:ext cx="8152920" cy="4495320"/>
          </a:xfrm>
          <a:prstGeom prst="rect">
            <a:avLst/>
          </a:prstGeom>
          <a:noFill/>
          <a:ln>
            <a:noFill/>
          </a:ln>
        </p:spPr>
        <p:txBody>
          <a:bodyPr lIns="90000" tIns="45000" rIns="90000" bIns="45000">
            <a:normAutofit/>
          </a:bodyPr>
          <a:lstStyle/>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small, likely unique, fast to generate, and ordered</a:t>
            </a:r>
          </a:p>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consist of 12 bytes (4-byte timestamp + 3-byte machine identifier  + 2-byte process id + 3-byte counter starting with a random value)</a:t>
            </a:r>
          </a:p>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each document stored in a collection requires a unique _id field that acts as a primary key</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1" strike="noStrike" spc="-1">
                <a:solidFill>
                  <a:srgbClr val="444D26"/>
                </a:solidFill>
                <a:latin typeface="Tw Cen MT"/>
              </a:rPr>
              <a:t>MongoDB: </a:t>
            </a:r>
            <a:r>
              <a:rPr lang="en-US" sz="4400" b="0" strike="noStrike" spc="-1">
                <a:solidFill>
                  <a:srgbClr val="444D26"/>
                </a:solidFill>
                <a:latin typeface="Tw Cen MT"/>
              </a:rPr>
              <a:t>Installation</a:t>
            </a:r>
            <a:endParaRPr lang="en-US" sz="4400" b="0" strike="noStrike" spc="-1">
              <a:solidFill>
                <a:srgbClr val="000000"/>
              </a:solidFill>
              <a:latin typeface="Tw Cen MT"/>
            </a:endParaRPr>
          </a:p>
        </p:txBody>
      </p:sp>
      <p:sp>
        <p:nvSpPr>
          <p:cNvPr id="197" name="TextShape 2"/>
          <p:cNvSpPr txBox="1"/>
          <p:nvPr/>
        </p:nvSpPr>
        <p:spPr>
          <a:xfrm>
            <a:off x="612720" y="1600200"/>
            <a:ext cx="8152920" cy="4495320"/>
          </a:xfrm>
          <a:prstGeom prst="rect">
            <a:avLst/>
          </a:prstGeom>
          <a:noFill/>
          <a:ln>
            <a:noFill/>
          </a:ln>
        </p:spPr>
        <p:txBody>
          <a:bodyPr lIns="90000" tIns="45000" rIns="90000" bIns="45000">
            <a:normAutofit/>
          </a:bodyPr>
          <a:lstStyle/>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https://docs.mongodb.com/manual/tutorial/install-mongodb-on-windows/</a:t>
            </a:r>
          </a:p>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"C:\Program Files\MongoDB\Server\3.6\bin\</a:t>
            </a:r>
            <a:r>
              <a:rPr lang="en-US" sz="2900" b="1" strike="noStrike" spc="-1">
                <a:solidFill>
                  <a:srgbClr val="000000"/>
                </a:solidFill>
                <a:latin typeface="Tw Cen MT"/>
              </a:rPr>
              <a:t>mongod</a:t>
            </a:r>
            <a:r>
              <a:rPr lang="en-US" sz="2900" b="0" strike="noStrike" spc="-1">
                <a:solidFill>
                  <a:srgbClr val="000000"/>
                </a:solidFill>
                <a:latin typeface="Tw Cen MT"/>
              </a:rPr>
              <a:t>.exe" --dbpath d:\test\mongodb\data</a:t>
            </a:r>
          </a:p>
          <a:p>
            <a:pPr marL="320040" indent="-319680">
              <a:lnSpc>
                <a:spcPct val="100000"/>
              </a:lnSpc>
              <a:spcBef>
                <a:spcPts val="700"/>
              </a:spcBef>
              <a:buClr>
                <a:srgbClr val="F3A447"/>
              </a:buClr>
              <a:buSzPct val="60000"/>
              <a:buFont typeface="Wingdings" charset="2"/>
              <a:buChar char=""/>
            </a:pPr>
            <a:r>
              <a:rPr lang="en-US" sz="2900" b="0" strike="noStrike" spc="-1">
                <a:solidFill>
                  <a:srgbClr val="000000"/>
                </a:solidFill>
                <a:latin typeface="Tw Cen MT"/>
              </a:rPr>
              <a:t>[initandlisten] waiting for connections on port 27017</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1" strike="noStrike" spc="-1">
                <a:solidFill>
                  <a:srgbClr val="444D26"/>
                </a:solidFill>
                <a:latin typeface="Tw Cen MT"/>
              </a:rPr>
              <a:t>MongoDB: </a:t>
            </a:r>
            <a:r>
              <a:rPr lang="en-US" sz="4400" b="0" strike="noStrike" spc="-1">
                <a:solidFill>
                  <a:srgbClr val="444D26"/>
                </a:solidFill>
                <a:latin typeface="Tw Cen MT"/>
              </a:rPr>
              <a:t>Components</a:t>
            </a:r>
            <a:endParaRPr lang="en-US" sz="4400" b="0" strike="noStrike" spc="-1">
              <a:solidFill>
                <a:srgbClr val="000000"/>
              </a:solidFill>
              <a:latin typeface="Tw Cen MT"/>
            </a:endParaRPr>
          </a:p>
        </p:txBody>
      </p:sp>
      <p:sp>
        <p:nvSpPr>
          <p:cNvPr id="199" name="TextShape 2"/>
          <p:cNvSpPr txBox="1"/>
          <p:nvPr/>
        </p:nvSpPr>
        <p:spPr>
          <a:xfrm>
            <a:off x="612720" y="1600200"/>
            <a:ext cx="8152920" cy="4495320"/>
          </a:xfrm>
          <a:prstGeom prst="rect">
            <a:avLst/>
          </a:prstGeom>
          <a:noFill/>
          <a:ln>
            <a:noFill/>
          </a:ln>
        </p:spPr>
        <p:txBody>
          <a:bodyPr lIns="90000" tIns="45000" rIns="90000" bIns="45000">
            <a:normAutofit/>
          </a:bodyPr>
          <a:lstStyle/>
          <a:p>
            <a:pPr marL="320040" indent="-319680">
              <a:lnSpc>
                <a:spcPct val="100000"/>
              </a:lnSpc>
              <a:spcBef>
                <a:spcPts val="700"/>
              </a:spcBef>
              <a:buClr>
                <a:srgbClr val="F3A447"/>
              </a:buClr>
              <a:buSzPct val="60000"/>
              <a:buFont typeface="Wingdings" charset="2"/>
              <a:buChar char=""/>
            </a:pPr>
            <a:r>
              <a:rPr lang="en-US" sz="2900" b="0" strike="noStrike" spc="-1" dirty="0" err="1">
                <a:solidFill>
                  <a:srgbClr val="000000"/>
                </a:solidFill>
                <a:latin typeface="Tw Cen MT"/>
              </a:rPr>
              <a:t>mongod</a:t>
            </a:r>
            <a:r>
              <a:rPr lang="en-US" sz="2900" b="0" strike="noStrike" spc="-1" dirty="0">
                <a:solidFill>
                  <a:srgbClr val="000000"/>
                </a:solidFill>
                <a:latin typeface="Tw Cen MT"/>
              </a:rPr>
              <a:t> (service), </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mongo shell (JavaScript/</a:t>
            </a:r>
            <a:r>
              <a:rPr lang="en-US" sz="2900" b="0" strike="noStrike" spc="-1" dirty="0" err="1">
                <a:solidFill>
                  <a:srgbClr val="000000"/>
                </a:solidFill>
                <a:latin typeface="Tw Cen MT"/>
              </a:rPr>
              <a:t>cmd</a:t>
            </a:r>
            <a:r>
              <a:rPr lang="en-US" sz="2900" b="0" strike="noStrike" spc="-1" dirty="0">
                <a:solidFill>
                  <a:srgbClr val="000000"/>
                </a:solidFill>
                <a:latin typeface="Tw Cen MT"/>
              </a:rPr>
              <a:t>/shell client), </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mongos (shard router)</a:t>
            </a:r>
          </a:p>
          <a:p>
            <a:pPr marL="320040" indent="-319680">
              <a:lnSpc>
                <a:spcPct val="100000"/>
              </a:lnSpc>
              <a:spcBef>
                <a:spcPts val="700"/>
              </a:spcBef>
              <a:buClr>
                <a:srgbClr val="F3A447"/>
              </a:buClr>
              <a:buSzPct val="60000"/>
              <a:buFont typeface="Wingdings" charset="2"/>
              <a:buChar char=""/>
            </a:pPr>
            <a:r>
              <a:rPr lang="en-US" sz="2900" b="0" strike="noStrike" spc="-1" dirty="0" err="1">
                <a:solidFill>
                  <a:srgbClr val="000000"/>
                </a:solidFill>
                <a:latin typeface="Tw Cen MT"/>
              </a:rPr>
              <a:t>MongoDBCompass</a:t>
            </a:r>
            <a:r>
              <a:rPr lang="en-US" sz="2900" b="0" strike="noStrike" spc="-1" dirty="0">
                <a:solidFill>
                  <a:srgbClr val="000000"/>
                </a:solidFill>
                <a:latin typeface="Tw Cen MT"/>
              </a:rPr>
              <a:t> (GUI client)</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Drivers: C, C++, Java, C#, JavaScript, Python, Node.js, PHP, Perl, Ruby, </a:t>
            </a:r>
            <a:r>
              <a:rPr lang="en-US" sz="2900" b="0" strike="noStrike" spc="-1" dirty="0" err="1">
                <a:solidFill>
                  <a:srgbClr val="000000"/>
                </a:solidFill>
                <a:latin typeface="Tw Cen MT"/>
              </a:rPr>
              <a:t>Golang</a:t>
            </a:r>
            <a:r>
              <a:rPr lang="en-US" sz="2900" b="0" strike="noStrike" spc="-1" dirty="0">
                <a:solidFill>
                  <a:srgbClr val="000000"/>
                </a:solidFill>
                <a:latin typeface="Tw Cen MT"/>
              </a:rPr>
              <a:t>, Scala</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Services: Atlas, </a:t>
            </a:r>
            <a:r>
              <a:rPr lang="en-US" sz="2900" b="0" strike="noStrike" spc="-1" dirty="0" smtClean="0">
                <a:solidFill>
                  <a:srgbClr val="000000"/>
                </a:solidFill>
                <a:latin typeface="Tw Cen MT"/>
              </a:rPr>
              <a:t>Stitch, …</a:t>
            </a:r>
            <a:endParaRPr lang="en-US" sz="2900" b="0" strike="noStrike" spc="-1" dirty="0">
              <a:solidFill>
                <a:srgbClr val="000000"/>
              </a:solidFill>
              <a:latin typeface="Tw Cen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612720" y="228600"/>
            <a:ext cx="8152920" cy="990360"/>
          </a:xfrm>
          <a:prstGeom prst="rect">
            <a:avLst/>
          </a:prstGeom>
          <a:noFill/>
          <a:ln>
            <a:noFill/>
          </a:ln>
        </p:spPr>
        <p:txBody>
          <a:bodyPr lIns="90000" tIns="45000" rIns="90000" bIns="45000" anchor="ctr"/>
          <a:lstStyle/>
          <a:p>
            <a:pPr>
              <a:lnSpc>
                <a:spcPct val="100000"/>
              </a:lnSpc>
            </a:pPr>
            <a:r>
              <a:rPr lang="en-US" sz="4400" b="0" strike="noStrike" spc="-1">
                <a:solidFill>
                  <a:srgbClr val="444D26"/>
                </a:solidFill>
                <a:latin typeface="Tw Cen MT"/>
              </a:rPr>
              <a:t>Strengths</a:t>
            </a:r>
            <a:endParaRPr lang="en-US" sz="4400" b="0" strike="noStrike" spc="-1">
              <a:solidFill>
                <a:srgbClr val="000000"/>
              </a:solidFill>
              <a:latin typeface="Tw Cen MT"/>
            </a:endParaRPr>
          </a:p>
        </p:txBody>
      </p:sp>
      <p:sp>
        <p:nvSpPr>
          <p:cNvPr id="147" name="TextShape 2"/>
          <p:cNvSpPr txBox="1"/>
          <p:nvPr/>
        </p:nvSpPr>
        <p:spPr>
          <a:xfrm>
            <a:off x="612720" y="1600200"/>
            <a:ext cx="8152920" cy="4495320"/>
          </a:xfrm>
          <a:prstGeom prst="rect">
            <a:avLst/>
          </a:prstGeom>
          <a:noFill/>
          <a:ln>
            <a:noFill/>
          </a:ln>
        </p:spPr>
        <p:txBody>
          <a:bodyPr lIns="90000" tIns="45000" rIns="90000" bIns="45000">
            <a:normAutofit/>
          </a:bodyPr>
          <a:lstStyle/>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Elastic scaling </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Big data</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Less management</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Economics</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Flexible data models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0" strike="noStrike" spc="-1">
                <a:solidFill>
                  <a:srgbClr val="444D26"/>
                </a:solidFill>
                <a:latin typeface="Tw Cen MT"/>
              </a:rPr>
              <a:t>mongo shell</a:t>
            </a:r>
            <a:endParaRPr lang="en-US" sz="4400" b="0" strike="noStrike" spc="-1">
              <a:solidFill>
                <a:srgbClr val="000000"/>
              </a:solidFill>
              <a:latin typeface="Tw Cen MT"/>
            </a:endParaRPr>
          </a:p>
        </p:txBody>
      </p:sp>
      <p:sp>
        <p:nvSpPr>
          <p:cNvPr id="201" name="TextShape 2"/>
          <p:cNvSpPr txBox="1"/>
          <p:nvPr/>
        </p:nvSpPr>
        <p:spPr>
          <a:xfrm>
            <a:off x="612720" y="1600200"/>
            <a:ext cx="8152920" cy="4495320"/>
          </a:xfrm>
          <a:prstGeom prst="rect">
            <a:avLst/>
          </a:prstGeom>
          <a:noFill/>
          <a:ln>
            <a:noFill/>
          </a:ln>
        </p:spPr>
        <p:txBody>
          <a:bodyPr lIns="90000" tIns="45000" rIns="90000" bIns="45000">
            <a:normAutofit/>
          </a:bodyPr>
          <a:lstStyle/>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Connect to mongo services (local/remote/Atlas)</a:t>
            </a:r>
          </a:p>
          <a:p>
            <a:pPr marL="640080" lvl="1" indent="-273960">
              <a:lnSpc>
                <a:spcPct val="100000"/>
              </a:lnSpc>
              <a:spcBef>
                <a:spcPts val="550"/>
              </a:spcBef>
              <a:buClr>
                <a:srgbClr val="A5B592"/>
              </a:buClr>
              <a:buSzPct val="70000"/>
              <a:buFont typeface="Wingdings 2" charset="2"/>
              <a:buChar char=""/>
            </a:pPr>
            <a:r>
              <a:rPr lang="en-US" sz="2600" b="0" strike="noStrike" spc="-1" dirty="0">
                <a:solidFill>
                  <a:srgbClr val="000000"/>
                </a:solidFill>
                <a:latin typeface="Tw Cen MT"/>
              </a:rPr>
              <a:t>&gt; mongo</a:t>
            </a:r>
          </a:p>
          <a:p>
            <a:pPr marL="640080" lvl="1" indent="-273960">
              <a:lnSpc>
                <a:spcPct val="100000"/>
              </a:lnSpc>
              <a:spcBef>
                <a:spcPts val="550"/>
              </a:spcBef>
              <a:buClr>
                <a:srgbClr val="A5B592"/>
              </a:buClr>
              <a:buSzPct val="70000"/>
              <a:buFont typeface="Wingdings 2" charset="2"/>
              <a:buChar char=""/>
            </a:pPr>
            <a:r>
              <a:rPr lang="en-US" sz="2600" b="0" strike="noStrike" spc="-1" dirty="0">
                <a:solidFill>
                  <a:srgbClr val="000000"/>
                </a:solidFill>
                <a:latin typeface="Tw Cen MT"/>
              </a:rPr>
              <a:t>&gt; mongo --username &lt;user&gt; --password &lt;pass&gt; --host &lt;host&gt; --port </a:t>
            </a:r>
            <a:r>
              <a:rPr lang="en-US" sz="2600" b="0" strike="noStrike" spc="-1" dirty="0" smtClean="0">
                <a:solidFill>
                  <a:srgbClr val="000000"/>
                </a:solidFill>
                <a:latin typeface="Tw Cen MT"/>
              </a:rPr>
              <a:t>28015/27017</a:t>
            </a:r>
            <a:endParaRPr lang="en-US" sz="2600" b="0" strike="noStrike" spc="-1" dirty="0">
              <a:solidFill>
                <a:srgbClr val="000000"/>
              </a:solidFill>
              <a:latin typeface="Tw Cen MT"/>
            </a:endParaRPr>
          </a:p>
          <a:p>
            <a:pPr marL="640080" lvl="1" indent="-273960">
              <a:lnSpc>
                <a:spcPct val="100000"/>
              </a:lnSpc>
              <a:spcBef>
                <a:spcPts val="550"/>
              </a:spcBef>
              <a:buClr>
                <a:srgbClr val="A5B592"/>
              </a:buClr>
              <a:buSzPct val="70000"/>
              <a:buFont typeface="Wingdings 2" charset="2"/>
              <a:buChar char=""/>
            </a:pPr>
            <a:r>
              <a:rPr lang="en-US" sz="2600" b="0" strike="noStrike" spc="-1" dirty="0">
                <a:solidFill>
                  <a:srgbClr val="000000"/>
                </a:solidFill>
                <a:latin typeface="Tw Cen MT"/>
              </a:rPr>
              <a:t>&gt; mongo "</a:t>
            </a:r>
            <a:r>
              <a:rPr lang="en-US" sz="2600" b="0" strike="noStrike" spc="-1" dirty="0" err="1">
                <a:solidFill>
                  <a:srgbClr val="000000"/>
                </a:solidFill>
                <a:latin typeface="Tw Cen MT"/>
              </a:rPr>
              <a:t>mongodb+srv</a:t>
            </a:r>
            <a:r>
              <a:rPr lang="en-US" sz="2600" b="0" strike="noStrike" spc="-1" dirty="0">
                <a:solidFill>
                  <a:srgbClr val="000000"/>
                </a:solidFill>
                <a:latin typeface="Tw Cen MT"/>
              </a:rPr>
              <a:t>://cluster0-7p5ht.mongodb.net/test" --username </a:t>
            </a:r>
            <a:r>
              <a:rPr lang="en-US" sz="2600" b="0" strike="noStrike" spc="-1" dirty="0" err="1">
                <a:solidFill>
                  <a:srgbClr val="000000"/>
                </a:solidFill>
                <a:latin typeface="Tw Cen MT"/>
              </a:rPr>
              <a:t>dohuuvi</a:t>
            </a:r>
            <a:endParaRPr lang="en-US" sz="2600" b="0" strike="noStrike" spc="-1" dirty="0">
              <a:solidFill>
                <a:srgbClr val="000000"/>
              </a:solidFill>
              <a:latin typeface="Tw Cen MT"/>
            </a:endParaRPr>
          </a:p>
          <a:p>
            <a:endParaRPr lang="en-US" sz="2600" b="0" strike="noStrike" spc="-1" dirty="0">
              <a:solidFill>
                <a:srgbClr val="000000"/>
              </a:solidFill>
              <a:latin typeface="Tw Cen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0" strike="noStrike" spc="-1">
                <a:solidFill>
                  <a:srgbClr val="444D26"/>
                </a:solidFill>
                <a:latin typeface="Tw Cen MT"/>
              </a:rPr>
              <a:t>mongo shell</a:t>
            </a:r>
            <a:endParaRPr lang="en-US" sz="4400" b="0" strike="noStrike" spc="-1">
              <a:solidFill>
                <a:srgbClr val="000000"/>
              </a:solidFill>
              <a:latin typeface="Tw Cen MT"/>
            </a:endParaRPr>
          </a:p>
        </p:txBody>
      </p:sp>
      <p:sp>
        <p:nvSpPr>
          <p:cNvPr id="203" name="TextShape 2"/>
          <p:cNvSpPr txBox="1"/>
          <p:nvPr/>
        </p:nvSpPr>
        <p:spPr>
          <a:xfrm>
            <a:off x="612720" y="1600200"/>
            <a:ext cx="8152920" cy="4495320"/>
          </a:xfrm>
          <a:prstGeom prst="rect">
            <a:avLst/>
          </a:prstGeom>
          <a:noFill/>
          <a:ln>
            <a:noFill/>
          </a:ln>
        </p:spPr>
        <p:txBody>
          <a:bodyPr lIns="90000" tIns="45000" rIns="90000" bIns="45000">
            <a:normAutofit/>
          </a:bodyPr>
          <a:lstStyle/>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Opening Additional Connections</a:t>
            </a:r>
          </a:p>
          <a:p>
            <a:pPr marL="640080" lvl="1" indent="-273960">
              <a:lnSpc>
                <a:spcPct val="100000"/>
              </a:lnSpc>
              <a:spcBef>
                <a:spcPts val="550"/>
              </a:spcBef>
              <a:buClr>
                <a:srgbClr val="A5B592"/>
              </a:buClr>
              <a:buSzPct val="70000"/>
              <a:buFont typeface="Wingdings 2" charset="2"/>
              <a:buChar char=""/>
            </a:pPr>
            <a:r>
              <a:rPr lang="en-US" sz="2600" b="0" strike="noStrike" spc="-1" dirty="0" err="1">
                <a:solidFill>
                  <a:srgbClr val="000000"/>
                </a:solidFill>
                <a:latin typeface="Tw Cen MT"/>
              </a:rPr>
              <a:t>db</a:t>
            </a:r>
            <a:r>
              <a:rPr lang="en-US" sz="2600" b="0" strike="noStrike" spc="-1" dirty="0">
                <a:solidFill>
                  <a:srgbClr val="000000"/>
                </a:solidFill>
                <a:latin typeface="Tw Cen MT"/>
              </a:rPr>
              <a:t> = connect("&lt;host&gt;&lt;:port&gt;/&lt;</a:t>
            </a:r>
            <a:r>
              <a:rPr lang="en-US" sz="2600" b="0" strike="noStrike" spc="-1" dirty="0" err="1">
                <a:solidFill>
                  <a:srgbClr val="000000"/>
                </a:solidFill>
                <a:latin typeface="Tw Cen MT"/>
              </a:rPr>
              <a:t>dbname</a:t>
            </a:r>
            <a:r>
              <a:rPr lang="en-US" sz="2600" b="0" strike="noStrike" spc="-1" dirty="0">
                <a:solidFill>
                  <a:srgbClr val="000000"/>
                </a:solidFill>
                <a:latin typeface="Tw Cen MT"/>
              </a:rPr>
              <a:t>&gt;")</a:t>
            </a:r>
          </a:p>
          <a:p>
            <a:pPr marL="640080" lvl="1" indent="-273960">
              <a:lnSpc>
                <a:spcPct val="100000"/>
              </a:lnSpc>
              <a:spcBef>
                <a:spcPts val="550"/>
              </a:spcBef>
              <a:buClr>
                <a:srgbClr val="A5B592"/>
              </a:buClr>
              <a:buSzPct val="70000"/>
              <a:buFont typeface="Wingdings 2" charset="2"/>
              <a:buChar char=""/>
            </a:pPr>
            <a:r>
              <a:rPr lang="en-US" sz="2600" b="0" strike="noStrike" spc="-1" dirty="0">
                <a:solidFill>
                  <a:srgbClr val="000000"/>
                </a:solidFill>
                <a:latin typeface="Tw Cen MT"/>
              </a:rPr>
              <a:t>conn = </a:t>
            </a:r>
            <a:r>
              <a:rPr lang="en-US" sz="2600" b="1" strike="noStrike" spc="-1" dirty="0">
                <a:solidFill>
                  <a:srgbClr val="000000"/>
                </a:solidFill>
                <a:latin typeface="Tw Cen MT"/>
              </a:rPr>
              <a:t>new</a:t>
            </a:r>
            <a:r>
              <a:rPr lang="en-US" sz="2600" b="0" strike="noStrike" spc="-1" dirty="0">
                <a:solidFill>
                  <a:srgbClr val="000000"/>
                </a:solidFill>
                <a:latin typeface="Tw Cen MT"/>
              </a:rPr>
              <a:t> Mongo(); </a:t>
            </a:r>
            <a:r>
              <a:rPr lang="en-US" sz="2600" b="0" strike="noStrike" spc="-1" dirty="0" err="1">
                <a:solidFill>
                  <a:srgbClr val="000000"/>
                </a:solidFill>
                <a:latin typeface="Tw Cen MT"/>
              </a:rPr>
              <a:t>db</a:t>
            </a:r>
            <a:r>
              <a:rPr lang="en-US" sz="2600" b="0" strike="noStrike" spc="-1" dirty="0">
                <a:solidFill>
                  <a:srgbClr val="000000"/>
                </a:solidFill>
                <a:latin typeface="Tw Cen MT"/>
              </a:rPr>
              <a:t> = </a:t>
            </a:r>
            <a:r>
              <a:rPr lang="en-US" sz="2600" b="0" strike="noStrike" spc="-1" dirty="0" err="1">
                <a:solidFill>
                  <a:srgbClr val="000000"/>
                </a:solidFill>
                <a:latin typeface="Tw Cen MT"/>
              </a:rPr>
              <a:t>conn.getDB</a:t>
            </a:r>
            <a:r>
              <a:rPr lang="en-US" sz="2600" b="0" strike="noStrike" spc="-1" dirty="0">
                <a:solidFill>
                  <a:srgbClr val="000000"/>
                </a:solidFill>
                <a:latin typeface="Tw Cen MT"/>
              </a:rPr>
              <a:t>("</a:t>
            </a:r>
            <a:r>
              <a:rPr lang="en-US" sz="2600" b="0" strike="noStrike" spc="-1" dirty="0" err="1">
                <a:solidFill>
                  <a:srgbClr val="000000"/>
                </a:solidFill>
                <a:latin typeface="Tw Cen MT"/>
              </a:rPr>
              <a:t>dbname</a:t>
            </a:r>
            <a:r>
              <a:rPr lang="en-US" sz="2600" b="0" strike="noStrike" spc="-1" dirty="0">
                <a:solidFill>
                  <a:srgbClr val="000000"/>
                </a:solidFill>
                <a:latin typeface="Tw Cen MT"/>
              </a:rPr>
              <a:t>")</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Tab Completion, Keyboard Shortcuts</a:t>
            </a:r>
          </a:p>
          <a:p>
            <a:pPr>
              <a:lnSpc>
                <a:spcPct val="100000"/>
              </a:lnSpc>
              <a:spcBef>
                <a:spcPts val="700"/>
              </a:spcBef>
            </a:pPr>
            <a:endParaRPr lang="en-US" sz="2900" b="0" strike="noStrike" spc="-1" dirty="0">
              <a:solidFill>
                <a:srgbClr val="000000"/>
              </a:solidFill>
              <a:latin typeface="Tw Cen MT"/>
            </a:endParaRPr>
          </a:p>
          <a:p>
            <a:pPr>
              <a:lnSpc>
                <a:spcPct val="100000"/>
              </a:lnSpc>
              <a:spcBef>
                <a:spcPts val="700"/>
              </a:spcBef>
            </a:pPr>
            <a:endParaRPr lang="en-US" sz="2900" b="0" strike="noStrike" spc="-1" dirty="0">
              <a:solidFill>
                <a:srgbClr val="000000"/>
              </a:solidFill>
              <a:latin typeface="Tw Cen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0" strike="noStrike" spc="-1">
                <a:solidFill>
                  <a:srgbClr val="444D26"/>
                </a:solidFill>
                <a:latin typeface="Tw Cen MT"/>
              </a:rPr>
              <a:t>mongo shell</a:t>
            </a:r>
            <a:endParaRPr lang="en-US" sz="4400" b="0" strike="noStrike" spc="-1">
              <a:solidFill>
                <a:srgbClr val="000000"/>
              </a:solidFill>
              <a:latin typeface="Tw Cen MT"/>
            </a:endParaRPr>
          </a:p>
        </p:txBody>
      </p:sp>
      <p:sp>
        <p:nvSpPr>
          <p:cNvPr id="205" name="TextShape 2"/>
          <p:cNvSpPr txBox="1"/>
          <p:nvPr/>
        </p:nvSpPr>
        <p:spPr>
          <a:xfrm>
            <a:off x="612720" y="1600200"/>
            <a:ext cx="8152920" cy="4495320"/>
          </a:xfrm>
          <a:prstGeom prst="rect">
            <a:avLst/>
          </a:prstGeom>
          <a:noFill/>
          <a:ln>
            <a:noFill/>
          </a:ln>
        </p:spPr>
        <p:txBody>
          <a:bodyPr lIns="90000" tIns="45000" rIns="90000" bIns="45000">
            <a:normAutofit fontScale="92500" lnSpcReduction="10000"/>
          </a:bodyPr>
          <a:lstStyle/>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Commands: </a:t>
            </a:r>
            <a:r>
              <a:rPr lang="en-US" sz="1600" b="0" strike="noStrike" spc="-1" dirty="0">
                <a:solidFill>
                  <a:srgbClr val="000000"/>
                </a:solidFill>
                <a:latin typeface="Tw Cen MT"/>
              </a:rPr>
              <a:t>https://docs.mongodb.com/manual/reference/mongo-shell/</a:t>
            </a:r>
          </a:p>
          <a:p>
            <a:pPr marL="640080" lvl="1" indent="-273960">
              <a:lnSpc>
                <a:spcPct val="100000"/>
              </a:lnSpc>
              <a:spcBef>
                <a:spcPts val="550"/>
              </a:spcBef>
              <a:buClr>
                <a:srgbClr val="A5B592"/>
              </a:buClr>
              <a:buSzPct val="70000"/>
              <a:buFont typeface="Wingdings 2" charset="2"/>
              <a:buChar char=""/>
            </a:pPr>
            <a:r>
              <a:rPr lang="en-US" sz="2600" b="0" strike="noStrike" spc="-1" dirty="0" err="1">
                <a:solidFill>
                  <a:srgbClr val="000000"/>
                </a:solidFill>
                <a:latin typeface="Tw Cen MT"/>
              </a:rPr>
              <a:t>db</a:t>
            </a:r>
            <a:r>
              <a:rPr lang="en-US" sz="2600" b="0" strike="noStrike" spc="-1" dirty="0">
                <a:solidFill>
                  <a:srgbClr val="000000"/>
                </a:solidFill>
                <a:latin typeface="Tw Cen MT"/>
              </a:rPr>
              <a:t>, 	// display the database you are using</a:t>
            </a:r>
          </a:p>
          <a:p>
            <a:pPr marL="640080" lvl="1" indent="-273960">
              <a:lnSpc>
                <a:spcPct val="100000"/>
              </a:lnSpc>
              <a:spcBef>
                <a:spcPts val="550"/>
              </a:spcBef>
              <a:buClr>
                <a:srgbClr val="A5B592"/>
              </a:buClr>
              <a:buSzPct val="70000"/>
              <a:buFont typeface="Wingdings 2" charset="2"/>
              <a:buChar char=""/>
            </a:pPr>
            <a:r>
              <a:rPr lang="en-US" sz="2600" b="0" strike="noStrike" spc="-1" dirty="0">
                <a:solidFill>
                  <a:srgbClr val="000000"/>
                </a:solidFill>
                <a:latin typeface="Tw Cen MT"/>
              </a:rPr>
              <a:t>use &lt;</a:t>
            </a:r>
            <a:r>
              <a:rPr lang="en-US" sz="2600" b="0" strike="noStrike" spc="-1" dirty="0" err="1">
                <a:solidFill>
                  <a:srgbClr val="000000"/>
                </a:solidFill>
                <a:latin typeface="Tw Cen MT"/>
              </a:rPr>
              <a:t>db</a:t>
            </a:r>
            <a:r>
              <a:rPr lang="en-US" sz="2600" b="0" strike="noStrike" spc="-1" dirty="0">
                <a:solidFill>
                  <a:srgbClr val="000000"/>
                </a:solidFill>
                <a:latin typeface="Tw Cen MT"/>
              </a:rPr>
              <a:t>&gt;, </a:t>
            </a:r>
          </a:p>
          <a:p>
            <a:pPr marL="640080" lvl="1" indent="-273960">
              <a:lnSpc>
                <a:spcPct val="100000"/>
              </a:lnSpc>
              <a:spcBef>
                <a:spcPts val="550"/>
              </a:spcBef>
              <a:buClr>
                <a:srgbClr val="A5B592"/>
              </a:buClr>
              <a:buSzPct val="70000"/>
              <a:buFont typeface="Wingdings 2" charset="2"/>
              <a:buChar char=""/>
            </a:pPr>
            <a:r>
              <a:rPr lang="en-US" sz="2600" b="0" strike="noStrike" spc="-1" dirty="0">
                <a:solidFill>
                  <a:srgbClr val="000000"/>
                </a:solidFill>
                <a:latin typeface="Tw Cen MT"/>
              </a:rPr>
              <a:t>show </a:t>
            </a:r>
            <a:r>
              <a:rPr lang="en-US" sz="2600" b="0" strike="noStrike" spc="-1" dirty="0" err="1">
                <a:solidFill>
                  <a:srgbClr val="000000"/>
                </a:solidFill>
                <a:latin typeface="Tw Cen MT"/>
              </a:rPr>
              <a:t>dbs</a:t>
            </a:r>
            <a:r>
              <a:rPr lang="en-US" sz="2600" b="0" strike="noStrike" spc="-1" dirty="0">
                <a:solidFill>
                  <a:srgbClr val="000000"/>
                </a:solidFill>
                <a:latin typeface="Tw Cen MT"/>
              </a:rPr>
              <a:t>, show databases,</a:t>
            </a:r>
          </a:p>
          <a:p>
            <a:pPr marL="640080" lvl="1" indent="-273960">
              <a:lnSpc>
                <a:spcPct val="100000"/>
              </a:lnSpc>
              <a:spcBef>
                <a:spcPts val="550"/>
              </a:spcBef>
              <a:buClr>
                <a:srgbClr val="A5B592"/>
              </a:buClr>
              <a:buSzPct val="70000"/>
              <a:buFont typeface="Wingdings 2" charset="2"/>
              <a:buChar char=""/>
            </a:pPr>
            <a:r>
              <a:rPr lang="en-US" sz="2600" b="0" strike="noStrike" spc="-1" dirty="0">
                <a:solidFill>
                  <a:srgbClr val="000000"/>
                </a:solidFill>
                <a:latin typeface="Tw Cen MT"/>
              </a:rPr>
              <a:t>show collections,</a:t>
            </a:r>
          </a:p>
          <a:p>
            <a:pPr marL="640080" lvl="1" indent="-273960">
              <a:lnSpc>
                <a:spcPct val="100000"/>
              </a:lnSpc>
              <a:spcBef>
                <a:spcPts val="550"/>
              </a:spcBef>
              <a:buClr>
                <a:srgbClr val="A5B592"/>
              </a:buClr>
              <a:buSzPct val="70000"/>
              <a:buFont typeface="Wingdings 2" charset="2"/>
              <a:buChar char=""/>
            </a:pPr>
            <a:r>
              <a:rPr lang="en-US" sz="2600" b="0" strike="noStrike" spc="-1" dirty="0">
                <a:solidFill>
                  <a:srgbClr val="000000"/>
                </a:solidFill>
                <a:latin typeface="Tw Cen MT"/>
              </a:rPr>
              <a:t>show profile, users, roles,</a:t>
            </a:r>
          </a:p>
          <a:p>
            <a:pPr marL="640080" lvl="1" indent="-273960">
              <a:lnSpc>
                <a:spcPct val="100000"/>
              </a:lnSpc>
              <a:spcBef>
                <a:spcPts val="550"/>
              </a:spcBef>
              <a:buClr>
                <a:srgbClr val="A5B592"/>
              </a:buClr>
              <a:buSzPct val="70000"/>
              <a:buFont typeface="Wingdings 2" charset="2"/>
              <a:buChar char=""/>
            </a:pPr>
            <a:r>
              <a:rPr lang="en-US" sz="2600" b="0" strike="noStrike" spc="-1" dirty="0">
                <a:solidFill>
                  <a:srgbClr val="000000"/>
                </a:solidFill>
                <a:latin typeface="Tw Cen MT"/>
              </a:rPr>
              <a:t>quit, // Ctrl-C</a:t>
            </a:r>
          </a:p>
          <a:p>
            <a:pPr marL="640080" lvl="1" indent="-273960">
              <a:lnSpc>
                <a:spcPct val="100000"/>
              </a:lnSpc>
              <a:spcBef>
                <a:spcPts val="550"/>
              </a:spcBef>
              <a:buClr>
                <a:srgbClr val="A5B592"/>
              </a:buClr>
              <a:buSzPct val="70000"/>
              <a:buFont typeface="Wingdings 2" charset="2"/>
              <a:buChar char=""/>
            </a:pPr>
            <a:r>
              <a:rPr lang="en-US" sz="2600" b="0" strike="noStrike" spc="-1" dirty="0" err="1">
                <a:solidFill>
                  <a:srgbClr val="000000"/>
                </a:solidFill>
                <a:latin typeface="Tw Cen MT"/>
              </a:rPr>
              <a:t>db.</a:t>
            </a:r>
            <a:r>
              <a:rPr lang="en-US" sz="2600" b="1" strike="noStrike" spc="-1" dirty="0" err="1">
                <a:solidFill>
                  <a:srgbClr val="000000"/>
                </a:solidFill>
                <a:latin typeface="Tw Cen MT"/>
              </a:rPr>
              <a:t>cloneDatabase</a:t>
            </a:r>
            <a:r>
              <a:rPr lang="en-US" sz="2600" b="0" strike="noStrike" spc="-1" dirty="0">
                <a:solidFill>
                  <a:srgbClr val="000000"/>
                </a:solidFill>
                <a:latin typeface="Tw Cen MT"/>
              </a:rPr>
              <a:t>(&lt;host&gt;), </a:t>
            </a:r>
            <a:r>
              <a:rPr lang="en-US" sz="2600" b="0" strike="noStrike" spc="-1" dirty="0" err="1">
                <a:solidFill>
                  <a:srgbClr val="000000"/>
                </a:solidFill>
                <a:latin typeface="Tw Cen MT"/>
              </a:rPr>
              <a:t>db.</a:t>
            </a:r>
            <a:r>
              <a:rPr lang="en-US" sz="2600" b="1" strike="noStrike" spc="-1" dirty="0" err="1">
                <a:solidFill>
                  <a:srgbClr val="000000"/>
                </a:solidFill>
                <a:latin typeface="Tw Cen MT"/>
              </a:rPr>
              <a:t>copyDatabase</a:t>
            </a:r>
            <a:r>
              <a:rPr lang="en-US" sz="2600" b="0" strike="noStrike" spc="-1" dirty="0">
                <a:solidFill>
                  <a:srgbClr val="000000"/>
                </a:solidFill>
                <a:latin typeface="Tw Cen MT"/>
              </a:rPr>
              <a:t>(&lt;from&gt;, &lt;to&gt;, &lt;host&gt;), </a:t>
            </a:r>
            <a:r>
              <a:rPr lang="en-US" sz="2600" b="0" strike="noStrike" spc="-1" dirty="0" err="1">
                <a:solidFill>
                  <a:srgbClr val="000000"/>
                </a:solidFill>
                <a:latin typeface="Tw Cen MT"/>
              </a:rPr>
              <a:t>db.fromColl.</a:t>
            </a:r>
            <a:r>
              <a:rPr lang="en-US" sz="2600" b="1" strike="noStrike" spc="-1" dirty="0" err="1">
                <a:solidFill>
                  <a:srgbClr val="000000"/>
                </a:solidFill>
                <a:latin typeface="Tw Cen MT"/>
              </a:rPr>
              <a:t>renameCollection</a:t>
            </a:r>
            <a:r>
              <a:rPr lang="en-US" sz="2600" b="0" strike="noStrike" spc="-1" dirty="0">
                <a:solidFill>
                  <a:srgbClr val="000000"/>
                </a:solidFill>
                <a:latin typeface="Tw Cen MT"/>
              </a:rPr>
              <a:t>(&lt;</a:t>
            </a:r>
            <a:r>
              <a:rPr lang="en-US" sz="2600" b="0" strike="noStrike" spc="-1" dirty="0" err="1">
                <a:solidFill>
                  <a:srgbClr val="000000"/>
                </a:solidFill>
                <a:latin typeface="Tw Cen MT"/>
              </a:rPr>
              <a:t>toColl</a:t>
            </a:r>
            <a:r>
              <a:rPr lang="en-US" sz="2600" b="0" strike="noStrike" spc="-1" dirty="0">
                <a:solidFill>
                  <a:srgbClr val="000000"/>
                </a:solidFill>
                <a:latin typeface="Tw Cen MT"/>
              </a:rPr>
              <a:t>&gt;)</a:t>
            </a:r>
          </a:p>
          <a:p>
            <a:pPr marL="640080" lvl="1" indent="-273960">
              <a:lnSpc>
                <a:spcPct val="100000"/>
              </a:lnSpc>
              <a:spcBef>
                <a:spcPts val="550"/>
              </a:spcBef>
              <a:buClr>
                <a:srgbClr val="A5B592"/>
              </a:buClr>
              <a:buSzPct val="70000"/>
              <a:buFont typeface="Wingdings 2" charset="2"/>
              <a:buChar char=""/>
            </a:pPr>
            <a:r>
              <a:rPr lang="en-US" sz="2600" b="0" strike="noStrike" spc="-1" dirty="0" err="1">
                <a:solidFill>
                  <a:srgbClr val="000000"/>
                </a:solidFill>
                <a:latin typeface="Tw Cen MT"/>
                <a:ea typeface="Microsoft YaHei"/>
              </a:rPr>
              <a:t>db.stats</a:t>
            </a:r>
            <a:r>
              <a:rPr lang="en-US" sz="2600" b="0" strike="noStrike" spc="-1" dirty="0">
                <a:solidFill>
                  <a:srgbClr val="000000"/>
                </a:solidFill>
                <a:latin typeface="Tw Cen MT"/>
                <a:ea typeface="Microsoft YaHei"/>
              </a:rPr>
              <a:t>(), </a:t>
            </a:r>
            <a:r>
              <a:rPr lang="en-US" sz="2600" b="0" strike="noStrike" spc="-1" dirty="0" err="1">
                <a:solidFill>
                  <a:srgbClr val="000000"/>
                </a:solidFill>
                <a:latin typeface="Tw Cen MT"/>
                <a:ea typeface="Microsoft YaHei"/>
              </a:rPr>
              <a:t>db.help</a:t>
            </a:r>
            <a:r>
              <a:rPr lang="en-US" sz="2600" b="0" strike="noStrike" spc="-1" dirty="0">
                <a:solidFill>
                  <a:srgbClr val="000000"/>
                </a:solidFill>
                <a:latin typeface="Tw Cen MT"/>
                <a:ea typeface="Microsoft YaHei"/>
              </a:rPr>
              <a:t>(), db.&lt;collection&gt;.help()</a:t>
            </a:r>
            <a:endParaRPr lang="en-US" sz="2600" b="0" strike="noStrike" spc="-1" dirty="0">
              <a:solidFill>
                <a:srgbClr val="000000"/>
              </a:solidFill>
              <a:latin typeface="Tw Cen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0" strike="noStrike" spc="-1">
                <a:solidFill>
                  <a:srgbClr val="444D26"/>
                </a:solidFill>
                <a:latin typeface="Tw Cen MT"/>
              </a:rPr>
              <a:t>mongo shell</a:t>
            </a:r>
            <a:endParaRPr lang="en-US" sz="4400" b="0" strike="noStrike" spc="-1">
              <a:solidFill>
                <a:srgbClr val="000000"/>
              </a:solidFill>
              <a:latin typeface="Tw Cen MT"/>
            </a:endParaRPr>
          </a:p>
        </p:txBody>
      </p:sp>
      <p:sp>
        <p:nvSpPr>
          <p:cNvPr id="207" name="TextShape 2"/>
          <p:cNvSpPr txBox="1"/>
          <p:nvPr/>
        </p:nvSpPr>
        <p:spPr>
          <a:xfrm>
            <a:off x="612720" y="1600200"/>
            <a:ext cx="8152920" cy="4495320"/>
          </a:xfrm>
          <a:prstGeom prst="rect">
            <a:avLst/>
          </a:prstGeom>
          <a:noFill/>
          <a:ln>
            <a:noFill/>
          </a:ln>
        </p:spPr>
        <p:txBody>
          <a:bodyPr lIns="90000" tIns="45000" rIns="90000" bIns="45000">
            <a:normAutofit/>
          </a:bodyPr>
          <a:lstStyle/>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Methods/Operations/Queries: </a:t>
            </a:r>
            <a:r>
              <a:rPr lang="en-US" sz="1800" b="0" strike="noStrike" spc="-1" dirty="0">
                <a:solidFill>
                  <a:srgbClr val="000000"/>
                </a:solidFill>
                <a:latin typeface="Tw Cen MT"/>
              </a:rPr>
              <a:t>https://docs.mongodb.com/manual/reference/method/</a:t>
            </a:r>
          </a:p>
          <a:p>
            <a:pPr marL="640080" lvl="1" indent="-273960">
              <a:lnSpc>
                <a:spcPct val="100000"/>
              </a:lnSpc>
              <a:spcBef>
                <a:spcPts val="550"/>
              </a:spcBef>
              <a:buClr>
                <a:srgbClr val="A5B592"/>
              </a:buClr>
              <a:buSzPct val="70000"/>
              <a:buFont typeface="Wingdings 2" charset="2"/>
              <a:buChar char=""/>
            </a:pPr>
            <a:r>
              <a:rPr lang="en-US" sz="2600" b="0" strike="noStrike" spc="-1" dirty="0" err="1">
                <a:solidFill>
                  <a:srgbClr val="000000"/>
                </a:solidFill>
                <a:latin typeface="Tw Cen MT"/>
              </a:rPr>
              <a:t>db.myCollection.insertOne</a:t>
            </a:r>
            <a:r>
              <a:rPr lang="en-US" sz="2600" b="0" strike="noStrike" spc="-1" dirty="0">
                <a:solidFill>
                  <a:srgbClr val="000000"/>
                </a:solidFill>
                <a:latin typeface="Tw Cen MT"/>
              </a:rPr>
              <a:t>( { x: 1 } ), </a:t>
            </a:r>
            <a:r>
              <a:rPr lang="en-US" sz="2600" b="0" strike="noStrike" spc="-1" dirty="0" err="1">
                <a:solidFill>
                  <a:srgbClr val="000000"/>
                </a:solidFill>
                <a:latin typeface="Tw Cen MT"/>
              </a:rPr>
              <a:t>insertMany</a:t>
            </a:r>
            <a:r>
              <a:rPr lang="en-US" sz="2600" b="0" strike="noStrike" spc="-1" dirty="0">
                <a:solidFill>
                  <a:srgbClr val="000000"/>
                </a:solidFill>
                <a:latin typeface="Tw Cen MT"/>
              </a:rPr>
              <a:t>(), insert()</a:t>
            </a:r>
          </a:p>
          <a:p>
            <a:pPr marL="640080" lvl="1" indent="-273960">
              <a:lnSpc>
                <a:spcPct val="100000"/>
              </a:lnSpc>
              <a:spcBef>
                <a:spcPts val="550"/>
              </a:spcBef>
              <a:buClr>
                <a:srgbClr val="A5B592"/>
              </a:buClr>
              <a:buSzPct val="70000"/>
              <a:buFont typeface="Wingdings 2" charset="2"/>
              <a:buChar char=""/>
            </a:pPr>
            <a:r>
              <a:rPr lang="en-US" sz="2600" b="0" strike="noStrike" spc="-1" dirty="0" err="1">
                <a:solidFill>
                  <a:srgbClr val="000000"/>
                </a:solidFill>
                <a:latin typeface="Tw Cen MT"/>
                <a:ea typeface="Microsoft YaHei"/>
              </a:rPr>
              <a:t>db.collection.find</a:t>
            </a:r>
            <a:r>
              <a:rPr lang="en-US" sz="2600" b="0" strike="noStrike" spc="-1" dirty="0">
                <a:solidFill>
                  <a:srgbClr val="000000"/>
                </a:solidFill>
                <a:latin typeface="Tw Cen MT"/>
                <a:ea typeface="Microsoft YaHei"/>
              </a:rPr>
              <a:t>(), </a:t>
            </a:r>
            <a:r>
              <a:rPr lang="en-US" sz="2600" b="0" strike="noStrike" spc="-1" dirty="0" err="1">
                <a:solidFill>
                  <a:srgbClr val="000000"/>
                </a:solidFill>
                <a:latin typeface="Tw Cen MT"/>
                <a:ea typeface="Microsoft YaHei"/>
              </a:rPr>
              <a:t>findOne</a:t>
            </a:r>
            <a:r>
              <a:rPr lang="en-US" sz="2600" b="0" strike="noStrike" spc="-1" dirty="0">
                <a:solidFill>
                  <a:srgbClr val="000000"/>
                </a:solidFill>
                <a:latin typeface="Tw Cen MT"/>
                <a:ea typeface="Microsoft YaHei"/>
              </a:rPr>
              <a:t>(), </a:t>
            </a:r>
            <a:r>
              <a:rPr lang="en-US" sz="2600" b="0" strike="noStrike" spc="-1" dirty="0" err="1">
                <a:solidFill>
                  <a:srgbClr val="000000"/>
                </a:solidFill>
                <a:latin typeface="Tw Cen MT"/>
                <a:ea typeface="Microsoft YaHei"/>
              </a:rPr>
              <a:t>findAndModify</a:t>
            </a:r>
            <a:r>
              <a:rPr lang="en-US" sz="2600" b="0" strike="noStrike" spc="-1" dirty="0">
                <a:solidFill>
                  <a:srgbClr val="000000"/>
                </a:solidFill>
                <a:latin typeface="Tw Cen MT"/>
                <a:ea typeface="Microsoft YaHei"/>
              </a:rPr>
              <a:t>(),</a:t>
            </a:r>
            <a:endParaRPr lang="en-US" sz="2600" b="0" strike="noStrike" spc="-1" dirty="0">
              <a:solidFill>
                <a:srgbClr val="000000"/>
              </a:solidFill>
              <a:latin typeface="Tw Cen MT"/>
            </a:endParaRPr>
          </a:p>
          <a:p>
            <a:pPr marL="640080" lvl="1" indent="-273960">
              <a:lnSpc>
                <a:spcPct val="100000"/>
              </a:lnSpc>
              <a:spcBef>
                <a:spcPts val="550"/>
              </a:spcBef>
              <a:buClr>
                <a:srgbClr val="A5B592"/>
              </a:buClr>
              <a:buSzPct val="70000"/>
              <a:buFont typeface="Wingdings 2" charset="2"/>
              <a:buChar char=""/>
            </a:pPr>
            <a:r>
              <a:rPr lang="en-US" sz="2600" b="0" strike="noStrike" spc="-1" dirty="0" err="1">
                <a:solidFill>
                  <a:srgbClr val="000000"/>
                </a:solidFill>
                <a:latin typeface="Tw Cen MT"/>
                <a:ea typeface="Microsoft YaHei"/>
              </a:rPr>
              <a:t>updateOne</a:t>
            </a:r>
            <a:r>
              <a:rPr lang="en-US" sz="2600" b="0" strike="noStrike" spc="-1" dirty="0">
                <a:solidFill>
                  <a:srgbClr val="000000"/>
                </a:solidFill>
                <a:latin typeface="Tw Cen MT"/>
                <a:ea typeface="Microsoft YaHei"/>
              </a:rPr>
              <a:t>(), </a:t>
            </a:r>
            <a:r>
              <a:rPr lang="en-US" sz="2600" b="0" strike="noStrike" spc="-1" dirty="0" err="1">
                <a:solidFill>
                  <a:srgbClr val="000000"/>
                </a:solidFill>
                <a:latin typeface="Tw Cen MT"/>
                <a:ea typeface="Microsoft YaHei"/>
              </a:rPr>
              <a:t>updateMany</a:t>
            </a:r>
            <a:r>
              <a:rPr lang="en-US" sz="2600" b="0" strike="noStrike" spc="-1" dirty="0">
                <a:solidFill>
                  <a:srgbClr val="000000"/>
                </a:solidFill>
                <a:latin typeface="Tw Cen MT"/>
                <a:ea typeface="Microsoft YaHei"/>
              </a:rPr>
              <a:t>(), update(), </a:t>
            </a:r>
            <a:r>
              <a:rPr lang="en-US" sz="2600" b="0" strike="noStrike" spc="-1" dirty="0" err="1">
                <a:solidFill>
                  <a:srgbClr val="000000"/>
                </a:solidFill>
                <a:latin typeface="Tw Cen MT"/>
                <a:ea typeface="Microsoft YaHei"/>
              </a:rPr>
              <a:t>replaceOne</a:t>
            </a:r>
            <a:r>
              <a:rPr lang="en-US" sz="2600" b="0" strike="noStrike" spc="-1" dirty="0">
                <a:solidFill>
                  <a:srgbClr val="000000"/>
                </a:solidFill>
                <a:latin typeface="Tw Cen MT"/>
                <a:ea typeface="Microsoft YaHei"/>
              </a:rPr>
              <a:t>(),</a:t>
            </a:r>
            <a:endParaRPr lang="en-US" sz="2600" b="0" strike="noStrike" spc="-1" dirty="0">
              <a:solidFill>
                <a:srgbClr val="000000"/>
              </a:solidFill>
              <a:latin typeface="Tw Cen MT"/>
            </a:endParaRPr>
          </a:p>
          <a:p>
            <a:pPr marL="640080" lvl="1" indent="-273960">
              <a:lnSpc>
                <a:spcPct val="100000"/>
              </a:lnSpc>
              <a:spcBef>
                <a:spcPts val="550"/>
              </a:spcBef>
              <a:buClr>
                <a:srgbClr val="A5B592"/>
              </a:buClr>
              <a:buSzPct val="70000"/>
              <a:buFont typeface="Wingdings 2" charset="2"/>
              <a:buChar char=""/>
            </a:pPr>
            <a:r>
              <a:rPr lang="en-US" sz="2600" b="0" strike="noStrike" spc="-1" dirty="0" err="1">
                <a:solidFill>
                  <a:srgbClr val="000000"/>
                </a:solidFill>
                <a:latin typeface="Tw Cen MT"/>
                <a:ea typeface="Microsoft YaHei"/>
              </a:rPr>
              <a:t>deleteOne</a:t>
            </a:r>
            <a:r>
              <a:rPr lang="en-US" sz="2600" b="0" strike="noStrike" spc="-1" dirty="0">
                <a:solidFill>
                  <a:srgbClr val="000000"/>
                </a:solidFill>
                <a:latin typeface="Tw Cen MT"/>
                <a:ea typeface="Microsoft YaHei"/>
              </a:rPr>
              <a:t>(), </a:t>
            </a:r>
            <a:r>
              <a:rPr lang="en-US" sz="2600" b="0" strike="noStrike" spc="-1" dirty="0" err="1">
                <a:solidFill>
                  <a:srgbClr val="000000"/>
                </a:solidFill>
                <a:latin typeface="Tw Cen MT"/>
                <a:ea typeface="Microsoft YaHei"/>
              </a:rPr>
              <a:t>deleteMany</a:t>
            </a:r>
            <a:r>
              <a:rPr lang="en-US" sz="2600" b="0" strike="noStrike" spc="-1" dirty="0">
                <a:solidFill>
                  <a:srgbClr val="000000"/>
                </a:solidFill>
                <a:latin typeface="Tw Cen MT"/>
                <a:ea typeface="Microsoft YaHei"/>
              </a:rPr>
              <a:t>(),</a:t>
            </a:r>
            <a:endParaRPr lang="en-US" sz="2600" b="0" strike="noStrike" spc="-1" dirty="0">
              <a:solidFill>
                <a:srgbClr val="000000"/>
              </a:solidFill>
              <a:latin typeface="Tw Cen MT"/>
            </a:endParaRPr>
          </a:p>
          <a:p>
            <a:pPr marL="640080" lvl="1" indent="-273960">
              <a:lnSpc>
                <a:spcPct val="100000"/>
              </a:lnSpc>
              <a:spcBef>
                <a:spcPts val="550"/>
              </a:spcBef>
              <a:buClr>
                <a:srgbClr val="A5B592"/>
              </a:buClr>
              <a:buSzPct val="70000"/>
              <a:buFont typeface="Wingdings 2" charset="2"/>
              <a:buChar char=""/>
            </a:pPr>
            <a:r>
              <a:rPr lang="en-US" sz="2600" b="0" strike="noStrike" spc="-1" dirty="0">
                <a:solidFill>
                  <a:srgbClr val="000000"/>
                </a:solidFill>
                <a:latin typeface="Tw Cen MT"/>
                <a:ea typeface="Microsoft YaHei"/>
              </a:rPr>
              <a:t>sort(), limit(), skip(), count(),  pretty(), save(),</a:t>
            </a:r>
            <a:endParaRPr lang="en-US" sz="2600" b="0" strike="noStrike" spc="-1" dirty="0">
              <a:solidFill>
                <a:srgbClr val="000000"/>
              </a:solidFill>
              <a:latin typeface="Tw Cen MT"/>
            </a:endParaRPr>
          </a:p>
          <a:p>
            <a:pPr marL="640080" lvl="1" indent="-273960">
              <a:lnSpc>
                <a:spcPct val="100000"/>
              </a:lnSpc>
              <a:spcBef>
                <a:spcPts val="550"/>
              </a:spcBef>
              <a:buClr>
                <a:srgbClr val="A5B592"/>
              </a:buClr>
              <a:buSzPct val="70000"/>
              <a:buFont typeface="Wingdings 2" charset="2"/>
              <a:buChar char=""/>
            </a:pPr>
            <a:r>
              <a:rPr lang="en-US" sz="2600" b="0" strike="noStrike" spc="-1" dirty="0">
                <a:solidFill>
                  <a:srgbClr val="000000"/>
                </a:solidFill>
                <a:latin typeface="Tw Cen MT"/>
              </a:rPr>
              <a:t>$</a:t>
            </a:r>
            <a:r>
              <a:rPr lang="en-US" sz="2600" b="0" strike="noStrike" spc="-1" dirty="0" err="1">
                <a:solidFill>
                  <a:srgbClr val="000000"/>
                </a:solidFill>
                <a:latin typeface="Tw Cen MT"/>
              </a:rPr>
              <a:t>inc</a:t>
            </a:r>
            <a:r>
              <a:rPr lang="en-US" sz="2600" b="0" strike="noStrike" spc="-1" dirty="0">
                <a:solidFill>
                  <a:srgbClr val="000000"/>
                </a:solidFill>
                <a:latin typeface="Tw Cen MT"/>
              </a:rPr>
              <a:t>, $type, $in, $or</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0" strike="noStrike" spc="-1">
                <a:solidFill>
                  <a:srgbClr val="444D26"/>
                </a:solidFill>
                <a:latin typeface="Tw Cen MT"/>
              </a:rPr>
              <a:t>mongo shell</a:t>
            </a:r>
            <a:endParaRPr lang="en-US" sz="4400" b="0" strike="noStrike" spc="-1">
              <a:solidFill>
                <a:srgbClr val="000000"/>
              </a:solidFill>
              <a:latin typeface="Tw Cen MT"/>
            </a:endParaRPr>
          </a:p>
        </p:txBody>
      </p:sp>
      <p:sp>
        <p:nvSpPr>
          <p:cNvPr id="211" name="TextShape 2"/>
          <p:cNvSpPr txBox="1"/>
          <p:nvPr/>
        </p:nvSpPr>
        <p:spPr>
          <a:xfrm>
            <a:off x="612720" y="1600200"/>
            <a:ext cx="8152920" cy="4495320"/>
          </a:xfrm>
          <a:prstGeom prst="rect">
            <a:avLst/>
          </a:prstGeom>
          <a:noFill/>
          <a:ln>
            <a:noFill/>
          </a:ln>
        </p:spPr>
        <p:txBody>
          <a:bodyPr lIns="90000" tIns="45000" rIns="90000" bIns="45000">
            <a:noAutofit/>
          </a:bodyPr>
          <a:lstStyle/>
          <a:p>
            <a:pPr>
              <a:lnSpc>
                <a:spcPct val="100000"/>
              </a:lnSpc>
              <a:spcBef>
                <a:spcPts val="700"/>
              </a:spcBef>
            </a:pPr>
            <a:r>
              <a:rPr lang="en-US" sz="1200" b="0" strike="noStrike" spc="-1" dirty="0" err="1" smtClean="0">
                <a:solidFill>
                  <a:srgbClr val="000000"/>
                </a:solidFill>
                <a:latin typeface="Tw Cen MT"/>
              </a:rPr>
              <a:t>db.inventory.insertMany</a:t>
            </a:r>
            <a:r>
              <a:rPr lang="en-US" sz="1200" b="0" strike="noStrike" spc="-1" dirty="0" smtClean="0">
                <a:solidFill>
                  <a:srgbClr val="000000"/>
                </a:solidFill>
                <a:latin typeface="Tw Cen MT"/>
              </a:rPr>
              <a:t>( [</a:t>
            </a:r>
          </a:p>
          <a:p>
            <a:pPr>
              <a:lnSpc>
                <a:spcPct val="100000"/>
              </a:lnSpc>
              <a:spcBef>
                <a:spcPts val="700"/>
              </a:spcBef>
            </a:pPr>
            <a:r>
              <a:rPr lang="en-US" sz="1200" b="0" strike="noStrike" spc="-1" dirty="0" smtClean="0">
                <a:solidFill>
                  <a:srgbClr val="000000"/>
                </a:solidFill>
                <a:latin typeface="Tw Cen MT"/>
              </a:rPr>
              <a:t>   // </a:t>
            </a:r>
            <a:r>
              <a:rPr lang="en-US" sz="1200" b="0" strike="noStrike" spc="-1" dirty="0" err="1" smtClean="0">
                <a:solidFill>
                  <a:srgbClr val="000000"/>
                </a:solidFill>
                <a:latin typeface="Tw Cen MT"/>
              </a:rPr>
              <a:t>MongoDB</a:t>
            </a:r>
            <a:r>
              <a:rPr lang="en-US" sz="1200" b="0" strike="noStrike" spc="-1" dirty="0" smtClean="0">
                <a:solidFill>
                  <a:srgbClr val="000000"/>
                </a:solidFill>
                <a:latin typeface="Tw Cen MT"/>
              </a:rPr>
              <a:t> adds the _id field with an </a:t>
            </a:r>
            <a:r>
              <a:rPr lang="en-US" sz="1200" b="0" strike="noStrike" spc="-1" dirty="0" err="1" smtClean="0">
                <a:solidFill>
                  <a:srgbClr val="000000"/>
                </a:solidFill>
                <a:latin typeface="Tw Cen MT"/>
              </a:rPr>
              <a:t>ObjectId</a:t>
            </a:r>
            <a:r>
              <a:rPr lang="en-US" sz="1200" b="0" strike="noStrike" spc="-1" dirty="0" smtClean="0">
                <a:solidFill>
                  <a:srgbClr val="000000"/>
                </a:solidFill>
                <a:latin typeface="Tw Cen MT"/>
              </a:rPr>
              <a:t> if _id is not present</a:t>
            </a:r>
          </a:p>
          <a:p>
            <a:pPr>
              <a:lnSpc>
                <a:spcPct val="100000"/>
              </a:lnSpc>
              <a:spcBef>
                <a:spcPts val="700"/>
              </a:spcBef>
            </a:pPr>
            <a:r>
              <a:rPr lang="en-US" sz="1200" b="0" strike="noStrike" spc="-1" dirty="0" smtClean="0">
                <a:solidFill>
                  <a:srgbClr val="000000"/>
                </a:solidFill>
                <a:latin typeface="Tw Cen MT"/>
              </a:rPr>
              <a:t>   { item: "journal",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25, status: "A", size: { h: 14, w: 21, </a:t>
            </a:r>
            <a:r>
              <a:rPr lang="en-US" sz="1200" b="0" strike="noStrike" spc="-1" dirty="0" err="1" smtClean="0">
                <a:solidFill>
                  <a:srgbClr val="000000"/>
                </a:solidFill>
                <a:latin typeface="Tw Cen MT"/>
              </a:rPr>
              <a:t>uom</a:t>
            </a:r>
            <a:r>
              <a:rPr lang="en-US" sz="1200" b="0" strike="noStrike" spc="-1" dirty="0" smtClean="0">
                <a:solidFill>
                  <a:srgbClr val="000000"/>
                </a:solidFill>
                <a:latin typeface="Tw Cen MT"/>
              </a:rPr>
              <a:t>: "cm" }, tags: [ "blank", "red" ] },</a:t>
            </a:r>
          </a:p>
          <a:p>
            <a:pPr>
              <a:lnSpc>
                <a:spcPct val="100000"/>
              </a:lnSpc>
              <a:spcBef>
                <a:spcPts val="700"/>
              </a:spcBef>
            </a:pPr>
            <a:r>
              <a:rPr lang="en-US" sz="1200" b="0" strike="noStrike" spc="-1" dirty="0" smtClean="0">
                <a:solidFill>
                  <a:srgbClr val="000000"/>
                </a:solidFill>
                <a:latin typeface="Tw Cen MT"/>
              </a:rPr>
              <a:t>   { item: "notebook",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50, status: "A", size: { h: 8.5, w: 11, </a:t>
            </a:r>
            <a:r>
              <a:rPr lang="en-US" sz="1200" b="0" strike="noStrike" spc="-1" dirty="0" err="1" smtClean="0">
                <a:solidFill>
                  <a:srgbClr val="000000"/>
                </a:solidFill>
                <a:latin typeface="Tw Cen MT"/>
              </a:rPr>
              <a:t>uom</a:t>
            </a:r>
            <a:r>
              <a:rPr lang="en-US" sz="1200" b="0" strike="noStrike" spc="-1" dirty="0" smtClean="0">
                <a:solidFill>
                  <a:srgbClr val="000000"/>
                </a:solidFill>
                <a:latin typeface="Tw Cen MT"/>
              </a:rPr>
              <a:t>: "in" }, tags: [ "red", "blank" ] },</a:t>
            </a:r>
          </a:p>
          <a:p>
            <a:pPr>
              <a:lnSpc>
                <a:spcPct val="100000"/>
              </a:lnSpc>
              <a:spcBef>
                <a:spcPts val="700"/>
              </a:spcBef>
            </a:pPr>
            <a:r>
              <a:rPr lang="en-US" sz="1200" b="0" strike="noStrike" spc="-1" dirty="0" smtClean="0">
                <a:solidFill>
                  <a:srgbClr val="000000"/>
                </a:solidFill>
                <a:latin typeface="Tw Cen MT"/>
              </a:rPr>
              <a:t>   { item: "paper",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100, status: "D", size: { h: 8.5, w: 11, </a:t>
            </a:r>
            <a:r>
              <a:rPr lang="en-US" sz="1200" b="0" strike="noStrike" spc="-1" dirty="0" err="1" smtClean="0">
                <a:solidFill>
                  <a:srgbClr val="000000"/>
                </a:solidFill>
                <a:latin typeface="Tw Cen MT"/>
              </a:rPr>
              <a:t>uom</a:t>
            </a:r>
            <a:r>
              <a:rPr lang="en-US" sz="1200" b="0" strike="noStrike" spc="-1" dirty="0" smtClean="0">
                <a:solidFill>
                  <a:srgbClr val="000000"/>
                </a:solidFill>
                <a:latin typeface="Tw Cen MT"/>
              </a:rPr>
              <a:t>: "in" }, tags: [ "red", "blank", "plain" ] },</a:t>
            </a:r>
          </a:p>
          <a:p>
            <a:pPr>
              <a:lnSpc>
                <a:spcPct val="100000"/>
              </a:lnSpc>
              <a:spcBef>
                <a:spcPts val="700"/>
              </a:spcBef>
            </a:pPr>
            <a:r>
              <a:rPr lang="en-US" sz="1200" b="0" strike="noStrike" spc="-1" dirty="0" smtClean="0">
                <a:solidFill>
                  <a:srgbClr val="000000"/>
                </a:solidFill>
                <a:latin typeface="Tw Cen MT"/>
              </a:rPr>
              <a:t>   { item: "planner",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75, status: "D", size: { h: 22.85, w: 30, </a:t>
            </a:r>
            <a:r>
              <a:rPr lang="en-US" sz="1200" b="0" strike="noStrike" spc="-1" dirty="0" err="1" smtClean="0">
                <a:solidFill>
                  <a:srgbClr val="000000"/>
                </a:solidFill>
                <a:latin typeface="Tw Cen MT"/>
              </a:rPr>
              <a:t>uom</a:t>
            </a:r>
            <a:r>
              <a:rPr lang="en-US" sz="1200" b="0" strike="noStrike" spc="-1" dirty="0" smtClean="0">
                <a:solidFill>
                  <a:srgbClr val="000000"/>
                </a:solidFill>
                <a:latin typeface="Tw Cen MT"/>
              </a:rPr>
              <a:t>: "cm" }, tags: [ "blank", "red" ] },</a:t>
            </a:r>
          </a:p>
          <a:p>
            <a:pPr>
              <a:lnSpc>
                <a:spcPct val="100000"/>
              </a:lnSpc>
              <a:spcBef>
                <a:spcPts val="700"/>
              </a:spcBef>
            </a:pPr>
            <a:r>
              <a:rPr lang="en-US" sz="1200" b="0" strike="noStrike" spc="-1" dirty="0" smtClean="0">
                <a:solidFill>
                  <a:srgbClr val="000000"/>
                </a:solidFill>
                <a:latin typeface="Tw Cen MT"/>
              </a:rPr>
              <a:t>   { item: "postcard",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45, status: "A", size: { h: 10, w: 15.25, </a:t>
            </a:r>
            <a:r>
              <a:rPr lang="en-US" sz="1200" b="0" strike="noStrike" spc="-1" dirty="0" err="1" smtClean="0">
                <a:solidFill>
                  <a:srgbClr val="000000"/>
                </a:solidFill>
                <a:latin typeface="Tw Cen MT"/>
              </a:rPr>
              <a:t>uom</a:t>
            </a:r>
            <a:r>
              <a:rPr lang="en-US" sz="1200" b="0" strike="noStrike" spc="-1" dirty="0" smtClean="0">
                <a:solidFill>
                  <a:srgbClr val="000000"/>
                </a:solidFill>
                <a:latin typeface="Tw Cen MT"/>
              </a:rPr>
              <a:t>: "cm" }, tags: [ "blue" ] },</a:t>
            </a:r>
          </a:p>
          <a:p>
            <a:pPr>
              <a:lnSpc>
                <a:spcPct val="100000"/>
              </a:lnSpc>
              <a:spcBef>
                <a:spcPts val="700"/>
              </a:spcBef>
            </a:pPr>
            <a:r>
              <a:rPr lang="en-US" sz="1200" b="0" strike="noStrike" spc="-1" dirty="0" smtClean="0">
                <a:solidFill>
                  <a:srgbClr val="000000"/>
                </a:solidFill>
                <a:latin typeface="Tw Cen MT"/>
              </a:rPr>
              <a:t>   { item: "journal",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25, tags: ["blank", "red"], </a:t>
            </a:r>
            <a:r>
              <a:rPr lang="en-US" sz="1200" b="0" strike="noStrike" spc="-1" dirty="0" err="1" smtClean="0">
                <a:solidFill>
                  <a:srgbClr val="000000"/>
                </a:solidFill>
                <a:latin typeface="Tw Cen MT"/>
              </a:rPr>
              <a:t>dim_cm</a:t>
            </a:r>
            <a:r>
              <a:rPr lang="en-US" sz="1200" b="0" strike="noStrike" spc="-1" dirty="0" smtClean="0">
                <a:solidFill>
                  <a:srgbClr val="000000"/>
                </a:solidFill>
                <a:latin typeface="Tw Cen MT"/>
              </a:rPr>
              <a:t>: [ 14, 21 ] },</a:t>
            </a:r>
          </a:p>
          <a:p>
            <a:pPr>
              <a:lnSpc>
                <a:spcPct val="100000"/>
              </a:lnSpc>
              <a:spcBef>
                <a:spcPts val="700"/>
              </a:spcBef>
            </a:pPr>
            <a:r>
              <a:rPr lang="en-US" sz="1200" b="0" strike="noStrike" spc="-1" dirty="0" smtClean="0">
                <a:solidFill>
                  <a:srgbClr val="000000"/>
                </a:solidFill>
                <a:latin typeface="Tw Cen MT"/>
              </a:rPr>
              <a:t>   { item: "notebook",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50, tags: ["red", "blank"], </a:t>
            </a:r>
            <a:r>
              <a:rPr lang="en-US" sz="1200" b="0" strike="noStrike" spc="-1" dirty="0" err="1" smtClean="0">
                <a:solidFill>
                  <a:srgbClr val="000000"/>
                </a:solidFill>
                <a:latin typeface="Tw Cen MT"/>
              </a:rPr>
              <a:t>dim_cm</a:t>
            </a:r>
            <a:r>
              <a:rPr lang="en-US" sz="1200" b="0" strike="noStrike" spc="-1" dirty="0" smtClean="0">
                <a:solidFill>
                  <a:srgbClr val="000000"/>
                </a:solidFill>
                <a:latin typeface="Tw Cen MT"/>
              </a:rPr>
              <a:t>: [ 14, 21 ] },</a:t>
            </a:r>
          </a:p>
          <a:p>
            <a:pPr>
              <a:lnSpc>
                <a:spcPct val="100000"/>
              </a:lnSpc>
              <a:spcBef>
                <a:spcPts val="700"/>
              </a:spcBef>
            </a:pPr>
            <a:r>
              <a:rPr lang="en-US" sz="1200" b="0" strike="noStrike" spc="-1" dirty="0" smtClean="0">
                <a:solidFill>
                  <a:srgbClr val="000000"/>
                </a:solidFill>
                <a:latin typeface="Tw Cen MT"/>
              </a:rPr>
              <a:t>   { item: "paper",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100, tags: ["red", "blank", "plain"], </a:t>
            </a:r>
            <a:r>
              <a:rPr lang="en-US" sz="1200" b="0" strike="noStrike" spc="-1" dirty="0" err="1" smtClean="0">
                <a:solidFill>
                  <a:srgbClr val="000000"/>
                </a:solidFill>
                <a:latin typeface="Tw Cen MT"/>
              </a:rPr>
              <a:t>dim_cm</a:t>
            </a:r>
            <a:r>
              <a:rPr lang="en-US" sz="1200" b="0" strike="noStrike" spc="-1" dirty="0" smtClean="0">
                <a:solidFill>
                  <a:srgbClr val="000000"/>
                </a:solidFill>
                <a:latin typeface="Tw Cen MT"/>
              </a:rPr>
              <a:t>: [ 14, 21 ] },</a:t>
            </a:r>
          </a:p>
          <a:p>
            <a:pPr>
              <a:lnSpc>
                <a:spcPct val="100000"/>
              </a:lnSpc>
              <a:spcBef>
                <a:spcPts val="700"/>
              </a:spcBef>
            </a:pPr>
            <a:r>
              <a:rPr lang="en-US" sz="1200" b="0" strike="noStrike" spc="-1" dirty="0" smtClean="0">
                <a:solidFill>
                  <a:srgbClr val="000000"/>
                </a:solidFill>
                <a:latin typeface="Tw Cen MT"/>
              </a:rPr>
              <a:t>   { item: "planner",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75, tags: ["blank", "red"], </a:t>
            </a:r>
            <a:r>
              <a:rPr lang="en-US" sz="1200" b="0" strike="noStrike" spc="-1" dirty="0" err="1" smtClean="0">
                <a:solidFill>
                  <a:srgbClr val="000000"/>
                </a:solidFill>
                <a:latin typeface="Tw Cen MT"/>
              </a:rPr>
              <a:t>dim_cm</a:t>
            </a:r>
            <a:r>
              <a:rPr lang="en-US" sz="1200" b="0" strike="noStrike" spc="-1" dirty="0" smtClean="0">
                <a:solidFill>
                  <a:srgbClr val="000000"/>
                </a:solidFill>
                <a:latin typeface="Tw Cen MT"/>
              </a:rPr>
              <a:t>: [ 22.85, 30 ] },</a:t>
            </a:r>
          </a:p>
          <a:p>
            <a:pPr>
              <a:lnSpc>
                <a:spcPct val="100000"/>
              </a:lnSpc>
              <a:spcBef>
                <a:spcPts val="700"/>
              </a:spcBef>
            </a:pPr>
            <a:r>
              <a:rPr lang="en-US" sz="1200" b="0" strike="noStrike" spc="-1" dirty="0" smtClean="0">
                <a:solidFill>
                  <a:srgbClr val="000000"/>
                </a:solidFill>
                <a:latin typeface="Tw Cen MT"/>
              </a:rPr>
              <a:t>   { item: "postcard",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45, tags: ["blue"], </a:t>
            </a:r>
            <a:r>
              <a:rPr lang="en-US" sz="1200" b="0" strike="noStrike" spc="-1" dirty="0" err="1" smtClean="0">
                <a:solidFill>
                  <a:srgbClr val="000000"/>
                </a:solidFill>
                <a:latin typeface="Tw Cen MT"/>
              </a:rPr>
              <a:t>dim_cm</a:t>
            </a:r>
            <a:r>
              <a:rPr lang="en-US" sz="1200" b="0" strike="noStrike" spc="-1" dirty="0" smtClean="0">
                <a:solidFill>
                  <a:srgbClr val="000000"/>
                </a:solidFill>
                <a:latin typeface="Tw Cen MT"/>
              </a:rPr>
              <a:t>: [ 10, 15.25 ] },</a:t>
            </a:r>
          </a:p>
          <a:p>
            <a:pPr>
              <a:lnSpc>
                <a:spcPct val="100000"/>
              </a:lnSpc>
              <a:spcBef>
                <a:spcPts val="700"/>
              </a:spcBef>
            </a:pPr>
            <a:r>
              <a:rPr lang="en-US" sz="1200" b="0" strike="noStrike" spc="-1" dirty="0" smtClean="0">
                <a:solidFill>
                  <a:srgbClr val="000000"/>
                </a:solidFill>
                <a:latin typeface="Tw Cen MT"/>
              </a:rPr>
              <a:t> { item: "journal", </a:t>
            </a:r>
            <a:r>
              <a:rPr lang="en-US" sz="1200" b="0" strike="noStrike" spc="-1" dirty="0" err="1" smtClean="0">
                <a:solidFill>
                  <a:srgbClr val="000000"/>
                </a:solidFill>
                <a:latin typeface="Tw Cen MT"/>
              </a:rPr>
              <a:t>instock</a:t>
            </a:r>
            <a:r>
              <a:rPr lang="en-US" sz="1200" b="0" strike="noStrike" spc="-1" dirty="0" smtClean="0">
                <a:solidFill>
                  <a:srgbClr val="000000"/>
                </a:solidFill>
                <a:latin typeface="Tw Cen MT"/>
              </a:rPr>
              <a:t>: [ { warehouse: "A",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5 }, { warehouse: "C",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15 } ] },</a:t>
            </a:r>
          </a:p>
          <a:p>
            <a:pPr>
              <a:lnSpc>
                <a:spcPct val="100000"/>
              </a:lnSpc>
              <a:spcBef>
                <a:spcPts val="700"/>
              </a:spcBef>
            </a:pPr>
            <a:r>
              <a:rPr lang="en-US" sz="1200" b="0" strike="noStrike" spc="-1" dirty="0" smtClean="0">
                <a:solidFill>
                  <a:srgbClr val="000000"/>
                </a:solidFill>
                <a:latin typeface="Tw Cen MT"/>
              </a:rPr>
              <a:t>   { item: "notebook", </a:t>
            </a:r>
            <a:r>
              <a:rPr lang="en-US" sz="1200" b="0" strike="noStrike" spc="-1" dirty="0" err="1" smtClean="0">
                <a:solidFill>
                  <a:srgbClr val="000000"/>
                </a:solidFill>
                <a:latin typeface="Tw Cen MT"/>
              </a:rPr>
              <a:t>instock</a:t>
            </a:r>
            <a:r>
              <a:rPr lang="en-US" sz="1200" b="0" strike="noStrike" spc="-1" dirty="0" smtClean="0">
                <a:solidFill>
                  <a:srgbClr val="000000"/>
                </a:solidFill>
                <a:latin typeface="Tw Cen MT"/>
              </a:rPr>
              <a:t>: [ { warehouse: "C",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5 } ] },</a:t>
            </a:r>
          </a:p>
          <a:p>
            <a:pPr>
              <a:lnSpc>
                <a:spcPct val="100000"/>
              </a:lnSpc>
              <a:spcBef>
                <a:spcPts val="700"/>
              </a:spcBef>
            </a:pPr>
            <a:r>
              <a:rPr lang="en-US" sz="1200" b="0" strike="noStrike" spc="-1" dirty="0" smtClean="0">
                <a:solidFill>
                  <a:srgbClr val="000000"/>
                </a:solidFill>
                <a:latin typeface="Tw Cen MT"/>
              </a:rPr>
              <a:t>   { item: "paper", </a:t>
            </a:r>
            <a:r>
              <a:rPr lang="en-US" sz="1200" b="0" strike="noStrike" spc="-1" dirty="0" err="1" smtClean="0">
                <a:solidFill>
                  <a:srgbClr val="000000"/>
                </a:solidFill>
                <a:latin typeface="Tw Cen MT"/>
              </a:rPr>
              <a:t>instock</a:t>
            </a:r>
            <a:r>
              <a:rPr lang="en-US" sz="1200" b="0" strike="noStrike" spc="-1" dirty="0" smtClean="0">
                <a:solidFill>
                  <a:srgbClr val="000000"/>
                </a:solidFill>
                <a:latin typeface="Tw Cen MT"/>
              </a:rPr>
              <a:t>: [ { warehouse: "A",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60 }, { warehouse: "B",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15 } ] },</a:t>
            </a:r>
          </a:p>
          <a:p>
            <a:pPr>
              <a:lnSpc>
                <a:spcPct val="100000"/>
              </a:lnSpc>
              <a:spcBef>
                <a:spcPts val="700"/>
              </a:spcBef>
            </a:pPr>
            <a:r>
              <a:rPr lang="en-US" sz="1200" b="0" strike="noStrike" spc="-1" dirty="0" smtClean="0">
                <a:solidFill>
                  <a:srgbClr val="000000"/>
                </a:solidFill>
                <a:latin typeface="Tw Cen MT"/>
              </a:rPr>
              <a:t>   { item: "planner", </a:t>
            </a:r>
            <a:r>
              <a:rPr lang="en-US" sz="1200" b="0" strike="noStrike" spc="-1" dirty="0" err="1" smtClean="0">
                <a:solidFill>
                  <a:srgbClr val="000000"/>
                </a:solidFill>
                <a:latin typeface="Tw Cen MT"/>
              </a:rPr>
              <a:t>instock</a:t>
            </a:r>
            <a:r>
              <a:rPr lang="en-US" sz="1200" b="0" strike="noStrike" spc="-1" dirty="0" smtClean="0">
                <a:solidFill>
                  <a:srgbClr val="000000"/>
                </a:solidFill>
                <a:latin typeface="Tw Cen MT"/>
              </a:rPr>
              <a:t>: [ { warehouse: "A",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40 }, { warehouse: "B",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5 } ] },</a:t>
            </a:r>
          </a:p>
          <a:p>
            <a:pPr>
              <a:lnSpc>
                <a:spcPct val="100000"/>
              </a:lnSpc>
              <a:spcBef>
                <a:spcPts val="700"/>
              </a:spcBef>
            </a:pPr>
            <a:r>
              <a:rPr lang="en-US" sz="1200" b="0" strike="noStrike" spc="-1" dirty="0" smtClean="0">
                <a:solidFill>
                  <a:srgbClr val="000000"/>
                </a:solidFill>
                <a:latin typeface="Tw Cen MT"/>
              </a:rPr>
              <a:t>   { item: "postcard", </a:t>
            </a:r>
            <a:r>
              <a:rPr lang="en-US" sz="1200" b="0" strike="noStrike" spc="-1" dirty="0" err="1" smtClean="0">
                <a:solidFill>
                  <a:srgbClr val="000000"/>
                </a:solidFill>
                <a:latin typeface="Tw Cen MT"/>
              </a:rPr>
              <a:t>instock</a:t>
            </a:r>
            <a:r>
              <a:rPr lang="en-US" sz="1200" b="0" strike="noStrike" spc="-1" dirty="0" smtClean="0">
                <a:solidFill>
                  <a:srgbClr val="000000"/>
                </a:solidFill>
                <a:latin typeface="Tw Cen MT"/>
              </a:rPr>
              <a:t>: [ { warehouse: "B",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15 }, { warehouse: "C", </a:t>
            </a:r>
            <a:r>
              <a:rPr lang="en-US" sz="1200" b="0" strike="noStrike" spc="-1" dirty="0" err="1" smtClean="0">
                <a:solidFill>
                  <a:srgbClr val="000000"/>
                </a:solidFill>
                <a:latin typeface="Tw Cen MT"/>
              </a:rPr>
              <a:t>qty</a:t>
            </a:r>
            <a:r>
              <a:rPr lang="en-US" sz="1200" b="0" strike="noStrike" spc="-1" dirty="0" smtClean="0">
                <a:solidFill>
                  <a:srgbClr val="000000"/>
                </a:solidFill>
                <a:latin typeface="Tw Cen MT"/>
              </a:rPr>
              <a:t>: 35 } ] }</a:t>
            </a:r>
          </a:p>
          <a:p>
            <a:pPr>
              <a:lnSpc>
                <a:spcPct val="100000"/>
              </a:lnSpc>
              <a:spcBef>
                <a:spcPts val="700"/>
              </a:spcBef>
            </a:pPr>
            <a:r>
              <a:rPr lang="en-US" sz="1200" b="0" strike="noStrike" spc="-1" dirty="0" smtClean="0">
                <a:solidFill>
                  <a:srgbClr val="000000"/>
                </a:solidFill>
                <a:latin typeface="Tw Cen MT"/>
              </a:rPr>
              <a:t>] );</a:t>
            </a:r>
            <a:endParaRPr lang="en-US" sz="1200" b="0" strike="noStrike" spc="-1" dirty="0">
              <a:solidFill>
                <a:srgbClr val="000000"/>
              </a:solidFill>
              <a:latin typeface="Tw Cen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1"/>
          <p:cNvSpPr txBox="1"/>
          <p:nvPr/>
        </p:nvSpPr>
        <p:spPr>
          <a:xfrm>
            <a:off x="612720" y="228600"/>
            <a:ext cx="8152920" cy="990360"/>
          </a:xfrm>
          <a:prstGeom prst="rect">
            <a:avLst/>
          </a:prstGeom>
          <a:noFill/>
          <a:ln>
            <a:noFill/>
          </a:ln>
        </p:spPr>
        <p:txBody>
          <a:bodyPr lIns="90000" tIns="45000" rIns="90000" bIns="45000" anchor="ctr">
            <a:normAutofit/>
          </a:bodyPr>
          <a:lstStyle/>
          <a:p>
            <a:pPr>
              <a:lnSpc>
                <a:spcPct val="100000"/>
              </a:lnSpc>
            </a:pPr>
            <a:r>
              <a:rPr lang="en-US" sz="4400" b="0" strike="noStrike" spc="-1">
                <a:solidFill>
                  <a:srgbClr val="444D26"/>
                </a:solidFill>
                <a:latin typeface="Tw Cen MT"/>
              </a:rPr>
              <a:t>mongo shell</a:t>
            </a:r>
            <a:endParaRPr lang="en-US" sz="4400" b="0" strike="noStrike" spc="-1">
              <a:solidFill>
                <a:srgbClr val="000000"/>
              </a:solidFill>
              <a:latin typeface="Tw Cen MT"/>
            </a:endParaRPr>
          </a:p>
        </p:txBody>
      </p:sp>
      <p:sp>
        <p:nvSpPr>
          <p:cNvPr id="213" name="TextShape 2"/>
          <p:cNvSpPr txBox="1"/>
          <p:nvPr/>
        </p:nvSpPr>
        <p:spPr>
          <a:xfrm>
            <a:off x="612720" y="1600200"/>
            <a:ext cx="8152920" cy="4495320"/>
          </a:xfrm>
          <a:prstGeom prst="rect">
            <a:avLst/>
          </a:prstGeom>
          <a:noFill/>
          <a:ln>
            <a:noFill/>
          </a:ln>
        </p:spPr>
        <p:txBody>
          <a:bodyPr lIns="90000" tIns="45000" rIns="90000" bIns="45000">
            <a:normAutofit/>
          </a:bodyPr>
          <a:lstStyle/>
          <a:p>
            <a:pPr marL="108000">
              <a:spcBef>
                <a:spcPts val="1417"/>
              </a:spcBef>
              <a:buClr>
                <a:srgbClr val="000000"/>
              </a:buClr>
              <a:buSzPct val="45000"/>
            </a:pPr>
            <a:endParaRPr lang="en-US" sz="2900" b="0" strike="noStrike" spc="-1" dirty="0" smtClean="0">
              <a:solidFill>
                <a:srgbClr val="000000"/>
              </a:solidFill>
              <a:latin typeface="Tw Cen MT"/>
            </a:endParaRPr>
          </a:p>
          <a:p>
            <a:pPr>
              <a:lnSpc>
                <a:spcPct val="100000"/>
              </a:lnSpc>
              <a:spcBef>
                <a:spcPts val="700"/>
              </a:spcBef>
            </a:pPr>
            <a:r>
              <a:rPr lang="en-US" sz="1400" b="0" strike="noStrike" spc="-1" dirty="0" err="1" smtClean="0">
                <a:solidFill>
                  <a:srgbClr val="000000"/>
                </a:solidFill>
                <a:latin typeface="Tw Cen MT"/>
              </a:rPr>
              <a:t>db.collection.insertOne</a:t>
            </a:r>
            <a:r>
              <a:rPr lang="en-US" sz="1400" b="0" strike="noStrike" spc="-1" dirty="0" smtClean="0">
                <a:solidFill>
                  <a:srgbClr val="000000"/>
                </a:solidFill>
                <a:latin typeface="Tw Cen MT"/>
              </a:rPr>
              <a:t>( { _id: 10, </a:t>
            </a:r>
            <a:r>
              <a:rPr lang="en-US" sz="1400" b="0" strike="noStrike" spc="-1" dirty="0" err="1" smtClean="0">
                <a:solidFill>
                  <a:srgbClr val="000000"/>
                </a:solidFill>
                <a:latin typeface="Tw Cen MT"/>
              </a:rPr>
              <a:t>calc</a:t>
            </a:r>
            <a:r>
              <a:rPr lang="en-US" sz="1400" b="0" strike="noStrike" spc="-1" dirty="0" smtClean="0">
                <a:solidFill>
                  <a:srgbClr val="000000"/>
                </a:solidFill>
                <a:latin typeface="Tw Cen MT"/>
              </a:rPr>
              <a:t>: </a:t>
            </a:r>
            <a:r>
              <a:rPr lang="en-US" sz="1400" b="0" strike="noStrike" spc="-1" dirty="0" err="1" smtClean="0">
                <a:solidFill>
                  <a:srgbClr val="000000"/>
                </a:solidFill>
                <a:latin typeface="Tw Cen MT"/>
              </a:rPr>
              <a:t>NumberLong</a:t>
            </a:r>
            <a:r>
              <a:rPr lang="en-US" sz="1400" b="0" strike="noStrike" spc="-1" dirty="0" smtClean="0">
                <a:solidFill>
                  <a:srgbClr val="000000"/>
                </a:solidFill>
                <a:latin typeface="Tw Cen MT"/>
              </a:rPr>
              <a:t>("2090845886852") } )</a:t>
            </a:r>
          </a:p>
          <a:p>
            <a:pPr>
              <a:lnSpc>
                <a:spcPct val="100000"/>
              </a:lnSpc>
              <a:spcBef>
                <a:spcPts val="700"/>
              </a:spcBef>
            </a:pPr>
            <a:r>
              <a:rPr lang="en-US" sz="1400" b="0" strike="noStrike" spc="-1" dirty="0" err="1" smtClean="0">
                <a:solidFill>
                  <a:srgbClr val="000000"/>
                </a:solidFill>
                <a:latin typeface="Tw Cen MT"/>
              </a:rPr>
              <a:t>db.collection.updateOne</a:t>
            </a:r>
            <a:r>
              <a:rPr lang="en-US" sz="1400" b="0" strike="noStrike" spc="-1" dirty="0" smtClean="0">
                <a:solidFill>
                  <a:srgbClr val="000000"/>
                </a:solidFill>
                <a:latin typeface="Tw Cen MT"/>
              </a:rPr>
              <a:t>( { _id: 10 }, { $set:  { </a:t>
            </a:r>
            <a:r>
              <a:rPr lang="en-US" sz="1400" b="0" strike="noStrike" spc="-1" dirty="0" err="1" smtClean="0">
                <a:solidFill>
                  <a:srgbClr val="000000"/>
                </a:solidFill>
                <a:latin typeface="Tw Cen MT"/>
              </a:rPr>
              <a:t>calc:NumberLong</a:t>
            </a:r>
            <a:r>
              <a:rPr lang="en-US" sz="1400" b="0" strike="noStrike" spc="-1" dirty="0" smtClean="0">
                <a:solidFill>
                  <a:srgbClr val="000000"/>
                </a:solidFill>
                <a:latin typeface="Tw Cen MT"/>
              </a:rPr>
              <a:t>("2555555000000") } } )</a:t>
            </a:r>
          </a:p>
          <a:p>
            <a:pPr>
              <a:lnSpc>
                <a:spcPct val="100000"/>
              </a:lnSpc>
              <a:spcBef>
                <a:spcPts val="700"/>
              </a:spcBef>
            </a:pPr>
            <a:r>
              <a:rPr lang="en-US" sz="1400" b="0" strike="noStrike" spc="-1" dirty="0" err="1" smtClean="0">
                <a:solidFill>
                  <a:srgbClr val="000000"/>
                </a:solidFill>
                <a:latin typeface="Tw Cen MT"/>
              </a:rPr>
              <a:t>db.collection.updateOne</a:t>
            </a:r>
            <a:r>
              <a:rPr lang="en-US" sz="1400" b="0" strike="noStrike" spc="-1" dirty="0" smtClean="0">
                <a:solidFill>
                  <a:srgbClr val="000000"/>
                </a:solidFill>
                <a:latin typeface="Tw Cen MT"/>
              </a:rPr>
              <a:t>( { _id: 10 }, { $</a:t>
            </a:r>
            <a:r>
              <a:rPr lang="en-US" sz="1400" b="0" strike="noStrike" spc="-1" dirty="0" err="1" smtClean="0">
                <a:solidFill>
                  <a:srgbClr val="000000"/>
                </a:solidFill>
                <a:latin typeface="Tw Cen MT"/>
              </a:rPr>
              <a:t>inc</a:t>
            </a:r>
            <a:r>
              <a:rPr lang="en-US" sz="1400" b="0" strike="noStrike" spc="-1" dirty="0" smtClean="0">
                <a:solidFill>
                  <a:srgbClr val="000000"/>
                </a:solidFill>
                <a:latin typeface="Tw Cen MT"/>
              </a:rPr>
              <a:t>: { </a:t>
            </a:r>
            <a:r>
              <a:rPr lang="en-US" sz="1400" b="0" strike="noStrike" spc="-1" dirty="0" err="1" smtClean="0">
                <a:solidFill>
                  <a:srgbClr val="000000"/>
                </a:solidFill>
                <a:latin typeface="Tw Cen MT"/>
              </a:rPr>
              <a:t>calc</a:t>
            </a:r>
            <a:r>
              <a:rPr lang="en-US" sz="1400" b="0" strike="noStrike" spc="-1" dirty="0" smtClean="0">
                <a:solidFill>
                  <a:srgbClr val="000000"/>
                </a:solidFill>
                <a:latin typeface="Tw Cen MT"/>
              </a:rPr>
              <a:t>: </a:t>
            </a:r>
            <a:r>
              <a:rPr lang="en-US" sz="1400" b="0" strike="noStrike" spc="-1" dirty="0" err="1" smtClean="0">
                <a:solidFill>
                  <a:srgbClr val="000000"/>
                </a:solidFill>
                <a:latin typeface="Tw Cen MT"/>
              </a:rPr>
              <a:t>NumberLong</a:t>
            </a:r>
            <a:r>
              <a:rPr lang="en-US" sz="1400" b="0" strike="noStrike" spc="-1" dirty="0" smtClean="0">
                <a:solidFill>
                  <a:srgbClr val="000000"/>
                </a:solidFill>
                <a:latin typeface="Tw Cen MT"/>
              </a:rPr>
              <a:t>(5) } } )</a:t>
            </a:r>
          </a:p>
          <a:p>
            <a:pPr>
              <a:lnSpc>
                <a:spcPct val="100000"/>
              </a:lnSpc>
              <a:spcBef>
                <a:spcPts val="700"/>
              </a:spcBef>
            </a:pPr>
            <a:endParaRPr lang="en-US" sz="1400" b="0" strike="noStrike" spc="-1" dirty="0" smtClean="0">
              <a:solidFill>
                <a:srgbClr val="000000"/>
              </a:solidFill>
              <a:latin typeface="Tw Cen MT"/>
            </a:endParaRPr>
          </a:p>
          <a:p>
            <a:pPr>
              <a:lnSpc>
                <a:spcPct val="100000"/>
              </a:lnSpc>
              <a:spcBef>
                <a:spcPts val="700"/>
              </a:spcBef>
            </a:pPr>
            <a:r>
              <a:rPr lang="en-US" sz="1400" b="0" strike="noStrike" spc="-1" dirty="0" err="1" smtClean="0">
                <a:solidFill>
                  <a:srgbClr val="000000"/>
                </a:solidFill>
                <a:latin typeface="Tw Cen MT"/>
              </a:rPr>
              <a:t>db.inventory.find</a:t>
            </a:r>
            <a:r>
              <a:rPr lang="en-US" sz="1400" b="0" strike="noStrike" spc="-1" dirty="0" smtClean="0">
                <a:solidFill>
                  <a:srgbClr val="000000"/>
                </a:solidFill>
                <a:latin typeface="Tw Cen MT"/>
              </a:rPr>
              <a:t>( { status: { $in: [ "A", "D" ] } } )</a:t>
            </a:r>
          </a:p>
          <a:p>
            <a:pPr>
              <a:lnSpc>
                <a:spcPct val="100000"/>
              </a:lnSpc>
              <a:spcBef>
                <a:spcPts val="700"/>
              </a:spcBef>
            </a:pPr>
            <a:r>
              <a:rPr lang="en-US" sz="1400" b="0" strike="noStrike" spc="-1" dirty="0" err="1" smtClean="0">
                <a:solidFill>
                  <a:srgbClr val="000000"/>
                </a:solidFill>
                <a:latin typeface="Tw Cen MT"/>
              </a:rPr>
              <a:t>db.inventory.find</a:t>
            </a:r>
            <a:r>
              <a:rPr lang="en-US" sz="1400" b="0" strike="noStrike" spc="-1" dirty="0" smtClean="0">
                <a:solidFill>
                  <a:srgbClr val="000000"/>
                </a:solidFill>
                <a:latin typeface="Tw Cen MT"/>
              </a:rPr>
              <a:t>( { status: "A", </a:t>
            </a:r>
            <a:r>
              <a:rPr lang="en-US" sz="1400" b="0" strike="noStrike" spc="-1" dirty="0" err="1" smtClean="0">
                <a:solidFill>
                  <a:srgbClr val="000000"/>
                </a:solidFill>
                <a:latin typeface="Tw Cen MT"/>
              </a:rPr>
              <a:t>qty</a:t>
            </a:r>
            <a:r>
              <a:rPr lang="en-US" sz="1400" b="0" strike="noStrike" spc="-1" dirty="0" smtClean="0">
                <a:solidFill>
                  <a:srgbClr val="000000"/>
                </a:solidFill>
                <a:latin typeface="Tw Cen MT"/>
              </a:rPr>
              <a:t>: { $</a:t>
            </a:r>
            <a:r>
              <a:rPr lang="en-US" sz="1400" b="0" strike="noStrike" spc="-1" dirty="0" err="1" smtClean="0">
                <a:solidFill>
                  <a:srgbClr val="000000"/>
                </a:solidFill>
                <a:latin typeface="Tw Cen MT"/>
              </a:rPr>
              <a:t>lt</a:t>
            </a:r>
            <a:r>
              <a:rPr lang="en-US" sz="1400" b="0" strike="noStrike" spc="-1" dirty="0" smtClean="0">
                <a:solidFill>
                  <a:srgbClr val="000000"/>
                </a:solidFill>
                <a:latin typeface="Tw Cen MT"/>
              </a:rPr>
              <a:t>: 30 } } ); // $and</a:t>
            </a:r>
          </a:p>
          <a:p>
            <a:pPr>
              <a:lnSpc>
                <a:spcPct val="100000"/>
              </a:lnSpc>
              <a:spcBef>
                <a:spcPts val="700"/>
              </a:spcBef>
            </a:pPr>
            <a:r>
              <a:rPr lang="en-US" sz="1400" b="0" strike="noStrike" spc="-1" dirty="0" err="1" smtClean="0">
                <a:solidFill>
                  <a:srgbClr val="000000"/>
                </a:solidFill>
                <a:latin typeface="Tw Cen MT"/>
              </a:rPr>
              <a:t>db.inventory.find</a:t>
            </a:r>
            <a:r>
              <a:rPr lang="en-US" sz="1400" b="0" strike="noStrike" spc="-1" dirty="0" smtClean="0">
                <a:solidFill>
                  <a:srgbClr val="000000"/>
                </a:solidFill>
                <a:latin typeface="Tw Cen MT"/>
              </a:rPr>
              <a:t>( { $or: [ { status: "A" }, { </a:t>
            </a:r>
            <a:r>
              <a:rPr lang="en-US" sz="1400" b="0" strike="noStrike" spc="-1" dirty="0" err="1" smtClean="0">
                <a:solidFill>
                  <a:srgbClr val="000000"/>
                </a:solidFill>
                <a:latin typeface="Tw Cen MT"/>
              </a:rPr>
              <a:t>qty</a:t>
            </a:r>
            <a:r>
              <a:rPr lang="en-US" sz="1400" b="0" strike="noStrike" spc="-1" dirty="0" smtClean="0">
                <a:solidFill>
                  <a:srgbClr val="000000"/>
                </a:solidFill>
                <a:latin typeface="Tw Cen MT"/>
              </a:rPr>
              <a:t>: { $</a:t>
            </a:r>
            <a:r>
              <a:rPr lang="en-US" sz="1400" b="0" strike="noStrike" spc="-1" dirty="0" err="1" smtClean="0">
                <a:solidFill>
                  <a:srgbClr val="000000"/>
                </a:solidFill>
                <a:latin typeface="Tw Cen MT"/>
              </a:rPr>
              <a:t>lt</a:t>
            </a:r>
            <a:r>
              <a:rPr lang="en-US" sz="1400" b="0" strike="noStrike" spc="-1" dirty="0" smtClean="0">
                <a:solidFill>
                  <a:srgbClr val="000000"/>
                </a:solidFill>
                <a:latin typeface="Tw Cen MT"/>
              </a:rPr>
              <a:t>: 30 } } ] } ); // $or</a:t>
            </a:r>
          </a:p>
          <a:p>
            <a:pPr>
              <a:lnSpc>
                <a:spcPct val="100000"/>
              </a:lnSpc>
              <a:spcBef>
                <a:spcPts val="700"/>
              </a:spcBef>
            </a:pPr>
            <a:endParaRPr lang="en-US" sz="1400" b="0" strike="noStrike" spc="-1" dirty="0" smtClean="0">
              <a:solidFill>
                <a:srgbClr val="000000"/>
              </a:solidFill>
              <a:latin typeface="Tw Cen MT"/>
            </a:endParaRPr>
          </a:p>
          <a:p>
            <a:pPr>
              <a:lnSpc>
                <a:spcPct val="100000"/>
              </a:lnSpc>
              <a:spcBef>
                <a:spcPts val="700"/>
              </a:spcBef>
            </a:pPr>
            <a:r>
              <a:rPr lang="en-US" sz="1400" b="0" strike="noStrike" spc="-1" dirty="0" err="1" smtClean="0">
                <a:solidFill>
                  <a:srgbClr val="000000"/>
                </a:solidFill>
                <a:latin typeface="Tw Cen MT"/>
              </a:rPr>
              <a:t>db.inventory.find</a:t>
            </a:r>
            <a:r>
              <a:rPr lang="en-US" sz="1400" b="0" strike="noStrike" spc="-1" dirty="0" smtClean="0">
                <a:solidFill>
                  <a:srgbClr val="000000"/>
                </a:solidFill>
                <a:latin typeface="Tw Cen MT"/>
              </a:rPr>
              <a:t>( {</a:t>
            </a:r>
          </a:p>
          <a:p>
            <a:pPr>
              <a:lnSpc>
                <a:spcPct val="100000"/>
              </a:lnSpc>
              <a:spcBef>
                <a:spcPts val="700"/>
              </a:spcBef>
            </a:pPr>
            <a:r>
              <a:rPr lang="en-US" sz="1400" b="0" strike="noStrike" spc="-1" dirty="0" smtClean="0">
                <a:solidFill>
                  <a:srgbClr val="000000"/>
                </a:solidFill>
                <a:latin typeface="Tw Cen MT"/>
              </a:rPr>
              <a:t>     status: "A",</a:t>
            </a:r>
          </a:p>
          <a:p>
            <a:pPr>
              <a:lnSpc>
                <a:spcPct val="100000"/>
              </a:lnSpc>
              <a:spcBef>
                <a:spcPts val="700"/>
              </a:spcBef>
            </a:pPr>
            <a:r>
              <a:rPr lang="en-US" sz="1400" b="0" strike="noStrike" spc="-1" dirty="0" smtClean="0">
                <a:solidFill>
                  <a:srgbClr val="000000"/>
                </a:solidFill>
                <a:latin typeface="Tw Cen MT"/>
              </a:rPr>
              <a:t>     $or: [ { </a:t>
            </a:r>
            <a:r>
              <a:rPr lang="en-US" sz="1400" b="0" strike="noStrike" spc="-1" dirty="0" err="1" smtClean="0">
                <a:solidFill>
                  <a:srgbClr val="000000"/>
                </a:solidFill>
                <a:latin typeface="Tw Cen MT"/>
              </a:rPr>
              <a:t>qty</a:t>
            </a:r>
            <a:r>
              <a:rPr lang="en-US" sz="1400" b="0" strike="noStrike" spc="-1" dirty="0" smtClean="0">
                <a:solidFill>
                  <a:srgbClr val="000000"/>
                </a:solidFill>
                <a:latin typeface="Tw Cen MT"/>
              </a:rPr>
              <a:t>: { $</a:t>
            </a:r>
            <a:r>
              <a:rPr lang="en-US" sz="1400" b="0" strike="noStrike" spc="-1" dirty="0" err="1" smtClean="0">
                <a:solidFill>
                  <a:srgbClr val="000000"/>
                </a:solidFill>
                <a:latin typeface="Tw Cen MT"/>
              </a:rPr>
              <a:t>lt</a:t>
            </a:r>
            <a:r>
              <a:rPr lang="en-US" sz="1400" b="0" strike="noStrike" spc="-1" dirty="0" smtClean="0">
                <a:solidFill>
                  <a:srgbClr val="000000"/>
                </a:solidFill>
                <a:latin typeface="Tw Cen MT"/>
              </a:rPr>
              <a:t>: 30 } }, { item: /^p/ } ]</a:t>
            </a:r>
          </a:p>
          <a:p>
            <a:pPr>
              <a:lnSpc>
                <a:spcPct val="100000"/>
              </a:lnSpc>
              <a:spcBef>
                <a:spcPts val="700"/>
              </a:spcBef>
            </a:pPr>
            <a:r>
              <a:rPr lang="en-US" sz="1400" b="0" strike="noStrike" spc="-1" dirty="0" smtClean="0">
                <a:solidFill>
                  <a:srgbClr val="000000"/>
                </a:solidFill>
                <a:latin typeface="Tw Cen MT"/>
              </a:rPr>
              <a:t>} )</a:t>
            </a:r>
            <a:endParaRPr lang="en-US" sz="1400" spc="-1" dirty="0">
              <a:solidFill>
                <a:srgbClr val="000000"/>
              </a:solidFill>
              <a:latin typeface="Tw Cen MT"/>
            </a:endParaRPr>
          </a:p>
          <a:p>
            <a:pPr marL="108000">
              <a:spcBef>
                <a:spcPts val="1417"/>
              </a:spcBef>
              <a:buClr>
                <a:srgbClr val="000000"/>
              </a:buClr>
              <a:buSzPct val="45000"/>
            </a:pPr>
            <a:endParaRPr lang="en-US" sz="2900" b="0" strike="noStrike" spc="-1" dirty="0">
              <a:solidFill>
                <a:srgbClr val="000000"/>
              </a:solidFill>
              <a:latin typeface="Tw Cen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1"/>
          <p:nvPr/>
        </p:nvSpPr>
        <p:spPr>
          <a:xfrm>
            <a:off x="609480" y="272880"/>
            <a:ext cx="8076960" cy="869760"/>
          </a:xfrm>
          <a:prstGeom prst="rect">
            <a:avLst/>
          </a:prstGeom>
          <a:noFill/>
          <a:ln>
            <a:noFill/>
          </a:ln>
        </p:spPr>
        <p:txBody>
          <a:bodyPr lIns="90000" tIns="45000" rIns="90000" bIns="45000" anchor="ctr"/>
          <a:lstStyle/>
          <a:p>
            <a:pPr>
              <a:lnSpc>
                <a:spcPct val="100000"/>
              </a:lnSpc>
            </a:pPr>
            <a:r>
              <a:rPr lang="en-US" sz="4400" b="0" strike="noStrike" spc="-1">
                <a:solidFill>
                  <a:srgbClr val="444D26"/>
                </a:solidFill>
                <a:latin typeface="Tw Cen MT"/>
              </a:rPr>
              <a:t>Questions/Discussions</a:t>
            </a:r>
            <a:endParaRPr lang="en-US" sz="4400" b="0" strike="noStrike" spc="-1">
              <a:solidFill>
                <a:srgbClr val="000000"/>
              </a:solidFill>
              <a:latin typeface="Tw Cen MT"/>
            </a:endParaRPr>
          </a:p>
        </p:txBody>
      </p:sp>
      <p:sp>
        <p:nvSpPr>
          <p:cNvPr id="217" name="TextShape 2"/>
          <p:cNvSpPr txBox="1"/>
          <p:nvPr/>
        </p:nvSpPr>
        <p:spPr>
          <a:xfrm>
            <a:off x="2362320" y="1752480"/>
            <a:ext cx="6400440" cy="4419360"/>
          </a:xfrm>
          <a:prstGeom prst="rect">
            <a:avLst/>
          </a:prstGeom>
          <a:noFill/>
          <a:ln>
            <a:noFill/>
          </a:ln>
        </p:spPr>
        <p:txBody>
          <a:bodyPr lIns="90000" tIns="45000" rIns="90000" bIns="45000"/>
          <a:lstStyle/>
          <a:p>
            <a:endParaRPr lang="en-US" sz="2900" b="0" strike="noStrike" spc="-1">
              <a:solidFill>
                <a:srgbClr val="000000"/>
              </a:solidFill>
              <a:latin typeface="Tw Cen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Shape 1"/>
          <p:cNvSpPr txBox="1"/>
          <p:nvPr/>
        </p:nvSpPr>
        <p:spPr>
          <a:xfrm>
            <a:off x="609480" y="272880"/>
            <a:ext cx="8076960" cy="869760"/>
          </a:xfrm>
          <a:prstGeom prst="rect">
            <a:avLst/>
          </a:prstGeom>
          <a:noFill/>
          <a:ln>
            <a:noFill/>
          </a:ln>
        </p:spPr>
        <p:txBody>
          <a:bodyPr lIns="0" tIns="0" rIns="0" bIns="0" anchor="ctr"/>
          <a:lstStyle/>
          <a:p>
            <a:endParaRPr lang="en-US" sz="1800" b="0" strike="noStrike" spc="-1">
              <a:solidFill>
                <a:srgbClr val="000000"/>
              </a:solidFill>
              <a:latin typeface="Tw Cen MT"/>
            </a:endParaRPr>
          </a:p>
        </p:txBody>
      </p:sp>
      <p:sp>
        <p:nvSpPr>
          <p:cNvPr id="226" name="TextShape 2"/>
          <p:cNvSpPr txBox="1"/>
          <p:nvPr/>
        </p:nvSpPr>
        <p:spPr>
          <a:xfrm>
            <a:off x="2362320" y="1752480"/>
            <a:ext cx="2060640" cy="2107800"/>
          </a:xfrm>
          <a:prstGeom prst="rect">
            <a:avLst/>
          </a:prstGeom>
          <a:noFill/>
          <a:ln>
            <a:noFill/>
          </a:ln>
        </p:spPr>
        <p:txBody>
          <a:bodyPr lIns="0" tIns="0" rIns="0" bIns="0">
            <a:normAutofit/>
          </a:bodyPr>
          <a:lstStyle/>
          <a:p>
            <a:endParaRPr lang="en-US" sz="2900" b="0" strike="noStrike" spc="-1">
              <a:solidFill>
                <a:srgbClr val="000000"/>
              </a:solidFill>
              <a:latin typeface="Tw Cen MT"/>
            </a:endParaRPr>
          </a:p>
        </p:txBody>
      </p:sp>
      <p:sp>
        <p:nvSpPr>
          <p:cNvPr id="227" name="TextShape 3"/>
          <p:cNvSpPr txBox="1"/>
          <p:nvPr/>
        </p:nvSpPr>
        <p:spPr>
          <a:xfrm>
            <a:off x="4526280" y="1752480"/>
            <a:ext cx="2060640" cy="2107800"/>
          </a:xfrm>
          <a:prstGeom prst="rect">
            <a:avLst/>
          </a:prstGeom>
          <a:noFill/>
          <a:ln>
            <a:noFill/>
          </a:ln>
        </p:spPr>
        <p:txBody>
          <a:bodyPr lIns="0" tIns="0" rIns="0" bIns="0">
            <a:normAutofit/>
          </a:bodyPr>
          <a:lstStyle/>
          <a:p>
            <a:endParaRPr lang="en-US" sz="2900" b="0" strike="noStrike" spc="-1">
              <a:solidFill>
                <a:srgbClr val="000000"/>
              </a:solidFill>
              <a:latin typeface="Tw Cen MT"/>
            </a:endParaRPr>
          </a:p>
        </p:txBody>
      </p:sp>
      <p:sp>
        <p:nvSpPr>
          <p:cNvPr id="228" name="TextShape 4"/>
          <p:cNvSpPr txBox="1"/>
          <p:nvPr/>
        </p:nvSpPr>
        <p:spPr>
          <a:xfrm>
            <a:off x="6690600" y="1752480"/>
            <a:ext cx="2060640" cy="2107800"/>
          </a:xfrm>
          <a:prstGeom prst="rect">
            <a:avLst/>
          </a:prstGeom>
          <a:noFill/>
          <a:ln>
            <a:noFill/>
          </a:ln>
        </p:spPr>
        <p:txBody>
          <a:bodyPr lIns="0" tIns="0" rIns="0" bIns="0">
            <a:normAutofit/>
          </a:bodyPr>
          <a:lstStyle/>
          <a:p>
            <a:endParaRPr lang="en-US" sz="2900" b="0" strike="noStrike" spc="-1">
              <a:solidFill>
                <a:srgbClr val="000000"/>
              </a:solidFill>
              <a:latin typeface="Tw Cen MT"/>
            </a:endParaRPr>
          </a:p>
        </p:txBody>
      </p:sp>
      <p:sp>
        <p:nvSpPr>
          <p:cNvPr id="229" name="TextShape 5"/>
          <p:cNvSpPr txBox="1"/>
          <p:nvPr/>
        </p:nvSpPr>
        <p:spPr>
          <a:xfrm>
            <a:off x="2362320" y="4060800"/>
            <a:ext cx="2060640" cy="2107800"/>
          </a:xfrm>
          <a:prstGeom prst="rect">
            <a:avLst/>
          </a:prstGeom>
          <a:noFill/>
          <a:ln>
            <a:noFill/>
          </a:ln>
        </p:spPr>
        <p:txBody>
          <a:bodyPr lIns="0" tIns="0" rIns="0" bIns="0">
            <a:normAutofit/>
          </a:bodyPr>
          <a:lstStyle/>
          <a:p>
            <a:endParaRPr lang="en-US" sz="2900" b="0" strike="noStrike" spc="-1">
              <a:solidFill>
                <a:srgbClr val="000000"/>
              </a:solidFill>
              <a:latin typeface="Tw Cen MT"/>
            </a:endParaRPr>
          </a:p>
        </p:txBody>
      </p:sp>
      <p:sp>
        <p:nvSpPr>
          <p:cNvPr id="230" name="TextShape 6"/>
          <p:cNvSpPr txBox="1"/>
          <p:nvPr/>
        </p:nvSpPr>
        <p:spPr>
          <a:xfrm>
            <a:off x="4526280" y="4060800"/>
            <a:ext cx="2060640" cy="2107800"/>
          </a:xfrm>
          <a:prstGeom prst="rect">
            <a:avLst/>
          </a:prstGeom>
          <a:noFill/>
          <a:ln>
            <a:noFill/>
          </a:ln>
        </p:spPr>
        <p:txBody>
          <a:bodyPr lIns="0" tIns="0" rIns="0" bIns="0">
            <a:normAutofit/>
          </a:bodyPr>
          <a:lstStyle/>
          <a:p>
            <a:endParaRPr lang="en-US" sz="2900" b="0" strike="noStrike" spc="-1">
              <a:solidFill>
                <a:srgbClr val="000000"/>
              </a:solidFill>
              <a:latin typeface="Tw Cen MT"/>
            </a:endParaRPr>
          </a:p>
        </p:txBody>
      </p:sp>
      <p:sp>
        <p:nvSpPr>
          <p:cNvPr id="231" name="TextShape 7"/>
          <p:cNvSpPr txBox="1"/>
          <p:nvPr/>
        </p:nvSpPr>
        <p:spPr>
          <a:xfrm>
            <a:off x="6690600" y="4060800"/>
            <a:ext cx="2060640" cy="2107800"/>
          </a:xfrm>
          <a:prstGeom prst="rect">
            <a:avLst/>
          </a:prstGeom>
          <a:noFill/>
          <a:ln>
            <a:noFill/>
          </a:ln>
        </p:spPr>
        <p:txBody>
          <a:bodyPr lIns="0" tIns="0" rIns="0" bIns="0">
            <a:normAutofit/>
          </a:bodyPr>
          <a:lstStyle/>
          <a:p>
            <a:endParaRPr lang="en-US" sz="2900" b="0" strike="noStrike" spc="-1">
              <a:solidFill>
                <a:srgbClr val="000000"/>
              </a:solidFill>
              <a:latin typeface="Tw Cen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612720" y="228600"/>
            <a:ext cx="8152920" cy="990360"/>
          </a:xfrm>
          <a:prstGeom prst="rect">
            <a:avLst/>
          </a:prstGeom>
          <a:noFill/>
          <a:ln>
            <a:noFill/>
          </a:ln>
        </p:spPr>
        <p:txBody>
          <a:bodyPr lIns="90000" tIns="45000" rIns="90000" bIns="45000" anchor="ctr"/>
          <a:lstStyle/>
          <a:p>
            <a:pPr>
              <a:lnSpc>
                <a:spcPct val="100000"/>
              </a:lnSpc>
            </a:pPr>
            <a:r>
              <a:rPr lang="en-US" sz="4400" b="0" strike="noStrike" spc="-1">
                <a:solidFill>
                  <a:srgbClr val="444D26"/>
                </a:solidFill>
                <a:latin typeface="Tw Cen MT"/>
              </a:rPr>
              <a:t>Remind</a:t>
            </a:r>
            <a:endParaRPr lang="en-US" sz="4400" b="0" strike="noStrike" spc="-1">
              <a:solidFill>
                <a:srgbClr val="000000"/>
              </a:solidFill>
              <a:latin typeface="Tw Cen MT"/>
            </a:endParaRPr>
          </a:p>
        </p:txBody>
      </p:sp>
      <p:sp>
        <p:nvSpPr>
          <p:cNvPr id="149" name="TextShape 2"/>
          <p:cNvSpPr txBox="1"/>
          <p:nvPr/>
        </p:nvSpPr>
        <p:spPr>
          <a:xfrm>
            <a:off x="612720" y="1600200"/>
            <a:ext cx="8152920" cy="4495320"/>
          </a:xfrm>
          <a:prstGeom prst="rect">
            <a:avLst/>
          </a:prstGeom>
          <a:noFill/>
          <a:ln>
            <a:noFill/>
          </a:ln>
        </p:spPr>
        <p:txBody>
          <a:bodyPr lIns="90000" tIns="45000" rIns="90000" bIns="45000">
            <a:normAutofit fontScale="92500" lnSpcReduction="10000"/>
          </a:bodyPr>
          <a:lstStyle/>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Data, Information.</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DB: a set of related data and the way it is organized.</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DBMS: a software that interacts with end-users, other apps, and the DB to capture and analyze data. A general-purpose DBMS allows the definition, creation, querying, update, and administration of databases. Ex: MySQL, Microsoft SQL server, Oracle, </a:t>
            </a:r>
            <a:r>
              <a:rPr lang="en-US" sz="2900" b="0" strike="noStrike" spc="-1" dirty="0" err="1">
                <a:solidFill>
                  <a:srgbClr val="000000"/>
                </a:solidFill>
                <a:latin typeface="Tw Cen MT"/>
              </a:rPr>
              <a:t>MongoDB</a:t>
            </a:r>
            <a:r>
              <a:rPr lang="en-US" sz="2900" b="0" strike="noStrike" spc="-1" dirty="0">
                <a:solidFill>
                  <a:srgbClr val="000000"/>
                </a:solidFill>
                <a:latin typeface="Tw Cen MT"/>
              </a:rPr>
              <a:t>, ..</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SQL is not DB or DBMS. It’s a database language. It works on a DBMS.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612720" y="228600"/>
            <a:ext cx="8152920" cy="990360"/>
          </a:xfrm>
          <a:prstGeom prst="rect">
            <a:avLst/>
          </a:prstGeom>
          <a:noFill/>
          <a:ln>
            <a:noFill/>
          </a:ln>
        </p:spPr>
        <p:txBody>
          <a:bodyPr lIns="90000" tIns="45000" rIns="90000" bIns="45000" anchor="ctr"/>
          <a:lstStyle/>
          <a:p>
            <a:pPr>
              <a:lnSpc>
                <a:spcPct val="100000"/>
              </a:lnSpc>
            </a:pPr>
            <a:r>
              <a:rPr lang="en-US" sz="4400" b="1" strike="noStrike" spc="-1">
                <a:solidFill>
                  <a:srgbClr val="444D26"/>
                </a:solidFill>
                <a:latin typeface="Tw Cen MT"/>
              </a:rPr>
              <a:t>database model / data model</a:t>
            </a:r>
            <a:endParaRPr lang="en-US" sz="4400" b="0" strike="noStrike" spc="-1">
              <a:solidFill>
                <a:srgbClr val="000000"/>
              </a:solidFill>
              <a:latin typeface="Tw Cen MT"/>
            </a:endParaRPr>
          </a:p>
        </p:txBody>
      </p:sp>
      <p:pic>
        <p:nvPicPr>
          <p:cNvPr id="151" name="Content Placeholder 3"/>
          <p:cNvPicPr/>
          <p:nvPr/>
        </p:nvPicPr>
        <p:blipFill>
          <a:blip r:embed="rId3"/>
          <a:stretch/>
        </p:blipFill>
        <p:spPr>
          <a:xfrm>
            <a:off x="1565640" y="1600200"/>
            <a:ext cx="6247080" cy="4495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612720" y="228600"/>
            <a:ext cx="8152920" cy="990360"/>
          </a:xfrm>
          <a:prstGeom prst="rect">
            <a:avLst/>
          </a:prstGeom>
          <a:noFill/>
          <a:ln>
            <a:noFill/>
          </a:ln>
        </p:spPr>
        <p:txBody>
          <a:bodyPr lIns="90000" tIns="45000" rIns="90000" bIns="45000" anchor="ctr">
            <a:normAutofit fontScale="92500" lnSpcReduction="20000"/>
          </a:bodyPr>
          <a:lstStyle/>
          <a:p>
            <a:pPr>
              <a:lnSpc>
                <a:spcPct val="100000"/>
              </a:lnSpc>
            </a:pPr>
            <a:r>
              <a:rPr lang="en-US" sz="3600" b="1" strike="noStrike" spc="-1">
                <a:solidFill>
                  <a:srgbClr val="444D26"/>
                </a:solidFill>
                <a:latin typeface="Tw Cen MT"/>
              </a:rPr>
              <a:t>Models: </a:t>
            </a:r>
            <a:r>
              <a:rPr lang="en-US" sz="3600" b="0" strike="noStrike" spc="-1">
                <a:solidFill>
                  <a:srgbClr val="444D26"/>
                </a:solidFill>
                <a:latin typeface="Tw Cen MT"/>
              </a:rPr>
              <a:t>How Does a NoSQL Database Work?</a:t>
            </a:r>
            <a:endParaRPr lang="en-US" sz="3600" b="0" strike="noStrike" spc="-1">
              <a:solidFill>
                <a:srgbClr val="000000"/>
              </a:solidFill>
              <a:latin typeface="Tw Cen MT"/>
            </a:endParaRPr>
          </a:p>
        </p:txBody>
      </p:sp>
      <p:sp>
        <p:nvSpPr>
          <p:cNvPr id="153" name="TextShape 2"/>
          <p:cNvSpPr txBox="1"/>
          <p:nvPr/>
        </p:nvSpPr>
        <p:spPr>
          <a:xfrm>
            <a:off x="612720" y="1600200"/>
            <a:ext cx="8152920" cy="4495320"/>
          </a:xfrm>
          <a:prstGeom prst="rect">
            <a:avLst/>
          </a:prstGeom>
          <a:noFill/>
          <a:ln>
            <a:noFill/>
          </a:ln>
        </p:spPr>
        <p:txBody>
          <a:bodyPr lIns="90000" tIns="45000" rIns="90000" bIns="45000">
            <a:normAutofit fontScale="92500"/>
          </a:bodyPr>
          <a:lstStyle/>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the logical structure of a database and fundamentally determines in which manner data can be stored, organized and manipulated.</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the most popular example of a database model is the </a:t>
            </a:r>
            <a:r>
              <a:rPr lang="en-US" sz="2900" b="0" u="sng" strike="noStrike" spc="-1" dirty="0">
                <a:solidFill>
                  <a:srgbClr val="000000"/>
                </a:solidFill>
                <a:uFillTx/>
                <a:latin typeface="Tw Cen MT"/>
              </a:rPr>
              <a:t>relational model</a:t>
            </a:r>
            <a:r>
              <a:rPr lang="en-US" sz="2900" b="0" strike="noStrike" spc="-1" dirty="0">
                <a:solidFill>
                  <a:srgbClr val="000000"/>
                </a:solidFill>
                <a:latin typeface="Tw Cen MT"/>
              </a:rPr>
              <a:t>, which uses a table-based format</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NoSQL database systems  use a variety of models for data management, such as in-memory key-value stores, graph data models, and document stores.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612720" y="228600"/>
            <a:ext cx="8152920" cy="990360"/>
          </a:xfrm>
          <a:prstGeom prst="rect">
            <a:avLst/>
          </a:prstGeom>
          <a:noFill/>
          <a:ln>
            <a:noFill/>
          </a:ln>
        </p:spPr>
        <p:txBody>
          <a:bodyPr lIns="90000" tIns="45000" rIns="90000" bIns="45000" anchor="ctr"/>
          <a:lstStyle/>
          <a:p>
            <a:pPr>
              <a:lnSpc>
                <a:spcPct val="100000"/>
              </a:lnSpc>
            </a:pPr>
            <a:r>
              <a:rPr lang="en-US" sz="4400" b="1" strike="noStrike" spc="-1">
                <a:solidFill>
                  <a:srgbClr val="444D26"/>
                </a:solidFill>
                <a:latin typeface="Tw Cen MT"/>
              </a:rPr>
              <a:t>DBMS types</a:t>
            </a:r>
            <a:endParaRPr lang="en-US" sz="4400" b="0" strike="noStrike" spc="-1">
              <a:solidFill>
                <a:srgbClr val="000000"/>
              </a:solidFill>
              <a:latin typeface="Tw Cen MT"/>
            </a:endParaRPr>
          </a:p>
        </p:txBody>
      </p:sp>
      <p:sp>
        <p:nvSpPr>
          <p:cNvPr id="155" name="TextShape 2"/>
          <p:cNvSpPr txBox="1"/>
          <p:nvPr/>
        </p:nvSpPr>
        <p:spPr>
          <a:xfrm>
            <a:off x="612720" y="1600200"/>
            <a:ext cx="8152920" cy="4495320"/>
          </a:xfrm>
          <a:prstGeom prst="rect">
            <a:avLst/>
          </a:prstGeom>
          <a:noFill/>
          <a:ln>
            <a:noFill/>
          </a:ln>
        </p:spPr>
        <p:txBody>
          <a:bodyPr lIns="90000" tIns="45000" rIns="90000" bIns="45000">
            <a:normAutofit/>
          </a:bodyPr>
          <a:lstStyle/>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Object-oriented </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Relational</a:t>
            </a:r>
          </a:p>
          <a:p>
            <a:pPr marL="320040" indent="-319680">
              <a:lnSpc>
                <a:spcPct val="100000"/>
              </a:lnSpc>
              <a:spcBef>
                <a:spcPts val="700"/>
              </a:spcBef>
              <a:buClr>
                <a:srgbClr val="F3A447"/>
              </a:buClr>
              <a:buSzPct val="60000"/>
              <a:buFont typeface="Wingdings" charset="2"/>
              <a:buChar char=""/>
            </a:pPr>
            <a:r>
              <a:rPr lang="en-US" sz="2900" b="0" strike="noStrike" spc="-1" dirty="0" smtClean="0">
                <a:solidFill>
                  <a:srgbClr val="000000"/>
                </a:solidFill>
                <a:latin typeface="Tw Cen MT"/>
              </a:rPr>
              <a:t>//Document-oriented </a:t>
            </a:r>
            <a:endParaRPr lang="en-US" sz="2900" b="0" strike="noStrike" spc="-1" dirty="0">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lang="en-US" sz="2900" b="0" strike="noStrike" spc="-1" dirty="0" smtClean="0">
                <a:solidFill>
                  <a:srgbClr val="000000"/>
                </a:solidFill>
                <a:latin typeface="Tw Cen MT"/>
              </a:rPr>
              <a:t>//Graph </a:t>
            </a:r>
            <a:endParaRPr lang="en-US" sz="2900" b="0" strike="noStrike" spc="-1" dirty="0">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NoSQL </a:t>
            </a:r>
          </a:p>
          <a:p>
            <a:pPr marL="320040" indent="-319680">
              <a:lnSpc>
                <a:spcPct val="100000"/>
              </a:lnSpc>
              <a:spcBef>
                <a:spcPts val="700"/>
              </a:spcBef>
              <a:buClr>
                <a:srgbClr val="F3A447"/>
              </a:buClr>
              <a:buSzPct val="60000"/>
              <a:buFont typeface="Wingdings" charset="2"/>
              <a:buChar char=""/>
            </a:pPr>
            <a:r>
              <a:rPr lang="en-US" sz="2900" b="0" strike="noStrike" spc="-1" dirty="0" err="1">
                <a:solidFill>
                  <a:srgbClr val="000000"/>
                </a:solidFill>
                <a:latin typeface="Tw Cen MT"/>
              </a:rPr>
              <a:t>NewSQL</a:t>
            </a:r>
            <a:endParaRPr lang="en-US" sz="2900" b="0" strike="noStrike" spc="-1" dirty="0">
              <a:solidFill>
                <a:srgbClr val="000000"/>
              </a:solidFill>
              <a:latin typeface="Tw Cen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 name="TextShape 1"/>
          <p:cNvSpPr txBox="1"/>
          <p:nvPr/>
        </p:nvSpPr>
        <p:spPr>
          <a:xfrm>
            <a:off x="612720" y="228600"/>
            <a:ext cx="8152920" cy="990360"/>
          </a:xfrm>
          <a:prstGeom prst="rect">
            <a:avLst/>
          </a:prstGeom>
          <a:noFill/>
          <a:ln>
            <a:noFill/>
          </a:ln>
        </p:spPr>
        <p:txBody>
          <a:bodyPr lIns="90000" tIns="45000" rIns="90000" bIns="45000" anchor="ctr"/>
          <a:lstStyle/>
          <a:p>
            <a:pPr>
              <a:lnSpc>
                <a:spcPct val="100000"/>
              </a:lnSpc>
            </a:pPr>
            <a:r>
              <a:rPr lang="en-US" sz="4400" b="1" strike="noStrike" spc="-1">
                <a:solidFill>
                  <a:srgbClr val="444D26"/>
                </a:solidFill>
                <a:latin typeface="Tw Cen MT"/>
              </a:rPr>
              <a:t>Cấu trúc của một DBMS</a:t>
            </a:r>
            <a:endParaRPr lang="en-US" sz="4400" b="0" strike="noStrike" spc="-1">
              <a:solidFill>
                <a:srgbClr val="000000"/>
              </a:solidFill>
              <a:latin typeface="Tw Cen MT"/>
            </a:endParaRPr>
          </a:p>
        </p:txBody>
      </p:sp>
      <p:pic>
        <p:nvPicPr>
          <p:cNvPr id="157" name="Content Placeholder 3"/>
          <p:cNvPicPr/>
          <p:nvPr/>
        </p:nvPicPr>
        <p:blipFill>
          <a:blip r:embed="rId3"/>
          <a:stretch/>
        </p:blipFill>
        <p:spPr>
          <a:xfrm>
            <a:off x="1760760" y="1600200"/>
            <a:ext cx="5856840" cy="44953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612720" y="228600"/>
            <a:ext cx="8152920" cy="990360"/>
          </a:xfrm>
          <a:prstGeom prst="rect">
            <a:avLst/>
          </a:prstGeom>
          <a:noFill/>
          <a:ln>
            <a:noFill/>
          </a:ln>
        </p:spPr>
        <p:txBody>
          <a:bodyPr lIns="90000" tIns="45000" rIns="90000" bIns="45000" anchor="ctr"/>
          <a:lstStyle/>
          <a:p>
            <a:pPr>
              <a:lnSpc>
                <a:spcPct val="100000"/>
              </a:lnSpc>
            </a:pPr>
            <a:r>
              <a:rPr lang="en-US" sz="4400" b="1" strike="noStrike" spc="-1">
                <a:solidFill>
                  <a:srgbClr val="444D26"/>
                </a:solidFill>
                <a:latin typeface="Tw Cen MT"/>
              </a:rPr>
              <a:t>RDBMS</a:t>
            </a:r>
            <a:endParaRPr lang="en-US" sz="4400" b="0" strike="noStrike" spc="-1">
              <a:solidFill>
                <a:srgbClr val="000000"/>
              </a:solidFill>
              <a:latin typeface="Tw Cen MT"/>
            </a:endParaRPr>
          </a:p>
        </p:txBody>
      </p:sp>
      <p:sp>
        <p:nvSpPr>
          <p:cNvPr id="159" name="TextShape 2"/>
          <p:cNvSpPr txBox="1"/>
          <p:nvPr/>
        </p:nvSpPr>
        <p:spPr>
          <a:xfrm>
            <a:off x="612720" y="1600200"/>
            <a:ext cx="8152920" cy="4495320"/>
          </a:xfrm>
          <a:prstGeom prst="rect">
            <a:avLst/>
          </a:prstGeom>
          <a:noFill/>
          <a:ln>
            <a:noFill/>
          </a:ln>
        </p:spPr>
        <p:txBody>
          <a:bodyPr lIns="90000" tIns="45000" rIns="90000" bIns="45000">
            <a:normAutofit fontScale="77500" lnSpcReduction="20000"/>
          </a:bodyPr>
          <a:lstStyle/>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It is a mathematical model defined in terms of </a:t>
            </a:r>
            <a:r>
              <a:rPr lang="en-US" sz="2900" b="0" u="sng" strike="noStrike" spc="-1" dirty="0">
                <a:solidFill>
                  <a:srgbClr val="000000"/>
                </a:solidFill>
                <a:uFillTx/>
                <a:latin typeface="Tw Cen MT"/>
              </a:rPr>
              <a:t>predicate logic</a:t>
            </a:r>
            <a:r>
              <a:rPr lang="en-US" sz="2900" b="0" strike="noStrike" spc="-1" dirty="0">
                <a:solidFill>
                  <a:srgbClr val="000000"/>
                </a:solidFill>
                <a:latin typeface="Tw Cen MT"/>
              </a:rPr>
              <a:t> and </a:t>
            </a:r>
            <a:r>
              <a:rPr lang="en-US" sz="2900" b="0" u="sng" strike="noStrike" spc="-1" dirty="0">
                <a:solidFill>
                  <a:srgbClr val="000000"/>
                </a:solidFill>
                <a:uFillTx/>
                <a:latin typeface="Tw Cen MT"/>
              </a:rPr>
              <a:t>set theory</a:t>
            </a:r>
            <a:endParaRPr lang="en-US" sz="2900" b="0" strike="noStrike" spc="-1" dirty="0">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A relation is a table with columns and rows, where information about a particular entity is represented in rows (also called tuples) and columns.</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The "relation" in "relational database" refers to the various tables in the database; a relation is a set of tuples</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The most common query language used with the relational model is the Structured Query Language (SQL).</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MySQL, Microsoft SQL Server, Oracle, …</a:t>
            </a:r>
          </a:p>
          <a:p>
            <a:pPr marL="320040" indent="-319680">
              <a:lnSpc>
                <a:spcPct val="100000"/>
              </a:lnSpc>
              <a:spcBef>
                <a:spcPts val="700"/>
              </a:spcBef>
              <a:buClr>
                <a:srgbClr val="F3A447"/>
              </a:buClr>
              <a:buSzPct val="60000"/>
              <a:buFont typeface="Wingdings" charset="2"/>
              <a:buChar char=""/>
            </a:pPr>
            <a:r>
              <a:rPr lang="en-US" sz="2900" b="0" strike="noStrike" spc="-1" dirty="0">
                <a:solidFill>
                  <a:srgbClr val="000000"/>
                </a:solidFill>
                <a:latin typeface="Tw Cen MT"/>
              </a:rPr>
              <a:t>ACID (Atomicity, Consistency, Isolation, Durability).</a:t>
            </a:r>
          </a:p>
          <a:p>
            <a:pPr>
              <a:lnSpc>
                <a:spcPct val="100000"/>
              </a:lnSpc>
              <a:spcBef>
                <a:spcPts val="700"/>
              </a:spcBef>
            </a:pPr>
            <a:endParaRPr lang="en-US" sz="2900" b="0" strike="noStrike" spc="-1" dirty="0">
              <a:solidFill>
                <a:srgbClr val="000000"/>
              </a:solidFill>
              <a:latin typeface="Tw Cen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NoSQL</Template>
  <TotalTime>2554</TotalTime>
  <Words>3444</Words>
  <Application>Microsoft Office PowerPoint</Application>
  <PresentationFormat>On-screen Show (4:3)</PresentationFormat>
  <Paragraphs>396</Paragraphs>
  <Slides>37</Slides>
  <Notes>36</Notes>
  <HiddenSlides>3</HiddenSlides>
  <MMClips>0</MMClips>
  <ScaleCrop>false</ScaleCrop>
  <HeadingPairs>
    <vt:vector size="4" baseType="variant">
      <vt:variant>
        <vt:lpstr>Theme</vt:lpstr>
      </vt:variant>
      <vt:variant>
        <vt:i4>3</vt:i4>
      </vt:variant>
      <vt:variant>
        <vt:lpstr>Slide Titles</vt:lpstr>
      </vt:variant>
      <vt:variant>
        <vt:i4>37</vt:i4>
      </vt:variant>
    </vt:vector>
  </HeadingPairs>
  <TitlesOfParts>
    <vt:vector size="40"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Vi Do</cp:lastModifiedBy>
  <cp:revision>78</cp:revision>
  <dcterms:created xsi:type="dcterms:W3CDTF">2018-05-09T04:52:28Z</dcterms:created>
  <dcterms:modified xsi:type="dcterms:W3CDTF">2018-06-18T02:41:45Z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TrustLevel">
    <vt:i4>1</vt:i4>
  </property>
  <property fmtid="{D5CDD505-2E9C-101B-9397-08002B2CF9AE}" pid="3" name="AppVersion">
    <vt:lpwstr>14.0000</vt:lpwstr>
  </property>
  <property fmtid="{D5CDD505-2E9C-101B-9397-08002B2CF9AE}" pid="4" name="Applications">
    <vt:lpwstr>79;#tpl120;#65;#zpp120;#419;#zpp140</vt:lpwstr>
  </property>
  <property fmtid="{D5CDD505-2E9C-101B-9397-08002B2CF9AE}" pid="5" name="ContentTypeId">
    <vt:lpwstr>0x0101006EDDDB5EE6D98C44930B742096920B300400F5B6D36B3EF94B4E9A635CDF2A18F5B8</vt:lpwstr>
  </property>
  <property fmtid="{D5CDD505-2E9C-101B-9397-08002B2CF9AE}" pid="6" name="HiddenSlides">
    <vt:i4>0</vt:i4>
  </property>
  <property fmtid="{D5CDD505-2E9C-101B-9397-08002B2CF9AE}" pid="7" name="HyperlinksChanged">
    <vt:bool>false</vt:bool>
  </property>
  <property fmtid="{D5CDD505-2E9C-101B-9397-08002B2CF9AE}" pid="8" name="ImageGenCounter">
    <vt:lpwstr>0</vt:lpwstr>
  </property>
  <property fmtid="{D5CDD505-2E9C-101B-9397-08002B2CF9AE}" pid="9" name="ImageGenStatus">
    <vt:lpwstr>0</vt:lpwstr>
  </property>
  <property fmtid="{D5CDD505-2E9C-101B-9397-08002B2CF9AE}" pid="10" name="LinksUpToDate">
    <vt:bool>false</vt:bool>
  </property>
  <property fmtid="{D5CDD505-2E9C-101B-9397-08002B2CF9AE}" pid="11" name="MMClips">
    <vt:i4>0</vt:i4>
  </property>
  <property fmtid="{D5CDD505-2E9C-101B-9397-08002B2CF9AE}" pid="12" name="Notes">
    <vt:i4>36</vt:i4>
  </property>
  <property fmtid="{D5CDD505-2E9C-101B-9397-08002B2CF9AE}" pid="13" name="PolicheckCounter">
    <vt:lpwstr>0</vt:lpwstr>
  </property>
  <property fmtid="{D5CDD505-2E9C-101B-9397-08002B2CF9AE}" pid="14" name="PolicheckStatus">
    <vt:lpwstr>0</vt:lpwstr>
  </property>
  <property fmtid="{D5CDD505-2E9C-101B-9397-08002B2CF9AE}" pid="15" name="PresentationFormat">
    <vt:lpwstr>On-screen Show (4:3)</vt:lpwstr>
  </property>
  <property fmtid="{D5CDD505-2E9C-101B-9397-08002B2CF9AE}" pid="16" name="ScaleCrop">
    <vt:bool>false</vt:bool>
  </property>
  <property fmtid="{D5CDD505-2E9C-101B-9397-08002B2CF9AE}" pid="17" name="ShareDoc">
    <vt:bool>false</vt:bool>
  </property>
  <property fmtid="{D5CDD505-2E9C-101B-9397-08002B2CF9AE}" pid="18" name="Slides">
    <vt:i4>36</vt:i4>
  </property>
  <property fmtid="{D5CDD505-2E9C-101B-9397-08002B2CF9AE}" pid="19" name="ViolationReportStatus">
    <vt:lpwstr>None</vt:lpwstr>
  </property>
  <property fmtid="{D5CDD505-2E9C-101B-9397-08002B2CF9AE}" pid="20" name="_TemplateID">
    <vt:lpwstr>TC101671251033</vt:lpwstr>
  </property>
</Properties>
</file>