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51"/>
  </p:notesMasterIdLst>
  <p:handoutMasterIdLst>
    <p:handoutMasterId r:id="rId52"/>
  </p:handoutMasterIdLst>
  <p:sldIdLst>
    <p:sldId id="436" r:id="rId5"/>
    <p:sldId id="439" r:id="rId6"/>
    <p:sldId id="437" r:id="rId7"/>
    <p:sldId id="438" r:id="rId8"/>
    <p:sldId id="440" r:id="rId9"/>
    <p:sldId id="441" r:id="rId10"/>
    <p:sldId id="442" r:id="rId11"/>
    <p:sldId id="444" r:id="rId12"/>
    <p:sldId id="446" r:id="rId13"/>
    <p:sldId id="445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74" r:id="rId41"/>
    <p:sldId id="475" r:id="rId42"/>
    <p:sldId id="476" r:id="rId43"/>
    <p:sldId id="477" r:id="rId44"/>
    <p:sldId id="478" r:id="rId45"/>
    <p:sldId id="479" r:id="rId46"/>
    <p:sldId id="480" r:id="rId47"/>
    <p:sldId id="481" r:id="rId48"/>
    <p:sldId id="482" r:id="rId49"/>
    <p:sldId id="48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36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50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62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01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95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37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90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6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4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06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54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84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75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36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12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63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69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831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588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014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95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928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158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776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62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942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022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767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939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972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811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105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120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340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20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2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2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98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50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2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12" y="2526187"/>
            <a:ext cx="4379976" cy="180562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>
                    <a:lumMod val="90000"/>
                  </a:schemeClr>
                </a:solidFill>
              </a:rPr>
              <a:t>Sher</a:t>
            </a:r>
            <a:r>
              <a:rPr lang="en-US" b="0" i="0" dirty="0" err="1">
                <a:solidFill>
                  <a:schemeClr val="bg1">
                    <a:lumMod val="90000"/>
                  </a:schemeClr>
                </a:solidFill>
                <a:effectLst/>
                <a:latin typeface="Elephant (Headings)"/>
              </a:rPr>
              <a:t>z</a:t>
            </a:r>
            <a:r>
              <a:rPr lang="en-US" dirty="0" err="1">
                <a:solidFill>
                  <a:schemeClr val="bg1">
                    <a:lumMod val="90000"/>
                  </a:schemeClr>
                </a:solidFill>
                <a:latin typeface="Elephant (Headings)"/>
              </a:rPr>
              <a:t>odbek`s</a:t>
            </a:r>
            <a:br>
              <a:rPr lang="en-US" dirty="0">
                <a:solidFill>
                  <a:schemeClr val="bg1">
                    <a:lumMod val="90000"/>
                  </a:schemeClr>
                </a:solidFill>
                <a:latin typeface="Elephant (Headings)"/>
              </a:rPr>
            </a:br>
            <a:r>
              <a:rPr lang="en-US" dirty="0">
                <a:solidFill>
                  <a:schemeClr val="bg1">
                    <a:lumMod val="90000"/>
                  </a:schemeClr>
                </a:solidFill>
                <a:latin typeface="Elephant (Headings)"/>
              </a:rPr>
              <a:t>Project Presentation</a:t>
            </a:r>
            <a:br>
              <a:rPr lang="en-US" dirty="0">
                <a:solidFill>
                  <a:schemeClr val="bg1">
                    <a:lumMod val="90000"/>
                  </a:schemeClr>
                </a:solidFill>
                <a:latin typeface="Elephant (Headings)"/>
              </a:rPr>
            </a:br>
            <a:r>
              <a:rPr lang="en-US" dirty="0">
                <a:solidFill>
                  <a:schemeClr val="bg1">
                    <a:lumMod val="90000"/>
                  </a:schemeClr>
                </a:solidFill>
                <a:latin typeface="Elephant (Headings)"/>
              </a:rPr>
              <a:t>XK1E0G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12" y="471230"/>
            <a:ext cx="437997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2: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 descr="A pie chart with text&#10;&#10;Description automatically generated">
            <a:extLst>
              <a:ext uri="{FF2B5EF4-FFF2-40B4-BE49-F238E27FC236}">
                <a16:creationId xmlns:a16="http://schemas.microsoft.com/office/drawing/2014/main" id="{C4F65CC6-1B52-54C7-AE26-C591B249E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46" y="1789080"/>
            <a:ext cx="4765964" cy="3981804"/>
          </a:xfrm>
          <a:prstGeom prst="rect">
            <a:avLst/>
          </a:prstGeom>
        </p:spPr>
      </p:pic>
      <p:pic>
        <p:nvPicPr>
          <p:cNvPr id="10" name="Picture 9" descr="A pie chart with a red and blue triangle&#10;&#10;Description automatically generated">
            <a:extLst>
              <a:ext uri="{FF2B5EF4-FFF2-40B4-BE49-F238E27FC236}">
                <a16:creationId xmlns:a16="http://schemas.microsoft.com/office/drawing/2014/main" id="{5D134DE1-CD80-8543-9A68-EF22BB482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292" y="1785092"/>
            <a:ext cx="5283200" cy="39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12" y="471230"/>
            <a:ext cx="437997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2: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A pie chart with different colored squares&#10;&#10;Description automatically generated">
            <a:extLst>
              <a:ext uri="{FF2B5EF4-FFF2-40B4-BE49-F238E27FC236}">
                <a16:creationId xmlns:a16="http://schemas.microsoft.com/office/drawing/2014/main" id="{67B8C464-9709-CCB8-33A4-E88A0B39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11" y="1856232"/>
            <a:ext cx="5127058" cy="3762552"/>
          </a:xfrm>
          <a:prstGeom prst="rect">
            <a:avLst/>
          </a:prstGeom>
        </p:spPr>
      </p:pic>
      <p:pic>
        <p:nvPicPr>
          <p:cNvPr id="7" name="Picture 6" descr="A blue circle with black text&#10;&#10;Description automatically generated">
            <a:extLst>
              <a:ext uri="{FF2B5EF4-FFF2-40B4-BE49-F238E27FC236}">
                <a16:creationId xmlns:a16="http://schemas.microsoft.com/office/drawing/2014/main" id="{941CBC99-7894-620B-3847-8513542AA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190" y="1856232"/>
            <a:ext cx="5012110" cy="38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7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12" y="471230"/>
            <a:ext cx="437997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2: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A purple circle with text&#10;&#10;Description automatically generated">
            <a:extLst>
              <a:ext uri="{FF2B5EF4-FFF2-40B4-BE49-F238E27FC236}">
                <a16:creationId xmlns:a16="http://schemas.microsoft.com/office/drawing/2014/main" id="{FDC70EB7-5A6A-47A3-AC07-69AB4D11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455" y="1513607"/>
            <a:ext cx="4322616" cy="3209666"/>
          </a:xfrm>
          <a:prstGeom prst="rect">
            <a:avLst/>
          </a:prstGeom>
        </p:spPr>
      </p:pic>
      <p:pic>
        <p:nvPicPr>
          <p:cNvPr id="7" name="Picture 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730829D8-5D54-79CC-562A-0619F3E46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028" y="3767249"/>
            <a:ext cx="4266386" cy="3201022"/>
          </a:xfrm>
          <a:prstGeom prst="rect">
            <a:avLst/>
          </a:prstGeom>
        </p:spPr>
      </p:pic>
      <p:pic>
        <p:nvPicPr>
          <p:cNvPr id="11" name="Picture 10" descr="A pie chart with different colored sections&#10;&#10;Description automatically generated">
            <a:extLst>
              <a:ext uri="{FF2B5EF4-FFF2-40B4-BE49-F238E27FC236}">
                <a16:creationId xmlns:a16="http://schemas.microsoft.com/office/drawing/2014/main" id="{97608377-A8B1-3FA4-A230-E53375AF8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32" y="1380310"/>
            <a:ext cx="4532392" cy="32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0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2: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590368-7593-62BB-F1F2-318623AB1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9" y="995143"/>
            <a:ext cx="734480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8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2: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E1B084-7B28-5A4A-3C54-C69BD0D3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78" y="995143"/>
            <a:ext cx="7287642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9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2: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2795BE-7950-B815-B411-91F8EB64D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888" y="995143"/>
            <a:ext cx="7316221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2: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09EDEB1-5E09-8B28-5368-04A187286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67" y="1187397"/>
            <a:ext cx="6897063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3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2: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94FDE5-221D-B4C4-DC1A-8AA162600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941" y="1013431"/>
            <a:ext cx="6916115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3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2: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0ADFA1-133B-D8D9-75AD-FAE2F328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04" y="1114386"/>
            <a:ext cx="6906589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5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2: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EAFA97-7A88-F608-E690-74CF78ECC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09" y="1106529"/>
            <a:ext cx="3805380" cy="53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12" y="169478"/>
            <a:ext cx="437997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Importing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C363D74D-CE64-E46F-2B11-BDE360FF1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659" y="2267713"/>
            <a:ext cx="7232682" cy="21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80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2: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8BA65C-1930-014B-CCAA-780FFFFC7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086" y="1099128"/>
            <a:ext cx="3769826" cy="519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01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803" y="125085"/>
            <a:ext cx="3418333" cy="1008772"/>
          </a:xfrm>
        </p:spPr>
        <p:txBody>
          <a:bodyPr>
            <a:normAutofit/>
          </a:bodyPr>
          <a:lstStyle/>
          <a:p>
            <a:r>
              <a:rPr lang="en-US" dirty="0"/>
              <a:t>Hypothesis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00200" y="1313371"/>
            <a:ext cx="9464039" cy="2563685"/>
          </a:xfrm>
        </p:spPr>
        <p:txBody>
          <a:bodyPr/>
          <a:lstStyle/>
          <a:p>
            <a:r>
              <a:rPr lang="en-US" dirty="0"/>
              <a:t>I assume that movies from the USA and the UK have the highest mean, minimum, and maximum scores compared to those from other countries.</a:t>
            </a:r>
          </a:p>
          <a:p>
            <a:endParaRPr lang="en-US" dirty="0"/>
          </a:p>
          <a:p>
            <a:r>
              <a:rPr lang="en-US" b="1" dirty="0"/>
              <a:t>Tasks used: Summary Statistics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46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12" y="471230"/>
            <a:ext cx="437997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3:</a:t>
            </a:r>
            <a:br>
              <a:rPr lang="en-US" dirty="0"/>
            </a:br>
            <a:r>
              <a:rPr lang="en-US" dirty="0"/>
              <a:t>Summary Stats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 descr="A screen shot of a table&#10;&#10;Description automatically generated">
            <a:extLst>
              <a:ext uri="{FF2B5EF4-FFF2-40B4-BE49-F238E27FC236}">
                <a16:creationId xmlns:a16="http://schemas.microsoft.com/office/drawing/2014/main" id="{0F66A2CF-E664-A8BC-3256-91107EA36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944" y="1610608"/>
            <a:ext cx="3944112" cy="491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41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12" y="471230"/>
            <a:ext cx="437997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3:</a:t>
            </a:r>
            <a:br>
              <a:rPr lang="en-US" dirty="0"/>
            </a:br>
            <a:r>
              <a:rPr lang="en-US" dirty="0"/>
              <a:t>Summary Stats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A table of numbers and names&#10;&#10;Description automatically generated">
            <a:extLst>
              <a:ext uri="{FF2B5EF4-FFF2-40B4-BE49-F238E27FC236}">
                <a16:creationId xmlns:a16="http://schemas.microsoft.com/office/drawing/2014/main" id="{ED2552FB-D8A0-8D63-5CD4-C937EFB4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366" y="1687673"/>
            <a:ext cx="3353268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90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12" y="471230"/>
            <a:ext cx="437997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3:</a:t>
            </a:r>
            <a:br>
              <a:rPr lang="en-US" dirty="0"/>
            </a:br>
            <a:r>
              <a:rPr lang="en-US" dirty="0"/>
              <a:t>Summary Stats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 descr="A table of numbers and names&#10;&#10;Description automatically generated">
            <a:extLst>
              <a:ext uri="{FF2B5EF4-FFF2-40B4-BE49-F238E27FC236}">
                <a16:creationId xmlns:a16="http://schemas.microsoft.com/office/drawing/2014/main" id="{ED2552FB-D8A0-8D63-5CD4-C937EFB4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366" y="1687673"/>
            <a:ext cx="3353268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35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12" y="471230"/>
            <a:ext cx="437997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3:</a:t>
            </a:r>
            <a:br>
              <a:rPr lang="en-US" dirty="0"/>
            </a:br>
            <a:r>
              <a:rPr lang="en-US" dirty="0"/>
              <a:t>Summary Stats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 descr="A table of numbers and names&#10;&#10;Description automatically generated">
            <a:extLst>
              <a:ext uri="{FF2B5EF4-FFF2-40B4-BE49-F238E27FC236}">
                <a16:creationId xmlns:a16="http://schemas.microsoft.com/office/drawing/2014/main" id="{8670B104-7BB4-8078-E33B-76F9D86A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0" y="1863967"/>
            <a:ext cx="4693920" cy="43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44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3: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64DB42-6BD7-6456-BB33-51F7E1D41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231" y="1133438"/>
            <a:ext cx="688753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88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3: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06BAA4B-ADAD-D224-8738-59F3E7DE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67" y="1133438"/>
            <a:ext cx="6897063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2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3: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2B1E6BF-9A08-E8E9-E01F-0FB2C6161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04" y="1085807"/>
            <a:ext cx="6906589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19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3: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FB9893B-E014-DCB7-5161-58463B8A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889" y="1104859"/>
            <a:ext cx="6954220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2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803" y="125085"/>
            <a:ext cx="3136393" cy="1008772"/>
          </a:xfrm>
        </p:spPr>
        <p:txBody>
          <a:bodyPr/>
          <a:lstStyle/>
          <a:p>
            <a:r>
              <a:rPr lang="en-US" dirty="0"/>
              <a:t>Hypothesis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00200" y="1313371"/>
            <a:ext cx="9464039" cy="2563685"/>
          </a:xfrm>
        </p:spPr>
        <p:txBody>
          <a:bodyPr/>
          <a:lstStyle/>
          <a:p>
            <a:r>
              <a:rPr lang="en-US" b="1" dirty="0"/>
              <a:t>I assume that </a:t>
            </a:r>
            <a:r>
              <a:rPr lang="en-US" b="1" dirty="0">
                <a:solidFill>
                  <a:schemeClr val="accent3"/>
                </a:solidFill>
              </a:rPr>
              <a:t>action</a:t>
            </a:r>
            <a:r>
              <a:rPr lang="en-US" b="1" dirty="0"/>
              <a:t> movies are the most liked by audiences compared to other genres.</a:t>
            </a:r>
          </a:p>
          <a:p>
            <a:endParaRPr lang="en-US" dirty="0"/>
          </a:p>
          <a:p>
            <a:r>
              <a:rPr lang="en-US" b="1" dirty="0"/>
              <a:t>Tasks used: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803" y="125085"/>
            <a:ext cx="3418333" cy="1008772"/>
          </a:xfrm>
        </p:spPr>
        <p:txBody>
          <a:bodyPr>
            <a:normAutofit/>
          </a:bodyPr>
          <a:lstStyle/>
          <a:p>
            <a:r>
              <a:rPr lang="en-US" dirty="0"/>
              <a:t>Hypothesis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00200" y="1313371"/>
            <a:ext cx="9464039" cy="2563685"/>
          </a:xfrm>
        </p:spPr>
        <p:txBody>
          <a:bodyPr/>
          <a:lstStyle/>
          <a:p>
            <a:r>
              <a:rPr lang="en-US" dirty="0"/>
              <a:t>I assume that action movies generate the highest box office revenue compared to other genres.</a:t>
            </a:r>
          </a:p>
          <a:p>
            <a:endParaRPr lang="en-US" dirty="0"/>
          </a:p>
          <a:p>
            <a:r>
              <a:rPr lang="en-US" b="1" dirty="0"/>
              <a:t>Tasks used: Computed Columns(Creating New Variable), Summary Report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43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146" y="334070"/>
            <a:ext cx="5283708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4:</a:t>
            </a:r>
            <a:br>
              <a:rPr lang="en-US" dirty="0"/>
            </a:br>
            <a:r>
              <a:rPr lang="en-US" dirty="0"/>
              <a:t>Summary 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8E136-1004-B549-775E-1807DFB6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39" y="2771683"/>
            <a:ext cx="1107912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12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146" y="334070"/>
            <a:ext cx="5283708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4:</a:t>
            </a:r>
            <a:br>
              <a:rPr lang="en-US" dirty="0"/>
            </a:br>
            <a:r>
              <a:rPr lang="en-US" dirty="0"/>
              <a:t>Summary 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AB182E56-E9DC-902F-D1EC-9E0355948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896" y="1562006"/>
            <a:ext cx="4712208" cy="49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80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146" y="334070"/>
            <a:ext cx="5283708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4:</a:t>
            </a:r>
            <a:br>
              <a:rPr lang="en-US" dirty="0"/>
            </a:br>
            <a:r>
              <a:rPr lang="en-US" dirty="0"/>
              <a:t>Summary 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288A4E51-05AD-ACB5-5727-8D25692EC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272" y="1575028"/>
            <a:ext cx="5553456" cy="49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77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146" y="334070"/>
            <a:ext cx="5283708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4:</a:t>
            </a:r>
            <a:br>
              <a:rPr lang="en-US" dirty="0"/>
            </a:br>
            <a:r>
              <a:rPr lang="en-US" dirty="0"/>
              <a:t>Summary 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F2A95D3D-EA16-41B0-5C0E-9B59AEDCE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472" y="1499867"/>
            <a:ext cx="4639056" cy="539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60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4: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471E2E-51D6-0FD8-4559-4B30BC5CE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51" y="995143"/>
            <a:ext cx="7306695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84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4: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C5AC32D-075F-6661-CF8D-367B7CD83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056" y="1433534"/>
            <a:ext cx="6169888" cy="399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8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4: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BB9B653-B520-6DFE-314E-4090CD68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04" y="1104859"/>
            <a:ext cx="6906589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78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4: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BD379B7-5BCE-6C37-37CC-B01D40EAD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520" y="1242499"/>
            <a:ext cx="6858957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65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4: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BA8627-B856-C1DA-3E1E-B0B41E004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04" y="1085807"/>
            <a:ext cx="6906589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7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12" y="471230"/>
            <a:ext cx="437997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1: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graph of a bar chart&#10;&#10;Description automatically generated">
            <a:extLst>
              <a:ext uri="{FF2B5EF4-FFF2-40B4-BE49-F238E27FC236}">
                <a16:creationId xmlns:a16="http://schemas.microsoft.com/office/drawing/2014/main" id="{8807A87C-1DEF-3B0A-6D2B-9D514256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655" y="1731268"/>
            <a:ext cx="5966690" cy="449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37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66" y="120248"/>
            <a:ext cx="561946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4: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95BCAA5-66E4-928A-F912-4DBE91E3D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52" y="1057228"/>
            <a:ext cx="6944694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50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803" y="125085"/>
            <a:ext cx="3418333" cy="1008772"/>
          </a:xfrm>
        </p:spPr>
        <p:txBody>
          <a:bodyPr>
            <a:normAutofit/>
          </a:bodyPr>
          <a:lstStyle/>
          <a:p>
            <a:r>
              <a:rPr lang="en-US" dirty="0"/>
              <a:t>Hypothesis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00200" y="1313371"/>
            <a:ext cx="9464039" cy="2563685"/>
          </a:xfrm>
        </p:spPr>
        <p:txBody>
          <a:bodyPr/>
          <a:lstStyle/>
          <a:p>
            <a:r>
              <a:rPr lang="en-US" dirty="0"/>
              <a:t>I assume that the USA, Canada, the UK, and France produce more restricted-rated movies compared to other countries.</a:t>
            </a:r>
          </a:p>
          <a:p>
            <a:endParaRPr lang="en-US" dirty="0"/>
          </a:p>
          <a:p>
            <a:r>
              <a:rPr lang="en-US" b="1" dirty="0"/>
              <a:t>Tasks used: One-Way Frequencies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57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34070"/>
            <a:ext cx="7162800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4:</a:t>
            </a:r>
            <a:br>
              <a:rPr lang="en-US" dirty="0"/>
            </a:br>
            <a:r>
              <a:rPr lang="en-US" dirty="0"/>
              <a:t>One-Way Frequencies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ED20A20-5C2A-6D4F-C201-AB2FC56B6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274" y="1529118"/>
            <a:ext cx="4433452" cy="499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28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34070"/>
            <a:ext cx="7162800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4:</a:t>
            </a:r>
            <a:br>
              <a:rPr lang="en-US" dirty="0"/>
            </a:br>
            <a:r>
              <a:rPr lang="en-US" dirty="0"/>
              <a:t>One-Way Frequencies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A043A3F7-0AEF-B114-1C31-70E0032E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382" y="1594365"/>
            <a:ext cx="4581236" cy="48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43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34070"/>
            <a:ext cx="7162800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4:</a:t>
            </a:r>
            <a:br>
              <a:rPr lang="en-US" dirty="0"/>
            </a:br>
            <a:r>
              <a:rPr lang="en-US" dirty="0"/>
              <a:t>One-Way Frequencies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DF22E47-A048-1AA4-BB5A-5FAA5C5DB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18" y="1735966"/>
            <a:ext cx="4765964" cy="42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6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34070"/>
            <a:ext cx="7162800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4:</a:t>
            </a:r>
            <a:br>
              <a:rPr lang="en-US" dirty="0"/>
            </a:br>
            <a:r>
              <a:rPr lang="en-US" dirty="0"/>
              <a:t>One-Way Frequencies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DE0DED2-EC19-7444-1C32-DB0B95698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491" y="1358676"/>
            <a:ext cx="4729018" cy="549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74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49" y="170805"/>
            <a:ext cx="2476501" cy="1008772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36192" y="1651699"/>
            <a:ext cx="9464039" cy="2563685"/>
          </a:xfrm>
        </p:spPr>
        <p:txBody>
          <a:bodyPr/>
          <a:lstStyle/>
          <a:p>
            <a:r>
              <a:rPr lang="en-US"/>
              <a:t>The analysis shows varied results across the hypotheses. Historical and musical genres are most liked, contrary to the assumption about action. Comedy is predominantly G-rated only in Italy. While the USA and UK have high-scoring movies, other countries like Germany and Brazil also contribute significantly. Sci-fi, family, comedy, and crime genres surpass action in box office revenue. Finally, the USA, Canada, the UK, and France are indeed leading in producing restricted-rated movies. Together, these findings highlight the diversity in audience preferences, genre success, and international film production impacts.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914" y="203376"/>
            <a:ext cx="6300170" cy="874895"/>
          </a:xfrm>
        </p:spPr>
        <p:txBody>
          <a:bodyPr>
            <a:normAutofit/>
          </a:bodyPr>
          <a:lstStyle/>
          <a:p>
            <a:r>
              <a:rPr lang="en-US" dirty="0"/>
              <a:t>Hypothesis 1: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5C3DE5-6A2E-DB74-6994-46E9DDC0B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520" y="1475069"/>
            <a:ext cx="6858957" cy="48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4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223" y="79007"/>
            <a:ext cx="6041552" cy="874895"/>
          </a:xfrm>
        </p:spPr>
        <p:txBody>
          <a:bodyPr>
            <a:normAutofit/>
          </a:bodyPr>
          <a:lstStyle/>
          <a:p>
            <a:r>
              <a:rPr lang="en-US" dirty="0"/>
              <a:t>Hypothesis 1:Steps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2A57D06-BD8B-EDBA-1407-37179314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67" y="1067297"/>
            <a:ext cx="689706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8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87" y="46357"/>
            <a:ext cx="7888824" cy="874895"/>
          </a:xfrm>
        </p:spPr>
        <p:txBody>
          <a:bodyPr>
            <a:normAutofit/>
          </a:bodyPr>
          <a:lstStyle/>
          <a:p>
            <a:r>
              <a:rPr lang="en-US" dirty="0"/>
              <a:t>Hypothesis 1: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9D891C6-9256-BCAC-F2F4-CDA55515B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67" y="1142964"/>
            <a:ext cx="689706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7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803" y="125085"/>
            <a:ext cx="3418333" cy="1008772"/>
          </a:xfrm>
        </p:spPr>
        <p:txBody>
          <a:bodyPr>
            <a:normAutofit/>
          </a:bodyPr>
          <a:lstStyle/>
          <a:p>
            <a:r>
              <a:rPr lang="en-US" dirty="0"/>
              <a:t>Hypothesis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00200" y="1313371"/>
            <a:ext cx="9464039" cy="2563685"/>
          </a:xfrm>
        </p:spPr>
        <p:txBody>
          <a:bodyPr/>
          <a:lstStyle/>
          <a:p>
            <a:r>
              <a:rPr lang="en-US" dirty="0"/>
              <a:t>I thought that comedy is the genre with the most G-rated movies across various countries and categories.</a:t>
            </a:r>
          </a:p>
          <a:p>
            <a:endParaRPr lang="en-US" dirty="0"/>
          </a:p>
          <a:p>
            <a:r>
              <a:rPr lang="en-US" b="1" dirty="0"/>
              <a:t>Tasks used: Query Builder(Filter), Graph(Pie Chart), Prompt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2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12" y="471230"/>
            <a:ext cx="4379976" cy="87489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2:</a:t>
            </a:r>
            <a:br>
              <a:rPr lang="en-US" dirty="0"/>
            </a:br>
            <a:r>
              <a:rPr lang="en-US" dirty="0"/>
              <a:t>Query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19E741E-3ED7-4643-F250-2F9583F58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82" y="1608187"/>
            <a:ext cx="4969164" cy="50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83119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{4C5A81B8-3D79-4E7A-9BCD-2F7DCD0E3B85}tf89118109_win32</Template>
  <TotalTime>58</TotalTime>
  <Words>539</Words>
  <Application>Microsoft Office PowerPoint</Application>
  <PresentationFormat>Widescreen</PresentationFormat>
  <Paragraphs>154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Nova Light</vt:lpstr>
      <vt:lpstr>Calibri</vt:lpstr>
      <vt:lpstr>Elephant</vt:lpstr>
      <vt:lpstr>Elephant (Headings)</vt:lpstr>
      <vt:lpstr>ModOverlayVTI</vt:lpstr>
      <vt:lpstr>Sherzodbek`s Project Presentation XK1E0G</vt:lpstr>
      <vt:lpstr>Importing data</vt:lpstr>
      <vt:lpstr>Hypothesis 1</vt:lpstr>
      <vt:lpstr>Hypothesis 1: Graph</vt:lpstr>
      <vt:lpstr>Hypothesis 1: Steps</vt:lpstr>
      <vt:lpstr>Hypothesis 1:Steps</vt:lpstr>
      <vt:lpstr>Hypothesis 1: Steps</vt:lpstr>
      <vt:lpstr>Hypothesis 2</vt:lpstr>
      <vt:lpstr>Hypothesis 2: Query</vt:lpstr>
      <vt:lpstr>Hypothesis 2: Graph</vt:lpstr>
      <vt:lpstr>Hypothesis 2: Graph</vt:lpstr>
      <vt:lpstr>Hypothesis 2: Graph</vt:lpstr>
      <vt:lpstr>Hypothesis 2: Steps</vt:lpstr>
      <vt:lpstr>Hypothesis 2: Steps</vt:lpstr>
      <vt:lpstr>Hypothesis 2: Steps</vt:lpstr>
      <vt:lpstr>Hypothesis 2: Steps</vt:lpstr>
      <vt:lpstr>Hypothesis 2: Steps</vt:lpstr>
      <vt:lpstr>Hypothesis 2: Steps</vt:lpstr>
      <vt:lpstr>Hypothesis 2: Steps</vt:lpstr>
      <vt:lpstr>Hypothesis 2: Steps</vt:lpstr>
      <vt:lpstr>Hypothesis 3</vt:lpstr>
      <vt:lpstr>Hypothesis 3: Summary Stats</vt:lpstr>
      <vt:lpstr>Hypothesis 3: Summary Stats</vt:lpstr>
      <vt:lpstr>Hypothesis 3: Summary Stats</vt:lpstr>
      <vt:lpstr>Hypothesis 3: Summary Stats</vt:lpstr>
      <vt:lpstr>Hypothesis 3: Steps</vt:lpstr>
      <vt:lpstr>Hypothesis 3: Steps</vt:lpstr>
      <vt:lpstr>Hypothesis 3: Steps</vt:lpstr>
      <vt:lpstr>Hypothesis 3: Steps</vt:lpstr>
      <vt:lpstr>Hypothesis 4</vt:lpstr>
      <vt:lpstr>Hypothesis 4: Summary Report</vt:lpstr>
      <vt:lpstr>Hypothesis 4: Summary Report</vt:lpstr>
      <vt:lpstr>Hypothesis 4: Summary Report</vt:lpstr>
      <vt:lpstr>Hypothesis 4: Summary Report</vt:lpstr>
      <vt:lpstr>Hypothesis 4: Steps</vt:lpstr>
      <vt:lpstr>Hypothesis 4: Steps</vt:lpstr>
      <vt:lpstr>Hypothesis 4: Steps</vt:lpstr>
      <vt:lpstr>Hypothesis 4: Steps</vt:lpstr>
      <vt:lpstr>Hypothesis 4: Steps</vt:lpstr>
      <vt:lpstr>Hypothesis 4: Steps</vt:lpstr>
      <vt:lpstr>Hypothesis 5</vt:lpstr>
      <vt:lpstr>Hypothesis 4: One-Way Frequencies</vt:lpstr>
      <vt:lpstr>Hypothesis 4: One-Way Frequencies</vt:lpstr>
      <vt:lpstr>Hypothesis 4: One-Way Frequencies</vt:lpstr>
      <vt:lpstr>Hypothesis 4: One-Way Frequencies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Sherzodbek`s Project Presentation XK1E0G</dc:title>
  <dc:creator>Akhmadjonov Sherzodbek</dc:creator>
  <cp:lastModifiedBy>Akhmadjonov Sherzodbek</cp:lastModifiedBy>
  <cp:revision>1</cp:revision>
  <dcterms:created xsi:type="dcterms:W3CDTF">2024-05-17T08:53:28Z</dcterms:created>
  <dcterms:modified xsi:type="dcterms:W3CDTF">2024-05-17T09:51:50Z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