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6" r:id="rId1"/>
  </p:sldMasterIdLst>
  <p:notesMasterIdLst>
    <p:notesMasterId r:id="rId14"/>
  </p:notesMasterIdLst>
  <p:sldIdLst>
    <p:sldId id="256" r:id="rId2"/>
    <p:sldId id="257" r:id="rId3"/>
    <p:sldId id="268" r:id="rId4"/>
    <p:sldId id="258" r:id="rId5"/>
    <p:sldId id="270" r:id="rId6"/>
    <p:sldId id="259" r:id="rId7"/>
    <p:sldId id="260" r:id="rId8"/>
    <p:sldId id="261" r:id="rId9"/>
    <p:sldId id="262"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2"/>
    <p:restoredTop sz="94666"/>
  </p:normalViewPr>
  <p:slideViewPr>
    <p:cSldViewPr snapToGrid="0" snapToObjects="1">
      <p:cViewPr varScale="1">
        <p:scale>
          <a:sx n="102" d="100"/>
          <a:sy n="102"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B5060-B909-5A4E-AC6B-00786A1403E7}" type="datetimeFigureOut">
              <a:rPr lang="en-US" smtClean="0"/>
              <a:t>7/6/19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40C2F-B0AE-0E4D-BF9B-0A28B13E38C3}" type="slidenum">
              <a:rPr lang="en-US" smtClean="0"/>
              <a:t>‹#›</a:t>
            </a:fld>
            <a:endParaRPr lang="en-US"/>
          </a:p>
        </p:txBody>
      </p:sp>
    </p:spTree>
    <p:extLst>
      <p:ext uri="{BB962C8B-B14F-4D97-AF65-F5344CB8AC3E}">
        <p14:creationId xmlns:p14="http://schemas.microsoft.com/office/powerpoint/2010/main" val="312752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40C2F-B0AE-0E4D-BF9B-0A28B13E38C3}" type="slidenum">
              <a:rPr lang="en-US" smtClean="0"/>
              <a:t>7</a:t>
            </a:fld>
            <a:endParaRPr lang="en-US"/>
          </a:p>
        </p:txBody>
      </p:sp>
    </p:spTree>
    <p:extLst>
      <p:ext uri="{BB962C8B-B14F-4D97-AF65-F5344CB8AC3E}">
        <p14:creationId xmlns:p14="http://schemas.microsoft.com/office/powerpoint/2010/main" val="316119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7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86813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39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1463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C93802-9D12-3D4B-9F5D-0115277B6427}" type="datetimeFigureOut">
              <a:rPr lang="en-US" smtClean="0"/>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1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93802-9D12-3D4B-9F5D-0115277B6427}" type="datetimeFigureOut">
              <a:rPr lang="en-US" smtClean="0"/>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5261173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93802-9D12-3D4B-9F5D-0115277B6427}" type="datetimeFigureOut">
              <a:rPr lang="en-US" smtClean="0"/>
              <a:t>7/6/19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9717925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93802-9D12-3D4B-9F5D-0115277B6427}" type="datetimeFigureOut">
              <a:rPr lang="en-US" smtClean="0"/>
              <a:t>7/6/19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147818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93802-9D12-3D4B-9F5D-0115277B6427}" type="datetimeFigureOut">
              <a:rPr lang="en-US" smtClean="0"/>
              <a:t>7/6/19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525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C93802-9D12-3D4B-9F5D-0115277B6427}" type="datetimeFigureOut">
              <a:rPr lang="en-US" smtClean="0"/>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spTree>
    <p:extLst>
      <p:ext uri="{BB962C8B-B14F-4D97-AF65-F5344CB8AC3E}">
        <p14:creationId xmlns:p14="http://schemas.microsoft.com/office/powerpoint/2010/main" val="29857802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C93802-9D12-3D4B-9F5D-0115277B6427}" type="datetimeFigureOut">
              <a:rPr lang="en-US" smtClean="0"/>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57DCD-DD81-DD40-8275-19CE44DD09D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71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C93802-9D12-3D4B-9F5D-0115277B6427}" type="datetimeFigureOut">
              <a:rPr lang="en-US" smtClean="0"/>
              <a:t>7/6/19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E57DCD-DD81-DD40-8275-19CE44DD09D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981013"/>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2E33-90EB-1E4D-8197-B5810CD4B002}"/>
              </a:ext>
            </a:extLst>
          </p:cNvPr>
          <p:cNvSpPr>
            <a:spLocks noGrp="1"/>
          </p:cNvSpPr>
          <p:nvPr>
            <p:ph type="ctrTitle"/>
          </p:nvPr>
        </p:nvSpPr>
        <p:spPr/>
        <p:txBody>
          <a:bodyPr>
            <a:normAutofit fontScale="90000"/>
          </a:bodyPr>
          <a:lstStyle/>
          <a:p>
            <a:r>
              <a:rPr lang="en-US" dirty="0"/>
              <a:t>Beyond </a:t>
            </a:r>
            <a:r>
              <a:rPr lang="en-US" dirty="0" err="1"/>
              <a:t>L&amp;m</a:t>
            </a:r>
            <a:r>
              <a:rPr lang="en-US" dirty="0"/>
              <a:t> and </a:t>
            </a:r>
            <a:r>
              <a:rPr lang="en-US" dirty="0" err="1"/>
              <a:t>cX</a:t>
            </a:r>
            <a:r>
              <a:rPr lang="en-US" dirty="0"/>
              <a:t>: Are there other influences on restaurant prices &amp; Ratings?</a:t>
            </a:r>
          </a:p>
        </p:txBody>
      </p:sp>
      <p:sp>
        <p:nvSpPr>
          <p:cNvPr id="3" name="Subtitle 2">
            <a:extLst>
              <a:ext uri="{FF2B5EF4-FFF2-40B4-BE49-F238E27FC236}">
                <a16:creationId xmlns:a16="http://schemas.microsoft.com/office/drawing/2014/main" id="{46E08C1B-3EFC-6946-AC42-03E2F814295E}"/>
              </a:ext>
            </a:extLst>
          </p:cNvPr>
          <p:cNvSpPr>
            <a:spLocks noGrp="1"/>
          </p:cNvSpPr>
          <p:nvPr>
            <p:ph type="subTitle" idx="1"/>
          </p:nvPr>
        </p:nvSpPr>
        <p:spPr/>
        <p:txBody>
          <a:bodyPr>
            <a:normAutofit/>
          </a:bodyPr>
          <a:lstStyle/>
          <a:p>
            <a:r>
              <a:rPr lang="en-US" dirty="0"/>
              <a:t>Presented by: Marc </a:t>
            </a:r>
            <a:r>
              <a:rPr lang="en-US" dirty="0" err="1"/>
              <a:t>Donatiello</a:t>
            </a:r>
            <a:r>
              <a:rPr lang="en-US" dirty="0"/>
              <a:t>, Mark </a:t>
            </a:r>
            <a:r>
              <a:rPr lang="en-US" dirty="0" err="1"/>
              <a:t>Visco</a:t>
            </a:r>
            <a:r>
              <a:rPr lang="en-US" dirty="0"/>
              <a:t>, Rick Cavalla, Baljit </a:t>
            </a:r>
            <a:r>
              <a:rPr lang="en-US" dirty="0" err="1"/>
              <a:t>Alang</a:t>
            </a:r>
            <a:r>
              <a:rPr lang="en-US" dirty="0"/>
              <a:t>, &amp; </a:t>
            </a:r>
            <a:r>
              <a:rPr lang="en-US" dirty="0" err="1"/>
              <a:t>Haarris</a:t>
            </a:r>
            <a:r>
              <a:rPr lang="en-US" dirty="0"/>
              <a:t> </a:t>
            </a:r>
            <a:r>
              <a:rPr lang="en-US" dirty="0" err="1"/>
              <a:t>Haque</a:t>
            </a:r>
            <a:endParaRPr lang="en-US" dirty="0"/>
          </a:p>
        </p:txBody>
      </p:sp>
    </p:spTree>
    <p:extLst>
      <p:ext uri="{BB962C8B-B14F-4D97-AF65-F5344CB8AC3E}">
        <p14:creationId xmlns:p14="http://schemas.microsoft.com/office/powerpoint/2010/main" val="90683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C927-F0A6-7446-A0AC-7C5E35F5834E}"/>
              </a:ext>
            </a:extLst>
          </p:cNvPr>
          <p:cNvSpPr>
            <a:spLocks noGrp="1"/>
          </p:cNvSpPr>
          <p:nvPr>
            <p:ph type="title"/>
          </p:nvPr>
        </p:nvSpPr>
        <p:spPr/>
        <p:txBody>
          <a:bodyPr/>
          <a:lstStyle/>
          <a:p>
            <a:r>
              <a:rPr lang="en-US" dirty="0"/>
              <a:t>What we found: Foreign born v. Average Price</a:t>
            </a:r>
          </a:p>
        </p:txBody>
      </p:sp>
      <p:pic>
        <p:nvPicPr>
          <p:cNvPr id="5" name="Content Placeholder 4">
            <a:extLst>
              <a:ext uri="{FF2B5EF4-FFF2-40B4-BE49-F238E27FC236}">
                <a16:creationId xmlns:a16="http://schemas.microsoft.com/office/drawing/2014/main" id="{26DE4A25-0634-5543-BDD2-4AEB083750CA}"/>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078A8D7D-8855-0341-9A16-EC739C2AA7C7}"/>
              </a:ext>
            </a:extLst>
          </p:cNvPr>
          <p:cNvSpPr txBox="1"/>
          <p:nvPr/>
        </p:nvSpPr>
        <p:spPr>
          <a:xfrm>
            <a:off x="1024128" y="5742432"/>
            <a:ext cx="7129272" cy="1200329"/>
          </a:xfrm>
          <a:prstGeom prst="rect">
            <a:avLst/>
          </a:prstGeom>
          <a:noFill/>
        </p:spPr>
        <p:txBody>
          <a:bodyPr wrap="square" rtlCol="0">
            <a:spAutoFit/>
          </a:bodyPr>
          <a:lstStyle/>
          <a:p>
            <a:r>
              <a:rPr lang="en-US" dirty="0"/>
              <a:t>This scatter plot shows us that areas with less foreign-born residents are more likely to live near more expensive restaurants. The towns that have a higher percentage of foreign-born residents generally are surrounded by cheaper restaurants</a:t>
            </a:r>
          </a:p>
        </p:txBody>
      </p:sp>
      <p:sp>
        <p:nvSpPr>
          <p:cNvPr id="4" name="TextBox 3">
            <a:extLst>
              <a:ext uri="{FF2B5EF4-FFF2-40B4-BE49-F238E27FC236}">
                <a16:creationId xmlns:a16="http://schemas.microsoft.com/office/drawing/2014/main" id="{8D112AC4-D8A5-C14E-BB29-654C3B73923D}"/>
              </a:ext>
            </a:extLst>
          </p:cNvPr>
          <p:cNvSpPr txBox="1"/>
          <p:nvPr/>
        </p:nvSpPr>
        <p:spPr>
          <a:xfrm>
            <a:off x="6510528" y="2482471"/>
            <a:ext cx="4358640" cy="2862322"/>
          </a:xfrm>
          <a:prstGeom prst="rect">
            <a:avLst/>
          </a:prstGeom>
          <a:noFill/>
        </p:spPr>
        <p:txBody>
          <a:bodyPr wrap="square" rtlCol="0">
            <a:spAutoFit/>
          </a:bodyPr>
          <a:lstStyle/>
          <a:p>
            <a:r>
              <a:rPr lang="en-US" dirty="0"/>
              <a:t>Shown here is a comparison between towns with varying Foreign Born Residents by Percentage (X-Axis) and Average Price (Y-Axis). The towns are scaled from having 0% of residents being foreign-born and extends to 60%. The average price, like previous graphs before it, are scaled from 1 dollar sign ($) to 4 dollar signs($$$$). Our data didn’t show us any restaurants that weren’t rated $$$ or higher.</a:t>
            </a:r>
          </a:p>
        </p:txBody>
      </p:sp>
    </p:spTree>
    <p:extLst>
      <p:ext uri="{BB962C8B-B14F-4D97-AF65-F5344CB8AC3E}">
        <p14:creationId xmlns:p14="http://schemas.microsoft.com/office/powerpoint/2010/main" val="31614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F14A-8DBA-4245-9EAB-DEC3D9F43B4C}"/>
              </a:ext>
            </a:extLst>
          </p:cNvPr>
          <p:cNvSpPr>
            <a:spLocks noGrp="1"/>
          </p:cNvSpPr>
          <p:nvPr>
            <p:ph type="title"/>
          </p:nvPr>
        </p:nvSpPr>
        <p:spPr/>
        <p:txBody>
          <a:bodyPr/>
          <a:lstStyle/>
          <a:p>
            <a:r>
              <a:rPr lang="en-US" dirty="0"/>
              <a:t>What we found: Foreign born v. Average rating</a:t>
            </a:r>
          </a:p>
        </p:txBody>
      </p:sp>
      <p:pic>
        <p:nvPicPr>
          <p:cNvPr id="5" name="Content Placeholder 4">
            <a:extLst>
              <a:ext uri="{FF2B5EF4-FFF2-40B4-BE49-F238E27FC236}">
                <a16:creationId xmlns:a16="http://schemas.microsoft.com/office/drawing/2014/main" id="{40891DD1-7B9D-9F42-AA6F-DF814C2ED01A}"/>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50F8FE01-7CE4-4844-AC0E-83C155923549}"/>
              </a:ext>
            </a:extLst>
          </p:cNvPr>
          <p:cNvSpPr txBox="1"/>
          <p:nvPr/>
        </p:nvSpPr>
        <p:spPr>
          <a:xfrm>
            <a:off x="1024128" y="5742432"/>
            <a:ext cx="6931152" cy="1200329"/>
          </a:xfrm>
          <a:prstGeom prst="rect">
            <a:avLst/>
          </a:prstGeom>
          <a:noFill/>
        </p:spPr>
        <p:txBody>
          <a:bodyPr wrap="square" rtlCol="0">
            <a:spAutoFit/>
          </a:bodyPr>
          <a:lstStyle/>
          <a:p>
            <a:r>
              <a:rPr lang="en-US" dirty="0"/>
              <a:t>There doesn’t seem to be a direct correlation between foreign-born percentage and the quality of restaurants that are in their locale. One could assume that most people like to dine at pretty well (4.0) rated restaurants </a:t>
            </a:r>
          </a:p>
        </p:txBody>
      </p:sp>
      <p:sp>
        <p:nvSpPr>
          <p:cNvPr id="3" name="TextBox 2">
            <a:extLst>
              <a:ext uri="{FF2B5EF4-FFF2-40B4-BE49-F238E27FC236}">
                <a16:creationId xmlns:a16="http://schemas.microsoft.com/office/drawing/2014/main" id="{0726D9A1-B613-E94F-A0A6-593544B36C09}"/>
              </a:ext>
            </a:extLst>
          </p:cNvPr>
          <p:cNvSpPr txBox="1"/>
          <p:nvPr/>
        </p:nvSpPr>
        <p:spPr>
          <a:xfrm>
            <a:off x="6510528" y="3036469"/>
            <a:ext cx="4069080" cy="1754326"/>
          </a:xfrm>
          <a:prstGeom prst="rect">
            <a:avLst/>
          </a:prstGeom>
          <a:noFill/>
        </p:spPr>
        <p:txBody>
          <a:bodyPr wrap="square" rtlCol="0">
            <a:spAutoFit/>
          </a:bodyPr>
          <a:lstStyle/>
          <a:p>
            <a:r>
              <a:rPr lang="en-US" dirty="0"/>
              <a:t>The X-Axis is same as the previous graph: it represents the Percentage of Foreign-Born Residents. The Y-Axis here represents the Average Rating of the restaurants. The restaurants are rated on a scale from 1-5, with 5 being the highest possible rating. </a:t>
            </a:r>
          </a:p>
        </p:txBody>
      </p:sp>
    </p:spTree>
    <p:extLst>
      <p:ext uri="{BB962C8B-B14F-4D97-AF65-F5344CB8AC3E}">
        <p14:creationId xmlns:p14="http://schemas.microsoft.com/office/powerpoint/2010/main" val="426448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D3D9-1C7F-B24E-96CD-29C65417B548}"/>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3CC75599-5CE3-6C40-8B54-A4DAF14580B5}"/>
              </a:ext>
            </a:extLst>
          </p:cNvPr>
          <p:cNvSpPr>
            <a:spLocks noGrp="1"/>
          </p:cNvSpPr>
          <p:nvPr>
            <p:ph idx="1"/>
          </p:nvPr>
        </p:nvSpPr>
        <p:spPr/>
        <p:txBody>
          <a:bodyPr/>
          <a:lstStyle/>
          <a:p>
            <a:pPr>
              <a:buFont typeface="Courier New" panose="02070309020205020404" pitchFamily="49" charset="0"/>
              <a:buChar char="o"/>
            </a:pPr>
            <a:r>
              <a:rPr lang="en-US" dirty="0"/>
              <a:t> Our research leads us to the conclusion, based on the </a:t>
            </a:r>
            <a:r>
              <a:rPr lang="en-US" dirty="0" err="1"/>
              <a:t>r-values</a:t>
            </a:r>
            <a:r>
              <a:rPr lang="en-US" dirty="0"/>
              <a:t>, p-values and scatterplots, that there is a relationship between average restaurant prices and household income, median age and percentage of foreign-born. </a:t>
            </a:r>
          </a:p>
          <a:p>
            <a:pPr>
              <a:buFont typeface="Courier New" panose="02070309020205020404" pitchFamily="49" charset="0"/>
              <a:buChar char="o"/>
            </a:pPr>
            <a:r>
              <a:rPr lang="en-US" dirty="0"/>
              <a:t> The strongest correlation is household income to average price. The results of our analysis indicate there is little to no correlation between restaurant ratings and the three demographic measures.</a:t>
            </a:r>
          </a:p>
        </p:txBody>
      </p:sp>
    </p:spTree>
    <p:extLst>
      <p:ext uri="{BB962C8B-B14F-4D97-AF65-F5344CB8AC3E}">
        <p14:creationId xmlns:p14="http://schemas.microsoft.com/office/powerpoint/2010/main" val="5211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4849-1D8D-6F49-B3D1-00FB257CB1AE}"/>
              </a:ext>
            </a:extLst>
          </p:cNvPr>
          <p:cNvSpPr>
            <a:spLocks noGrp="1"/>
          </p:cNvSpPr>
          <p:nvPr>
            <p:ph type="title"/>
          </p:nvPr>
        </p:nvSpPr>
        <p:spPr/>
        <p:txBody>
          <a:bodyPr/>
          <a:lstStyle/>
          <a:p>
            <a:r>
              <a:rPr lang="en-US" dirty="0"/>
              <a:t>The Abstract</a:t>
            </a:r>
          </a:p>
        </p:txBody>
      </p:sp>
      <p:sp>
        <p:nvSpPr>
          <p:cNvPr id="3" name="Content Placeholder 2">
            <a:extLst>
              <a:ext uri="{FF2B5EF4-FFF2-40B4-BE49-F238E27FC236}">
                <a16:creationId xmlns:a16="http://schemas.microsoft.com/office/drawing/2014/main" id="{0C4AFE88-01D7-D24C-80FB-E691CB699C86}"/>
              </a:ext>
            </a:extLst>
          </p:cNvPr>
          <p:cNvSpPr>
            <a:spLocks noGrp="1"/>
          </p:cNvSpPr>
          <p:nvPr>
            <p:ph idx="1"/>
          </p:nvPr>
        </p:nvSpPr>
        <p:spPr>
          <a:xfrm>
            <a:off x="1024128" y="2286000"/>
            <a:ext cx="9720073" cy="4470400"/>
          </a:xfrm>
        </p:spPr>
        <p:txBody>
          <a:bodyPr>
            <a:normAutofit fontScale="85000" lnSpcReduction="10000"/>
          </a:bodyPr>
          <a:lstStyle/>
          <a:p>
            <a:pPr>
              <a:buFont typeface="Courier New" panose="02070309020205020404" pitchFamily="49" charset="0"/>
              <a:buChar char="o"/>
            </a:pPr>
            <a:r>
              <a:rPr lang="en-US" dirty="0"/>
              <a:t> </a:t>
            </a:r>
            <a:r>
              <a:rPr lang="en-US" b="1" u="sng" dirty="0"/>
              <a:t>Purpose:</a:t>
            </a:r>
            <a:r>
              <a:rPr lang="en-US" dirty="0"/>
              <a:t> We wanted to see if we could find any correlation between the socioeconomic demographics of a geographic area (Essex County, New Jersey) and the average price/quality of restaurants in that area.</a:t>
            </a:r>
          </a:p>
          <a:p>
            <a:pPr>
              <a:buFont typeface="Courier New" panose="02070309020205020404" pitchFamily="49" charset="0"/>
              <a:buChar char="o"/>
            </a:pPr>
            <a:r>
              <a:rPr lang="en-US" dirty="0"/>
              <a:t> </a:t>
            </a:r>
            <a:r>
              <a:rPr lang="en-US" b="1" u="sng" dirty="0"/>
              <a:t>Method:</a:t>
            </a:r>
            <a:r>
              <a:rPr lang="en-US" b="1" dirty="0"/>
              <a:t> </a:t>
            </a:r>
            <a:r>
              <a:rPr lang="en-US" dirty="0"/>
              <a:t>We extracted data using “Google Places” APIs, in conjunction with US Census data. </a:t>
            </a:r>
          </a:p>
          <a:p>
            <a:pPr>
              <a:buFont typeface="Courier New" panose="02070309020205020404" pitchFamily="49" charset="0"/>
              <a:buChar char="o"/>
            </a:pPr>
            <a:r>
              <a:rPr lang="en-US" b="1" dirty="0"/>
              <a:t> </a:t>
            </a:r>
            <a:r>
              <a:rPr lang="en-US" b="1" u="sng" dirty="0"/>
              <a:t>Data Used:</a:t>
            </a:r>
            <a:r>
              <a:rPr lang="en-US" b="1" dirty="0"/>
              <a:t> </a:t>
            </a:r>
          </a:p>
          <a:p>
            <a:pPr lvl="1"/>
            <a:r>
              <a:rPr lang="en-US" sz="2000" u="sng" dirty="0"/>
              <a:t>Google Places (Maps) API</a:t>
            </a:r>
            <a:r>
              <a:rPr lang="en-US" sz="2000" dirty="0"/>
              <a:t> - for the following data for restaurants in each zip code:</a:t>
            </a:r>
          </a:p>
          <a:p>
            <a:pPr lvl="2"/>
            <a:r>
              <a:rPr lang="en-US" sz="2000" dirty="0"/>
              <a:t>Price ratings</a:t>
            </a:r>
          </a:p>
          <a:p>
            <a:pPr lvl="2"/>
            <a:r>
              <a:rPr lang="en-US" sz="2000" dirty="0"/>
              <a:t>Customer ratings</a:t>
            </a:r>
            <a:br>
              <a:rPr lang="en-US" sz="2000" dirty="0"/>
            </a:br>
            <a:endParaRPr lang="en-US" sz="2000" dirty="0"/>
          </a:p>
          <a:p>
            <a:pPr lvl="1"/>
            <a:r>
              <a:rPr lang="en-US" sz="2000" u="sng" dirty="0"/>
              <a:t>US Census API</a:t>
            </a:r>
            <a:r>
              <a:rPr lang="en-US" sz="2000" dirty="0"/>
              <a:t> - for the following demographic data for each zip code in Essex County:</a:t>
            </a:r>
          </a:p>
          <a:p>
            <a:pPr lvl="2"/>
            <a:r>
              <a:rPr lang="en-US" sz="2000" dirty="0"/>
              <a:t>Median Age</a:t>
            </a:r>
          </a:p>
          <a:p>
            <a:pPr lvl="2"/>
            <a:r>
              <a:rPr lang="en-US" sz="2000" dirty="0"/>
              <a:t>Foreign Born</a:t>
            </a:r>
          </a:p>
          <a:p>
            <a:pPr lvl="2"/>
            <a:r>
              <a:rPr lang="en-US" sz="2000" dirty="0"/>
              <a:t>Household Income</a:t>
            </a:r>
          </a:p>
          <a:p>
            <a:pPr>
              <a:buFont typeface="Courier New" panose="02070309020205020404" pitchFamily="49" charset="0"/>
              <a:buChar char="o"/>
            </a:pPr>
            <a:r>
              <a:rPr lang="en-US" dirty="0"/>
              <a:t> </a:t>
            </a:r>
            <a:r>
              <a:rPr lang="en-US" b="1" u="sng" dirty="0"/>
              <a:t>Data Limitations:</a:t>
            </a:r>
            <a:r>
              <a:rPr lang="en-US" b="1" dirty="0"/>
              <a:t> </a:t>
            </a:r>
            <a:r>
              <a:rPr lang="en-US" sz="2000" dirty="0"/>
              <a:t>Google Places API only allowed 60 most proximate restaurants in their query results</a:t>
            </a:r>
            <a:br>
              <a:rPr lang="en-US" dirty="0"/>
            </a:br>
            <a:endParaRPr lang="en-US" dirty="0"/>
          </a:p>
        </p:txBody>
      </p:sp>
    </p:spTree>
    <p:extLst>
      <p:ext uri="{BB962C8B-B14F-4D97-AF65-F5344CB8AC3E}">
        <p14:creationId xmlns:p14="http://schemas.microsoft.com/office/powerpoint/2010/main" val="355184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FD5C-6F96-A943-9523-241B7AE9AFE8}"/>
              </a:ext>
            </a:extLst>
          </p:cNvPr>
          <p:cNvSpPr>
            <a:spLocks noGrp="1"/>
          </p:cNvSpPr>
          <p:nvPr>
            <p:ph type="title"/>
          </p:nvPr>
        </p:nvSpPr>
        <p:spPr/>
        <p:txBody>
          <a:bodyPr/>
          <a:lstStyle/>
          <a:p>
            <a:r>
              <a:rPr lang="en-US" dirty="0"/>
              <a:t>Our Hypotheses</a:t>
            </a:r>
          </a:p>
        </p:txBody>
      </p:sp>
      <p:sp>
        <p:nvSpPr>
          <p:cNvPr id="3" name="Content Placeholder 2">
            <a:extLst>
              <a:ext uri="{FF2B5EF4-FFF2-40B4-BE49-F238E27FC236}">
                <a16:creationId xmlns:a16="http://schemas.microsoft.com/office/drawing/2014/main" id="{B870C81E-41E9-AB4A-B5F8-D4E2C01338A5}"/>
              </a:ext>
            </a:extLst>
          </p:cNvPr>
          <p:cNvSpPr>
            <a:spLocks noGrp="1"/>
          </p:cNvSpPr>
          <p:nvPr>
            <p:ph idx="1"/>
          </p:nvPr>
        </p:nvSpPr>
        <p:spPr/>
        <p:txBody>
          <a:bodyPr>
            <a:normAutofit/>
          </a:bodyPr>
          <a:lstStyle/>
          <a:p>
            <a:pPr>
              <a:buFont typeface="Courier New" panose="02070309020205020404" pitchFamily="49" charset="0"/>
              <a:buChar char="o"/>
            </a:pPr>
            <a:r>
              <a:rPr lang="en-US" b="1" dirty="0"/>
              <a:t> </a:t>
            </a:r>
            <a:r>
              <a:rPr lang="en-US" b="1" u="sng" dirty="0"/>
              <a:t>Hypothesis Statement</a:t>
            </a:r>
            <a:endParaRPr lang="en-US" dirty="0"/>
          </a:p>
          <a:p>
            <a:pPr marL="0" indent="0">
              <a:buNone/>
            </a:pPr>
            <a:r>
              <a:rPr lang="en-US" sz="1800" dirty="0"/>
              <a:t>If a zip code’s average household income is low, median age is low or percent of foreign-born is high, then the average customer rating and average price level of restaurants in that zip code will be lower than a zip code with a high average household income, high median age and low percent of foreign-born.</a:t>
            </a:r>
          </a:p>
          <a:p>
            <a:pPr>
              <a:buFont typeface="Courier New" panose="02070309020205020404" pitchFamily="49" charset="0"/>
              <a:buChar char="o"/>
            </a:pPr>
            <a:r>
              <a:rPr lang="en-US" b="1" u="sng" dirty="0"/>
              <a:t>Null Hypothesis</a:t>
            </a:r>
            <a:endParaRPr lang="en-US" dirty="0"/>
          </a:p>
          <a:p>
            <a:pPr marL="0" indent="0">
              <a:buNone/>
            </a:pPr>
            <a:r>
              <a:rPr lang="en-US" sz="1800" dirty="0"/>
              <a:t>A zip code’s average household income, median age and percent of foreign-born are unrelated to average customer rating and average price level of restaurants in that zip code.</a:t>
            </a:r>
          </a:p>
          <a:p>
            <a:br>
              <a:rPr lang="en-US" dirty="0"/>
            </a:br>
            <a:endParaRPr lang="en-US" dirty="0"/>
          </a:p>
        </p:txBody>
      </p:sp>
    </p:spTree>
    <p:extLst>
      <p:ext uri="{BB962C8B-B14F-4D97-AF65-F5344CB8AC3E}">
        <p14:creationId xmlns:p14="http://schemas.microsoft.com/office/powerpoint/2010/main" val="415459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D44D-F8C3-3547-BC9B-3C7CA2582490}"/>
              </a:ext>
            </a:extLst>
          </p:cNvPr>
          <p:cNvSpPr>
            <a:spLocks noGrp="1"/>
          </p:cNvSpPr>
          <p:nvPr>
            <p:ph type="title"/>
          </p:nvPr>
        </p:nvSpPr>
        <p:spPr/>
        <p:txBody>
          <a:bodyPr/>
          <a:lstStyle/>
          <a:p>
            <a:r>
              <a:rPr lang="en-US" dirty="0"/>
              <a:t>Correlations we’re hoping to find</a:t>
            </a:r>
          </a:p>
        </p:txBody>
      </p:sp>
      <p:sp>
        <p:nvSpPr>
          <p:cNvPr id="3" name="Content Placeholder 2">
            <a:extLst>
              <a:ext uri="{FF2B5EF4-FFF2-40B4-BE49-F238E27FC236}">
                <a16:creationId xmlns:a16="http://schemas.microsoft.com/office/drawing/2014/main" id="{248CC91B-4E1D-9645-B59A-09B25DFCD045}"/>
              </a:ext>
            </a:extLst>
          </p:cNvPr>
          <p:cNvSpPr>
            <a:spLocks noGrp="1"/>
          </p:cNvSpPr>
          <p:nvPr>
            <p:ph idx="1"/>
          </p:nvPr>
        </p:nvSpPr>
        <p:spPr/>
        <p:txBody>
          <a:bodyPr/>
          <a:lstStyle/>
          <a:p>
            <a:pPr>
              <a:buFont typeface="Courier New" panose="02070309020205020404" pitchFamily="49" charset="0"/>
              <a:buChar char="o"/>
            </a:pPr>
            <a:r>
              <a:rPr lang="en-US" dirty="0"/>
              <a:t> Do higher income areas have more </a:t>
            </a:r>
            <a:r>
              <a:rPr lang="en-US" b="1" dirty="0"/>
              <a:t>expensive</a:t>
            </a:r>
            <a:r>
              <a:rPr lang="en-US" dirty="0"/>
              <a:t> restaurants?</a:t>
            </a:r>
          </a:p>
          <a:p>
            <a:pPr>
              <a:buFont typeface="Courier New" panose="02070309020205020404" pitchFamily="49" charset="0"/>
              <a:buChar char="o"/>
            </a:pPr>
            <a:r>
              <a:rPr lang="en-US" dirty="0"/>
              <a:t> Do higher income areas have better </a:t>
            </a:r>
            <a:r>
              <a:rPr lang="en-US" b="1" dirty="0"/>
              <a:t>rated</a:t>
            </a:r>
            <a:r>
              <a:rPr lang="en-US" dirty="0"/>
              <a:t> restaurants?</a:t>
            </a:r>
          </a:p>
          <a:p>
            <a:pPr>
              <a:buFont typeface="Courier New" panose="02070309020205020404" pitchFamily="49" charset="0"/>
              <a:buChar char="o"/>
            </a:pPr>
            <a:r>
              <a:rPr lang="en-US" dirty="0"/>
              <a:t> Do </a:t>
            </a:r>
            <a:r>
              <a:rPr lang="en-US" b="1" dirty="0"/>
              <a:t>younger</a:t>
            </a:r>
            <a:r>
              <a:rPr lang="en-US" dirty="0"/>
              <a:t> people go to cheaper restaurants? Do </a:t>
            </a:r>
            <a:r>
              <a:rPr lang="en-US" b="1" dirty="0"/>
              <a:t>older age groups </a:t>
            </a:r>
            <a:r>
              <a:rPr lang="en-US" dirty="0"/>
              <a:t>go to more expensive restaurants?</a:t>
            </a:r>
          </a:p>
          <a:p>
            <a:pPr>
              <a:buFont typeface="Courier New" panose="02070309020205020404" pitchFamily="49" charset="0"/>
              <a:buChar char="o"/>
            </a:pPr>
            <a:r>
              <a:rPr lang="en-US" dirty="0"/>
              <a:t> Does age have a correlation with </a:t>
            </a:r>
            <a:r>
              <a:rPr lang="en-US" b="1" dirty="0"/>
              <a:t>average restaurant </a:t>
            </a:r>
            <a:r>
              <a:rPr lang="en-US" dirty="0"/>
              <a:t>rating?</a:t>
            </a:r>
          </a:p>
          <a:p>
            <a:pPr>
              <a:buFont typeface="Courier New" panose="02070309020205020404" pitchFamily="49" charset="0"/>
              <a:buChar char="o"/>
            </a:pPr>
            <a:r>
              <a:rPr lang="en-US" dirty="0"/>
              <a:t> Do areas with more </a:t>
            </a:r>
            <a:r>
              <a:rPr lang="en-US" b="1" dirty="0"/>
              <a:t>foreign-born residents </a:t>
            </a:r>
            <a:r>
              <a:rPr lang="en-US" dirty="0"/>
              <a:t>go to more expensive/higher rated restaurants?</a:t>
            </a:r>
          </a:p>
        </p:txBody>
      </p:sp>
    </p:spTree>
    <p:extLst>
      <p:ext uri="{BB962C8B-B14F-4D97-AF65-F5344CB8AC3E}">
        <p14:creationId xmlns:p14="http://schemas.microsoft.com/office/powerpoint/2010/main" val="365252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A8A0-6DC4-C14E-88FB-F2D76F444A52}"/>
              </a:ext>
            </a:extLst>
          </p:cNvPr>
          <p:cNvSpPr>
            <a:spLocks noGrp="1"/>
          </p:cNvSpPr>
          <p:nvPr>
            <p:ph type="title"/>
          </p:nvPr>
        </p:nvSpPr>
        <p:spPr/>
        <p:txBody>
          <a:bodyPr/>
          <a:lstStyle/>
          <a:p>
            <a:r>
              <a:rPr lang="en-US" dirty="0"/>
              <a:t>The T-Test</a:t>
            </a:r>
          </a:p>
        </p:txBody>
      </p:sp>
      <p:sp>
        <p:nvSpPr>
          <p:cNvPr id="3" name="Content Placeholder 2">
            <a:extLst>
              <a:ext uri="{FF2B5EF4-FFF2-40B4-BE49-F238E27FC236}">
                <a16:creationId xmlns:a16="http://schemas.microsoft.com/office/drawing/2014/main" id="{6BD4D681-380E-1049-AB97-03F1F19402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927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B2B2-FE61-9946-A84C-3B845D5EAB02}"/>
              </a:ext>
            </a:extLst>
          </p:cNvPr>
          <p:cNvSpPr>
            <a:spLocks noGrp="1"/>
          </p:cNvSpPr>
          <p:nvPr>
            <p:ph type="title"/>
          </p:nvPr>
        </p:nvSpPr>
        <p:spPr/>
        <p:txBody>
          <a:bodyPr/>
          <a:lstStyle/>
          <a:p>
            <a:r>
              <a:rPr lang="en-US" dirty="0"/>
              <a:t>What we </a:t>
            </a:r>
            <a:r>
              <a:rPr lang="en-US" dirty="0" err="1"/>
              <a:t>FouND</a:t>
            </a:r>
            <a:r>
              <a:rPr lang="en-US" dirty="0"/>
              <a:t>: Income V. RESTAURANT PRICE</a:t>
            </a:r>
          </a:p>
        </p:txBody>
      </p:sp>
      <p:pic>
        <p:nvPicPr>
          <p:cNvPr id="5" name="Content Placeholder 4">
            <a:extLst>
              <a:ext uri="{FF2B5EF4-FFF2-40B4-BE49-F238E27FC236}">
                <a16:creationId xmlns:a16="http://schemas.microsoft.com/office/drawing/2014/main" id="{759450AE-D636-0146-8323-4EDE011591DD}"/>
              </a:ext>
            </a:extLst>
          </p:cNvPr>
          <p:cNvPicPr>
            <a:picLocks noGrp="1" noChangeAspect="1"/>
          </p:cNvPicPr>
          <p:nvPr>
            <p:ph idx="1"/>
          </p:nvPr>
        </p:nvPicPr>
        <p:blipFill>
          <a:blip r:embed="rId2"/>
          <a:stretch>
            <a:fillRect/>
          </a:stretch>
        </p:blipFill>
        <p:spPr>
          <a:xfrm>
            <a:off x="1024128" y="1613227"/>
            <a:ext cx="5486400" cy="3657600"/>
          </a:xfrm>
        </p:spPr>
      </p:pic>
      <p:sp>
        <p:nvSpPr>
          <p:cNvPr id="6" name="TextBox 5">
            <a:extLst>
              <a:ext uri="{FF2B5EF4-FFF2-40B4-BE49-F238E27FC236}">
                <a16:creationId xmlns:a16="http://schemas.microsoft.com/office/drawing/2014/main" id="{FF425C03-8FF4-C040-A76C-9E622630775F}"/>
              </a:ext>
            </a:extLst>
          </p:cNvPr>
          <p:cNvSpPr txBox="1"/>
          <p:nvPr/>
        </p:nvSpPr>
        <p:spPr>
          <a:xfrm>
            <a:off x="1024128" y="5270827"/>
            <a:ext cx="7565720" cy="1200329"/>
          </a:xfrm>
          <a:prstGeom prst="rect">
            <a:avLst/>
          </a:prstGeom>
          <a:noFill/>
        </p:spPr>
        <p:txBody>
          <a:bodyPr wrap="square" rtlCol="0">
            <a:spAutoFit/>
          </a:bodyPr>
          <a:lstStyle/>
          <a:p>
            <a:r>
              <a:rPr lang="en-US" dirty="0">
                <a:latin typeface="+mj-lt"/>
              </a:rPr>
              <a:t>The data shows us that in general, households that make less than $50,000 or less every year generally are surrounded by restaurants that are on the cheaper side. We see an increase in the average price of restaurants as incomes increase. An interesting thing to note is that no households that earn $125,000+ eat at any place cheaper than a 1.5 rating.</a:t>
            </a:r>
          </a:p>
        </p:txBody>
      </p:sp>
      <p:sp>
        <p:nvSpPr>
          <p:cNvPr id="3" name="TextBox 2">
            <a:extLst>
              <a:ext uri="{FF2B5EF4-FFF2-40B4-BE49-F238E27FC236}">
                <a16:creationId xmlns:a16="http://schemas.microsoft.com/office/drawing/2014/main" id="{FC00140E-023F-DB40-ADBB-A70CCBE5E6E9}"/>
              </a:ext>
            </a:extLst>
          </p:cNvPr>
          <p:cNvSpPr txBox="1"/>
          <p:nvPr/>
        </p:nvSpPr>
        <p:spPr>
          <a:xfrm>
            <a:off x="6858000" y="2287865"/>
            <a:ext cx="3886200" cy="2585323"/>
          </a:xfrm>
          <a:prstGeom prst="rect">
            <a:avLst/>
          </a:prstGeom>
          <a:noFill/>
        </p:spPr>
        <p:txBody>
          <a:bodyPr wrap="square" rtlCol="0">
            <a:spAutoFit/>
          </a:bodyPr>
          <a:lstStyle/>
          <a:p>
            <a:r>
              <a:rPr lang="en-US" dirty="0"/>
              <a:t>Here we have a comparison of Household income (X-axis) compared to Average Price (Y-axis). The household income ranged from $0-$250,000. The database generally ranged restaurants as one dollar sign ($) to four dollar signs ($$$$). Our dataset however, had no restaurants rated three dollar signs($$$) or higher.</a:t>
            </a:r>
          </a:p>
        </p:txBody>
      </p:sp>
    </p:spTree>
    <p:extLst>
      <p:ext uri="{BB962C8B-B14F-4D97-AF65-F5344CB8AC3E}">
        <p14:creationId xmlns:p14="http://schemas.microsoft.com/office/powerpoint/2010/main" val="305608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1334-AF12-4046-8188-3442290016D5}"/>
              </a:ext>
            </a:extLst>
          </p:cNvPr>
          <p:cNvSpPr>
            <a:spLocks noGrp="1"/>
          </p:cNvSpPr>
          <p:nvPr>
            <p:ph type="title"/>
          </p:nvPr>
        </p:nvSpPr>
        <p:spPr/>
        <p:txBody>
          <a:bodyPr/>
          <a:lstStyle/>
          <a:p>
            <a:r>
              <a:rPr lang="en-US" dirty="0"/>
              <a:t>What we </a:t>
            </a:r>
            <a:r>
              <a:rPr lang="en-US" dirty="0" err="1"/>
              <a:t>FouND</a:t>
            </a:r>
            <a:r>
              <a:rPr lang="en-US" dirty="0"/>
              <a:t>: INCOME V. RESTAURANT RATINGS</a:t>
            </a:r>
          </a:p>
        </p:txBody>
      </p:sp>
      <p:pic>
        <p:nvPicPr>
          <p:cNvPr id="5" name="Content Placeholder 4">
            <a:extLst>
              <a:ext uri="{FF2B5EF4-FFF2-40B4-BE49-F238E27FC236}">
                <a16:creationId xmlns:a16="http://schemas.microsoft.com/office/drawing/2014/main" id="{9846E98D-2430-2845-890F-29ACD10157C1}"/>
              </a:ext>
            </a:extLst>
          </p:cNvPr>
          <p:cNvPicPr>
            <a:picLocks noGrp="1" noChangeAspect="1"/>
          </p:cNvPicPr>
          <p:nvPr>
            <p:ph idx="1"/>
          </p:nvPr>
        </p:nvPicPr>
        <p:blipFill>
          <a:blip r:embed="rId3"/>
          <a:stretch>
            <a:fillRect/>
          </a:stretch>
        </p:blipFill>
        <p:spPr>
          <a:xfrm>
            <a:off x="1024128" y="2084832"/>
            <a:ext cx="5486400" cy="3657600"/>
          </a:xfrm>
        </p:spPr>
      </p:pic>
      <p:sp>
        <p:nvSpPr>
          <p:cNvPr id="7" name="TextBox 6">
            <a:extLst>
              <a:ext uri="{FF2B5EF4-FFF2-40B4-BE49-F238E27FC236}">
                <a16:creationId xmlns:a16="http://schemas.microsoft.com/office/drawing/2014/main" id="{F591CEED-0880-7A4F-B8AE-52A8C059753F}"/>
              </a:ext>
            </a:extLst>
          </p:cNvPr>
          <p:cNvSpPr txBox="1"/>
          <p:nvPr/>
        </p:nvSpPr>
        <p:spPr>
          <a:xfrm>
            <a:off x="1024128" y="5742432"/>
            <a:ext cx="7340251" cy="1200329"/>
          </a:xfrm>
          <a:prstGeom prst="rect">
            <a:avLst/>
          </a:prstGeom>
          <a:noFill/>
        </p:spPr>
        <p:txBody>
          <a:bodyPr wrap="square" rtlCol="0">
            <a:spAutoFit/>
          </a:bodyPr>
          <a:lstStyle/>
          <a:p>
            <a:r>
              <a:rPr lang="en-US" dirty="0"/>
              <a:t>Everyone restaurants in these areas seem to have an average rating of 4/5 or higher. This could be mostly due to generous reviewers who don’t want to label a restaurant anything less than a 4. There is one noticeable outlier: The average rating for a Newark zip code is at 3.16/5.</a:t>
            </a:r>
          </a:p>
        </p:txBody>
      </p:sp>
      <p:sp>
        <p:nvSpPr>
          <p:cNvPr id="3" name="TextBox 2">
            <a:extLst>
              <a:ext uri="{FF2B5EF4-FFF2-40B4-BE49-F238E27FC236}">
                <a16:creationId xmlns:a16="http://schemas.microsoft.com/office/drawing/2014/main" id="{A243D0A9-2512-2E47-A738-1701A6B73604}"/>
              </a:ext>
            </a:extLst>
          </p:cNvPr>
          <p:cNvSpPr txBox="1"/>
          <p:nvPr/>
        </p:nvSpPr>
        <p:spPr>
          <a:xfrm>
            <a:off x="6510528" y="2897969"/>
            <a:ext cx="3810000" cy="2031325"/>
          </a:xfrm>
          <a:prstGeom prst="rect">
            <a:avLst/>
          </a:prstGeom>
          <a:noFill/>
        </p:spPr>
        <p:txBody>
          <a:bodyPr wrap="square" rtlCol="0">
            <a:spAutoFit/>
          </a:bodyPr>
          <a:lstStyle/>
          <a:p>
            <a:r>
              <a:rPr lang="en-US" dirty="0"/>
              <a:t>This scatter plot compares Household Income (X-Axis) to Average Restaurant Rating (Y-Axis). Like the scatterplot before, the income is ranged from $0-$250,000. The Average Rating is scaled from 3 to to 4.6 with the maximum rating possible being a 5.</a:t>
            </a:r>
          </a:p>
        </p:txBody>
      </p:sp>
    </p:spTree>
    <p:extLst>
      <p:ext uri="{BB962C8B-B14F-4D97-AF65-F5344CB8AC3E}">
        <p14:creationId xmlns:p14="http://schemas.microsoft.com/office/powerpoint/2010/main" val="896561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4061-EF0F-C74D-859D-BA1C86A602B5}"/>
              </a:ext>
            </a:extLst>
          </p:cNvPr>
          <p:cNvSpPr>
            <a:spLocks noGrp="1"/>
          </p:cNvSpPr>
          <p:nvPr>
            <p:ph type="title"/>
          </p:nvPr>
        </p:nvSpPr>
        <p:spPr/>
        <p:txBody>
          <a:bodyPr/>
          <a:lstStyle/>
          <a:p>
            <a:r>
              <a:rPr lang="en-US" dirty="0"/>
              <a:t>What we Found: Age V. Average price</a:t>
            </a:r>
          </a:p>
        </p:txBody>
      </p:sp>
      <p:pic>
        <p:nvPicPr>
          <p:cNvPr id="5" name="Content Placeholder 4">
            <a:extLst>
              <a:ext uri="{FF2B5EF4-FFF2-40B4-BE49-F238E27FC236}">
                <a16:creationId xmlns:a16="http://schemas.microsoft.com/office/drawing/2014/main" id="{8239FCD4-9939-ED4E-A8B2-0E8505C12B03}"/>
              </a:ext>
            </a:extLst>
          </p:cNvPr>
          <p:cNvPicPr>
            <a:picLocks noGrp="1" noChangeAspect="1"/>
          </p:cNvPicPr>
          <p:nvPr>
            <p:ph idx="1"/>
          </p:nvPr>
        </p:nvPicPr>
        <p:blipFill>
          <a:blip r:embed="rId2"/>
          <a:stretch>
            <a:fillRect/>
          </a:stretch>
        </p:blipFill>
        <p:spPr>
          <a:xfrm>
            <a:off x="1024128" y="1699277"/>
            <a:ext cx="5391912" cy="3594608"/>
          </a:xfrm>
        </p:spPr>
      </p:pic>
      <p:sp>
        <p:nvSpPr>
          <p:cNvPr id="6" name="TextBox 5">
            <a:extLst>
              <a:ext uri="{FF2B5EF4-FFF2-40B4-BE49-F238E27FC236}">
                <a16:creationId xmlns:a16="http://schemas.microsoft.com/office/drawing/2014/main" id="{A409C04B-55EF-E349-9551-85C5230F39C2}"/>
              </a:ext>
            </a:extLst>
          </p:cNvPr>
          <p:cNvSpPr txBox="1"/>
          <p:nvPr/>
        </p:nvSpPr>
        <p:spPr>
          <a:xfrm>
            <a:off x="1024128" y="5241883"/>
            <a:ext cx="7235952" cy="1754326"/>
          </a:xfrm>
          <a:prstGeom prst="rect">
            <a:avLst/>
          </a:prstGeom>
          <a:noFill/>
        </p:spPr>
        <p:txBody>
          <a:bodyPr wrap="square" rtlCol="0">
            <a:spAutoFit/>
          </a:bodyPr>
          <a:lstStyle/>
          <a:p>
            <a:r>
              <a:rPr lang="en-US" dirty="0"/>
              <a:t>This scatterplot displays how average age and average price are correlated. We can see that that 30-37.5 age group generally reside near less expensive restaurants. However, we see it’s clear that after the age 37, the population becomes patrons live closer to higher priced restaurants. There also seems to be a downward trend in terms of price as the 40+ age group gets older</a:t>
            </a:r>
          </a:p>
        </p:txBody>
      </p:sp>
      <p:sp>
        <p:nvSpPr>
          <p:cNvPr id="3" name="TextBox 2">
            <a:extLst>
              <a:ext uri="{FF2B5EF4-FFF2-40B4-BE49-F238E27FC236}">
                <a16:creationId xmlns:a16="http://schemas.microsoft.com/office/drawing/2014/main" id="{9C62B6CD-4C08-2340-95DF-DF76F1303802}"/>
              </a:ext>
            </a:extLst>
          </p:cNvPr>
          <p:cNvSpPr txBox="1"/>
          <p:nvPr/>
        </p:nvSpPr>
        <p:spPr>
          <a:xfrm>
            <a:off x="6416040" y="2321730"/>
            <a:ext cx="4358640" cy="1754326"/>
          </a:xfrm>
          <a:prstGeom prst="rect">
            <a:avLst/>
          </a:prstGeom>
          <a:noFill/>
        </p:spPr>
        <p:txBody>
          <a:bodyPr wrap="square" rtlCol="0">
            <a:spAutoFit/>
          </a:bodyPr>
          <a:lstStyle/>
          <a:p>
            <a:r>
              <a:rPr lang="en-US" dirty="0"/>
              <a:t>This is a comparison between Age (X-Axis) and Average Price (Y-Axis). The Ages were scaled from the ages of 30-50 years old. The average Price were based off the database’s dollar sign rankings, just the same as in Figure 1. </a:t>
            </a:r>
          </a:p>
        </p:txBody>
      </p:sp>
    </p:spTree>
    <p:extLst>
      <p:ext uri="{BB962C8B-B14F-4D97-AF65-F5344CB8AC3E}">
        <p14:creationId xmlns:p14="http://schemas.microsoft.com/office/powerpoint/2010/main" val="286743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24A7-9240-4F4E-80ED-24018D472538}"/>
              </a:ext>
            </a:extLst>
          </p:cNvPr>
          <p:cNvSpPr>
            <a:spLocks noGrp="1"/>
          </p:cNvSpPr>
          <p:nvPr>
            <p:ph type="title"/>
          </p:nvPr>
        </p:nvSpPr>
        <p:spPr/>
        <p:txBody>
          <a:bodyPr/>
          <a:lstStyle/>
          <a:p>
            <a:r>
              <a:rPr lang="en-US" dirty="0"/>
              <a:t>What we Found: Age v. Average Rating</a:t>
            </a:r>
          </a:p>
        </p:txBody>
      </p:sp>
      <p:pic>
        <p:nvPicPr>
          <p:cNvPr id="5" name="Content Placeholder 4">
            <a:extLst>
              <a:ext uri="{FF2B5EF4-FFF2-40B4-BE49-F238E27FC236}">
                <a16:creationId xmlns:a16="http://schemas.microsoft.com/office/drawing/2014/main" id="{5DACCFAC-96BE-644B-B303-5CB60062282D}"/>
              </a:ext>
            </a:extLst>
          </p:cNvPr>
          <p:cNvPicPr>
            <a:picLocks noGrp="1" noChangeAspect="1"/>
          </p:cNvPicPr>
          <p:nvPr>
            <p:ph idx="1"/>
          </p:nvPr>
        </p:nvPicPr>
        <p:blipFill>
          <a:blip r:embed="rId2"/>
          <a:stretch>
            <a:fillRect/>
          </a:stretch>
        </p:blipFill>
        <p:spPr>
          <a:xfrm>
            <a:off x="1024128" y="2084832"/>
            <a:ext cx="5486400" cy="3657600"/>
          </a:xfrm>
        </p:spPr>
      </p:pic>
      <p:sp>
        <p:nvSpPr>
          <p:cNvPr id="6" name="TextBox 5">
            <a:extLst>
              <a:ext uri="{FF2B5EF4-FFF2-40B4-BE49-F238E27FC236}">
                <a16:creationId xmlns:a16="http://schemas.microsoft.com/office/drawing/2014/main" id="{2321A193-89F4-C249-9A3C-AF094B24107B}"/>
              </a:ext>
            </a:extLst>
          </p:cNvPr>
          <p:cNvSpPr txBox="1"/>
          <p:nvPr/>
        </p:nvSpPr>
        <p:spPr>
          <a:xfrm>
            <a:off x="1024128" y="5657671"/>
            <a:ext cx="7102258" cy="1200329"/>
          </a:xfrm>
          <a:prstGeom prst="rect">
            <a:avLst/>
          </a:prstGeom>
          <a:noFill/>
        </p:spPr>
        <p:txBody>
          <a:bodyPr wrap="square" rtlCol="0">
            <a:spAutoFit/>
          </a:bodyPr>
          <a:lstStyle/>
          <a:p>
            <a:r>
              <a:rPr lang="en-US" dirty="0"/>
              <a:t>There doesn’t seem to be any trend between age groups and the quality of restaurants they elect to dine at. Although the data does tell us that zip codes where the average age is 37+ have more higher rated restaurants than those with zip codes with more people in the 30-37 age range. </a:t>
            </a:r>
          </a:p>
        </p:txBody>
      </p:sp>
      <p:sp>
        <p:nvSpPr>
          <p:cNvPr id="3" name="TextBox 2">
            <a:extLst>
              <a:ext uri="{FF2B5EF4-FFF2-40B4-BE49-F238E27FC236}">
                <a16:creationId xmlns:a16="http://schemas.microsoft.com/office/drawing/2014/main" id="{B773E2E6-1B89-7244-AAD0-B57F3C775849}"/>
              </a:ext>
            </a:extLst>
          </p:cNvPr>
          <p:cNvSpPr txBox="1"/>
          <p:nvPr/>
        </p:nvSpPr>
        <p:spPr>
          <a:xfrm>
            <a:off x="6510528" y="3036469"/>
            <a:ext cx="4373880" cy="1754326"/>
          </a:xfrm>
          <a:prstGeom prst="rect">
            <a:avLst/>
          </a:prstGeom>
          <a:noFill/>
        </p:spPr>
        <p:txBody>
          <a:bodyPr wrap="square" rtlCol="0">
            <a:spAutoFit/>
          </a:bodyPr>
          <a:lstStyle/>
          <a:p>
            <a:r>
              <a:rPr lang="en-US" dirty="0"/>
              <a:t>The X-Axis represents the average age of restaurant patrons, scaled from 30 years old to 50 years old. The Y-Axis represents the Average Restaurant Rating, and is measured on a scaled of 1-5, with 5 being the highest possible rating. </a:t>
            </a:r>
          </a:p>
        </p:txBody>
      </p:sp>
    </p:spTree>
    <p:extLst>
      <p:ext uri="{BB962C8B-B14F-4D97-AF65-F5344CB8AC3E}">
        <p14:creationId xmlns:p14="http://schemas.microsoft.com/office/powerpoint/2010/main" val="2082091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1131</TotalTime>
  <Words>1069</Words>
  <Application>Microsoft Macintosh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Tw Cen MT</vt:lpstr>
      <vt:lpstr>Tw Cen MT Condensed</vt:lpstr>
      <vt:lpstr>Wingdings 3</vt:lpstr>
      <vt:lpstr>Integral</vt:lpstr>
      <vt:lpstr>Beyond L&amp;m and cX: Are there other influences on restaurant prices &amp; Ratings?</vt:lpstr>
      <vt:lpstr>The Abstract</vt:lpstr>
      <vt:lpstr>Our Hypotheses</vt:lpstr>
      <vt:lpstr>Correlations we’re hoping to find</vt:lpstr>
      <vt:lpstr>The T-Test</vt:lpstr>
      <vt:lpstr>What we FouND: Income V. RESTAURANT PRICE</vt:lpstr>
      <vt:lpstr>What we FouND: INCOME V. RESTAURANT RATINGS</vt:lpstr>
      <vt:lpstr>What we Found: Age V. Average price</vt:lpstr>
      <vt:lpstr>What we Found: Age v. Average Rating</vt:lpstr>
      <vt:lpstr>What we found: Foreign born v. Average Price</vt:lpstr>
      <vt:lpstr>What we found: Foreign born v. Average rating</vt:lpstr>
      <vt:lpstr>Final Thoughts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Haarris Haque</dc:creator>
  <cp:lastModifiedBy>Haarris Haque</cp:lastModifiedBy>
  <cp:revision>34</cp:revision>
  <dcterms:created xsi:type="dcterms:W3CDTF">2019-06-29T14:20:33Z</dcterms:created>
  <dcterms:modified xsi:type="dcterms:W3CDTF">2019-07-06T13:54:04Z</dcterms:modified>
</cp:coreProperties>
</file>