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Vu" initials="PV" lastIdx="2" clrIdx="0">
    <p:extLst>
      <p:ext uri="{19B8F6BF-5375-455C-9EA6-DF929625EA0E}">
        <p15:presenceInfo xmlns:p15="http://schemas.microsoft.com/office/powerpoint/2012/main" userId="9a5dbc47c5e77912" providerId="Windows Live"/>
      </p:ext>
    </p:extLst>
  </p:cmAuthor>
  <p:cmAuthor id="2" name="Craig Kodish" initials="CK" lastIdx="1" clrIdx="1">
    <p:extLst>
      <p:ext uri="{19B8F6BF-5375-455C-9EA6-DF929625EA0E}">
        <p15:presenceInfo xmlns:p15="http://schemas.microsoft.com/office/powerpoint/2012/main" userId="Craig Kodi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04T09:08:24.906" idx="1">
    <p:pos x="874" y="456"/>
    <p:text>Not sure what you want here Craig</p:text>
    <p:extLst>
      <p:ext uri="{C676402C-5697-4E1C-873F-D02D1690AC5C}">
        <p15:threadingInfo xmlns:p15="http://schemas.microsoft.com/office/powerpoint/2012/main" timeZoneBias="420"/>
      </p:ext>
    </p:extLst>
  </p:cm>
  <p:cm authorId="2" dt="2017-05-05T18:41:19.142" idx="1">
    <p:pos x="874" y="552"/>
    <p:text>I willl insert a screen shot of the shiny app. The prupose of this slide is to reflect on the prompt&gt;Deliverables&gt; "Report and evaluation of trends in the PWIAP program and key metrics to improve. "</p:text>
    <p:extLst>
      <p:ext uri="{C676402C-5697-4E1C-873F-D02D1690AC5C}">
        <p15:threadingInfo xmlns:p15="http://schemas.microsoft.com/office/powerpoint/2012/main" timeZoneBias="42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04T09:08:24.906" idx="1">
    <p:pos x="874" y="456"/>
    <p:text>Not sure what you want here Craig</p:text>
    <p:extLst>
      <p:ext uri="{C676402C-5697-4E1C-873F-D02D1690AC5C}">
        <p15:threadingInfo xmlns:p15="http://schemas.microsoft.com/office/powerpoint/2012/main" timeZoneBias="420"/>
      </p:ext>
    </p:extLst>
  </p:cm>
  <p:cm authorId="2" dt="2017-05-05T18:41:19.142" idx="1">
    <p:pos x="874" y="552"/>
    <p:text>I willl insert a screen shot of the shiny app. The prupose of this slide is to reflect on the prompt&gt;Deliverables&gt; "Report and evaluation of trends in the PWIAP program and key metrics to improve. "</p:text>
    <p:extLst>
      <p:ext uri="{C676402C-5697-4E1C-873F-D02D1690AC5C}">
        <p15:threadingInfo xmlns:p15="http://schemas.microsoft.com/office/powerpoint/2012/main" timeZoneBias="420">
          <p15:parentCm authorId="1" idx="1"/>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7CF19B-D886-49AC-8D84-F5A467891ABA}"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D7213-C967-4078-B43E-4B4B9FCD049B}" type="slidenum">
              <a:rPr lang="en-US" smtClean="0"/>
              <a:t>‹#›</a:t>
            </a:fld>
            <a:endParaRPr lang="en-US"/>
          </a:p>
        </p:txBody>
      </p:sp>
    </p:spTree>
    <p:extLst>
      <p:ext uri="{BB962C8B-B14F-4D97-AF65-F5344CB8AC3E}">
        <p14:creationId xmlns:p14="http://schemas.microsoft.com/office/powerpoint/2010/main" val="119810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7CF19B-D886-49AC-8D84-F5A467891ABA}"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D7213-C967-4078-B43E-4B4B9FCD049B}" type="slidenum">
              <a:rPr lang="en-US" smtClean="0"/>
              <a:t>‹#›</a:t>
            </a:fld>
            <a:endParaRPr lang="en-US"/>
          </a:p>
        </p:txBody>
      </p:sp>
    </p:spTree>
    <p:extLst>
      <p:ext uri="{BB962C8B-B14F-4D97-AF65-F5344CB8AC3E}">
        <p14:creationId xmlns:p14="http://schemas.microsoft.com/office/powerpoint/2010/main" val="4254032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7CF19B-D886-49AC-8D84-F5A467891ABA}"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D7213-C967-4078-B43E-4B4B9FCD049B}" type="slidenum">
              <a:rPr lang="en-US" smtClean="0"/>
              <a:t>‹#›</a:t>
            </a:fld>
            <a:endParaRPr lang="en-US"/>
          </a:p>
        </p:txBody>
      </p:sp>
    </p:spTree>
    <p:extLst>
      <p:ext uri="{BB962C8B-B14F-4D97-AF65-F5344CB8AC3E}">
        <p14:creationId xmlns:p14="http://schemas.microsoft.com/office/powerpoint/2010/main" val="361065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7CF19B-D886-49AC-8D84-F5A467891ABA}"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D7213-C967-4078-B43E-4B4B9FCD049B}" type="slidenum">
              <a:rPr lang="en-US" smtClean="0"/>
              <a:t>‹#›</a:t>
            </a:fld>
            <a:endParaRPr lang="en-US"/>
          </a:p>
        </p:txBody>
      </p:sp>
    </p:spTree>
    <p:extLst>
      <p:ext uri="{BB962C8B-B14F-4D97-AF65-F5344CB8AC3E}">
        <p14:creationId xmlns:p14="http://schemas.microsoft.com/office/powerpoint/2010/main" val="417330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7CF19B-D886-49AC-8D84-F5A467891ABA}"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D7213-C967-4078-B43E-4B4B9FCD049B}" type="slidenum">
              <a:rPr lang="en-US" smtClean="0"/>
              <a:t>‹#›</a:t>
            </a:fld>
            <a:endParaRPr lang="en-US"/>
          </a:p>
        </p:txBody>
      </p:sp>
    </p:spTree>
    <p:extLst>
      <p:ext uri="{BB962C8B-B14F-4D97-AF65-F5344CB8AC3E}">
        <p14:creationId xmlns:p14="http://schemas.microsoft.com/office/powerpoint/2010/main" val="1013985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7CF19B-D886-49AC-8D84-F5A467891ABA}" type="datetimeFigureOut">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D7213-C967-4078-B43E-4B4B9FCD049B}" type="slidenum">
              <a:rPr lang="en-US" smtClean="0"/>
              <a:t>‹#›</a:t>
            </a:fld>
            <a:endParaRPr lang="en-US"/>
          </a:p>
        </p:txBody>
      </p:sp>
    </p:spTree>
    <p:extLst>
      <p:ext uri="{BB962C8B-B14F-4D97-AF65-F5344CB8AC3E}">
        <p14:creationId xmlns:p14="http://schemas.microsoft.com/office/powerpoint/2010/main" val="388330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7CF19B-D886-49AC-8D84-F5A467891ABA}" type="datetimeFigureOut">
              <a:rPr lang="en-US" smtClean="0"/>
              <a:t>5/5/2017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1D7213-C967-4078-B43E-4B4B9FCD049B}" type="slidenum">
              <a:rPr lang="en-US" smtClean="0"/>
              <a:t>‹#›</a:t>
            </a:fld>
            <a:endParaRPr lang="en-US"/>
          </a:p>
        </p:txBody>
      </p:sp>
    </p:spTree>
    <p:extLst>
      <p:ext uri="{BB962C8B-B14F-4D97-AF65-F5344CB8AC3E}">
        <p14:creationId xmlns:p14="http://schemas.microsoft.com/office/powerpoint/2010/main" val="214567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7CF19B-D886-49AC-8D84-F5A467891ABA}" type="datetimeFigureOut">
              <a:rPr lang="en-US" smtClean="0"/>
              <a:t>5/5/2017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1D7213-C967-4078-B43E-4B4B9FCD049B}" type="slidenum">
              <a:rPr lang="en-US" smtClean="0"/>
              <a:t>‹#›</a:t>
            </a:fld>
            <a:endParaRPr lang="en-US"/>
          </a:p>
        </p:txBody>
      </p:sp>
    </p:spTree>
    <p:extLst>
      <p:ext uri="{BB962C8B-B14F-4D97-AF65-F5344CB8AC3E}">
        <p14:creationId xmlns:p14="http://schemas.microsoft.com/office/powerpoint/2010/main" val="422019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CF19B-D886-49AC-8D84-F5A467891ABA}" type="datetimeFigureOut">
              <a:rPr lang="en-US" smtClean="0"/>
              <a:t>5/5/2017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1D7213-C967-4078-B43E-4B4B9FCD049B}" type="slidenum">
              <a:rPr lang="en-US" smtClean="0"/>
              <a:t>‹#›</a:t>
            </a:fld>
            <a:endParaRPr lang="en-US"/>
          </a:p>
        </p:txBody>
      </p:sp>
    </p:spTree>
    <p:extLst>
      <p:ext uri="{BB962C8B-B14F-4D97-AF65-F5344CB8AC3E}">
        <p14:creationId xmlns:p14="http://schemas.microsoft.com/office/powerpoint/2010/main" val="202155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7CF19B-D886-49AC-8D84-F5A467891ABA}" type="datetimeFigureOut">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D7213-C967-4078-B43E-4B4B9FCD049B}" type="slidenum">
              <a:rPr lang="en-US" smtClean="0"/>
              <a:t>‹#›</a:t>
            </a:fld>
            <a:endParaRPr lang="en-US"/>
          </a:p>
        </p:txBody>
      </p:sp>
    </p:spTree>
    <p:extLst>
      <p:ext uri="{BB962C8B-B14F-4D97-AF65-F5344CB8AC3E}">
        <p14:creationId xmlns:p14="http://schemas.microsoft.com/office/powerpoint/2010/main" val="154731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7CF19B-D886-49AC-8D84-F5A467891ABA}" type="datetimeFigureOut">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D7213-C967-4078-B43E-4B4B9FCD049B}" type="slidenum">
              <a:rPr lang="en-US" smtClean="0"/>
              <a:t>‹#›</a:t>
            </a:fld>
            <a:endParaRPr lang="en-US"/>
          </a:p>
        </p:txBody>
      </p:sp>
    </p:spTree>
    <p:extLst>
      <p:ext uri="{BB962C8B-B14F-4D97-AF65-F5344CB8AC3E}">
        <p14:creationId xmlns:p14="http://schemas.microsoft.com/office/powerpoint/2010/main" val="4160466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CF19B-D886-49AC-8D84-F5A467891ABA}" type="datetimeFigureOut">
              <a:rPr lang="en-US" smtClean="0"/>
              <a:t>5/5/2017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D7213-C967-4078-B43E-4B4B9FCD049B}" type="slidenum">
              <a:rPr lang="en-US" smtClean="0"/>
              <a:t>‹#›</a:t>
            </a:fld>
            <a:endParaRPr lang="en-US"/>
          </a:p>
        </p:txBody>
      </p:sp>
    </p:spTree>
    <p:extLst>
      <p:ext uri="{BB962C8B-B14F-4D97-AF65-F5344CB8AC3E}">
        <p14:creationId xmlns:p14="http://schemas.microsoft.com/office/powerpoint/2010/main" val="4137897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zillow.com/research/zhvi-methodology-6032/" TargetMode="External"/><Relationship Id="rId2" Type="http://schemas.openxmlformats.org/officeDocument/2006/relationships/hyperlink" Target="http://files.zillowstatic.com/research/public/Zip/Zip_Zhvi_AllHomes.csv" TargetMode="External"/><Relationship Id="rId1" Type="http://schemas.openxmlformats.org/officeDocument/2006/relationships/slideLayout" Target="../slideLayouts/slideLayout2.xml"/><Relationship Id="rId5" Type="http://schemas.openxmlformats.org/officeDocument/2006/relationships/hyperlink" Target="https://www.zillow.com/research/zillow-rent-index-methodology-2393/" TargetMode="External"/><Relationship Id="rId4" Type="http://schemas.openxmlformats.org/officeDocument/2006/relationships/hyperlink" Target="http://files.zillowstatic.com/research/public/Zip/Zip_Zri_AllHomesPlusMultifamily.csv"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Freeform: Shap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2" name="Freeform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2245808"/>
            <a:ext cx="12192000" cy="2437111"/>
          </a:xfrm>
        </p:spPr>
        <p:txBody>
          <a:bodyPr anchor="ctr">
            <a:normAutofit/>
          </a:bodyPr>
          <a:lstStyle/>
          <a:p>
            <a:r>
              <a:rPr lang="en-US" sz="4800" dirty="0">
                <a:latin typeface="Aleo" panose="020F0502020204030203" pitchFamily="34" charset="0"/>
              </a:rPr>
              <a:t>Public Works Improvements Arts Program: </a:t>
            </a:r>
            <a:br>
              <a:rPr lang="en-US" sz="4800" dirty="0">
                <a:latin typeface="Aleo" panose="020F0502020204030203" pitchFamily="34" charset="0"/>
              </a:rPr>
            </a:br>
            <a:r>
              <a:rPr lang="en-US" sz="4800" dirty="0">
                <a:latin typeface="Aleo" panose="020F0502020204030203" pitchFamily="34" charset="0"/>
              </a:rPr>
              <a:t>Economic &amp; Social Impact </a:t>
            </a:r>
          </a:p>
        </p:txBody>
      </p:sp>
      <p:sp>
        <p:nvSpPr>
          <p:cNvPr id="3" name="Subtitle 2"/>
          <p:cNvSpPr>
            <a:spLocks noGrp="1"/>
          </p:cNvSpPr>
          <p:nvPr>
            <p:ph type="subTitle" idx="1"/>
          </p:nvPr>
        </p:nvSpPr>
        <p:spPr>
          <a:xfrm>
            <a:off x="0" y="4682920"/>
            <a:ext cx="6149721" cy="2175080"/>
          </a:xfrm>
        </p:spPr>
        <p:txBody>
          <a:bodyPr>
            <a:noAutofit/>
          </a:bodyPr>
          <a:lstStyle/>
          <a:p>
            <a:pPr algn="l">
              <a:lnSpc>
                <a:spcPct val="70000"/>
              </a:lnSpc>
            </a:pPr>
            <a:r>
              <a:rPr lang="en-US" dirty="0">
                <a:latin typeface="Aleo" panose="020F0502020204030203" pitchFamily="34" charset="0"/>
              </a:rPr>
              <a:t>By:</a:t>
            </a:r>
          </a:p>
          <a:p>
            <a:pPr algn="l">
              <a:lnSpc>
                <a:spcPct val="70000"/>
              </a:lnSpc>
            </a:pPr>
            <a:r>
              <a:rPr lang="en-US" dirty="0">
                <a:latin typeface="Aleo" panose="020F0502020204030203" pitchFamily="34" charset="0"/>
              </a:rPr>
              <a:t>David </a:t>
            </a:r>
            <a:r>
              <a:rPr lang="en-US" dirty="0" err="1">
                <a:latin typeface="Aleo" panose="020F0502020204030203" pitchFamily="34" charset="0"/>
              </a:rPr>
              <a:t>Eng</a:t>
            </a:r>
            <a:r>
              <a:rPr lang="en-US" dirty="0">
                <a:latin typeface="Aleo" panose="020F0502020204030203" pitchFamily="34" charset="0"/>
              </a:rPr>
              <a:t> </a:t>
            </a:r>
          </a:p>
          <a:p>
            <a:pPr algn="l">
              <a:lnSpc>
                <a:spcPct val="70000"/>
              </a:lnSpc>
            </a:pPr>
            <a:r>
              <a:rPr lang="en-US" dirty="0">
                <a:latin typeface="Aleo" panose="020F0502020204030203" pitchFamily="34" charset="0"/>
              </a:rPr>
              <a:t>Craig Kodish</a:t>
            </a:r>
          </a:p>
          <a:p>
            <a:pPr algn="l">
              <a:lnSpc>
                <a:spcPct val="70000"/>
              </a:lnSpc>
            </a:pPr>
            <a:r>
              <a:rPr lang="en-US" dirty="0">
                <a:latin typeface="Aleo" panose="020F0502020204030203" pitchFamily="34" charset="0"/>
              </a:rPr>
              <a:t>Ryan Moore</a:t>
            </a:r>
          </a:p>
          <a:p>
            <a:pPr algn="l">
              <a:lnSpc>
                <a:spcPct val="70000"/>
              </a:lnSpc>
            </a:pPr>
            <a:r>
              <a:rPr lang="en-US" dirty="0">
                <a:latin typeface="Aleo" panose="020F0502020204030203" pitchFamily="34" charset="0"/>
              </a:rPr>
              <a:t>Stephanie Ngo</a:t>
            </a:r>
          </a:p>
          <a:p>
            <a:pPr algn="l">
              <a:lnSpc>
                <a:spcPct val="70000"/>
              </a:lnSpc>
            </a:pPr>
            <a:r>
              <a:rPr lang="en-US" dirty="0">
                <a:latin typeface="Aleo" panose="020F0502020204030203" pitchFamily="34" charset="0"/>
              </a:rPr>
              <a:t>Paul Vu</a:t>
            </a:r>
          </a:p>
        </p:txBody>
      </p:sp>
    </p:spTree>
    <p:extLst>
      <p:ext uri="{BB962C8B-B14F-4D97-AF65-F5344CB8AC3E}">
        <p14:creationId xmlns:p14="http://schemas.microsoft.com/office/powerpoint/2010/main" val="245487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latin typeface="Aleo" panose="020F0502020204030203" pitchFamily="34" charset="0"/>
              </a:rPr>
              <a:t>Project Overview</a:t>
            </a:r>
          </a:p>
        </p:txBody>
      </p:sp>
      <p:sp>
        <p:nvSpPr>
          <p:cNvPr id="3" name="Content Placeholder 2"/>
          <p:cNvSpPr>
            <a:spLocks noGrp="1"/>
          </p:cNvSpPr>
          <p:nvPr>
            <p:ph idx="1"/>
          </p:nvPr>
        </p:nvSpPr>
        <p:spPr>
          <a:xfrm>
            <a:off x="838201" y="1397977"/>
            <a:ext cx="10515598" cy="4778985"/>
          </a:xfrm>
        </p:spPr>
        <p:txBody>
          <a:bodyPr>
            <a:normAutofit fontScale="85000" lnSpcReduction="20000"/>
          </a:bodyPr>
          <a:lstStyle/>
          <a:p>
            <a:r>
              <a:rPr lang="en-US" sz="2000" dirty="0">
                <a:latin typeface="Aleo" panose="020F0502020204030203" pitchFamily="34" charset="0"/>
              </a:rPr>
              <a:t>Provide data visualization for economic outcome and impact of PWIAP by zip code against three key performance indicators:</a:t>
            </a:r>
          </a:p>
          <a:p>
            <a:pPr marL="914400" lvl="1" indent="-457200">
              <a:buFont typeface="+mj-lt"/>
              <a:buAutoNum type="arabicPeriod"/>
            </a:pPr>
            <a:r>
              <a:rPr lang="en-US" sz="2000" dirty="0">
                <a:latin typeface="Aleo" panose="020F0502020204030203" pitchFamily="34" charset="0"/>
              </a:rPr>
              <a:t>Median Home Price</a:t>
            </a:r>
          </a:p>
          <a:p>
            <a:pPr marL="914400" lvl="2" indent="0">
              <a:buNone/>
            </a:pPr>
            <a:r>
              <a:rPr lang="en-US" dirty="0">
                <a:latin typeface="Aleo" panose="020F0502020204030203" pitchFamily="34" charset="0"/>
                <a:hlinkClick r:id="rId2"/>
              </a:rPr>
              <a:t>http://files.zillowstatic.com/research/public/Zip/Zip_Zhvi_AllHomes.csv</a:t>
            </a:r>
            <a:endParaRPr lang="en-US" dirty="0">
              <a:latin typeface="Aleo" panose="020F0502020204030203" pitchFamily="34" charset="0"/>
            </a:endParaRPr>
          </a:p>
          <a:p>
            <a:pPr marL="1371600" lvl="2" indent="-457200">
              <a:buFont typeface="+mj-lt"/>
              <a:buAutoNum type="alphaLcPeriod"/>
            </a:pPr>
            <a:r>
              <a:rPr lang="en-US" dirty="0">
                <a:latin typeface="Aleo" panose="020F0502020204030203" pitchFamily="34" charset="0"/>
              </a:rPr>
              <a:t>What is ZHVI?</a:t>
            </a:r>
          </a:p>
          <a:p>
            <a:pPr marL="1371600" lvl="3" indent="0">
              <a:buNone/>
            </a:pPr>
            <a:r>
              <a:rPr lang="en-US" dirty="0">
                <a:latin typeface="Aleo" panose="020F0502020204030203" pitchFamily="34" charset="0"/>
              </a:rPr>
              <a:t>Each Zillow Home Value Index (ZHVI) is a time series tracking the monthly median home value in a particular geographical region. In general, each ZHVI time series begins in April 1996. We generate the ZHVI at seven geographic levels: neighborhood, ZIP code, city, congressional district, county, metropolitan area, state and the nation.</a:t>
            </a:r>
          </a:p>
          <a:p>
            <a:pPr marL="1371600" lvl="3" indent="0">
              <a:buNone/>
            </a:pPr>
            <a:r>
              <a:rPr lang="en-US" sz="2000" dirty="0">
                <a:latin typeface="Aleo" panose="020F0502020204030203" pitchFamily="34" charset="0"/>
                <a:hlinkClick r:id="rId3"/>
              </a:rPr>
              <a:t>http://www.zillow.com/research/zhvi-methodology-6032/</a:t>
            </a:r>
            <a:endParaRPr lang="en-US" sz="2000" dirty="0">
              <a:latin typeface="Aleo" panose="020F0502020204030203" pitchFamily="34" charset="0"/>
            </a:endParaRPr>
          </a:p>
          <a:p>
            <a:pPr marL="1371600" lvl="3" indent="0">
              <a:buNone/>
            </a:pPr>
            <a:endParaRPr lang="en-US" sz="2000" dirty="0">
              <a:latin typeface="Aleo" panose="020F0502020204030203" pitchFamily="34" charset="0"/>
            </a:endParaRPr>
          </a:p>
          <a:p>
            <a:pPr marL="914400" lvl="1" indent="-457200">
              <a:buFont typeface="+mj-lt"/>
              <a:buAutoNum type="arabicPeriod"/>
            </a:pPr>
            <a:r>
              <a:rPr lang="en-US" sz="2000" dirty="0">
                <a:latin typeface="Aleo" panose="020F0502020204030203" pitchFamily="34" charset="0"/>
              </a:rPr>
              <a:t>Average Rent Price</a:t>
            </a:r>
          </a:p>
          <a:p>
            <a:pPr marL="914400" lvl="2" indent="0">
              <a:buNone/>
            </a:pPr>
            <a:r>
              <a:rPr lang="en-US" dirty="0">
                <a:latin typeface="Aleo" panose="020F0502020204030203" pitchFamily="34" charset="0"/>
                <a:hlinkClick r:id="rId4"/>
              </a:rPr>
              <a:t>http://files.zillowstatic.com/research/public/Zip/Zip_Zri_AllHomesPlusMultifamily.csv</a:t>
            </a:r>
            <a:endParaRPr lang="en-US" dirty="0">
              <a:latin typeface="Aleo" panose="020F0502020204030203" pitchFamily="34" charset="0"/>
              <a:hlinkClick r:id="rId5"/>
            </a:endParaRPr>
          </a:p>
          <a:p>
            <a:pPr marL="1371600" lvl="2" indent="-457200">
              <a:buFont typeface="+mj-lt"/>
              <a:buAutoNum type="alphaLcPeriod"/>
            </a:pPr>
            <a:r>
              <a:rPr lang="en-US" dirty="0">
                <a:latin typeface="Aleo" panose="020F0502020204030203" pitchFamily="34" charset="0"/>
              </a:rPr>
              <a:t>What is ZRI?</a:t>
            </a:r>
          </a:p>
          <a:p>
            <a:pPr marL="1371600" lvl="3" indent="0">
              <a:buNone/>
            </a:pPr>
            <a:r>
              <a:rPr lang="en-US" dirty="0">
                <a:latin typeface="Aleo" panose="020F0502020204030203" pitchFamily="34" charset="0"/>
              </a:rPr>
              <a:t>Similar to the ZHVI, Zillow Rent Index (ZRI) was created to track the monthly median rent in particular geographical regions. Like the ZHVI, Zillow sought to create an index for rents that is unaffected by the mix of homes for rent at any particular time.</a:t>
            </a:r>
            <a:endParaRPr lang="en-US" dirty="0">
              <a:latin typeface="Aleo" panose="020F0502020204030203" pitchFamily="34" charset="0"/>
              <a:hlinkClick r:id="rId5"/>
            </a:endParaRPr>
          </a:p>
          <a:p>
            <a:pPr marL="1371600" lvl="3" indent="0">
              <a:buNone/>
            </a:pPr>
            <a:r>
              <a:rPr lang="en-US" dirty="0">
                <a:latin typeface="Aleo" panose="020F0502020204030203" pitchFamily="34" charset="0"/>
                <a:hlinkClick r:id="rId5"/>
              </a:rPr>
              <a:t>https://www.zillow.com/research/zillow-rent-index-methodology-2393/</a:t>
            </a:r>
            <a:endParaRPr lang="en-US" dirty="0">
              <a:latin typeface="Aleo" panose="020F0502020204030203" pitchFamily="34" charset="0"/>
            </a:endParaRPr>
          </a:p>
          <a:p>
            <a:pPr marL="914400" lvl="2" indent="0">
              <a:buNone/>
            </a:pPr>
            <a:endParaRPr lang="en-US" dirty="0">
              <a:latin typeface="Aleo" panose="020F0502020204030203" pitchFamily="34" charset="0"/>
            </a:endParaRPr>
          </a:p>
          <a:p>
            <a:pPr marL="914400" lvl="1" indent="-457200">
              <a:buFont typeface="+mj-lt"/>
              <a:buAutoNum type="arabicPeriod"/>
            </a:pPr>
            <a:r>
              <a:rPr lang="en-US" sz="2000" dirty="0">
                <a:latin typeface="Aleo" panose="020F0502020204030203" pitchFamily="34" charset="0"/>
              </a:rPr>
              <a:t>Crime Rate</a:t>
            </a:r>
          </a:p>
        </p:txBody>
      </p:sp>
    </p:spTree>
    <p:extLst>
      <p:ext uri="{BB962C8B-B14F-4D97-AF65-F5344CB8AC3E}">
        <p14:creationId xmlns:p14="http://schemas.microsoft.com/office/powerpoint/2010/main" val="26595046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Freeform: Shap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p:cNvPicPr>
            <a:picLocks noGrp="1" noChangeAspect="1"/>
          </p:cNvPicPr>
          <p:nvPr>
            <p:ph idx="1"/>
          </p:nvPr>
        </p:nvPicPr>
        <p:blipFill>
          <a:blip r:embed="rId2"/>
          <a:stretch>
            <a:fillRect/>
          </a:stretch>
        </p:blipFill>
        <p:spPr>
          <a:xfrm>
            <a:off x="5585254" y="2447998"/>
            <a:ext cx="6606746" cy="441000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16" name="Freeform: Shap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5340605" cy="1146176"/>
          </a:xfrm>
        </p:spPr>
        <p:txBody>
          <a:bodyPr vert="horz" lIns="91440" tIns="45720" rIns="91440" bIns="45720" rtlCol="0" anchor="ctr">
            <a:normAutofit/>
          </a:bodyPr>
          <a:lstStyle/>
          <a:p>
            <a:pPr>
              <a:lnSpc>
                <a:spcPct val="80000"/>
              </a:lnSpc>
            </a:pPr>
            <a:r>
              <a:rPr lang="en-US" sz="4100" kern="1200" dirty="0">
                <a:solidFill>
                  <a:schemeClr val="tx1"/>
                </a:solidFill>
                <a:latin typeface="Aleo" panose="020F0502020204030203" pitchFamily="34" charset="0"/>
              </a:rPr>
              <a:t>KPI 1: </a:t>
            </a:r>
            <a:br>
              <a:rPr lang="en-US" sz="4100" kern="1200" dirty="0">
                <a:solidFill>
                  <a:schemeClr val="tx1"/>
                </a:solidFill>
                <a:latin typeface="Aleo" panose="020F0502020204030203" pitchFamily="34" charset="0"/>
              </a:rPr>
            </a:br>
            <a:r>
              <a:rPr lang="en-US" sz="4100" kern="1200" dirty="0">
                <a:solidFill>
                  <a:schemeClr val="tx1"/>
                </a:solidFill>
                <a:latin typeface="Aleo" panose="020F0502020204030203" pitchFamily="34" charset="0"/>
              </a:rPr>
              <a:t>Median Home Price</a:t>
            </a:r>
          </a:p>
        </p:txBody>
      </p:sp>
      <p:sp>
        <p:nvSpPr>
          <p:cNvPr id="4" name="Text Placeholder 3"/>
          <p:cNvSpPr>
            <a:spLocks noGrp="1"/>
          </p:cNvSpPr>
          <p:nvPr>
            <p:ph type="body" sz="half" idx="2"/>
          </p:nvPr>
        </p:nvSpPr>
        <p:spPr>
          <a:xfrm>
            <a:off x="838200" y="2173288"/>
            <a:ext cx="3603171" cy="3639684"/>
          </a:xfrm>
        </p:spPr>
        <p:txBody>
          <a:bodyPr vert="horz" lIns="91440" tIns="45720" rIns="91440" bIns="45720" rtlCol="0" anchor="ctr">
            <a:normAutofit/>
          </a:bodyPr>
          <a:lstStyle/>
          <a:p>
            <a:pPr indent="-228600">
              <a:buFont typeface="Arial" panose="020B0604020202020204" pitchFamily="34" charset="0"/>
              <a:buChar char="•"/>
            </a:pPr>
            <a:r>
              <a:rPr lang="en-US" sz="2000" dirty="0">
                <a:solidFill>
                  <a:schemeClr val="bg1"/>
                </a:solidFill>
                <a:latin typeface="Aleo" panose="020F0502020204030203" pitchFamily="34" charset="0"/>
              </a:rPr>
              <a:t>Input: </a:t>
            </a:r>
          </a:p>
          <a:p>
            <a:pPr marL="742950" lvl="1" indent="-228600">
              <a:buFont typeface="Arial" panose="020B0604020202020204" pitchFamily="34" charset="0"/>
              <a:buChar char="•"/>
            </a:pPr>
            <a:r>
              <a:rPr lang="en-US" sz="2000" dirty="0">
                <a:solidFill>
                  <a:schemeClr val="bg1"/>
                </a:solidFill>
                <a:latin typeface="Aleo" panose="020F0502020204030203" pitchFamily="34" charset="0"/>
              </a:rPr>
              <a:t>ZHVI</a:t>
            </a:r>
          </a:p>
          <a:p>
            <a:pPr marL="742950" lvl="1" indent="-228600">
              <a:buFont typeface="Arial" panose="020B0604020202020204" pitchFamily="34" charset="0"/>
              <a:buChar char="•"/>
            </a:pPr>
            <a:r>
              <a:rPr lang="en-US" sz="2000" dirty="0">
                <a:solidFill>
                  <a:schemeClr val="bg1"/>
                </a:solidFill>
                <a:latin typeface="Aleo" panose="020F0502020204030203" pitchFamily="34" charset="0"/>
              </a:rPr>
              <a:t>Years</a:t>
            </a:r>
          </a:p>
          <a:p>
            <a:pPr marL="742950" lvl="1" indent="-228600">
              <a:buFont typeface="Arial" panose="020B0604020202020204" pitchFamily="34" charset="0"/>
              <a:buChar char="•"/>
            </a:pPr>
            <a:r>
              <a:rPr lang="en-US" sz="2000" dirty="0">
                <a:solidFill>
                  <a:schemeClr val="bg1"/>
                </a:solidFill>
                <a:latin typeface="Aleo" panose="020F0502020204030203" pitchFamily="34" charset="0"/>
              </a:rPr>
              <a:t>Zip code</a:t>
            </a:r>
          </a:p>
          <a:p>
            <a:pPr indent="-228600">
              <a:buFont typeface="Arial" panose="020B0604020202020204" pitchFamily="34" charset="0"/>
              <a:buChar char="•"/>
            </a:pPr>
            <a:r>
              <a:rPr lang="en-US" sz="2000" dirty="0">
                <a:solidFill>
                  <a:schemeClr val="bg1"/>
                </a:solidFill>
                <a:latin typeface="Aleo" panose="020F0502020204030203" pitchFamily="34" charset="0"/>
              </a:rPr>
              <a:t>Output:</a:t>
            </a:r>
          </a:p>
          <a:p>
            <a:pPr marL="742950" lvl="1" indent="-228600">
              <a:buFont typeface="Arial" panose="020B0604020202020204" pitchFamily="34" charset="0"/>
              <a:buChar char="•"/>
            </a:pPr>
            <a:r>
              <a:rPr lang="en-US" sz="2000" dirty="0">
                <a:solidFill>
                  <a:schemeClr val="bg1"/>
                </a:solidFill>
                <a:latin typeface="Aleo" panose="020F0502020204030203" pitchFamily="34" charset="0"/>
              </a:rPr>
              <a:t>Y-axis: ZHVI</a:t>
            </a:r>
          </a:p>
          <a:p>
            <a:pPr marL="742950" lvl="1" indent="-228600">
              <a:buFont typeface="Arial" panose="020B0604020202020204" pitchFamily="34" charset="0"/>
              <a:buChar char="•"/>
            </a:pPr>
            <a:r>
              <a:rPr lang="en-US" sz="2000" dirty="0">
                <a:solidFill>
                  <a:schemeClr val="bg1"/>
                </a:solidFill>
                <a:latin typeface="Aleo" panose="020F0502020204030203" pitchFamily="34" charset="0"/>
              </a:rPr>
              <a:t>X-Axis: Years</a:t>
            </a:r>
          </a:p>
        </p:txBody>
      </p:sp>
    </p:spTree>
    <p:extLst>
      <p:ext uri="{BB962C8B-B14F-4D97-AF65-F5344CB8AC3E}">
        <p14:creationId xmlns:p14="http://schemas.microsoft.com/office/powerpoint/2010/main" val="18165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3" name="Freeform: Shap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p:cNvPicPr>
            <a:picLocks noGrp="1" noChangeAspect="1"/>
          </p:cNvPicPr>
          <p:nvPr>
            <p:ph idx="1"/>
          </p:nvPr>
        </p:nvPicPr>
        <p:blipFill>
          <a:blip r:embed="rId2"/>
          <a:stretch>
            <a:fillRect/>
          </a:stretch>
        </p:blipFill>
        <p:spPr>
          <a:xfrm>
            <a:off x="5548098" y="2579500"/>
            <a:ext cx="6433835" cy="4278500"/>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17" name="Freeform: Shap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5340605" cy="1146176"/>
          </a:xfrm>
        </p:spPr>
        <p:txBody>
          <a:bodyPr vert="horz" lIns="91440" tIns="45720" rIns="91440" bIns="45720" rtlCol="0" anchor="ctr">
            <a:normAutofit/>
          </a:bodyPr>
          <a:lstStyle/>
          <a:p>
            <a:pPr>
              <a:lnSpc>
                <a:spcPct val="80000"/>
              </a:lnSpc>
            </a:pPr>
            <a:r>
              <a:rPr lang="en-US" sz="4100" kern="1200" dirty="0">
                <a:solidFill>
                  <a:schemeClr val="tx1"/>
                </a:solidFill>
                <a:latin typeface="Aleo" panose="020F0502020204030203" pitchFamily="34" charset="0"/>
              </a:rPr>
              <a:t>KPI 2: </a:t>
            </a:r>
            <a:br>
              <a:rPr lang="en-US" sz="4100" kern="1200" dirty="0">
                <a:solidFill>
                  <a:schemeClr val="tx1"/>
                </a:solidFill>
                <a:latin typeface="Aleo" panose="020F0502020204030203" pitchFamily="34" charset="0"/>
              </a:rPr>
            </a:br>
            <a:r>
              <a:rPr lang="en-US" sz="4100" kern="1200" dirty="0">
                <a:solidFill>
                  <a:schemeClr val="tx1"/>
                </a:solidFill>
                <a:latin typeface="Aleo" panose="020F0502020204030203" pitchFamily="34" charset="0"/>
              </a:rPr>
              <a:t>Average Rent Price</a:t>
            </a:r>
          </a:p>
        </p:txBody>
      </p:sp>
      <p:sp>
        <p:nvSpPr>
          <p:cNvPr id="4" name="Text Placeholder 3"/>
          <p:cNvSpPr>
            <a:spLocks noGrp="1"/>
          </p:cNvSpPr>
          <p:nvPr>
            <p:ph type="body" sz="half" idx="2"/>
          </p:nvPr>
        </p:nvSpPr>
        <p:spPr>
          <a:xfrm>
            <a:off x="838200" y="2173288"/>
            <a:ext cx="3603171" cy="3639684"/>
          </a:xfrm>
        </p:spPr>
        <p:txBody>
          <a:bodyPr vert="horz" lIns="91440" tIns="45720" rIns="91440" bIns="45720" rtlCol="0" anchor="ctr">
            <a:normAutofit/>
          </a:bodyPr>
          <a:lstStyle/>
          <a:p>
            <a:r>
              <a:rPr lang="en-US" sz="2000" dirty="0">
                <a:solidFill>
                  <a:schemeClr val="bg1"/>
                </a:solidFill>
                <a:latin typeface="Aleo" panose="020F0502020204030203" pitchFamily="34" charset="0"/>
              </a:rPr>
              <a:t>Inputs: Zillow Median Rent</a:t>
            </a:r>
          </a:p>
          <a:p>
            <a:pPr marL="742950" lvl="1" indent="-228600">
              <a:buFont typeface="Arial" panose="020B0604020202020204" pitchFamily="34" charset="0"/>
              <a:buChar char="•"/>
            </a:pPr>
            <a:r>
              <a:rPr lang="en-US" sz="1800" dirty="0">
                <a:solidFill>
                  <a:schemeClr val="bg1"/>
                </a:solidFill>
                <a:latin typeface="Aleo" panose="020F0502020204030203" pitchFamily="34" charset="0"/>
              </a:rPr>
              <a:t>ZRI</a:t>
            </a:r>
          </a:p>
          <a:p>
            <a:pPr marL="742950" lvl="1" indent="-228600">
              <a:buFont typeface="Arial" panose="020B0604020202020204" pitchFamily="34" charset="0"/>
              <a:buChar char="•"/>
            </a:pPr>
            <a:r>
              <a:rPr lang="en-US" sz="1800" dirty="0">
                <a:solidFill>
                  <a:schemeClr val="bg1"/>
                </a:solidFill>
                <a:latin typeface="Aleo" panose="020F0502020204030203" pitchFamily="34" charset="0"/>
              </a:rPr>
              <a:t>Zip code</a:t>
            </a:r>
          </a:p>
          <a:p>
            <a:pPr marL="742950" lvl="1" indent="-228600">
              <a:buFont typeface="Arial" panose="020B0604020202020204" pitchFamily="34" charset="0"/>
              <a:buChar char="•"/>
            </a:pPr>
            <a:r>
              <a:rPr lang="en-US" sz="1800" dirty="0">
                <a:solidFill>
                  <a:schemeClr val="bg1"/>
                </a:solidFill>
                <a:latin typeface="Aleo" panose="020F0502020204030203" pitchFamily="34" charset="0"/>
              </a:rPr>
              <a:t>Years</a:t>
            </a:r>
          </a:p>
          <a:p>
            <a:r>
              <a:rPr lang="en-US" sz="2000" dirty="0">
                <a:solidFill>
                  <a:schemeClr val="bg1"/>
                </a:solidFill>
                <a:latin typeface="Aleo" panose="020F0502020204030203" pitchFamily="34" charset="0"/>
              </a:rPr>
              <a:t>Output:</a:t>
            </a:r>
          </a:p>
          <a:p>
            <a:pPr marL="742950" lvl="1" indent="-228600">
              <a:buFont typeface="Arial" panose="020B0604020202020204" pitchFamily="34" charset="0"/>
              <a:buChar char="•"/>
            </a:pPr>
            <a:r>
              <a:rPr lang="en-US" sz="1800" dirty="0">
                <a:solidFill>
                  <a:schemeClr val="bg1"/>
                </a:solidFill>
                <a:latin typeface="Aleo" panose="020F0502020204030203" pitchFamily="34" charset="0"/>
              </a:rPr>
              <a:t>Y-Axis: ZRI</a:t>
            </a:r>
          </a:p>
          <a:p>
            <a:pPr marL="742950" lvl="1" indent="-228600">
              <a:buFont typeface="Arial" panose="020B0604020202020204" pitchFamily="34" charset="0"/>
              <a:buChar char="•"/>
            </a:pPr>
            <a:r>
              <a:rPr lang="en-US" sz="1800" dirty="0">
                <a:solidFill>
                  <a:schemeClr val="bg1"/>
                </a:solidFill>
                <a:latin typeface="Aleo" panose="020F0502020204030203" pitchFamily="34" charset="0"/>
              </a:rPr>
              <a:t>X-Axis: Years</a:t>
            </a:r>
          </a:p>
        </p:txBody>
      </p:sp>
    </p:spTree>
    <p:extLst>
      <p:ext uri="{BB962C8B-B14F-4D97-AF65-F5344CB8AC3E}">
        <p14:creationId xmlns:p14="http://schemas.microsoft.com/office/powerpoint/2010/main" val="162061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8" name="Freeform: Shap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5340605" cy="1146176"/>
          </a:xfrm>
        </p:spPr>
        <p:txBody>
          <a:bodyPr vert="horz" lIns="91440" tIns="45720" rIns="91440" bIns="45720" rtlCol="0" anchor="ctr">
            <a:normAutofit/>
          </a:bodyPr>
          <a:lstStyle/>
          <a:p>
            <a:pPr>
              <a:lnSpc>
                <a:spcPct val="80000"/>
              </a:lnSpc>
            </a:pPr>
            <a:r>
              <a:rPr lang="en-US" sz="4100" kern="1200" dirty="0">
                <a:solidFill>
                  <a:schemeClr val="tx1"/>
                </a:solidFill>
                <a:latin typeface="Aleo" panose="020F0502020204030203" pitchFamily="34" charset="0"/>
              </a:rPr>
              <a:t>KPI 3: </a:t>
            </a:r>
            <a:br>
              <a:rPr lang="en-US" sz="4100" kern="1200" dirty="0">
                <a:solidFill>
                  <a:schemeClr val="tx1"/>
                </a:solidFill>
                <a:latin typeface="Aleo" panose="020F0502020204030203" pitchFamily="34" charset="0"/>
              </a:rPr>
            </a:br>
            <a:r>
              <a:rPr lang="en-US" sz="4100" kern="1200" dirty="0">
                <a:solidFill>
                  <a:schemeClr val="tx1"/>
                </a:solidFill>
                <a:latin typeface="Aleo" panose="020F0502020204030203" pitchFamily="34" charset="0"/>
              </a:rPr>
              <a:t>Local Crime Rate</a:t>
            </a:r>
          </a:p>
        </p:txBody>
      </p:sp>
      <p:sp>
        <p:nvSpPr>
          <p:cNvPr id="4" name="Text Placeholder 3"/>
          <p:cNvSpPr>
            <a:spLocks noGrp="1"/>
          </p:cNvSpPr>
          <p:nvPr>
            <p:ph type="body" sz="half" idx="2"/>
          </p:nvPr>
        </p:nvSpPr>
        <p:spPr>
          <a:xfrm>
            <a:off x="838200" y="2173288"/>
            <a:ext cx="3603171" cy="3639684"/>
          </a:xfrm>
        </p:spPr>
        <p:txBody>
          <a:bodyPr vert="horz" lIns="91440" tIns="45720" rIns="91440" bIns="45720" rtlCol="0" anchor="ctr">
            <a:normAutofit/>
          </a:bodyPr>
          <a:lstStyle/>
          <a:p>
            <a:r>
              <a:rPr lang="en-US" sz="2000" dirty="0">
                <a:solidFill>
                  <a:schemeClr val="bg1"/>
                </a:solidFill>
                <a:latin typeface="Aleo" panose="020F0502020204030203" pitchFamily="34" charset="0"/>
              </a:rPr>
              <a:t>Inputs:</a:t>
            </a:r>
          </a:p>
          <a:p>
            <a:pPr marL="228600" indent="-457200">
              <a:buFont typeface="Arial" panose="020B0604020202020204" pitchFamily="34" charset="0"/>
              <a:buChar char="•"/>
            </a:pPr>
            <a:r>
              <a:rPr lang="en-US" sz="1800" dirty="0">
                <a:solidFill>
                  <a:schemeClr val="bg1"/>
                </a:solidFill>
                <a:latin typeface="Aleo" panose="020F0502020204030203" pitchFamily="34" charset="0"/>
              </a:rPr>
              <a:t>Year</a:t>
            </a:r>
          </a:p>
          <a:p>
            <a:pPr marL="228600" indent="-457200">
              <a:buFont typeface="Arial" panose="020B0604020202020204" pitchFamily="34" charset="0"/>
              <a:buChar char="•"/>
            </a:pPr>
            <a:r>
              <a:rPr lang="en-US" sz="1800" dirty="0">
                <a:solidFill>
                  <a:schemeClr val="bg1"/>
                </a:solidFill>
                <a:latin typeface="Aleo" panose="020F0502020204030203" pitchFamily="34" charset="0"/>
              </a:rPr>
              <a:t>Zip Code</a:t>
            </a:r>
          </a:p>
          <a:p>
            <a:endParaRPr lang="en-US" sz="1800" dirty="0">
              <a:solidFill>
                <a:schemeClr val="bg1"/>
              </a:solidFill>
              <a:latin typeface="Aleo" panose="020F0502020204030203" pitchFamily="34" charset="0"/>
            </a:endParaRPr>
          </a:p>
          <a:p>
            <a:r>
              <a:rPr lang="en-US" sz="2000" dirty="0">
                <a:solidFill>
                  <a:schemeClr val="bg1"/>
                </a:solidFill>
                <a:latin typeface="Aleo" panose="020F0502020204030203" pitchFamily="34" charset="0"/>
              </a:rPr>
              <a:t>Output:</a:t>
            </a:r>
          </a:p>
          <a:p>
            <a:pPr marL="457200" indent="-457200">
              <a:buFont typeface="Arial" panose="020B0604020202020204" pitchFamily="34" charset="0"/>
              <a:buChar char="•"/>
            </a:pPr>
            <a:r>
              <a:rPr lang="en-US" sz="1800" dirty="0">
                <a:solidFill>
                  <a:schemeClr val="bg1"/>
                </a:solidFill>
                <a:latin typeface="Aleo" panose="020F0502020204030203" pitchFamily="34" charset="0"/>
              </a:rPr>
              <a:t>Y-Axis: Number of Incidents</a:t>
            </a:r>
          </a:p>
          <a:p>
            <a:pPr marL="457200" indent="-457200">
              <a:buFont typeface="Arial" panose="020B0604020202020204" pitchFamily="34" charset="0"/>
              <a:buChar char="•"/>
            </a:pPr>
            <a:r>
              <a:rPr lang="en-US" sz="1800" dirty="0">
                <a:solidFill>
                  <a:schemeClr val="bg1"/>
                </a:solidFill>
                <a:latin typeface="Aleo" panose="020F0502020204030203" pitchFamily="34" charset="0"/>
              </a:rPr>
              <a:t>X-Axis: Years</a:t>
            </a:r>
          </a:p>
        </p:txBody>
      </p:sp>
      <p:pic>
        <p:nvPicPr>
          <p:cNvPr id="14" name="Picture 13"/>
          <p:cNvPicPr>
            <a:picLocks noChangeAspect="1"/>
          </p:cNvPicPr>
          <p:nvPr/>
        </p:nvPicPr>
        <p:blipFill>
          <a:blip r:embed="rId2"/>
          <a:stretch>
            <a:fillRect/>
          </a:stretch>
        </p:blipFill>
        <p:spPr>
          <a:xfrm>
            <a:off x="5545741" y="2590800"/>
            <a:ext cx="6646258" cy="4267200"/>
          </a:xfrm>
          <a:prstGeom prst="rect">
            <a:avLst/>
          </a:prstGeom>
        </p:spPr>
      </p:pic>
    </p:spTree>
    <p:extLst>
      <p:ext uri="{BB962C8B-B14F-4D97-AF65-F5344CB8AC3E}">
        <p14:creationId xmlns:p14="http://schemas.microsoft.com/office/powerpoint/2010/main" val="4083724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8" name="Freeform: Shap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5340605" cy="1146176"/>
          </a:xfrm>
        </p:spPr>
        <p:txBody>
          <a:bodyPr vert="horz" lIns="91440" tIns="45720" rIns="91440" bIns="45720" rtlCol="0" anchor="ctr">
            <a:normAutofit fontScale="90000"/>
          </a:bodyPr>
          <a:lstStyle/>
          <a:p>
            <a:pPr>
              <a:lnSpc>
                <a:spcPct val="80000"/>
              </a:lnSpc>
            </a:pPr>
            <a:r>
              <a:rPr lang="en-US" sz="4100" kern="1200" dirty="0">
                <a:solidFill>
                  <a:schemeClr val="tx1"/>
                </a:solidFill>
                <a:latin typeface="Aleo" panose="020F0502020204030203" pitchFamily="34" charset="0"/>
              </a:rPr>
              <a:t>KPI 4: </a:t>
            </a:r>
            <a:br>
              <a:rPr lang="en-US" sz="4100" kern="1200" dirty="0">
                <a:solidFill>
                  <a:schemeClr val="tx1"/>
                </a:solidFill>
                <a:latin typeface="Aleo" panose="020F0502020204030203" pitchFamily="34" charset="0"/>
              </a:rPr>
            </a:br>
            <a:r>
              <a:rPr lang="en-US" sz="4100" kern="1200" dirty="0">
                <a:solidFill>
                  <a:schemeClr val="tx1"/>
                </a:solidFill>
                <a:latin typeface="Aleo" panose="020F0502020204030203" pitchFamily="34" charset="0"/>
              </a:rPr>
              <a:t>Crime Rate Percentage of LA</a:t>
            </a:r>
          </a:p>
        </p:txBody>
      </p:sp>
      <p:sp>
        <p:nvSpPr>
          <p:cNvPr id="4" name="Text Placeholder 3"/>
          <p:cNvSpPr>
            <a:spLocks noGrp="1"/>
          </p:cNvSpPr>
          <p:nvPr>
            <p:ph type="body" sz="half" idx="2"/>
          </p:nvPr>
        </p:nvSpPr>
        <p:spPr>
          <a:xfrm>
            <a:off x="838200" y="2173288"/>
            <a:ext cx="3603171" cy="3639684"/>
          </a:xfrm>
        </p:spPr>
        <p:txBody>
          <a:bodyPr vert="horz" lIns="91440" tIns="45720" rIns="91440" bIns="45720" rtlCol="0" anchor="ctr">
            <a:noAutofit/>
          </a:bodyPr>
          <a:lstStyle/>
          <a:p>
            <a:r>
              <a:rPr lang="en-US" sz="2000" dirty="0">
                <a:solidFill>
                  <a:schemeClr val="bg1"/>
                </a:solidFill>
                <a:latin typeface="Aleo" panose="020F0502020204030203" pitchFamily="34" charset="0"/>
              </a:rPr>
              <a:t>Inputs:</a:t>
            </a:r>
          </a:p>
          <a:p>
            <a:pPr lvl="1" indent="-228600">
              <a:buFont typeface="Arial" panose="020B0604020202020204" pitchFamily="34" charset="0"/>
              <a:buChar char="•"/>
            </a:pPr>
            <a:r>
              <a:rPr lang="en-US" sz="1800" dirty="0">
                <a:solidFill>
                  <a:schemeClr val="bg1"/>
                </a:solidFill>
                <a:latin typeface="Aleo" panose="020F0502020204030203" pitchFamily="34" charset="0"/>
              </a:rPr>
              <a:t>Year</a:t>
            </a:r>
          </a:p>
          <a:p>
            <a:pPr lvl="1" indent="-228600">
              <a:buFont typeface="Arial" panose="020B0604020202020204" pitchFamily="34" charset="0"/>
              <a:buChar char="•"/>
            </a:pPr>
            <a:r>
              <a:rPr lang="en-US" sz="1800" dirty="0">
                <a:solidFill>
                  <a:schemeClr val="bg1"/>
                </a:solidFill>
                <a:latin typeface="Aleo" panose="020F0502020204030203" pitchFamily="34" charset="0"/>
              </a:rPr>
              <a:t>Zip Code</a:t>
            </a:r>
          </a:p>
          <a:p>
            <a:pPr lvl="1" indent="-228600">
              <a:buFont typeface="Arial" panose="020B0604020202020204" pitchFamily="34" charset="0"/>
              <a:buChar char="•"/>
            </a:pPr>
            <a:r>
              <a:rPr lang="en-US" sz="1800" dirty="0">
                <a:solidFill>
                  <a:schemeClr val="bg1"/>
                </a:solidFill>
                <a:latin typeface="Aleo" panose="020F0502020204030203" pitchFamily="34" charset="0"/>
              </a:rPr>
              <a:t>Criminal Incidents</a:t>
            </a:r>
          </a:p>
          <a:p>
            <a:pPr marL="228600" lvl="1"/>
            <a:endParaRPr lang="en-US" sz="1800" dirty="0">
              <a:solidFill>
                <a:schemeClr val="bg1"/>
              </a:solidFill>
              <a:latin typeface="Aleo" panose="020F0502020204030203" pitchFamily="34" charset="0"/>
            </a:endParaRPr>
          </a:p>
          <a:p>
            <a:r>
              <a:rPr lang="en-US" sz="2000" dirty="0">
                <a:solidFill>
                  <a:schemeClr val="bg1"/>
                </a:solidFill>
                <a:latin typeface="Aleo" panose="020F0502020204030203" pitchFamily="34" charset="0"/>
              </a:rPr>
              <a:t>Output:</a:t>
            </a:r>
          </a:p>
          <a:p>
            <a:pPr marL="285750" indent="-228600">
              <a:buFont typeface="Arial" panose="020B0604020202020204" pitchFamily="34" charset="0"/>
              <a:buChar char="•"/>
            </a:pPr>
            <a:r>
              <a:rPr lang="en-US" sz="1800" dirty="0">
                <a:solidFill>
                  <a:schemeClr val="bg1"/>
                </a:solidFill>
                <a:latin typeface="Aleo" panose="020F0502020204030203" pitchFamily="34" charset="0"/>
              </a:rPr>
              <a:t>Y-Axis: Zip Code Incidents as a Percentage of Total Incidents in LA </a:t>
            </a:r>
          </a:p>
          <a:p>
            <a:pPr marL="285750" indent="-228600">
              <a:buFont typeface="Arial" panose="020B0604020202020204" pitchFamily="34" charset="0"/>
              <a:buChar char="•"/>
            </a:pPr>
            <a:r>
              <a:rPr lang="en-US" sz="1800" dirty="0">
                <a:solidFill>
                  <a:schemeClr val="bg1"/>
                </a:solidFill>
                <a:latin typeface="Aleo" panose="020F0502020204030203" pitchFamily="34" charset="0"/>
              </a:rPr>
              <a:t>X-Axis: Years</a:t>
            </a:r>
          </a:p>
        </p:txBody>
      </p:sp>
      <p:pic>
        <p:nvPicPr>
          <p:cNvPr id="3" name="Picture 2"/>
          <p:cNvPicPr>
            <a:picLocks noChangeAspect="1"/>
          </p:cNvPicPr>
          <p:nvPr/>
        </p:nvPicPr>
        <p:blipFill>
          <a:blip r:embed="rId2"/>
          <a:stretch>
            <a:fillRect/>
          </a:stretch>
        </p:blipFill>
        <p:spPr>
          <a:xfrm>
            <a:off x="5622324" y="2423839"/>
            <a:ext cx="6569676" cy="4434161"/>
          </a:xfrm>
          <a:prstGeom prst="rect">
            <a:avLst/>
          </a:prstGeom>
        </p:spPr>
      </p:pic>
    </p:spTree>
    <p:extLst>
      <p:ext uri="{BB962C8B-B14F-4D97-AF65-F5344CB8AC3E}">
        <p14:creationId xmlns:p14="http://schemas.microsoft.com/office/powerpoint/2010/main" val="377931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234340" y="1388303"/>
            <a:ext cx="9855307" cy="5469697"/>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Aleo" panose="020F0502020204030203" pitchFamily="34" charset="0"/>
              </a:rPr>
              <a:t>Proposed Dashboard (Page 1 of 2)</a:t>
            </a:r>
          </a:p>
        </p:txBody>
      </p:sp>
    </p:spTree>
    <p:extLst>
      <p:ext uri="{BB962C8B-B14F-4D97-AF65-F5344CB8AC3E}">
        <p14:creationId xmlns:p14="http://schemas.microsoft.com/office/powerpoint/2010/main" val="304164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Aleo" panose="020F0502020204030203" pitchFamily="34" charset="0"/>
              </a:rPr>
              <a:t>Proposed Dashboard (Page 2 of 2)</a:t>
            </a:r>
          </a:p>
        </p:txBody>
      </p:sp>
      <p:pic>
        <p:nvPicPr>
          <p:cNvPr id="3" name="Picture 2"/>
          <p:cNvPicPr>
            <a:picLocks noChangeAspect="1"/>
          </p:cNvPicPr>
          <p:nvPr/>
        </p:nvPicPr>
        <p:blipFill>
          <a:blip r:embed="rId2"/>
          <a:stretch>
            <a:fillRect/>
          </a:stretch>
        </p:blipFill>
        <p:spPr>
          <a:xfrm>
            <a:off x="2857838" y="1492433"/>
            <a:ext cx="6608311" cy="5261436"/>
          </a:xfrm>
          <a:prstGeom prst="rect">
            <a:avLst/>
          </a:prstGeom>
        </p:spPr>
      </p:pic>
    </p:spTree>
    <p:extLst>
      <p:ext uri="{BB962C8B-B14F-4D97-AF65-F5344CB8AC3E}">
        <p14:creationId xmlns:p14="http://schemas.microsoft.com/office/powerpoint/2010/main" val="493894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Aleo" panose="020F0502020204030203" pitchFamily="34" charset="0"/>
              </a:rPr>
              <a:t>Questions?</a:t>
            </a:r>
          </a:p>
        </p:txBody>
      </p:sp>
    </p:spTree>
    <p:extLst>
      <p:ext uri="{BB962C8B-B14F-4D97-AF65-F5344CB8AC3E}">
        <p14:creationId xmlns:p14="http://schemas.microsoft.com/office/powerpoint/2010/main" val="604340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276</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Aleo</vt:lpstr>
      <vt:lpstr>Arial</vt:lpstr>
      <vt:lpstr>Calibri</vt:lpstr>
      <vt:lpstr>Calibri Light</vt:lpstr>
      <vt:lpstr>Office Theme</vt:lpstr>
      <vt:lpstr>Public Works Improvements Arts Program:  Economic &amp; Social Impact </vt:lpstr>
      <vt:lpstr>Project Overview</vt:lpstr>
      <vt:lpstr>KPI 1:  Median Home Price</vt:lpstr>
      <vt:lpstr>KPI 2:  Average Rent Price</vt:lpstr>
      <vt:lpstr>KPI 3:  Local Crime Rate</vt:lpstr>
      <vt:lpstr>KPI 4:  Crime Rate Percentage of LA</vt:lpstr>
      <vt:lpstr>Proposed Dashboard (Page 1 of 2)</vt:lpstr>
      <vt:lpstr>Proposed Dashboard (Page 2 of 2)</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Works Improvements Arts Program: Impact </dc:title>
  <dc:creator>Craig Kodish</dc:creator>
  <cp:lastModifiedBy>Craig Kodish</cp:lastModifiedBy>
  <cp:revision>13</cp:revision>
  <dcterms:created xsi:type="dcterms:W3CDTF">2017-05-04T00:55:57Z</dcterms:created>
  <dcterms:modified xsi:type="dcterms:W3CDTF">2017-05-06T04:06:01Z</dcterms:modified>
</cp:coreProperties>
</file>