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57" r:id="rId4"/>
    <p:sldId id="258" r:id="rId5"/>
    <p:sldId id="259" r:id="rId6"/>
    <p:sldId id="270" r:id="rId7"/>
    <p:sldId id="260" r:id="rId8"/>
    <p:sldId id="269" r:id="rId9"/>
    <p:sldId id="272" r:id="rId10"/>
    <p:sldId id="262" r:id="rId11"/>
    <p:sldId id="263"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2"/>
  </p:normalViewPr>
  <p:slideViewPr>
    <p:cSldViewPr snapToGrid="0" snapToObjects="1">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7E2C300C-3601-7549-BDE0-4361618684AD}"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7E2C300C-3601-7549-BDE0-4361618684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7E2C300C-3601-7549-BDE0-4361618684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254811-5CEA-4A43-BF05-68A9FDA3A610}"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254811-5CEA-4A43-BF05-68A9FDA3A610}"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254811-5CEA-4A43-BF05-68A9FDA3A610}"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54811-5CEA-4A43-BF05-68A9FDA3A610}"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254811-5CEA-4A43-BF05-68A9FDA3A610}" type="datetimeFigureOut">
              <a:rPr lang="en-US" smtClean="0"/>
              <a:t>4/26/18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2C300C-3601-7549-BDE0-4361618684AD}" type="slidenum">
              <a:rPr lang="en-US" smtClean="0"/>
              <a:t>‹#›</a:t>
            </a:fld>
            <a:endParaRPr lang="en-US"/>
          </a:p>
        </p:txBody>
      </p:sp>
    </p:spTree>
    <p:extLst>
      <p:ext uri="{BB962C8B-B14F-4D97-AF65-F5344CB8AC3E}">
        <p14:creationId xmlns:p14="http://schemas.microsoft.com/office/powerpoint/2010/main" val="814087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928" y="1137762"/>
            <a:ext cx="7671620" cy="2645961"/>
          </a:xfrm>
        </p:spPr>
        <p:txBody>
          <a:bodyPr>
            <a:normAutofit/>
          </a:bodyPr>
          <a:lstStyle/>
          <a:p>
            <a:r>
              <a:rPr lang="en-US" b="1" dirty="0"/>
              <a:t>Finding “Seed” Users with Maximum Influence in Their Social Circles</a:t>
            </a:r>
            <a:r>
              <a:rPr lang="en-US" dirty="0" smtClean="0">
                <a:effectLst/>
              </a:rPr>
              <a:t> </a:t>
            </a:r>
            <a:endParaRPr lang="en-US" dirty="0"/>
          </a:p>
        </p:txBody>
      </p:sp>
      <p:sp>
        <p:nvSpPr>
          <p:cNvPr id="3" name="Subtitle 2"/>
          <p:cNvSpPr>
            <a:spLocks noGrp="1"/>
          </p:cNvSpPr>
          <p:nvPr>
            <p:ph type="subTitle" idx="1"/>
          </p:nvPr>
        </p:nvSpPr>
        <p:spPr>
          <a:xfrm>
            <a:off x="2740698" y="3783723"/>
            <a:ext cx="5965923" cy="2239638"/>
          </a:xfrm>
        </p:spPr>
        <p:txBody>
          <a:bodyPr>
            <a:normAutofit/>
          </a:bodyPr>
          <a:lstStyle/>
          <a:p>
            <a:r>
              <a:rPr lang="en-US" sz="2400" dirty="0" smtClean="0"/>
              <a:t>By </a:t>
            </a:r>
          </a:p>
          <a:p>
            <a:r>
              <a:rPr lang="en-US" sz="2400" dirty="0" smtClean="0"/>
              <a:t>Mark Weaver &amp; Maxwell Yi</a:t>
            </a:r>
            <a:endParaRPr lang="en-US" sz="2400" dirty="0"/>
          </a:p>
        </p:txBody>
      </p:sp>
    </p:spTree>
    <p:extLst>
      <p:ext uri="{BB962C8B-B14F-4D97-AF65-F5344CB8AC3E}">
        <p14:creationId xmlns:p14="http://schemas.microsoft.com/office/powerpoint/2010/main" val="140013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982133" y="2240280"/>
            <a:ext cx="7704667" cy="3332816"/>
          </a:xfrm>
        </p:spPr>
        <p:txBody>
          <a:bodyPr>
            <a:normAutofit fontScale="92500"/>
          </a:bodyPr>
          <a:lstStyle/>
          <a:p>
            <a:r>
              <a:rPr lang="en-US" dirty="0" smtClean="0"/>
              <a:t>We can tell that the more popular a user is (by the node degree) the more influence they hold. Although, To more accurately predict a users influence we also need to calculate the centrality of the node</a:t>
            </a:r>
            <a:r>
              <a:rPr lang="en-US" dirty="0"/>
              <a:t>, because </a:t>
            </a:r>
            <a:r>
              <a:rPr lang="en-US" dirty="0" smtClean="0"/>
              <a:t>the more </a:t>
            </a:r>
            <a:r>
              <a:rPr lang="en-US" dirty="0"/>
              <a:t>central a node is, the closer it is to all other </a:t>
            </a:r>
            <a:r>
              <a:rPr lang="en-US" dirty="0" smtClean="0"/>
              <a:t>nodes. Therefore the nodes (users) with the highest degree and highest centrality are the most influential nodes (users) in dataset because information will propagate fastest through their ego network, thus making them the perfect “seed” user.</a:t>
            </a:r>
            <a:endParaRPr lang="en-US" dirty="0"/>
          </a:p>
          <a:p>
            <a:endParaRPr lang="en-US" dirty="0"/>
          </a:p>
        </p:txBody>
      </p:sp>
    </p:spTree>
    <p:extLst>
      <p:ext uri="{BB962C8B-B14F-4D97-AF65-F5344CB8AC3E}">
        <p14:creationId xmlns:p14="http://schemas.microsoft.com/office/powerpoint/2010/main" val="230176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a:xfrm>
            <a:off x="982133" y="2084832"/>
            <a:ext cx="7704667" cy="196426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7128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82632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982132" y="2142744"/>
            <a:ext cx="7704667" cy="3332816"/>
          </a:xfrm>
        </p:spPr>
        <p:txBody>
          <a:bodyPr>
            <a:normAutofit fontScale="92500" lnSpcReduction="20000"/>
          </a:bodyPr>
          <a:lstStyle/>
          <a:p>
            <a:r>
              <a:rPr lang="en-US" dirty="0"/>
              <a:t>Social media, since its creation, has allowed us to remain connected with the people we interact with the most. There exists algorithms that even aid in filtering what we want or do not want to see on our social feeds; however, these </a:t>
            </a:r>
            <a:r>
              <a:rPr lang="en-US" i="1" dirty="0"/>
              <a:t>social circles</a:t>
            </a:r>
            <a:r>
              <a:rPr lang="en-US" dirty="0"/>
              <a:t> become increasingly complex, and for marketers and businesses, it becomes time consuming and costly. Therefore, we </a:t>
            </a:r>
            <a:r>
              <a:rPr lang="en-US" dirty="0" smtClean="0"/>
              <a:t>need </a:t>
            </a:r>
            <a:r>
              <a:rPr lang="en-US" dirty="0"/>
              <a:t>an algorithm specifically designed to locate these social circles by node clustering in order to find the most effective </a:t>
            </a:r>
            <a:r>
              <a:rPr lang="en-US" i="1" dirty="0"/>
              <a:t>seed</a:t>
            </a:r>
            <a:r>
              <a:rPr lang="en-US" dirty="0"/>
              <a:t> users, propagating information targeted to such users and allowing us to maximize user-awareness to a product.</a:t>
            </a:r>
          </a:p>
          <a:p>
            <a:endParaRPr lang="en-US" dirty="0"/>
          </a:p>
        </p:txBody>
      </p:sp>
    </p:spTree>
    <p:extLst>
      <p:ext uri="{BB962C8B-B14F-4D97-AF65-F5344CB8AC3E}">
        <p14:creationId xmlns:p14="http://schemas.microsoft.com/office/powerpoint/2010/main" val="427286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82133" y="2093976"/>
            <a:ext cx="7704667" cy="3332816"/>
          </a:xfrm>
        </p:spPr>
        <p:txBody>
          <a:bodyPr>
            <a:normAutofit fontScale="70000" lnSpcReduction="20000"/>
          </a:bodyPr>
          <a:lstStyle/>
          <a:p>
            <a:r>
              <a:rPr lang="en-US" dirty="0"/>
              <a:t>The internet, as we know it today, contains more information than we can fathom. Social networks such as </a:t>
            </a:r>
            <a:r>
              <a:rPr lang="en-US" dirty="0" smtClean="0"/>
              <a:t>Facebook and Twitter </a:t>
            </a:r>
            <a:r>
              <a:rPr lang="en-US" dirty="0"/>
              <a:t>allow us to remain connected with people we care about and even people we idolize. </a:t>
            </a:r>
            <a:r>
              <a:rPr lang="en-US" dirty="0" smtClean="0"/>
              <a:t>“Everyday </a:t>
            </a:r>
            <a:r>
              <a:rPr lang="en-US" dirty="0"/>
              <a:t>an average person is exposed to endless streams of information by close friends, relatives, celebrities, and more, so much that we can consider this an ‘information overload’ [</a:t>
            </a:r>
            <a:r>
              <a:rPr lang="en-US" dirty="0" err="1"/>
              <a:t>McAuley</a:t>
            </a:r>
            <a:r>
              <a:rPr lang="en-US" dirty="0"/>
              <a:t> and </a:t>
            </a:r>
            <a:r>
              <a:rPr lang="en-US" dirty="0" err="1"/>
              <a:t>Leskovec</a:t>
            </a:r>
            <a:r>
              <a:rPr lang="en-US" dirty="0"/>
              <a:t> et al. 2014</a:t>
            </a:r>
            <a:r>
              <a:rPr lang="en-US" dirty="0" smtClean="0"/>
              <a:t>].”</a:t>
            </a:r>
          </a:p>
          <a:p>
            <a:r>
              <a:rPr lang="en-US" dirty="0" smtClean="0"/>
              <a:t>Typically</a:t>
            </a:r>
            <a:r>
              <a:rPr lang="en-US" dirty="0"/>
              <a:t>, we tend to organize our social interactions manually, but with exponentially advancing technology, social media is able to sort social circles and information streams based on what we click, what we like, what we comment on, what we watch, etc. Personalized search engines takes advantage of such sorting methods, reordering search results based off of our previous searches and clicks. So we ask, how might we use such algorithms to identify and target </a:t>
            </a:r>
            <a:r>
              <a:rPr lang="en-US" dirty="0" smtClean="0"/>
              <a:t>specific users for </a:t>
            </a:r>
            <a:r>
              <a:rPr lang="en-US" dirty="0"/>
              <a:t>products and business demographics. </a:t>
            </a:r>
          </a:p>
        </p:txBody>
      </p:sp>
    </p:spTree>
    <p:extLst>
      <p:ext uri="{BB962C8B-B14F-4D97-AF65-F5344CB8AC3E}">
        <p14:creationId xmlns:p14="http://schemas.microsoft.com/office/powerpoint/2010/main" val="357294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982132" y="1447801"/>
            <a:ext cx="7704667" cy="4888992"/>
          </a:xfrm>
        </p:spPr>
        <p:txBody>
          <a:bodyPr>
            <a:normAutofit fontScale="32500" lnSpcReduction="20000"/>
          </a:bodyPr>
          <a:lstStyle/>
          <a:p>
            <a:r>
              <a:rPr lang="en-US" sz="4900" dirty="0"/>
              <a:t>We study Julian </a:t>
            </a:r>
            <a:r>
              <a:rPr lang="en-US" sz="4900" dirty="0" err="1"/>
              <a:t>McAuley</a:t>
            </a:r>
            <a:r>
              <a:rPr lang="en-US" sz="4900" dirty="0"/>
              <a:t> and Jure </a:t>
            </a:r>
            <a:r>
              <a:rPr lang="en-US" sz="4900" dirty="0" err="1"/>
              <a:t>Leskovec’s</a:t>
            </a:r>
            <a:r>
              <a:rPr lang="en-US" sz="4900" dirty="0"/>
              <a:t> research, </a:t>
            </a:r>
            <a:r>
              <a:rPr lang="en-US" sz="4900" i="1" dirty="0"/>
              <a:t>Discovering Social Circles in Ego Networks</a:t>
            </a:r>
            <a:r>
              <a:rPr lang="en-US" sz="4900" dirty="0"/>
              <a:t>, to further analyze how social circles are formed and the algorithms that define them. Furthermore, we analyze the information within the defined social circles to maximize user awareness and discover the most effective </a:t>
            </a:r>
            <a:r>
              <a:rPr lang="en-US" sz="4900" i="1" dirty="0"/>
              <a:t>seed</a:t>
            </a:r>
            <a:r>
              <a:rPr lang="en-US" sz="4900" dirty="0"/>
              <a:t> users for a product. We will describe this as </a:t>
            </a:r>
            <a:r>
              <a:rPr lang="en-US" sz="4900" i="1" dirty="0"/>
              <a:t>node clustering</a:t>
            </a:r>
            <a:r>
              <a:rPr lang="en-US" sz="4900" dirty="0"/>
              <a:t>, a network of connections between a user and their </a:t>
            </a:r>
            <a:r>
              <a:rPr lang="en-US" sz="4900" dirty="0" smtClean="0"/>
              <a:t>friends/interactions</a:t>
            </a:r>
            <a:r>
              <a:rPr lang="en-US" sz="4900" dirty="0" smtClean="0"/>
              <a:t>.</a:t>
            </a:r>
            <a:endParaRPr lang="en-US" sz="4900" dirty="0" smtClean="0"/>
          </a:p>
          <a:p>
            <a:r>
              <a:rPr lang="en-US" sz="4900" dirty="0" smtClean="0"/>
              <a:t>Sources</a:t>
            </a:r>
          </a:p>
          <a:p>
            <a:r>
              <a:rPr lang="en-US" sz="3400" i="1" dirty="0"/>
              <a:t>Barbieri, Nicola, </a:t>
            </a:r>
            <a:r>
              <a:rPr lang="en-US" sz="3400" i="1" dirty="0" err="1"/>
              <a:t>Bonchi</a:t>
            </a:r>
            <a:r>
              <a:rPr lang="en-US" sz="3400" i="1" dirty="0"/>
              <a:t>, Francesco, and Manco, Giuseppe. Topic-aware social influence propagation models. Knowledge and information systems, 37(3), pages 555–584, 2013</a:t>
            </a:r>
            <a:r>
              <a:rPr lang="en-US" sz="3400" i="1" dirty="0" smtClean="0"/>
              <a:t>.</a:t>
            </a:r>
            <a:endParaRPr lang="en-US" sz="3400" dirty="0"/>
          </a:p>
          <a:p>
            <a:r>
              <a:rPr lang="en-US" sz="3400" i="1" dirty="0" smtClean="0"/>
              <a:t>David </a:t>
            </a:r>
            <a:r>
              <a:rPr lang="en-US" sz="3400" i="1" dirty="0"/>
              <a:t>Kempe, Jon Kleinberg, and Eva </a:t>
            </a:r>
            <a:r>
              <a:rPr lang="en-US" sz="3400" i="1" dirty="0" err="1"/>
              <a:t>Tardos</a:t>
            </a:r>
            <a:r>
              <a:rPr lang="en-US" sz="3400" i="1" dirty="0"/>
              <a:t>. Maximizing the spread of influence through a social ´ network. In KDD, pages 137–146. ACM, 2003</a:t>
            </a:r>
            <a:r>
              <a:rPr lang="en-US" sz="3400" i="1" dirty="0" smtClean="0"/>
              <a:t>.</a:t>
            </a:r>
            <a:endParaRPr lang="en-US" sz="3400" dirty="0"/>
          </a:p>
          <a:p>
            <a:r>
              <a:rPr lang="en-US" sz="3400" i="1" dirty="0"/>
              <a:t>Goyal, Amit, </a:t>
            </a:r>
            <a:r>
              <a:rPr lang="en-US" sz="3400" i="1" dirty="0" err="1"/>
              <a:t>Bonchi</a:t>
            </a:r>
            <a:r>
              <a:rPr lang="en-US" sz="3400" i="1" dirty="0"/>
              <a:t>, Francesco, and </a:t>
            </a:r>
            <a:r>
              <a:rPr lang="en-US" sz="3400" i="1" dirty="0" err="1"/>
              <a:t>Lakshmanan</a:t>
            </a:r>
            <a:r>
              <a:rPr lang="en-US" sz="3400" i="1" dirty="0"/>
              <a:t>, </a:t>
            </a:r>
            <a:r>
              <a:rPr lang="en-US" sz="3400" i="1" dirty="0" err="1"/>
              <a:t>Laks</a:t>
            </a:r>
            <a:r>
              <a:rPr lang="en-US" sz="3400" i="1" dirty="0"/>
              <a:t> VS. A data-based approach to social influence maximization. Proceedings of the VLDB Endowment, 5(1), pages 73–84, 2011a</a:t>
            </a:r>
            <a:r>
              <a:rPr lang="en-US" sz="3400" i="1" dirty="0" smtClean="0"/>
              <a:t>.</a:t>
            </a:r>
            <a:endParaRPr lang="en-US" sz="3400" dirty="0"/>
          </a:p>
          <a:p>
            <a:r>
              <a:rPr lang="en-US" sz="3400" i="1" dirty="0" err="1"/>
              <a:t>Hongyuan</a:t>
            </a:r>
            <a:r>
              <a:rPr lang="en-US" sz="3400" i="1" dirty="0"/>
              <a:t> </a:t>
            </a:r>
            <a:r>
              <a:rPr lang="en-US" sz="3400" i="1" dirty="0" err="1"/>
              <a:t>Zha</a:t>
            </a:r>
            <a:r>
              <a:rPr lang="en-US" sz="3400" i="1" dirty="0"/>
              <a:t>, Isabel Valera, Le Song, Manuel Gomez-Rodriguez, </a:t>
            </a:r>
            <a:r>
              <a:rPr lang="en-US" sz="3400" i="1" dirty="0" err="1"/>
              <a:t>Mehrdad</a:t>
            </a:r>
            <a:r>
              <a:rPr lang="en-US" sz="3400" i="1" dirty="0"/>
              <a:t> </a:t>
            </a:r>
            <a:r>
              <a:rPr lang="en-US" sz="3400" i="1" dirty="0" err="1"/>
              <a:t>Farajtabar</a:t>
            </a:r>
            <a:r>
              <a:rPr lang="en-US" sz="3400" i="1" dirty="0"/>
              <a:t>, and Nan Du. Shaping Social Activity by Incentivizing Users. In Advances in Neural Information Processing Systems 27, pages 2474-2482, Curran Associates, Inc., 2014</a:t>
            </a:r>
            <a:r>
              <a:rPr lang="en-US" sz="3400" i="1" dirty="0" smtClean="0"/>
              <a:t>.</a:t>
            </a:r>
            <a:endParaRPr lang="en-US" sz="3400" dirty="0"/>
          </a:p>
          <a:p>
            <a:r>
              <a:rPr lang="en-US" sz="3400" i="1" dirty="0" err="1"/>
              <a:t>Vaswani</a:t>
            </a:r>
            <a:r>
              <a:rPr lang="en-US" sz="3400" i="1" dirty="0"/>
              <a:t>, S., </a:t>
            </a:r>
            <a:r>
              <a:rPr lang="en-US" sz="3400" i="1" dirty="0" err="1"/>
              <a:t>Kveton</a:t>
            </a:r>
            <a:r>
              <a:rPr lang="en-US" sz="3400" i="1" dirty="0"/>
              <a:t>, B., Wen, Z., </a:t>
            </a:r>
            <a:r>
              <a:rPr lang="en-US" sz="3400" i="1" dirty="0" err="1"/>
              <a:t>Ghavamzadeh</a:t>
            </a:r>
            <a:r>
              <a:rPr lang="en-US" sz="3400" i="1" dirty="0"/>
              <a:t>, M., </a:t>
            </a:r>
            <a:r>
              <a:rPr lang="en-US" sz="3400" i="1" dirty="0" err="1"/>
              <a:t>Lakshmanan</a:t>
            </a:r>
            <a:r>
              <a:rPr lang="en-US" sz="3400" i="1" dirty="0"/>
              <a:t>, L.V.S. &amp; Schmidt, M.. Model-Independent Online Learning for Influence Maximization. Proceedings of the 34th International Conference on Machine Learning, in PMLR 70, pages 3530-3539, 2017</a:t>
            </a:r>
            <a:r>
              <a:rPr lang="en-US" sz="3400" i="1" dirty="0" smtClean="0"/>
              <a:t>.</a:t>
            </a:r>
            <a:endParaRPr lang="en-US" sz="3400" dirty="0"/>
          </a:p>
          <a:p>
            <a:r>
              <a:rPr lang="en-US" sz="3400" i="1" dirty="0"/>
              <a:t>Wei Chen, </a:t>
            </a:r>
            <a:r>
              <a:rPr lang="en-US" sz="3400" i="1" dirty="0" err="1"/>
              <a:t>Yajun</a:t>
            </a:r>
            <a:r>
              <a:rPr lang="en-US" sz="3400" i="1" dirty="0"/>
              <a:t> Wang, and </a:t>
            </a:r>
            <a:r>
              <a:rPr lang="en-US" sz="3400" i="1" dirty="0" err="1"/>
              <a:t>Siyu</a:t>
            </a:r>
            <a:r>
              <a:rPr lang="en-US" sz="3400" i="1" dirty="0"/>
              <a:t> Yang. Efficient influence maximization in social networks. In KDD, pages 199–208. ACM, 2009.</a:t>
            </a:r>
            <a:endParaRPr lang="en-US" sz="3400" dirty="0"/>
          </a:p>
          <a:p>
            <a:endParaRPr lang="en-US" sz="2000" dirty="0"/>
          </a:p>
        </p:txBody>
      </p:sp>
    </p:spTree>
    <p:extLst>
      <p:ext uri="{BB962C8B-B14F-4D97-AF65-F5344CB8AC3E}">
        <p14:creationId xmlns:p14="http://schemas.microsoft.com/office/powerpoint/2010/main" val="6523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982133" y="2228088"/>
            <a:ext cx="7704667" cy="3332816"/>
          </a:xfrm>
        </p:spPr>
        <p:txBody>
          <a:bodyPr>
            <a:normAutofit fontScale="92500" lnSpcReduction="10000"/>
          </a:bodyPr>
          <a:lstStyle/>
          <a:p>
            <a:r>
              <a:rPr lang="en-US" dirty="0" smtClean="0"/>
              <a:t>In order to use node clustering to find “seed” users with maximum influence, we looked </a:t>
            </a:r>
            <a:r>
              <a:rPr lang="en-US" dirty="0"/>
              <a:t>at degrees as a metric to evaluate nodes, </a:t>
            </a:r>
            <a:r>
              <a:rPr lang="en-US" dirty="0" smtClean="0"/>
              <a:t>because the </a:t>
            </a:r>
            <a:r>
              <a:rPr lang="en-US" dirty="0"/>
              <a:t>more friends a node has, the better connected it is. </a:t>
            </a:r>
            <a:endParaRPr lang="en-US" dirty="0" smtClean="0"/>
          </a:p>
          <a:p>
            <a:r>
              <a:rPr lang="en-US" dirty="0" smtClean="0"/>
              <a:t>In order to get a more accurate idea of which node in each ego network is the most influential, we decided to use another </a:t>
            </a:r>
            <a:r>
              <a:rPr lang="en-US" dirty="0"/>
              <a:t>common metric </a:t>
            </a:r>
            <a:r>
              <a:rPr lang="en-US" dirty="0" smtClean="0"/>
              <a:t>known as</a:t>
            </a:r>
            <a:r>
              <a:rPr lang="en-US" dirty="0"/>
              <a:t> </a:t>
            </a:r>
            <a:r>
              <a:rPr lang="en-US" dirty="0" smtClean="0"/>
              <a:t>shortest path. </a:t>
            </a:r>
            <a:r>
              <a:rPr lang="en-US" dirty="0"/>
              <a:t>While degrees measure direct connections only, shortest paths consider how many hops at </a:t>
            </a:r>
            <a:r>
              <a:rPr lang="en-US" dirty="0" smtClean="0"/>
              <a:t>minimum </a:t>
            </a:r>
            <a:r>
              <a:rPr lang="en-US" dirty="0"/>
              <a:t>you need to make to traverse from one node to another</a:t>
            </a:r>
            <a:r>
              <a:rPr lang="en-US" dirty="0" smtClean="0"/>
              <a:t>.</a:t>
            </a:r>
          </a:p>
          <a:p>
            <a:endParaRPr lang="en-US" dirty="0"/>
          </a:p>
        </p:txBody>
      </p:sp>
    </p:spTree>
    <p:extLst>
      <p:ext uri="{BB962C8B-B14F-4D97-AF65-F5344CB8AC3E}">
        <p14:creationId xmlns:p14="http://schemas.microsoft.com/office/powerpoint/2010/main" val="405913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Cont.</a:t>
            </a:r>
            <a:endParaRPr lang="en-US" dirty="0"/>
          </a:p>
        </p:txBody>
      </p:sp>
      <p:sp>
        <p:nvSpPr>
          <p:cNvPr id="3" name="Content Placeholder 2"/>
          <p:cNvSpPr>
            <a:spLocks noGrp="1"/>
          </p:cNvSpPr>
          <p:nvPr>
            <p:ph idx="1"/>
          </p:nvPr>
        </p:nvSpPr>
        <p:spPr>
          <a:xfrm>
            <a:off x="719666" y="2563368"/>
            <a:ext cx="8229600" cy="2179319"/>
          </a:xfrm>
        </p:spPr>
        <p:txBody>
          <a:bodyPr>
            <a:normAutofit lnSpcReduction="10000"/>
          </a:bodyPr>
          <a:lstStyle/>
          <a:p>
            <a:r>
              <a:rPr lang="en-US" sz="2400" dirty="0" smtClean="0"/>
              <a:t>If we know the distance of the shortest path between the top node and any other node, then we can use the </a:t>
            </a:r>
            <a:r>
              <a:rPr lang="en-US" sz="2400" dirty="0"/>
              <a:t>d</a:t>
            </a:r>
            <a:r>
              <a:rPr lang="en-US" sz="2400" dirty="0" smtClean="0"/>
              <a:t>istances </a:t>
            </a:r>
            <a:r>
              <a:rPr lang="en-US" sz="2400" dirty="0"/>
              <a:t>measured by shortest paths </a:t>
            </a:r>
            <a:r>
              <a:rPr lang="en-US" sz="2400" dirty="0" smtClean="0"/>
              <a:t>to </a:t>
            </a:r>
            <a:r>
              <a:rPr lang="en-US" sz="2400" dirty="0"/>
              <a:t>compute closeness </a:t>
            </a:r>
            <a:r>
              <a:rPr lang="en-US" sz="2400" dirty="0" smtClean="0"/>
              <a:t>centrality. Which is calculated </a:t>
            </a:r>
            <a:r>
              <a:rPr lang="en-US" sz="2400" dirty="0"/>
              <a:t>as the sum of the length of the </a:t>
            </a:r>
            <a:r>
              <a:rPr lang="en-US" sz="2400" dirty="0" smtClean="0"/>
              <a:t>shortest paths</a:t>
            </a:r>
            <a:r>
              <a:rPr lang="en-US" sz="2400" dirty="0"/>
              <a:t> between the node and all other nodes in the graph. </a:t>
            </a:r>
            <a:r>
              <a:rPr lang="en-US" sz="2400" dirty="0" smtClean="0"/>
              <a:t>							</a:t>
            </a:r>
            <a:r>
              <a:rPr lang="en-US" dirty="0" smtClean="0"/>
              <a:t>	</a:t>
            </a:r>
          </a:p>
          <a:p>
            <a:endParaRPr lang="en-US" dirty="0" smtClean="0"/>
          </a:p>
        </p:txBody>
      </p:sp>
      <p:sp>
        <p:nvSpPr>
          <p:cNvPr id="4" name="AutoShape 2" descr="\displaystyle C(x)={\frac {N}{\sum _{y}d(y,x)}}.}"/>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5" name="TextBox 4"/>
              <p:cNvSpPr txBox="1"/>
              <p:nvPr/>
            </p:nvSpPr>
            <p:spPr>
              <a:xfrm>
                <a:off x="2974848" y="4416097"/>
                <a:ext cx="4584192" cy="1012841"/>
              </a:xfrm>
              <a:prstGeom prst="rect">
                <a:avLst/>
              </a:prstGeom>
              <a:noFill/>
            </p:spPr>
            <p:txBody>
              <a:bodyPr wrap="square" rtlCol="0">
                <a:spAutoFit/>
              </a:bodyPr>
              <a:lstStyle/>
              <a:p>
                <a:r>
                  <a:rPr lang="en-US" sz="3600" dirty="0"/>
                  <a:t>C(x) = </a:t>
                </a:r>
                <a14:m>
                  <m:oMath xmlns:m="http://schemas.openxmlformats.org/officeDocument/2006/math">
                    <m:f>
                      <m:fPr>
                        <m:ctrlPr>
                          <a:rPr lang="mr-IN" sz="3600" i="1">
                            <a:latin typeface="Cambria Math" charset="0"/>
                          </a:rPr>
                        </m:ctrlPr>
                      </m:fPr>
                      <m:num>
                        <m:r>
                          <a:rPr lang="en-US" sz="3600" i="1">
                            <a:latin typeface="Cambria Math" charset="0"/>
                          </a:rPr>
                          <m:t>1</m:t>
                        </m:r>
                      </m:num>
                      <m:den>
                        <m:nary>
                          <m:naryPr>
                            <m:chr m:val="∑"/>
                            <m:limLoc m:val="subSup"/>
                            <m:supHide m:val="on"/>
                            <m:ctrlPr>
                              <a:rPr lang="mr-IN" sz="3600" i="1">
                                <a:latin typeface="Cambria Math" charset="0"/>
                              </a:rPr>
                            </m:ctrlPr>
                          </m:naryPr>
                          <m:sub>
                            <m:r>
                              <m:rPr>
                                <m:brk m:alnAt="9"/>
                              </m:rPr>
                              <a:rPr lang="en-US" sz="3600" i="1">
                                <a:latin typeface="Cambria Math" charset="0"/>
                              </a:rPr>
                              <m:t>𝑦</m:t>
                            </m:r>
                          </m:sub>
                          <m:sup/>
                          <m:e>
                            <m:r>
                              <a:rPr lang="en-US" sz="3600" i="1">
                                <a:latin typeface="Cambria Math" charset="0"/>
                              </a:rPr>
                              <m:t>𝑑</m:t>
                            </m:r>
                            <m:r>
                              <a:rPr lang="en-US" sz="3600" i="1">
                                <a:latin typeface="Cambria Math" charset="0"/>
                              </a:rPr>
                              <m:t>(</m:t>
                            </m:r>
                            <m:r>
                              <a:rPr lang="en-US" sz="3600" i="1">
                                <a:latin typeface="Cambria Math" charset="0"/>
                              </a:rPr>
                              <m:t>𝑦</m:t>
                            </m:r>
                            <m:r>
                              <a:rPr lang="en-US" sz="3600" i="1">
                                <a:latin typeface="Cambria Math" charset="0"/>
                              </a:rPr>
                              <m:t>,</m:t>
                            </m:r>
                            <m:r>
                              <a:rPr lang="en-US" sz="3600" i="1">
                                <a:latin typeface="Cambria Math" charset="0"/>
                              </a:rPr>
                              <m:t>𝑥</m:t>
                            </m:r>
                            <m:r>
                              <a:rPr lang="en-US" sz="3600" i="1">
                                <a:latin typeface="Cambria Math" charset="0"/>
                              </a:rPr>
                              <m:t>)</m:t>
                            </m:r>
                          </m:e>
                        </m:nary>
                      </m:den>
                    </m:f>
                  </m:oMath>
                </a14:m>
                <a:r>
                  <a:rPr lang="en-US" dirty="0"/>
                  <a:t>	</a:t>
                </a:r>
              </a:p>
            </p:txBody>
          </p:sp>
        </mc:Choice>
        <mc:Fallback>
          <p:sp>
            <p:nvSpPr>
              <p:cNvPr id="5" name="TextBox 4"/>
              <p:cNvSpPr txBox="1">
                <a:spLocks noRot="1" noChangeAspect="1" noMove="1" noResize="1" noEditPoints="1" noAdjustHandles="1" noChangeArrowheads="1" noChangeShapeType="1" noTextEdit="1"/>
              </p:cNvSpPr>
              <p:nvPr/>
            </p:nvSpPr>
            <p:spPr>
              <a:xfrm>
                <a:off x="2974848" y="4416097"/>
                <a:ext cx="4584192" cy="1012841"/>
              </a:xfrm>
              <a:prstGeom prst="rect">
                <a:avLst/>
              </a:prstGeom>
              <a:blipFill rotWithShape="0">
                <a:blip r:embed="rId2"/>
                <a:stretch>
                  <a:fillRect l="-3989"/>
                </a:stretch>
              </a:blipFill>
            </p:spPr>
            <p:txBody>
              <a:bodyPr/>
              <a:lstStyle/>
              <a:p>
                <a:r>
                  <a:rPr lang="en-US">
                    <a:noFill/>
                  </a:rPr>
                  <a:t> </a:t>
                </a:r>
              </a:p>
            </p:txBody>
          </p:sp>
        </mc:Fallback>
      </mc:AlternateContent>
    </p:spTree>
    <p:extLst>
      <p:ext uri="{BB962C8B-B14F-4D97-AF65-F5344CB8AC3E}">
        <p14:creationId xmlns:p14="http://schemas.microsoft.com/office/powerpoint/2010/main" val="83106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a:xfrm>
            <a:off x="982133" y="2033016"/>
            <a:ext cx="7704667" cy="1856232"/>
          </a:xfrm>
        </p:spPr>
        <p:txBody>
          <a:bodyPr>
            <a:normAutofit/>
          </a:bodyPr>
          <a:lstStyle/>
          <a:p>
            <a:r>
              <a:rPr lang="en-US" dirty="0"/>
              <a:t>Those with high closeness scores are the ones you want to start with when you want to spread news through your ego network.</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01809746"/>
              </p:ext>
            </p:extLst>
          </p:nvPr>
        </p:nvGraphicFramePr>
        <p:xfrm>
          <a:off x="1786466" y="3704685"/>
          <a:ext cx="6096000" cy="1483360"/>
        </p:xfrm>
        <a:graphic>
          <a:graphicData uri="http://schemas.openxmlformats.org/drawingml/2006/table">
            <a:tbl>
              <a:tblPr firstRow="1" bandRow="1">
                <a:tableStyleId>{5C22544A-7EE6-4342-B048-85BDC9FD1C3A}</a:tableStyleId>
              </a:tblPr>
              <a:tblGrid>
                <a:gridCol w="3121152"/>
                <a:gridCol w="2974848"/>
              </a:tblGrid>
              <a:tr h="370840">
                <a:tc>
                  <a:txBody>
                    <a:bodyPr/>
                    <a:lstStyle/>
                    <a:p>
                      <a:pPr algn="ctr"/>
                      <a:r>
                        <a:rPr lang="en-US" dirty="0" smtClean="0"/>
                        <a:t>Algorithm</a:t>
                      </a:r>
                      <a:endParaRPr lang="en-US" dirty="0"/>
                    </a:p>
                  </a:txBody>
                  <a:tcPr/>
                </a:tc>
                <a:tc>
                  <a:txBody>
                    <a:bodyPr/>
                    <a:lstStyle/>
                    <a:p>
                      <a:pPr algn="ctr"/>
                      <a:r>
                        <a:rPr lang="en-US" dirty="0" smtClean="0"/>
                        <a:t>Result</a:t>
                      </a:r>
                      <a:endParaRPr lang="en-US" dirty="0"/>
                    </a:p>
                  </a:txBody>
                  <a:tcPr/>
                </a:tc>
              </a:tr>
              <a:tr h="370840">
                <a:tc>
                  <a:txBody>
                    <a:bodyPr/>
                    <a:lstStyle/>
                    <a:p>
                      <a:pPr algn="l"/>
                      <a:r>
                        <a:rPr lang="en-US" dirty="0" smtClean="0"/>
                        <a:t>Node</a:t>
                      </a:r>
                      <a:r>
                        <a:rPr lang="en-US" baseline="0" dirty="0" smtClean="0"/>
                        <a:t> Degree</a:t>
                      </a:r>
                      <a:endParaRPr lang="en-US" dirty="0"/>
                    </a:p>
                  </a:txBody>
                  <a:tcPr/>
                </a:tc>
                <a:tc>
                  <a:txBody>
                    <a:bodyPr/>
                    <a:lstStyle/>
                    <a:p>
                      <a:r>
                        <a:rPr lang="en-US" dirty="0" smtClean="0"/>
                        <a:t>3 Top</a:t>
                      </a:r>
                      <a:r>
                        <a:rPr lang="en-US" baseline="0" dirty="0" smtClean="0"/>
                        <a:t> Nodes</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Shortest Path</a:t>
                      </a:r>
                    </a:p>
                  </a:txBody>
                  <a:tcPr/>
                </a:tc>
                <a:tc>
                  <a:txBody>
                    <a:bodyPr/>
                    <a:lstStyle/>
                    <a:p>
                      <a:r>
                        <a:rPr lang="en-US" dirty="0" smtClean="0"/>
                        <a:t>Closeness centrality.</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Closeness Centrality</a:t>
                      </a:r>
                    </a:p>
                  </a:txBody>
                  <a:tcPr/>
                </a:tc>
                <a:tc>
                  <a:txBody>
                    <a:bodyPr/>
                    <a:lstStyle/>
                    <a:p>
                      <a:r>
                        <a:rPr lang="en-US" dirty="0" smtClean="0"/>
                        <a:t>Most</a:t>
                      </a:r>
                      <a:r>
                        <a:rPr lang="en-US" baseline="0" dirty="0" smtClean="0"/>
                        <a:t> influential Top Node</a:t>
                      </a:r>
                      <a:endParaRPr lang="en-US" dirty="0"/>
                    </a:p>
                  </a:txBody>
                  <a:tcPr/>
                </a:tc>
              </a:tr>
            </a:tbl>
          </a:graphicData>
        </a:graphic>
      </p:graphicFrame>
    </p:spTree>
    <p:extLst>
      <p:ext uri="{BB962C8B-B14F-4D97-AF65-F5344CB8AC3E}">
        <p14:creationId xmlns:p14="http://schemas.microsoft.com/office/powerpoint/2010/main" val="326831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US" dirty="0"/>
          </a:p>
        </p:txBody>
      </p:sp>
      <p:sp>
        <p:nvSpPr>
          <p:cNvPr id="3" name="Content Placeholder 2"/>
          <p:cNvSpPr>
            <a:spLocks noGrp="1"/>
          </p:cNvSpPr>
          <p:nvPr>
            <p:ph idx="1"/>
          </p:nvPr>
        </p:nvSpPr>
        <p:spPr>
          <a:xfrm>
            <a:off x="982133" y="2015397"/>
            <a:ext cx="2382859" cy="3984420"/>
          </a:xfrm>
        </p:spPr>
        <p:txBody>
          <a:bodyPr>
            <a:normAutofit fontScale="92500"/>
          </a:bodyPr>
          <a:lstStyle/>
          <a:p>
            <a:r>
              <a:rPr lang="en-US" sz="2400" dirty="0" smtClean="0"/>
              <a:t>When we use the node degree to find the top 3 nodes and then computer the shortest path from a top node to any other node the result looks as such.</a:t>
            </a:r>
          </a:p>
          <a:p>
            <a:endParaRPr lang="en-US" sz="2400" dirty="0"/>
          </a:p>
        </p:txBody>
      </p:sp>
      <p:pic>
        <p:nvPicPr>
          <p:cNvPr id="4" name="Content Placeholder 3"/>
          <p:cNvPicPr>
            <a:picLocks noChangeAspect="1"/>
          </p:cNvPicPr>
          <p:nvPr/>
        </p:nvPicPr>
        <p:blipFill>
          <a:blip r:embed="rId2"/>
          <a:stretch>
            <a:fillRect/>
          </a:stretch>
        </p:blipFill>
        <p:spPr>
          <a:xfrm>
            <a:off x="3465681" y="2015396"/>
            <a:ext cx="5312559" cy="3984420"/>
          </a:xfrm>
          <a:prstGeom prst="rect">
            <a:avLst/>
          </a:prstGeom>
        </p:spPr>
      </p:pic>
    </p:spTree>
    <p:extLst>
      <p:ext uri="{BB962C8B-B14F-4D97-AF65-F5344CB8AC3E}">
        <p14:creationId xmlns:p14="http://schemas.microsoft.com/office/powerpoint/2010/main" val="49617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a:t>
            </a:r>
          </a:p>
        </p:txBody>
      </p:sp>
      <p:sp>
        <p:nvSpPr>
          <p:cNvPr id="3" name="Content Placeholder 2"/>
          <p:cNvSpPr>
            <a:spLocks noGrp="1"/>
          </p:cNvSpPr>
          <p:nvPr>
            <p:ph idx="1"/>
          </p:nvPr>
        </p:nvSpPr>
        <p:spPr>
          <a:xfrm>
            <a:off x="829733" y="1956817"/>
            <a:ext cx="2321899" cy="3951572"/>
          </a:xfrm>
        </p:spPr>
        <p:txBody>
          <a:bodyPr>
            <a:normAutofit fontScale="92500"/>
          </a:bodyPr>
          <a:lstStyle/>
          <a:p>
            <a:r>
              <a:rPr lang="en-US" sz="2400" dirty="0" smtClean="0"/>
              <a:t>When we use the distance of the shortest path to computer the closeness centrality of the ego network of a node, the result is as follows. </a:t>
            </a:r>
          </a:p>
          <a:p>
            <a:endParaRPr lang="en-US" sz="2400" dirty="0"/>
          </a:p>
        </p:txBody>
      </p:sp>
      <p:pic>
        <p:nvPicPr>
          <p:cNvPr id="4" name="Content Placeholder 3"/>
          <p:cNvPicPr>
            <a:picLocks noChangeAspect="1"/>
          </p:cNvPicPr>
          <p:nvPr/>
        </p:nvPicPr>
        <p:blipFill>
          <a:blip r:embed="rId2"/>
          <a:stretch>
            <a:fillRect/>
          </a:stretch>
        </p:blipFill>
        <p:spPr>
          <a:xfrm>
            <a:off x="3151632" y="1956817"/>
            <a:ext cx="5589821" cy="4192366"/>
          </a:xfrm>
          <a:prstGeom prst="rect">
            <a:avLst/>
          </a:prstGeom>
        </p:spPr>
      </p:pic>
    </p:spTree>
    <p:extLst>
      <p:ext uri="{BB962C8B-B14F-4D97-AF65-F5344CB8AC3E}">
        <p14:creationId xmlns:p14="http://schemas.microsoft.com/office/powerpoint/2010/main" val="33513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308</TotalTime>
  <Words>954</Words>
  <Application>Microsoft Macintosh PowerPoint</Application>
  <PresentationFormat>On-screen Show (4:3)</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Cambria Math</vt:lpstr>
      <vt:lpstr>Corbel</vt:lpstr>
      <vt:lpstr>Mangal</vt:lpstr>
      <vt:lpstr>Arial</vt:lpstr>
      <vt:lpstr>Parallax</vt:lpstr>
      <vt:lpstr>Finding “Seed” Users with Maximum Influence in Their Social Circles </vt:lpstr>
      <vt:lpstr>Background</vt:lpstr>
      <vt:lpstr>Introduction</vt:lpstr>
      <vt:lpstr>Literature Review</vt:lpstr>
      <vt:lpstr>Methods</vt:lpstr>
      <vt:lpstr>Methods Cont.</vt:lpstr>
      <vt:lpstr>Experimental Results</vt:lpstr>
      <vt:lpstr>Results Cont.</vt:lpstr>
      <vt:lpstr>Results Cont.</vt:lpstr>
      <vt:lpstr>Conclusion</vt:lpstr>
      <vt:lpstr>Future Work</vt:lpstr>
      <vt:lpstr>Questions?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“Seed” Users with Maximum Influence in Their Social Circles </dc:title>
  <dc:creator>Mark Weaver</dc:creator>
  <cp:lastModifiedBy>Weaver, Mark R</cp:lastModifiedBy>
  <cp:revision>19</cp:revision>
  <dcterms:created xsi:type="dcterms:W3CDTF">2018-04-23T21:11:56Z</dcterms:created>
  <dcterms:modified xsi:type="dcterms:W3CDTF">2018-04-26T15:20:18Z</dcterms:modified>
</cp:coreProperties>
</file>