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8" r:id="rId5"/>
    <p:sldId id="259" r:id="rId6"/>
    <p:sldId id="270" r:id="rId7"/>
    <p:sldId id="260" r:id="rId8"/>
    <p:sldId id="269" r:id="rId9"/>
    <p:sldId id="272"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2"/>
  </p:normalViewPr>
  <p:slideViewPr>
    <p:cSldViewPr snapToGrid="0" snapToObjects="1">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E2C300C-3601-7549-BDE0-4361618684A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54811-5CEA-4A43-BF05-68A9FDA3A61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54811-5CEA-4A43-BF05-68A9FDA3A610}"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54811-5CEA-4A43-BF05-68A9FDA3A610}"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4811-5CEA-4A43-BF05-68A9FDA3A610}"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254811-5CEA-4A43-BF05-68A9FDA3A610}" type="datetimeFigureOut">
              <a:rPr lang="en-US" smtClean="0"/>
              <a:t>4/26/2018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C300C-3601-7549-BDE0-4361618684AD}" type="slidenum">
              <a:rPr lang="en-US" smtClean="0"/>
              <a:t>‹#›</a:t>
            </a:fld>
            <a:endParaRPr lang="en-US"/>
          </a:p>
        </p:txBody>
      </p:sp>
    </p:spTree>
    <p:extLst>
      <p:ext uri="{BB962C8B-B14F-4D97-AF65-F5344CB8AC3E}">
        <p14:creationId xmlns:p14="http://schemas.microsoft.com/office/powerpoint/2010/main" val="81408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928" y="1137762"/>
            <a:ext cx="7671620" cy="2645961"/>
          </a:xfrm>
        </p:spPr>
        <p:txBody>
          <a:bodyPr>
            <a:normAutofit/>
          </a:bodyPr>
          <a:lstStyle/>
          <a:p>
            <a:r>
              <a:rPr lang="en-US" b="1" dirty="0"/>
              <a:t>Finding “Seed” Users with Maximum Influence in Their Social Circles</a:t>
            </a:r>
            <a:r>
              <a:rPr lang="en-US" dirty="0">
                <a:effectLst/>
              </a:rPr>
              <a:t> </a:t>
            </a:r>
            <a:endParaRPr lang="en-US" dirty="0"/>
          </a:p>
        </p:txBody>
      </p:sp>
      <p:sp>
        <p:nvSpPr>
          <p:cNvPr id="3" name="Subtitle 2"/>
          <p:cNvSpPr>
            <a:spLocks noGrp="1"/>
          </p:cNvSpPr>
          <p:nvPr>
            <p:ph type="subTitle" idx="1"/>
          </p:nvPr>
        </p:nvSpPr>
        <p:spPr>
          <a:xfrm>
            <a:off x="2740698" y="3783723"/>
            <a:ext cx="5965923" cy="2239638"/>
          </a:xfrm>
        </p:spPr>
        <p:txBody>
          <a:bodyPr>
            <a:normAutofit/>
          </a:bodyPr>
          <a:lstStyle/>
          <a:p>
            <a:r>
              <a:rPr lang="en-US" sz="2400" dirty="0"/>
              <a:t>By </a:t>
            </a:r>
          </a:p>
          <a:p>
            <a:r>
              <a:rPr lang="en-US" sz="2400" dirty="0"/>
              <a:t>Mark Weaver &amp; Maxwell Yi</a:t>
            </a:r>
          </a:p>
        </p:txBody>
      </p:sp>
    </p:spTree>
    <p:extLst>
      <p:ext uri="{BB962C8B-B14F-4D97-AF65-F5344CB8AC3E}">
        <p14:creationId xmlns:p14="http://schemas.microsoft.com/office/powerpoint/2010/main" val="14001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a:xfrm>
            <a:off x="982133" y="2240280"/>
            <a:ext cx="7704667" cy="3332816"/>
          </a:xfrm>
        </p:spPr>
        <p:txBody>
          <a:bodyPr>
            <a:normAutofit fontScale="92500"/>
          </a:bodyPr>
          <a:lstStyle/>
          <a:p>
            <a:r>
              <a:rPr lang="en-US" dirty="0"/>
              <a:t>We can tell that the more popular a user is (by the node degree) the more influence they hold. Although, To more accurately predict a users influence we also need to calculate the centrality of the node, because the more central a node is, the closer it is to all other nodes. Therefore the nodes (users) with the highest degree and highest centrality are the most influential nodes (users) in dataset because information will propagate fastest through their ego network, thus making them the perfect “seed” user.</a:t>
            </a:r>
          </a:p>
          <a:p>
            <a:endParaRPr lang="en-US" dirty="0"/>
          </a:p>
        </p:txBody>
      </p:sp>
    </p:spTree>
    <p:extLst>
      <p:ext uri="{BB962C8B-B14F-4D97-AF65-F5344CB8AC3E}">
        <p14:creationId xmlns:p14="http://schemas.microsoft.com/office/powerpoint/2010/main" val="230176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Work</a:t>
            </a:r>
          </a:p>
        </p:txBody>
      </p:sp>
      <p:sp>
        <p:nvSpPr>
          <p:cNvPr id="3" name="Content Placeholder 2"/>
          <p:cNvSpPr>
            <a:spLocks noGrp="1"/>
          </p:cNvSpPr>
          <p:nvPr>
            <p:ph idx="1"/>
          </p:nvPr>
        </p:nvSpPr>
        <p:spPr>
          <a:xfrm>
            <a:off x="982133" y="2084832"/>
            <a:ext cx="7704667" cy="1964264"/>
          </a:xfrm>
        </p:spPr>
        <p:txBody>
          <a:bodyPr>
            <a:normAutofit fontScale="92500" lnSpcReduction="10000"/>
          </a:bodyPr>
          <a:lstStyle/>
          <a:p>
            <a:pPr defTabSz="914400">
              <a:spcBef>
                <a:spcPts val="0"/>
              </a:spcBef>
              <a:spcAft>
                <a:spcPts val="0"/>
              </a:spcAft>
              <a:buClrTx/>
              <a:buSzTx/>
              <a:defRPr/>
            </a:pPr>
            <a:r>
              <a:rPr lang="en-US" dirty="0"/>
              <a:t>Continuing this research will allow us to take the most influential users and their features to define social circles related to certain interests</a:t>
            </a:r>
          </a:p>
          <a:p>
            <a:pPr defTabSz="914400">
              <a:spcBef>
                <a:spcPts val="0"/>
              </a:spcBef>
              <a:spcAft>
                <a:spcPts val="0"/>
              </a:spcAft>
              <a:buClrTx/>
              <a:buSzTx/>
              <a:defRPr/>
            </a:pPr>
            <a:r>
              <a:rPr lang="en-US" dirty="0"/>
              <a:t>Further developing algorithms will allow markets to exploit influential users to increase a product’s marketability autonomously </a:t>
            </a:r>
          </a:p>
        </p:txBody>
      </p:sp>
    </p:spTree>
    <p:extLst>
      <p:ext uri="{BB962C8B-B14F-4D97-AF65-F5344CB8AC3E}">
        <p14:creationId xmlns:p14="http://schemas.microsoft.com/office/powerpoint/2010/main" val="15712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982132" y="2142744"/>
            <a:ext cx="7704667" cy="3332816"/>
          </a:xfrm>
        </p:spPr>
        <p:txBody>
          <a:bodyPr>
            <a:normAutofit fontScale="85000" lnSpcReduction="20000"/>
          </a:bodyPr>
          <a:lstStyle/>
          <a:p>
            <a:r>
              <a:rPr lang="en-US" dirty="0"/>
              <a:t>Social Networking websites have made the organization of an individual’s massive social network simpler to identify</a:t>
            </a:r>
          </a:p>
          <a:p>
            <a:r>
              <a:rPr lang="en-US" dirty="0"/>
              <a:t>Personalization of an individual’s network has led to the personalization of one’s own news feed and search queries</a:t>
            </a:r>
          </a:p>
          <a:p>
            <a:pPr lvl="1"/>
            <a:r>
              <a:rPr lang="en-US" dirty="0"/>
              <a:t>Specified information to the user</a:t>
            </a:r>
          </a:p>
          <a:p>
            <a:pPr lvl="2"/>
            <a:r>
              <a:rPr lang="en-US" dirty="0"/>
              <a:t>Political Articles</a:t>
            </a:r>
          </a:p>
          <a:p>
            <a:pPr lvl="2"/>
            <a:r>
              <a:rPr lang="en-US" dirty="0"/>
              <a:t>Regional Posts / Trends</a:t>
            </a:r>
          </a:p>
          <a:p>
            <a:pPr lvl="2"/>
            <a:r>
              <a:rPr lang="en-US" dirty="0"/>
              <a:t>Buzzfeed personality tests</a:t>
            </a:r>
          </a:p>
          <a:p>
            <a:r>
              <a:rPr lang="en-US" dirty="0"/>
              <a:t>Algorithmic measurements of an individual’s social network using Node-Clustering and Ego-Networks</a:t>
            </a:r>
          </a:p>
          <a:p>
            <a:endParaRPr lang="en-US" dirty="0"/>
          </a:p>
        </p:txBody>
      </p:sp>
    </p:spTree>
    <p:extLst>
      <p:ext uri="{BB962C8B-B14F-4D97-AF65-F5344CB8AC3E}">
        <p14:creationId xmlns:p14="http://schemas.microsoft.com/office/powerpoint/2010/main" val="427286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82133" y="2093976"/>
            <a:ext cx="7704667" cy="3332816"/>
          </a:xfrm>
        </p:spPr>
        <p:txBody>
          <a:bodyPr>
            <a:normAutofit fontScale="85000" lnSpcReduction="10000"/>
          </a:bodyPr>
          <a:lstStyle/>
          <a:p>
            <a:r>
              <a:rPr lang="en-US" dirty="0"/>
              <a:t>Social interactions organized manually by us; however, there now exists algorithms that sort social circles and information streams based on our manual organization.</a:t>
            </a:r>
          </a:p>
          <a:p>
            <a:r>
              <a:rPr lang="en-US" dirty="0"/>
              <a:t>How can we make use of such algorithms to target products and advertisements to the most influential users in a circle?</a:t>
            </a:r>
          </a:p>
          <a:p>
            <a:r>
              <a:rPr lang="en-US" dirty="0"/>
              <a:t>Goals</a:t>
            </a:r>
          </a:p>
          <a:p>
            <a:pPr lvl="1"/>
            <a:r>
              <a:rPr lang="en-US" dirty="0"/>
              <a:t>Find the top 3 influential ego networks and its top influential alters</a:t>
            </a:r>
          </a:p>
          <a:p>
            <a:pPr lvl="1"/>
            <a:r>
              <a:rPr lang="en-US" dirty="0"/>
              <a:t>Compare edges and distances to find the most influential ego/node clusters</a:t>
            </a:r>
          </a:p>
          <a:p>
            <a:pPr lvl="1"/>
            <a:r>
              <a:rPr lang="en-US" dirty="0"/>
              <a:t>Target specific Egos and their most influential alters to advertise products</a:t>
            </a:r>
          </a:p>
        </p:txBody>
      </p:sp>
    </p:spTree>
    <p:extLst>
      <p:ext uri="{BB962C8B-B14F-4D97-AF65-F5344CB8AC3E}">
        <p14:creationId xmlns:p14="http://schemas.microsoft.com/office/powerpoint/2010/main" val="357294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982132" y="1447801"/>
            <a:ext cx="7704667" cy="4888992"/>
          </a:xfrm>
        </p:spPr>
        <p:txBody>
          <a:bodyPr>
            <a:normAutofit fontScale="32500" lnSpcReduction="20000"/>
          </a:bodyPr>
          <a:lstStyle/>
          <a:p>
            <a:r>
              <a:rPr lang="en-US" sz="4900" dirty="0"/>
              <a:t>We study Julian </a:t>
            </a:r>
            <a:r>
              <a:rPr lang="en-US" sz="4900" dirty="0" err="1"/>
              <a:t>McAuley</a:t>
            </a:r>
            <a:r>
              <a:rPr lang="en-US" sz="4900" dirty="0"/>
              <a:t> and Jure </a:t>
            </a:r>
            <a:r>
              <a:rPr lang="en-US" sz="4900" dirty="0" err="1"/>
              <a:t>Leskovec’s</a:t>
            </a:r>
            <a:r>
              <a:rPr lang="en-US" sz="4900" dirty="0"/>
              <a:t> research, </a:t>
            </a:r>
            <a:r>
              <a:rPr lang="en-US" sz="4900" i="1" dirty="0"/>
              <a:t>Discovering Social Circles in Ego Networks</a:t>
            </a:r>
            <a:r>
              <a:rPr lang="en-US" sz="4900" dirty="0"/>
              <a:t>, to further analyze how social circles are formed and the algorithms that define them. Furthermore, we analyze the information within the defined social circles to maximize user awareness and discover the most effective </a:t>
            </a:r>
            <a:r>
              <a:rPr lang="en-US" sz="4900" i="1" dirty="0"/>
              <a:t>seed</a:t>
            </a:r>
            <a:r>
              <a:rPr lang="en-US" sz="4900" dirty="0"/>
              <a:t> users for a product. We will describe this as </a:t>
            </a:r>
            <a:r>
              <a:rPr lang="en-US" sz="4900" i="1" dirty="0"/>
              <a:t>node clustering</a:t>
            </a:r>
            <a:r>
              <a:rPr lang="en-US" sz="4900" dirty="0"/>
              <a:t>, a network of connections between a user and their friends/interactions.</a:t>
            </a:r>
          </a:p>
          <a:p>
            <a:r>
              <a:rPr lang="en-US" sz="4900" dirty="0"/>
              <a:t>Sources</a:t>
            </a:r>
          </a:p>
          <a:p>
            <a:r>
              <a:rPr lang="en-US" sz="3400" i="1" dirty="0"/>
              <a:t>Barbieri, Nicola, </a:t>
            </a:r>
            <a:r>
              <a:rPr lang="en-US" sz="3400" i="1" dirty="0" err="1"/>
              <a:t>Bonchi</a:t>
            </a:r>
            <a:r>
              <a:rPr lang="en-US" sz="3400" i="1" dirty="0"/>
              <a:t>, Francesco, and Manco, Giuseppe. Topic-aware social influence propagation models. Knowledge and information systems, 37(3), pages 555–584, 2013.</a:t>
            </a:r>
            <a:endParaRPr lang="en-US" sz="3400" dirty="0"/>
          </a:p>
          <a:p>
            <a:r>
              <a:rPr lang="en-US" sz="3400" i="1" dirty="0"/>
              <a:t>David Kempe, Jon Kleinberg, and Eva </a:t>
            </a:r>
            <a:r>
              <a:rPr lang="en-US" sz="3400" i="1" dirty="0" err="1"/>
              <a:t>Tardos</a:t>
            </a:r>
            <a:r>
              <a:rPr lang="en-US" sz="3400" i="1" dirty="0"/>
              <a:t>. Maximizing the spread of influence through a social ´ network. In KDD, pages 137–146. ACM, 2003.</a:t>
            </a:r>
            <a:endParaRPr lang="en-US" sz="3400" dirty="0"/>
          </a:p>
          <a:p>
            <a:r>
              <a:rPr lang="en-US" sz="3400" i="1" dirty="0"/>
              <a:t>Goyal, Amit, </a:t>
            </a:r>
            <a:r>
              <a:rPr lang="en-US" sz="3400" i="1" dirty="0" err="1"/>
              <a:t>Bonchi</a:t>
            </a:r>
            <a:r>
              <a:rPr lang="en-US" sz="3400" i="1" dirty="0"/>
              <a:t>, Francesco, and </a:t>
            </a:r>
            <a:r>
              <a:rPr lang="en-US" sz="3400" i="1" dirty="0" err="1"/>
              <a:t>Lakshmanan</a:t>
            </a:r>
            <a:r>
              <a:rPr lang="en-US" sz="3400" i="1" dirty="0"/>
              <a:t>, </a:t>
            </a:r>
            <a:r>
              <a:rPr lang="en-US" sz="3400" i="1" dirty="0" err="1"/>
              <a:t>Laks</a:t>
            </a:r>
            <a:r>
              <a:rPr lang="en-US" sz="3400" i="1" dirty="0"/>
              <a:t> VS. A data-based approach to social influence maximization. Proceedings of the VLDB Endowment, 5(1), pages 73–84, 2011a.</a:t>
            </a:r>
            <a:endParaRPr lang="en-US" sz="3400" dirty="0"/>
          </a:p>
          <a:p>
            <a:r>
              <a:rPr lang="en-US" sz="3400" i="1" dirty="0" err="1"/>
              <a:t>Hongyuan</a:t>
            </a:r>
            <a:r>
              <a:rPr lang="en-US" sz="3400" i="1" dirty="0"/>
              <a:t> </a:t>
            </a:r>
            <a:r>
              <a:rPr lang="en-US" sz="3400" i="1" dirty="0" err="1"/>
              <a:t>Zha</a:t>
            </a:r>
            <a:r>
              <a:rPr lang="en-US" sz="3400" i="1" dirty="0"/>
              <a:t>, Isabel Valera, Le Song, Manuel Gomez-Rodriguez, </a:t>
            </a:r>
            <a:r>
              <a:rPr lang="en-US" sz="3400" i="1" dirty="0" err="1"/>
              <a:t>Mehrdad</a:t>
            </a:r>
            <a:r>
              <a:rPr lang="en-US" sz="3400" i="1" dirty="0"/>
              <a:t> </a:t>
            </a:r>
            <a:r>
              <a:rPr lang="en-US" sz="3400" i="1" dirty="0" err="1"/>
              <a:t>Farajtabar</a:t>
            </a:r>
            <a:r>
              <a:rPr lang="en-US" sz="3400" i="1" dirty="0"/>
              <a:t>, and Nan Du. Shaping Social Activity by Incentivizing Users. In Advances in Neural Information Processing Systems 27, pages 2474-2482, Curran Associates, Inc., 2014.</a:t>
            </a:r>
            <a:endParaRPr lang="en-US" sz="3400" dirty="0"/>
          </a:p>
          <a:p>
            <a:r>
              <a:rPr lang="en-US" sz="3400" i="1" dirty="0" err="1"/>
              <a:t>Vaswani</a:t>
            </a:r>
            <a:r>
              <a:rPr lang="en-US" sz="3400" i="1" dirty="0"/>
              <a:t>, S., </a:t>
            </a:r>
            <a:r>
              <a:rPr lang="en-US" sz="3400" i="1" dirty="0" err="1"/>
              <a:t>Kveton</a:t>
            </a:r>
            <a:r>
              <a:rPr lang="en-US" sz="3400" i="1" dirty="0"/>
              <a:t>, B., Wen, Z., </a:t>
            </a:r>
            <a:r>
              <a:rPr lang="en-US" sz="3400" i="1" dirty="0" err="1"/>
              <a:t>Ghavamzadeh</a:t>
            </a:r>
            <a:r>
              <a:rPr lang="en-US" sz="3400" i="1" dirty="0"/>
              <a:t>, M., </a:t>
            </a:r>
            <a:r>
              <a:rPr lang="en-US" sz="3400" i="1" dirty="0" err="1"/>
              <a:t>Lakshmanan</a:t>
            </a:r>
            <a:r>
              <a:rPr lang="en-US" sz="3400" i="1" dirty="0"/>
              <a:t>, L.V.S. &amp; Schmidt, M.. Model-Independent Online Learning for Influence Maximization. Proceedings of the 34th International Conference on Machine Learning, in PMLR 70, pages 3530-3539, 2017.</a:t>
            </a:r>
            <a:endParaRPr lang="en-US" sz="3400" dirty="0"/>
          </a:p>
          <a:p>
            <a:r>
              <a:rPr lang="en-US" sz="3400" i="1" dirty="0"/>
              <a:t>Wei Chen, </a:t>
            </a:r>
            <a:r>
              <a:rPr lang="en-US" sz="3400" i="1" dirty="0" err="1"/>
              <a:t>Yajun</a:t>
            </a:r>
            <a:r>
              <a:rPr lang="en-US" sz="3400" i="1" dirty="0"/>
              <a:t> Wang, and </a:t>
            </a:r>
            <a:r>
              <a:rPr lang="en-US" sz="3400" i="1" dirty="0" err="1"/>
              <a:t>Siyu</a:t>
            </a:r>
            <a:r>
              <a:rPr lang="en-US" sz="3400" i="1" dirty="0"/>
              <a:t> Yang. Efficient influence maximization in social networks. In KDD, pages 199–208. ACM, 2009.</a:t>
            </a:r>
            <a:endParaRPr lang="en-US" sz="3400" dirty="0"/>
          </a:p>
          <a:p>
            <a:endParaRPr lang="en-US" sz="2000" dirty="0"/>
          </a:p>
        </p:txBody>
      </p:sp>
    </p:spTree>
    <p:extLst>
      <p:ext uri="{BB962C8B-B14F-4D97-AF65-F5344CB8AC3E}">
        <p14:creationId xmlns:p14="http://schemas.microsoft.com/office/powerpoint/2010/main" val="652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982133" y="2228088"/>
            <a:ext cx="7704667" cy="3332816"/>
          </a:xfrm>
        </p:spPr>
        <p:txBody>
          <a:bodyPr>
            <a:normAutofit fontScale="92500" lnSpcReduction="10000"/>
          </a:bodyPr>
          <a:lstStyle/>
          <a:p>
            <a:r>
              <a:rPr lang="en-US" dirty="0"/>
              <a:t>In order to use node clustering to find “seed” users with maximum influence, we looked at degrees as a metric to evaluate nodes, because the more friends a node has, the better connected it is. </a:t>
            </a:r>
          </a:p>
          <a:p>
            <a:r>
              <a:rPr lang="en-US" dirty="0"/>
              <a:t>In order to get a more accurate idea of which node in each ego network is the most influential, we decided to use another common metric known as shortest path. While degrees measure direct connections only, shortest paths consider how many hops at minimum you need to make to traverse from one node to another.</a:t>
            </a:r>
          </a:p>
          <a:p>
            <a:endParaRPr lang="en-US" dirty="0"/>
          </a:p>
        </p:txBody>
      </p:sp>
    </p:spTree>
    <p:extLst>
      <p:ext uri="{BB962C8B-B14F-4D97-AF65-F5344CB8AC3E}">
        <p14:creationId xmlns:p14="http://schemas.microsoft.com/office/powerpoint/2010/main" val="405913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Cont.</a:t>
            </a:r>
          </a:p>
        </p:txBody>
      </p:sp>
      <p:sp>
        <p:nvSpPr>
          <p:cNvPr id="3" name="Content Placeholder 2"/>
          <p:cNvSpPr>
            <a:spLocks noGrp="1"/>
          </p:cNvSpPr>
          <p:nvPr>
            <p:ph idx="1"/>
          </p:nvPr>
        </p:nvSpPr>
        <p:spPr>
          <a:xfrm>
            <a:off x="719666" y="2563368"/>
            <a:ext cx="8229600" cy="2179319"/>
          </a:xfrm>
        </p:spPr>
        <p:txBody>
          <a:bodyPr>
            <a:normAutofit lnSpcReduction="10000"/>
          </a:bodyPr>
          <a:lstStyle/>
          <a:p>
            <a:r>
              <a:rPr lang="en-US" sz="2400" dirty="0"/>
              <a:t>If we know the distance of the shortest path between the top node and any other node, then we can use the distances measured by shortest paths to compute closeness centrality. Which is calculated as the sum of the length of the shortest paths between the node and all other nodes in the graph. 							</a:t>
            </a:r>
            <a:r>
              <a:rPr lang="en-US" dirty="0"/>
              <a:t>	</a:t>
            </a:r>
          </a:p>
          <a:p>
            <a:endParaRPr lang="en-US" dirty="0"/>
          </a:p>
        </p:txBody>
      </p:sp>
      <p:sp>
        <p:nvSpPr>
          <p:cNvPr id="4" name="AutoShape 2" descr="\displaystyle C(x)={\frac {N}{\sum _{y}d(y,x)}}.}"/>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2974848" y="4416097"/>
                <a:ext cx="4584192" cy="1012841"/>
              </a:xfrm>
              <a:prstGeom prst="rect">
                <a:avLst/>
              </a:prstGeom>
              <a:noFill/>
            </p:spPr>
            <p:txBody>
              <a:bodyPr wrap="square" rtlCol="0">
                <a:spAutoFit/>
              </a:bodyPr>
              <a:lstStyle/>
              <a:p>
                <a:r>
                  <a:rPr lang="en-US" sz="3600" dirty="0"/>
                  <a:t>C(x) = </a:t>
                </a:r>
                <a14:m>
                  <m:oMath xmlns:m="http://schemas.openxmlformats.org/officeDocument/2006/math">
                    <m:f>
                      <m:fPr>
                        <m:ctrlPr>
                          <a:rPr lang="mr-IN" sz="3600" i="1">
                            <a:latin typeface="Cambria Math" panose="02040503050406030204" pitchFamily="18" charset="0"/>
                          </a:rPr>
                        </m:ctrlPr>
                      </m:fPr>
                      <m:num>
                        <m:r>
                          <a:rPr lang="en-US" sz="3600" i="1">
                            <a:latin typeface="Cambria Math" charset="0"/>
                          </a:rPr>
                          <m:t>1</m:t>
                        </m:r>
                      </m:num>
                      <m:den>
                        <m:nary>
                          <m:naryPr>
                            <m:chr m:val="∑"/>
                            <m:limLoc m:val="subSup"/>
                            <m:supHide m:val="on"/>
                            <m:ctrlPr>
                              <a:rPr lang="mr-IN" sz="3600" i="1">
                                <a:latin typeface="Cambria Math" panose="02040503050406030204" pitchFamily="18" charset="0"/>
                              </a:rPr>
                            </m:ctrlPr>
                          </m:naryPr>
                          <m:sub>
                            <m:r>
                              <m:rPr>
                                <m:brk m:alnAt="9"/>
                              </m:rPr>
                              <a:rPr lang="en-US" sz="3600" i="1">
                                <a:latin typeface="Cambria Math" charset="0"/>
                              </a:rPr>
                              <m:t>𝑦</m:t>
                            </m:r>
                          </m:sub>
                          <m:sup/>
                          <m:e>
                            <m:r>
                              <a:rPr lang="en-US" sz="3600" i="1">
                                <a:latin typeface="Cambria Math" charset="0"/>
                              </a:rPr>
                              <m:t>𝑑</m:t>
                            </m:r>
                            <m:r>
                              <a:rPr lang="en-US" sz="3600" i="1">
                                <a:latin typeface="Cambria Math" charset="0"/>
                              </a:rPr>
                              <m:t>(</m:t>
                            </m:r>
                            <m:r>
                              <a:rPr lang="en-US" sz="3600" i="1">
                                <a:latin typeface="Cambria Math" charset="0"/>
                              </a:rPr>
                              <m:t>𝑦</m:t>
                            </m:r>
                            <m:r>
                              <a:rPr lang="en-US" sz="3600" i="1">
                                <a:latin typeface="Cambria Math" charset="0"/>
                              </a:rPr>
                              <m:t>,</m:t>
                            </m:r>
                            <m:r>
                              <a:rPr lang="en-US" sz="3600" i="1">
                                <a:latin typeface="Cambria Math" charset="0"/>
                              </a:rPr>
                              <m:t>𝑥</m:t>
                            </m:r>
                            <m:r>
                              <a:rPr lang="en-US" sz="3600" i="1">
                                <a:latin typeface="Cambria Math" charset="0"/>
                              </a:rPr>
                              <m:t>)</m:t>
                            </m:r>
                          </m:e>
                        </m:nary>
                      </m:den>
                    </m:f>
                  </m:oMath>
                </a14:m>
                <a:r>
                  <a:rPr lang="en-US"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2974848" y="4416097"/>
                <a:ext cx="4584192" cy="1012841"/>
              </a:xfrm>
              <a:prstGeom prst="rect">
                <a:avLst/>
              </a:prstGeom>
              <a:blipFill rotWithShape="0">
                <a:blip r:embed="rId2"/>
                <a:stretch>
                  <a:fillRect l="-3989"/>
                </a:stretch>
              </a:blipFill>
            </p:spPr>
            <p:txBody>
              <a:bodyPr/>
              <a:lstStyle/>
              <a:p>
                <a:r>
                  <a:rPr lang="en-US">
                    <a:noFill/>
                  </a:rPr>
                  <a:t> </a:t>
                </a:r>
              </a:p>
            </p:txBody>
          </p:sp>
        </mc:Fallback>
      </mc:AlternateContent>
    </p:spTree>
    <p:extLst>
      <p:ext uri="{BB962C8B-B14F-4D97-AF65-F5344CB8AC3E}">
        <p14:creationId xmlns:p14="http://schemas.microsoft.com/office/powerpoint/2010/main" val="8310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Content Placeholder 2"/>
          <p:cNvSpPr>
            <a:spLocks noGrp="1"/>
          </p:cNvSpPr>
          <p:nvPr>
            <p:ph idx="1"/>
          </p:nvPr>
        </p:nvSpPr>
        <p:spPr>
          <a:xfrm>
            <a:off x="982133" y="2033016"/>
            <a:ext cx="7704667" cy="1856232"/>
          </a:xfrm>
        </p:spPr>
        <p:txBody>
          <a:bodyPr>
            <a:normAutofit/>
          </a:bodyPr>
          <a:lstStyle/>
          <a:p>
            <a:r>
              <a:rPr lang="en-US" dirty="0"/>
              <a:t>Those with high closeness scores are the ones you want to start with when you want to spread news through your ego network.</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809746"/>
              </p:ext>
            </p:extLst>
          </p:nvPr>
        </p:nvGraphicFramePr>
        <p:xfrm>
          <a:off x="1786466" y="3704685"/>
          <a:ext cx="6096000" cy="1483360"/>
        </p:xfrm>
        <a:graphic>
          <a:graphicData uri="http://schemas.openxmlformats.org/drawingml/2006/table">
            <a:tbl>
              <a:tblPr firstRow="1" bandRow="1">
                <a:tableStyleId>{5C22544A-7EE6-4342-B048-85BDC9FD1C3A}</a:tableStyleId>
              </a:tblPr>
              <a:tblGrid>
                <a:gridCol w="3121152">
                  <a:extLst>
                    <a:ext uri="{9D8B030D-6E8A-4147-A177-3AD203B41FA5}">
                      <a16:colId xmlns:a16="http://schemas.microsoft.com/office/drawing/2014/main" val="20000"/>
                    </a:ext>
                  </a:extLst>
                </a:gridCol>
                <a:gridCol w="2974848">
                  <a:extLst>
                    <a:ext uri="{9D8B030D-6E8A-4147-A177-3AD203B41FA5}">
                      <a16:colId xmlns:a16="http://schemas.microsoft.com/office/drawing/2014/main" val="20001"/>
                    </a:ext>
                  </a:extLst>
                </a:gridCol>
              </a:tblGrid>
              <a:tr h="370840">
                <a:tc>
                  <a:txBody>
                    <a:bodyPr/>
                    <a:lstStyle/>
                    <a:p>
                      <a:pPr algn="ctr"/>
                      <a:r>
                        <a:rPr lang="en-US" dirty="0"/>
                        <a:t>Algorithm</a:t>
                      </a:r>
                    </a:p>
                  </a:txBody>
                  <a:tcPr/>
                </a:tc>
                <a:tc>
                  <a:txBody>
                    <a:bodyPr/>
                    <a:lstStyle/>
                    <a:p>
                      <a:pPr algn="ctr"/>
                      <a:r>
                        <a:rPr lang="en-US" dirty="0"/>
                        <a:t>Result</a:t>
                      </a:r>
                    </a:p>
                  </a:txBody>
                  <a:tcPr/>
                </a:tc>
                <a:extLst>
                  <a:ext uri="{0D108BD9-81ED-4DB2-BD59-A6C34878D82A}">
                    <a16:rowId xmlns:a16="http://schemas.microsoft.com/office/drawing/2014/main" val="10000"/>
                  </a:ext>
                </a:extLst>
              </a:tr>
              <a:tr h="370840">
                <a:tc>
                  <a:txBody>
                    <a:bodyPr/>
                    <a:lstStyle/>
                    <a:p>
                      <a:pPr algn="l"/>
                      <a:r>
                        <a:rPr lang="en-US" dirty="0"/>
                        <a:t>Node</a:t>
                      </a:r>
                      <a:r>
                        <a:rPr lang="en-US" baseline="0" dirty="0"/>
                        <a:t> Degree</a:t>
                      </a:r>
                      <a:endParaRPr lang="en-US" dirty="0"/>
                    </a:p>
                  </a:txBody>
                  <a:tcPr/>
                </a:tc>
                <a:tc>
                  <a:txBody>
                    <a:bodyPr/>
                    <a:lstStyle/>
                    <a:p>
                      <a:r>
                        <a:rPr lang="en-US" dirty="0"/>
                        <a:t>3 Top</a:t>
                      </a:r>
                      <a:r>
                        <a:rPr lang="en-US" baseline="0" dirty="0"/>
                        <a:t> Nodes</a:t>
                      </a:r>
                      <a:endParaRPr lang="en-US"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Shortest Path</a:t>
                      </a:r>
                    </a:p>
                  </a:txBody>
                  <a:tcPr/>
                </a:tc>
                <a:tc>
                  <a:txBody>
                    <a:bodyPr/>
                    <a:lstStyle/>
                    <a:p>
                      <a:r>
                        <a:rPr lang="en-US" dirty="0"/>
                        <a:t>Closeness centrality.</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Closeness Centrality</a:t>
                      </a:r>
                    </a:p>
                  </a:txBody>
                  <a:tcPr/>
                </a:tc>
                <a:tc>
                  <a:txBody>
                    <a:bodyPr/>
                    <a:lstStyle/>
                    <a:p>
                      <a:r>
                        <a:rPr lang="en-US" dirty="0"/>
                        <a:t>Most</a:t>
                      </a:r>
                      <a:r>
                        <a:rPr lang="en-US" baseline="0" dirty="0"/>
                        <a:t> influential Top Node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83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a:xfrm>
            <a:off x="982133" y="2015397"/>
            <a:ext cx="2382859" cy="3984420"/>
          </a:xfrm>
        </p:spPr>
        <p:txBody>
          <a:bodyPr>
            <a:normAutofit fontScale="92500"/>
          </a:bodyPr>
          <a:lstStyle/>
          <a:p>
            <a:r>
              <a:rPr lang="en-US" sz="2400" dirty="0"/>
              <a:t>When we use the node degree to find the top 3 nodes and then computer the shortest path from a top node to any other node the result looks as such.</a:t>
            </a:r>
          </a:p>
          <a:p>
            <a:endParaRPr lang="en-US" sz="2400" dirty="0"/>
          </a:p>
        </p:txBody>
      </p:sp>
      <p:pic>
        <p:nvPicPr>
          <p:cNvPr id="4" name="Content Placeholder 3"/>
          <p:cNvPicPr>
            <a:picLocks noChangeAspect="1"/>
          </p:cNvPicPr>
          <p:nvPr/>
        </p:nvPicPr>
        <p:blipFill>
          <a:blip r:embed="rId2"/>
          <a:stretch>
            <a:fillRect/>
          </a:stretch>
        </p:blipFill>
        <p:spPr>
          <a:xfrm>
            <a:off x="3465681" y="2015396"/>
            <a:ext cx="5312559" cy="3984420"/>
          </a:xfrm>
          <a:prstGeom prst="rect">
            <a:avLst/>
          </a:prstGeom>
        </p:spPr>
      </p:pic>
    </p:spTree>
    <p:extLst>
      <p:ext uri="{BB962C8B-B14F-4D97-AF65-F5344CB8AC3E}">
        <p14:creationId xmlns:p14="http://schemas.microsoft.com/office/powerpoint/2010/main" val="4961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a:xfrm>
            <a:off x="829733" y="1956817"/>
            <a:ext cx="2321899" cy="3951572"/>
          </a:xfrm>
        </p:spPr>
        <p:txBody>
          <a:bodyPr>
            <a:normAutofit fontScale="92500"/>
          </a:bodyPr>
          <a:lstStyle/>
          <a:p>
            <a:r>
              <a:rPr lang="en-US" sz="2400" dirty="0"/>
              <a:t>When we use the distance of the shortest path to computer the closeness centrality of the ego network of a node, the result is as follows. </a:t>
            </a:r>
          </a:p>
          <a:p>
            <a:endParaRPr lang="en-US" sz="2400" dirty="0"/>
          </a:p>
        </p:txBody>
      </p:sp>
      <p:pic>
        <p:nvPicPr>
          <p:cNvPr id="4" name="Content Placeholder 3"/>
          <p:cNvPicPr>
            <a:picLocks noChangeAspect="1"/>
          </p:cNvPicPr>
          <p:nvPr/>
        </p:nvPicPr>
        <p:blipFill>
          <a:blip r:embed="rId2"/>
          <a:stretch>
            <a:fillRect/>
          </a:stretch>
        </p:blipFill>
        <p:spPr>
          <a:xfrm>
            <a:off x="3151632" y="1956817"/>
            <a:ext cx="5589821" cy="4192366"/>
          </a:xfrm>
          <a:prstGeom prst="rect">
            <a:avLst/>
          </a:prstGeom>
        </p:spPr>
      </p:pic>
    </p:spTree>
    <p:extLst>
      <p:ext uri="{BB962C8B-B14F-4D97-AF65-F5344CB8AC3E}">
        <p14:creationId xmlns:p14="http://schemas.microsoft.com/office/powerpoint/2010/main" val="33513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388</TotalTime>
  <Words>847</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Corbel</vt:lpstr>
      <vt:lpstr>Mangal</vt:lpstr>
      <vt:lpstr>Parallax</vt:lpstr>
      <vt:lpstr>Finding “Seed” Users with Maximum Influence in Their Social Circles </vt:lpstr>
      <vt:lpstr>Background</vt:lpstr>
      <vt:lpstr>Introduction</vt:lpstr>
      <vt:lpstr>Literature Review</vt:lpstr>
      <vt:lpstr>Methods</vt:lpstr>
      <vt:lpstr>Methods Cont.</vt:lpstr>
      <vt:lpstr>Experimental Results</vt:lpstr>
      <vt:lpstr>Results Cont.</vt:lpstr>
      <vt:lpstr>Results Cont.</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“Seed” Users with Maximum Influence in Their Social Circles </dc:title>
  <dc:creator>Mark Weaver</dc:creator>
  <cp:lastModifiedBy>Maxwell Yi</cp:lastModifiedBy>
  <cp:revision>24</cp:revision>
  <dcterms:created xsi:type="dcterms:W3CDTF">2018-04-23T21:11:56Z</dcterms:created>
  <dcterms:modified xsi:type="dcterms:W3CDTF">2018-04-26T17:48:28Z</dcterms:modified>
</cp:coreProperties>
</file>