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7" r:id="rId7"/>
    <p:sldId id="260" r:id="rId8"/>
    <p:sldId id="268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s://kaggle.com/competitions/plant-pathology-2020-fgvc7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applications/" TargetMode="External"/><Relationship Id="rId1" Type="http://schemas.openxmlformats.org/officeDocument/2006/relationships/hyperlink" Target="https://kaggle.com/competitions/plant-pathology-2020-fgvc7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competitions/plant-pathology-2020-fgvc7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applications/" TargetMode="External"/><Relationship Id="rId1" Type="http://schemas.openxmlformats.org/officeDocument/2006/relationships/hyperlink" Target="https://kaggle.com/competitions/plant-pathology-2020-fgvc7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2FD36-9862-4A51-9407-9BA658A69D4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9388D5-4C6D-44A2-A0CF-5BA822ACF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Leaf Health Recognition</a:t>
          </a:r>
        </a:p>
      </dgm:t>
    </dgm:pt>
    <dgm:pt modelId="{AB8CEFFC-3DF1-4F76-B3F9-BF63A07DABF2}" type="parTrans" cxnId="{A10BFA18-094D-446A-A9CE-F03352D0C248}">
      <dgm:prSet/>
      <dgm:spPr/>
      <dgm:t>
        <a:bodyPr/>
        <a:lstStyle/>
        <a:p>
          <a:endParaRPr lang="en-US"/>
        </a:p>
      </dgm:t>
    </dgm:pt>
    <dgm:pt modelId="{776F2855-FF76-4DE9-8278-8F35EF7B140C}" type="sibTrans" cxnId="{A10BFA18-094D-446A-A9CE-F03352D0C248}">
      <dgm:prSet/>
      <dgm:spPr/>
      <dgm:t>
        <a:bodyPr/>
        <a:lstStyle/>
        <a:p>
          <a:endParaRPr lang="en-US"/>
        </a:p>
      </dgm:t>
    </dgm:pt>
    <dgm:pt modelId="{A2EB509C-905F-432D-8487-4F9835D2EA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Agricultural Automation</a:t>
          </a:r>
        </a:p>
      </dgm:t>
    </dgm:pt>
    <dgm:pt modelId="{44C2F765-7A4F-4553-A2F9-424C1AF924B0}" type="parTrans" cxnId="{01EA99A9-1B56-4B97-BFD3-31DD36441409}">
      <dgm:prSet/>
      <dgm:spPr/>
      <dgm:t>
        <a:bodyPr/>
        <a:lstStyle/>
        <a:p>
          <a:endParaRPr lang="en-US"/>
        </a:p>
      </dgm:t>
    </dgm:pt>
    <dgm:pt modelId="{52EA4CCD-7769-401B-BD1B-5CB8B5741872}" type="sibTrans" cxnId="{01EA99A9-1B56-4B97-BFD3-31DD36441409}">
      <dgm:prSet/>
      <dgm:spPr/>
      <dgm:t>
        <a:bodyPr/>
        <a:lstStyle/>
        <a:p>
          <a:endParaRPr lang="en-US"/>
        </a:p>
      </dgm:t>
    </dgm:pt>
    <dgm:pt modelId="{017CF199-0751-4323-844A-76345BC6C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Plant Monitoring and Diagnostics</a:t>
          </a:r>
        </a:p>
      </dgm:t>
    </dgm:pt>
    <dgm:pt modelId="{D70A5986-04B6-47FD-896A-63C90716D12A}" type="parTrans" cxnId="{569C7373-7456-424D-93AE-48BA87A6E7CA}">
      <dgm:prSet/>
      <dgm:spPr/>
      <dgm:t>
        <a:bodyPr/>
        <a:lstStyle/>
        <a:p>
          <a:endParaRPr lang="en-US"/>
        </a:p>
      </dgm:t>
    </dgm:pt>
    <dgm:pt modelId="{B59978E0-2F48-4C04-B7E1-40F25EAF6FFB}" type="sibTrans" cxnId="{569C7373-7456-424D-93AE-48BA87A6E7CA}">
      <dgm:prSet/>
      <dgm:spPr/>
      <dgm:t>
        <a:bodyPr/>
        <a:lstStyle/>
        <a:p>
          <a:endParaRPr lang="en-US"/>
        </a:p>
      </dgm:t>
    </dgm:pt>
    <dgm:pt modelId="{4A2C7714-3D2A-4E09-9619-CB157347C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Millions of dollars in annual losses</a:t>
          </a:r>
        </a:p>
      </dgm:t>
    </dgm:pt>
    <dgm:pt modelId="{0C1B09B8-3EE1-42ED-BE2B-8702C3A51BCA}" type="parTrans" cxnId="{D80AF1B9-0E1F-43F9-93DC-43A81F2132E0}">
      <dgm:prSet/>
      <dgm:spPr/>
      <dgm:t>
        <a:bodyPr/>
        <a:lstStyle/>
        <a:p>
          <a:endParaRPr lang="en-US"/>
        </a:p>
      </dgm:t>
    </dgm:pt>
    <dgm:pt modelId="{E827CDA6-2EAE-46BF-871E-F7E44DBCDB09}" type="sibTrans" cxnId="{D80AF1B9-0E1F-43F9-93DC-43A81F2132E0}">
      <dgm:prSet/>
      <dgm:spPr/>
      <dgm:t>
        <a:bodyPr/>
        <a:lstStyle/>
        <a:p>
          <a:endParaRPr lang="en-US"/>
        </a:p>
      </dgm:t>
    </dgm:pt>
    <dgm:pt modelId="{3ACF2DB6-74F2-4568-B94D-D532BFFAEA13}" type="pres">
      <dgm:prSet presAssocID="{4E32FD36-9862-4A51-9407-9BA658A69D4A}" presName="root" presStyleCnt="0">
        <dgm:presLayoutVars>
          <dgm:dir/>
          <dgm:resizeHandles val="exact"/>
        </dgm:presLayoutVars>
      </dgm:prSet>
      <dgm:spPr/>
    </dgm:pt>
    <dgm:pt modelId="{6ECEE41D-85A4-468C-B618-0E115BAF5EB3}" type="pres">
      <dgm:prSet presAssocID="{389388D5-4C6D-44A2-A0CF-5BA822ACF13F}" presName="compNode" presStyleCnt="0"/>
      <dgm:spPr/>
    </dgm:pt>
    <dgm:pt modelId="{EB5084EE-AFD7-4682-8078-396047B7A308}" type="pres">
      <dgm:prSet presAssocID="{389388D5-4C6D-44A2-A0CF-5BA822ACF1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A3DCBA50-090C-4DC1-A811-19944F3BC66E}" type="pres">
      <dgm:prSet presAssocID="{389388D5-4C6D-44A2-A0CF-5BA822ACF13F}" presName="spaceRect" presStyleCnt="0"/>
      <dgm:spPr/>
    </dgm:pt>
    <dgm:pt modelId="{D5320463-13A4-425D-91E5-DEB31140AB9C}" type="pres">
      <dgm:prSet presAssocID="{389388D5-4C6D-44A2-A0CF-5BA822ACF13F}" presName="textRect" presStyleLbl="revTx" presStyleIdx="0" presStyleCnt="4">
        <dgm:presLayoutVars>
          <dgm:chMax val="1"/>
          <dgm:chPref val="1"/>
        </dgm:presLayoutVars>
      </dgm:prSet>
      <dgm:spPr/>
    </dgm:pt>
    <dgm:pt modelId="{C66F8C27-A660-4D6E-BDB4-7AC5409647EA}" type="pres">
      <dgm:prSet presAssocID="{776F2855-FF76-4DE9-8278-8F35EF7B140C}" presName="sibTrans" presStyleCnt="0"/>
      <dgm:spPr/>
    </dgm:pt>
    <dgm:pt modelId="{05662A94-04CB-4D12-BB19-4ABBB0E0CEDC}" type="pres">
      <dgm:prSet presAssocID="{A2EB509C-905F-432D-8487-4F9835D2EAC3}" presName="compNode" presStyleCnt="0"/>
      <dgm:spPr/>
    </dgm:pt>
    <dgm:pt modelId="{0B5E5C03-6914-486F-8768-885B86319BDF}" type="pres">
      <dgm:prSet presAssocID="{A2EB509C-905F-432D-8487-4F9835D2EA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632D56C-4082-4487-A158-0508253B9CCD}" type="pres">
      <dgm:prSet presAssocID="{A2EB509C-905F-432D-8487-4F9835D2EAC3}" presName="spaceRect" presStyleCnt="0"/>
      <dgm:spPr/>
    </dgm:pt>
    <dgm:pt modelId="{A3BC7B7D-422C-4946-B2C3-AA2C8C2374EB}" type="pres">
      <dgm:prSet presAssocID="{A2EB509C-905F-432D-8487-4F9835D2EAC3}" presName="textRect" presStyleLbl="revTx" presStyleIdx="1" presStyleCnt="4">
        <dgm:presLayoutVars>
          <dgm:chMax val="1"/>
          <dgm:chPref val="1"/>
        </dgm:presLayoutVars>
      </dgm:prSet>
      <dgm:spPr/>
    </dgm:pt>
    <dgm:pt modelId="{5065A78D-63AF-4E67-9F36-8936C1128F57}" type="pres">
      <dgm:prSet presAssocID="{52EA4CCD-7769-401B-BD1B-5CB8B5741872}" presName="sibTrans" presStyleCnt="0"/>
      <dgm:spPr/>
    </dgm:pt>
    <dgm:pt modelId="{9B3AA1D8-4D55-405E-B0DC-F4604A98E6C9}" type="pres">
      <dgm:prSet presAssocID="{017CF199-0751-4323-844A-76345BC6CCCB}" presName="compNode" presStyleCnt="0"/>
      <dgm:spPr/>
    </dgm:pt>
    <dgm:pt modelId="{07D17F77-B40A-4784-AAA9-EB0C73AFA724}" type="pres">
      <dgm:prSet presAssocID="{017CF199-0751-4323-844A-76345BC6CC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C6E08B0-824D-4582-9A12-727F3024862A}" type="pres">
      <dgm:prSet presAssocID="{017CF199-0751-4323-844A-76345BC6CCCB}" presName="spaceRect" presStyleCnt="0"/>
      <dgm:spPr/>
    </dgm:pt>
    <dgm:pt modelId="{97443EB6-CFF3-45B4-8363-B08BEC035F9E}" type="pres">
      <dgm:prSet presAssocID="{017CF199-0751-4323-844A-76345BC6CCCB}" presName="textRect" presStyleLbl="revTx" presStyleIdx="2" presStyleCnt="4">
        <dgm:presLayoutVars>
          <dgm:chMax val="1"/>
          <dgm:chPref val="1"/>
        </dgm:presLayoutVars>
      </dgm:prSet>
      <dgm:spPr/>
    </dgm:pt>
    <dgm:pt modelId="{6627719A-9EC6-42A5-85E5-2DE6787C1944}" type="pres">
      <dgm:prSet presAssocID="{B59978E0-2F48-4C04-B7E1-40F25EAF6FFB}" presName="sibTrans" presStyleCnt="0"/>
      <dgm:spPr/>
    </dgm:pt>
    <dgm:pt modelId="{C75938D3-70A0-47A5-841B-4D34684F9FCE}" type="pres">
      <dgm:prSet presAssocID="{4A2C7714-3D2A-4E09-9619-CB157347C5AC}" presName="compNode" presStyleCnt="0"/>
      <dgm:spPr/>
    </dgm:pt>
    <dgm:pt modelId="{280E7185-09EC-441C-AD40-4BE675ED16A3}" type="pres">
      <dgm:prSet presAssocID="{4A2C7714-3D2A-4E09-9619-CB157347C5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1A46EBD-4FAC-4DDC-B355-1E0E1F42CFBF}" type="pres">
      <dgm:prSet presAssocID="{4A2C7714-3D2A-4E09-9619-CB157347C5AC}" presName="spaceRect" presStyleCnt="0"/>
      <dgm:spPr/>
    </dgm:pt>
    <dgm:pt modelId="{335C8C59-8058-4DFE-B8D7-296A0DAC9BE2}" type="pres">
      <dgm:prSet presAssocID="{4A2C7714-3D2A-4E09-9619-CB157347C5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0BFA18-094D-446A-A9CE-F03352D0C248}" srcId="{4E32FD36-9862-4A51-9407-9BA658A69D4A}" destId="{389388D5-4C6D-44A2-A0CF-5BA822ACF13F}" srcOrd="0" destOrd="0" parTransId="{AB8CEFFC-3DF1-4F76-B3F9-BF63A07DABF2}" sibTransId="{776F2855-FF76-4DE9-8278-8F35EF7B140C}"/>
    <dgm:cxn modelId="{E6B1EC57-AEC3-41C0-97B3-45B976A2A88C}" type="presOf" srcId="{A2EB509C-905F-432D-8487-4F9835D2EAC3}" destId="{A3BC7B7D-422C-4946-B2C3-AA2C8C2374EB}" srcOrd="0" destOrd="0" presId="urn:microsoft.com/office/officeart/2018/2/layout/IconLabelList"/>
    <dgm:cxn modelId="{569C7373-7456-424D-93AE-48BA87A6E7CA}" srcId="{4E32FD36-9862-4A51-9407-9BA658A69D4A}" destId="{017CF199-0751-4323-844A-76345BC6CCCB}" srcOrd="2" destOrd="0" parTransId="{D70A5986-04B6-47FD-896A-63C90716D12A}" sibTransId="{B59978E0-2F48-4C04-B7E1-40F25EAF6FFB}"/>
    <dgm:cxn modelId="{78A0AF8D-3B2A-49AB-B128-7A3A4F34ADC7}" type="presOf" srcId="{389388D5-4C6D-44A2-A0CF-5BA822ACF13F}" destId="{D5320463-13A4-425D-91E5-DEB31140AB9C}" srcOrd="0" destOrd="0" presId="urn:microsoft.com/office/officeart/2018/2/layout/IconLabelList"/>
    <dgm:cxn modelId="{01EA99A9-1B56-4B97-BFD3-31DD36441409}" srcId="{4E32FD36-9862-4A51-9407-9BA658A69D4A}" destId="{A2EB509C-905F-432D-8487-4F9835D2EAC3}" srcOrd="1" destOrd="0" parTransId="{44C2F765-7A4F-4553-A2F9-424C1AF924B0}" sibTransId="{52EA4CCD-7769-401B-BD1B-5CB8B5741872}"/>
    <dgm:cxn modelId="{D80AF1B9-0E1F-43F9-93DC-43A81F2132E0}" srcId="{4E32FD36-9862-4A51-9407-9BA658A69D4A}" destId="{4A2C7714-3D2A-4E09-9619-CB157347C5AC}" srcOrd="3" destOrd="0" parTransId="{0C1B09B8-3EE1-42ED-BE2B-8702C3A51BCA}" sibTransId="{E827CDA6-2EAE-46BF-871E-F7E44DBCDB09}"/>
    <dgm:cxn modelId="{F82F8DBC-D6EB-4AF4-9CAB-D4ED1551DFBC}" type="presOf" srcId="{4E32FD36-9862-4A51-9407-9BA658A69D4A}" destId="{3ACF2DB6-74F2-4568-B94D-D532BFFAEA13}" srcOrd="0" destOrd="0" presId="urn:microsoft.com/office/officeart/2018/2/layout/IconLabelList"/>
    <dgm:cxn modelId="{1A4DFCBF-B73F-4B50-9E5F-4C2EF9924A4D}" type="presOf" srcId="{4A2C7714-3D2A-4E09-9619-CB157347C5AC}" destId="{335C8C59-8058-4DFE-B8D7-296A0DAC9BE2}" srcOrd="0" destOrd="0" presId="urn:microsoft.com/office/officeart/2018/2/layout/IconLabelList"/>
    <dgm:cxn modelId="{52E33FE9-C4EC-465E-B6B1-AE7216E8C927}" type="presOf" srcId="{017CF199-0751-4323-844A-76345BC6CCCB}" destId="{97443EB6-CFF3-45B4-8363-B08BEC035F9E}" srcOrd="0" destOrd="0" presId="urn:microsoft.com/office/officeart/2018/2/layout/IconLabelList"/>
    <dgm:cxn modelId="{7230A90A-0BB8-4598-9C06-3E5B71BD9CC4}" type="presParOf" srcId="{3ACF2DB6-74F2-4568-B94D-D532BFFAEA13}" destId="{6ECEE41D-85A4-468C-B618-0E115BAF5EB3}" srcOrd="0" destOrd="0" presId="urn:microsoft.com/office/officeart/2018/2/layout/IconLabelList"/>
    <dgm:cxn modelId="{198FC69E-52B5-4C71-A7C2-DA50F520DC5B}" type="presParOf" srcId="{6ECEE41D-85A4-468C-B618-0E115BAF5EB3}" destId="{EB5084EE-AFD7-4682-8078-396047B7A308}" srcOrd="0" destOrd="0" presId="urn:microsoft.com/office/officeart/2018/2/layout/IconLabelList"/>
    <dgm:cxn modelId="{1596615E-E01A-425D-82DE-4BC35482A07F}" type="presParOf" srcId="{6ECEE41D-85A4-468C-B618-0E115BAF5EB3}" destId="{A3DCBA50-090C-4DC1-A811-19944F3BC66E}" srcOrd="1" destOrd="0" presId="urn:microsoft.com/office/officeart/2018/2/layout/IconLabelList"/>
    <dgm:cxn modelId="{648D9AD8-EA87-4744-AC2C-4058C730F33D}" type="presParOf" srcId="{6ECEE41D-85A4-468C-B618-0E115BAF5EB3}" destId="{D5320463-13A4-425D-91E5-DEB31140AB9C}" srcOrd="2" destOrd="0" presId="urn:microsoft.com/office/officeart/2018/2/layout/IconLabelList"/>
    <dgm:cxn modelId="{51F94E4C-9BFC-4DBA-A225-5363AAED01BB}" type="presParOf" srcId="{3ACF2DB6-74F2-4568-B94D-D532BFFAEA13}" destId="{C66F8C27-A660-4D6E-BDB4-7AC5409647EA}" srcOrd="1" destOrd="0" presId="urn:microsoft.com/office/officeart/2018/2/layout/IconLabelList"/>
    <dgm:cxn modelId="{95D11F5D-7F49-4EF8-8D9C-D1CBE83EBCF4}" type="presParOf" srcId="{3ACF2DB6-74F2-4568-B94D-D532BFFAEA13}" destId="{05662A94-04CB-4D12-BB19-4ABBB0E0CEDC}" srcOrd="2" destOrd="0" presId="urn:microsoft.com/office/officeart/2018/2/layout/IconLabelList"/>
    <dgm:cxn modelId="{83801F18-29A3-4825-8C5A-CF19F7019696}" type="presParOf" srcId="{05662A94-04CB-4D12-BB19-4ABBB0E0CEDC}" destId="{0B5E5C03-6914-486F-8768-885B86319BDF}" srcOrd="0" destOrd="0" presId="urn:microsoft.com/office/officeart/2018/2/layout/IconLabelList"/>
    <dgm:cxn modelId="{0CE611F6-E5D7-47C1-BA3B-2F7207E0009A}" type="presParOf" srcId="{05662A94-04CB-4D12-BB19-4ABBB0E0CEDC}" destId="{3632D56C-4082-4487-A158-0508253B9CCD}" srcOrd="1" destOrd="0" presId="urn:microsoft.com/office/officeart/2018/2/layout/IconLabelList"/>
    <dgm:cxn modelId="{74B3D6AC-0402-46C2-9F22-7C62C48D0BCA}" type="presParOf" srcId="{05662A94-04CB-4D12-BB19-4ABBB0E0CEDC}" destId="{A3BC7B7D-422C-4946-B2C3-AA2C8C2374EB}" srcOrd="2" destOrd="0" presId="urn:microsoft.com/office/officeart/2018/2/layout/IconLabelList"/>
    <dgm:cxn modelId="{65FC210E-DF56-4AD1-89D2-A62E90EB53F8}" type="presParOf" srcId="{3ACF2DB6-74F2-4568-B94D-D532BFFAEA13}" destId="{5065A78D-63AF-4E67-9F36-8936C1128F57}" srcOrd="3" destOrd="0" presId="urn:microsoft.com/office/officeart/2018/2/layout/IconLabelList"/>
    <dgm:cxn modelId="{7EC6940A-E956-403C-A4DD-4B84F276B6CB}" type="presParOf" srcId="{3ACF2DB6-74F2-4568-B94D-D532BFFAEA13}" destId="{9B3AA1D8-4D55-405E-B0DC-F4604A98E6C9}" srcOrd="4" destOrd="0" presId="urn:microsoft.com/office/officeart/2018/2/layout/IconLabelList"/>
    <dgm:cxn modelId="{0DBD5166-C797-45C4-8107-DE4C15A8F7ED}" type="presParOf" srcId="{9B3AA1D8-4D55-405E-B0DC-F4604A98E6C9}" destId="{07D17F77-B40A-4784-AAA9-EB0C73AFA724}" srcOrd="0" destOrd="0" presId="urn:microsoft.com/office/officeart/2018/2/layout/IconLabelList"/>
    <dgm:cxn modelId="{5F0A7A71-8FE8-4B6E-892C-05894E54EB23}" type="presParOf" srcId="{9B3AA1D8-4D55-405E-B0DC-F4604A98E6C9}" destId="{1C6E08B0-824D-4582-9A12-727F3024862A}" srcOrd="1" destOrd="0" presId="urn:microsoft.com/office/officeart/2018/2/layout/IconLabelList"/>
    <dgm:cxn modelId="{4B1CA44C-3845-4356-8016-AC8CA4D39546}" type="presParOf" srcId="{9B3AA1D8-4D55-405E-B0DC-F4604A98E6C9}" destId="{97443EB6-CFF3-45B4-8363-B08BEC035F9E}" srcOrd="2" destOrd="0" presId="urn:microsoft.com/office/officeart/2018/2/layout/IconLabelList"/>
    <dgm:cxn modelId="{81C18BEB-6EAF-468E-AD10-88E74F73B97E}" type="presParOf" srcId="{3ACF2DB6-74F2-4568-B94D-D532BFFAEA13}" destId="{6627719A-9EC6-42A5-85E5-2DE6787C1944}" srcOrd="5" destOrd="0" presId="urn:microsoft.com/office/officeart/2018/2/layout/IconLabelList"/>
    <dgm:cxn modelId="{75270D01-FA03-45DF-8DC1-048EDB91C091}" type="presParOf" srcId="{3ACF2DB6-74F2-4568-B94D-D532BFFAEA13}" destId="{C75938D3-70A0-47A5-841B-4D34684F9FCE}" srcOrd="6" destOrd="0" presId="urn:microsoft.com/office/officeart/2018/2/layout/IconLabelList"/>
    <dgm:cxn modelId="{CDBCEE53-D145-4521-8F06-2E4C5B53AD36}" type="presParOf" srcId="{C75938D3-70A0-47A5-841B-4D34684F9FCE}" destId="{280E7185-09EC-441C-AD40-4BE675ED16A3}" srcOrd="0" destOrd="0" presId="urn:microsoft.com/office/officeart/2018/2/layout/IconLabelList"/>
    <dgm:cxn modelId="{7C3BD7B0-91A5-4DCE-8ACC-9E6682F9A75B}" type="presParOf" srcId="{C75938D3-70A0-47A5-841B-4D34684F9FCE}" destId="{F1A46EBD-4FAC-4DDC-B355-1E0E1F42CFBF}" srcOrd="1" destOrd="0" presId="urn:microsoft.com/office/officeart/2018/2/layout/IconLabelList"/>
    <dgm:cxn modelId="{090BB2B3-246F-41D9-9235-5E84FDEC8B36}" type="presParOf" srcId="{C75938D3-70A0-47A5-841B-4D34684F9FCE}" destId="{335C8C59-8058-4DFE-B8D7-296A0DAC9B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463B4-C792-40F1-8340-6F0DE1B7A1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056E7-E3F3-4736-B0B3-82DB303B8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Christine </a:t>
          </a:r>
          <a:r>
            <a:rPr lang="en-US" dirty="0" err="1"/>
            <a:t>Kaeser</a:t>
          </a:r>
          <a:r>
            <a:rPr lang="en-US" dirty="0"/>
            <a:t>-Chen, Fruit Pathology, Maggie, </a:t>
          </a:r>
          <a:r>
            <a:rPr lang="en-US" dirty="0" err="1"/>
            <a:t>Sohier</a:t>
          </a:r>
          <a:r>
            <a:rPr lang="en-US" dirty="0"/>
            <a:t> Dane. (2020). Plant Pathology 2020 - FGVC7. Kaggle. </a:t>
          </a:r>
          <a:r>
            <a:rPr lang="en-US" dirty="0">
              <a:hlinkClick xmlns:r="http://schemas.openxmlformats.org/officeDocument/2006/relationships" r:id="rId1"/>
            </a:rPr>
            <a:t>https://kaggle.com/competitions/plant-pathology-2020-fgvc7</a:t>
          </a:r>
          <a:endParaRPr lang="en-US" dirty="0"/>
        </a:p>
      </dgm:t>
    </dgm:pt>
    <dgm:pt modelId="{08C6E6A3-C121-42B6-B928-487AD82D6AFD}" type="parTrans" cxnId="{9CDCCA5A-BD8C-43FF-BFA7-11BB5A4FE88C}">
      <dgm:prSet/>
      <dgm:spPr/>
      <dgm:t>
        <a:bodyPr/>
        <a:lstStyle/>
        <a:p>
          <a:endParaRPr lang="en-US"/>
        </a:p>
      </dgm:t>
    </dgm:pt>
    <dgm:pt modelId="{44C31C24-F990-4D20-A585-20C62E4791B7}" type="sibTrans" cxnId="{9CDCCA5A-BD8C-43FF-BFA7-11BB5A4FE88C}">
      <dgm:prSet/>
      <dgm:spPr/>
      <dgm:t>
        <a:bodyPr/>
        <a:lstStyle/>
        <a:p>
          <a:endParaRPr lang="en-US"/>
        </a:p>
      </dgm:t>
    </dgm:pt>
    <dgm:pt modelId="{36522B10-9F8C-4A6E-B0F6-5A2A8FB3C0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Apple Trees</a:t>
          </a:r>
        </a:p>
      </dgm:t>
    </dgm:pt>
    <dgm:pt modelId="{2E80EE26-7FA2-4815-9B8E-A2A7B50078C8}" type="parTrans" cxnId="{70356C02-1439-453D-963F-B1FAA4A08AC6}">
      <dgm:prSet/>
      <dgm:spPr/>
      <dgm:t>
        <a:bodyPr/>
        <a:lstStyle/>
        <a:p>
          <a:endParaRPr lang="en-US"/>
        </a:p>
      </dgm:t>
    </dgm:pt>
    <dgm:pt modelId="{FF15FC55-1CA1-4EDC-B197-643C4656FE38}" type="sibTrans" cxnId="{70356C02-1439-453D-963F-B1FAA4A08AC6}">
      <dgm:prSet/>
      <dgm:spPr/>
      <dgm:t>
        <a:bodyPr/>
        <a:lstStyle/>
        <a:p>
          <a:endParaRPr lang="en-US"/>
        </a:p>
      </dgm:t>
    </dgm:pt>
    <dgm:pt modelId="{54FF0524-8519-4C03-BE6E-34DB330ABB3B}" type="pres">
      <dgm:prSet presAssocID="{303463B4-C792-40F1-8340-6F0DE1B7A139}" presName="root" presStyleCnt="0">
        <dgm:presLayoutVars>
          <dgm:dir/>
          <dgm:resizeHandles val="exact"/>
        </dgm:presLayoutVars>
      </dgm:prSet>
      <dgm:spPr/>
    </dgm:pt>
    <dgm:pt modelId="{53492D58-F9ED-4E31-B050-F2F65AFB20D0}" type="pres">
      <dgm:prSet presAssocID="{FCD056E7-E3F3-4736-B0B3-82DB303B8053}" presName="compNode" presStyleCnt="0"/>
      <dgm:spPr/>
    </dgm:pt>
    <dgm:pt modelId="{B34017E5-35ED-4463-82D7-A5012C730BDA}" type="pres">
      <dgm:prSet presAssocID="{FCD056E7-E3F3-4736-B0B3-82DB303B8053}" presName="bgRect" presStyleLbl="bgShp" presStyleIdx="0" presStyleCnt="2"/>
      <dgm:spPr/>
    </dgm:pt>
    <dgm:pt modelId="{56DC4F1A-1214-4B06-9875-8325E6387EC1}" type="pres">
      <dgm:prSet presAssocID="{FCD056E7-E3F3-4736-B0B3-82DB303B805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E60596D-D404-4970-B3BC-2A7A2E8361EC}" type="pres">
      <dgm:prSet presAssocID="{FCD056E7-E3F3-4736-B0B3-82DB303B8053}" presName="spaceRect" presStyleCnt="0"/>
      <dgm:spPr/>
    </dgm:pt>
    <dgm:pt modelId="{D84A80A1-387A-4B70-8973-094A21CDCC30}" type="pres">
      <dgm:prSet presAssocID="{FCD056E7-E3F3-4736-B0B3-82DB303B8053}" presName="parTx" presStyleLbl="revTx" presStyleIdx="0" presStyleCnt="2">
        <dgm:presLayoutVars>
          <dgm:chMax val="0"/>
          <dgm:chPref val="0"/>
        </dgm:presLayoutVars>
      </dgm:prSet>
      <dgm:spPr/>
    </dgm:pt>
    <dgm:pt modelId="{534F1DCC-E31A-41F3-A648-84FF29C90932}" type="pres">
      <dgm:prSet presAssocID="{44C31C24-F990-4D20-A585-20C62E4791B7}" presName="sibTrans" presStyleCnt="0"/>
      <dgm:spPr/>
    </dgm:pt>
    <dgm:pt modelId="{4D4FFEC1-5129-4CB1-9AFA-B32D168FE60E}" type="pres">
      <dgm:prSet presAssocID="{36522B10-9F8C-4A6E-B0F6-5A2A8FB3C067}" presName="compNode" presStyleCnt="0"/>
      <dgm:spPr/>
    </dgm:pt>
    <dgm:pt modelId="{8844E4F5-582D-47AD-B01D-549F2298953A}" type="pres">
      <dgm:prSet presAssocID="{36522B10-9F8C-4A6E-B0F6-5A2A8FB3C067}" presName="bgRect" presStyleLbl="bgShp" presStyleIdx="1" presStyleCnt="2"/>
      <dgm:spPr/>
    </dgm:pt>
    <dgm:pt modelId="{DA441A7A-4871-4D23-B73A-73FDC648E2CD}" type="pres">
      <dgm:prSet presAssocID="{36522B10-9F8C-4A6E-B0F6-5A2A8FB3C067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37A13216-6003-4941-8C04-E9B000FECDDB}" type="pres">
      <dgm:prSet presAssocID="{36522B10-9F8C-4A6E-B0F6-5A2A8FB3C067}" presName="spaceRect" presStyleCnt="0"/>
      <dgm:spPr/>
    </dgm:pt>
    <dgm:pt modelId="{42C869F4-8B26-4EF8-8DF6-F15614DA5528}" type="pres">
      <dgm:prSet presAssocID="{36522B10-9F8C-4A6E-B0F6-5A2A8FB3C0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356C02-1439-453D-963F-B1FAA4A08AC6}" srcId="{303463B4-C792-40F1-8340-6F0DE1B7A139}" destId="{36522B10-9F8C-4A6E-B0F6-5A2A8FB3C067}" srcOrd="1" destOrd="0" parTransId="{2E80EE26-7FA2-4815-9B8E-A2A7B50078C8}" sibTransId="{FF15FC55-1CA1-4EDC-B197-643C4656FE38}"/>
    <dgm:cxn modelId="{31EF7434-B179-40EA-A8F1-22092610B133}" type="presOf" srcId="{303463B4-C792-40F1-8340-6F0DE1B7A139}" destId="{54FF0524-8519-4C03-BE6E-34DB330ABB3B}" srcOrd="0" destOrd="0" presId="urn:microsoft.com/office/officeart/2018/2/layout/IconVerticalSolidList"/>
    <dgm:cxn modelId="{B3459A34-4FF3-448F-A5ED-28442AD70F8C}" type="presOf" srcId="{36522B10-9F8C-4A6E-B0F6-5A2A8FB3C067}" destId="{42C869F4-8B26-4EF8-8DF6-F15614DA5528}" srcOrd="0" destOrd="0" presId="urn:microsoft.com/office/officeart/2018/2/layout/IconVerticalSolidList"/>
    <dgm:cxn modelId="{9CDCCA5A-BD8C-43FF-BFA7-11BB5A4FE88C}" srcId="{303463B4-C792-40F1-8340-6F0DE1B7A139}" destId="{FCD056E7-E3F3-4736-B0B3-82DB303B8053}" srcOrd="0" destOrd="0" parTransId="{08C6E6A3-C121-42B6-B928-487AD82D6AFD}" sibTransId="{44C31C24-F990-4D20-A585-20C62E4791B7}"/>
    <dgm:cxn modelId="{6D7DBBE0-1611-42D8-BE65-AD6BB13AD628}" type="presOf" srcId="{FCD056E7-E3F3-4736-B0B3-82DB303B8053}" destId="{D84A80A1-387A-4B70-8973-094A21CDCC30}" srcOrd="0" destOrd="0" presId="urn:microsoft.com/office/officeart/2018/2/layout/IconVerticalSolidList"/>
    <dgm:cxn modelId="{7A634C30-6EFC-4942-84FF-2D2FB294137E}" type="presParOf" srcId="{54FF0524-8519-4C03-BE6E-34DB330ABB3B}" destId="{53492D58-F9ED-4E31-B050-F2F65AFB20D0}" srcOrd="0" destOrd="0" presId="urn:microsoft.com/office/officeart/2018/2/layout/IconVerticalSolidList"/>
    <dgm:cxn modelId="{AB47265F-C77B-49F4-96C2-28B5D01A8649}" type="presParOf" srcId="{53492D58-F9ED-4E31-B050-F2F65AFB20D0}" destId="{B34017E5-35ED-4463-82D7-A5012C730BDA}" srcOrd="0" destOrd="0" presId="urn:microsoft.com/office/officeart/2018/2/layout/IconVerticalSolidList"/>
    <dgm:cxn modelId="{60F8F84B-A3C5-4255-B17C-8EF640B5648B}" type="presParOf" srcId="{53492D58-F9ED-4E31-B050-F2F65AFB20D0}" destId="{56DC4F1A-1214-4B06-9875-8325E6387EC1}" srcOrd="1" destOrd="0" presId="urn:microsoft.com/office/officeart/2018/2/layout/IconVerticalSolidList"/>
    <dgm:cxn modelId="{73A4BC4A-7B66-42C8-826B-63623D6649D1}" type="presParOf" srcId="{53492D58-F9ED-4E31-B050-F2F65AFB20D0}" destId="{EE60596D-D404-4970-B3BC-2A7A2E8361EC}" srcOrd="2" destOrd="0" presId="urn:microsoft.com/office/officeart/2018/2/layout/IconVerticalSolidList"/>
    <dgm:cxn modelId="{67C7788A-79A8-45C3-BD62-E7366026546F}" type="presParOf" srcId="{53492D58-F9ED-4E31-B050-F2F65AFB20D0}" destId="{D84A80A1-387A-4B70-8973-094A21CDCC30}" srcOrd="3" destOrd="0" presId="urn:microsoft.com/office/officeart/2018/2/layout/IconVerticalSolidList"/>
    <dgm:cxn modelId="{C0096ACF-48E2-4466-AA7F-999C4E09C0FE}" type="presParOf" srcId="{54FF0524-8519-4C03-BE6E-34DB330ABB3B}" destId="{534F1DCC-E31A-41F3-A648-84FF29C90932}" srcOrd="1" destOrd="0" presId="urn:microsoft.com/office/officeart/2018/2/layout/IconVerticalSolidList"/>
    <dgm:cxn modelId="{29ACA872-F052-41A6-BE86-04B11C683BB9}" type="presParOf" srcId="{54FF0524-8519-4C03-BE6E-34DB330ABB3B}" destId="{4D4FFEC1-5129-4CB1-9AFA-B32D168FE60E}" srcOrd="2" destOrd="0" presId="urn:microsoft.com/office/officeart/2018/2/layout/IconVerticalSolidList"/>
    <dgm:cxn modelId="{C3479D02-FCC4-43E7-9594-0B2139A87C3A}" type="presParOf" srcId="{4D4FFEC1-5129-4CB1-9AFA-B32D168FE60E}" destId="{8844E4F5-582D-47AD-B01D-549F2298953A}" srcOrd="0" destOrd="0" presId="urn:microsoft.com/office/officeart/2018/2/layout/IconVerticalSolidList"/>
    <dgm:cxn modelId="{9D91E278-E576-4126-B793-81B9B38EF23B}" type="presParOf" srcId="{4D4FFEC1-5129-4CB1-9AFA-B32D168FE60E}" destId="{DA441A7A-4871-4D23-B73A-73FDC648E2CD}" srcOrd="1" destOrd="0" presId="urn:microsoft.com/office/officeart/2018/2/layout/IconVerticalSolidList"/>
    <dgm:cxn modelId="{F636842B-8D39-4D87-B4A7-209F42C982D8}" type="presParOf" srcId="{4D4FFEC1-5129-4CB1-9AFA-B32D168FE60E}" destId="{37A13216-6003-4941-8C04-E9B000FECDDB}" srcOrd="2" destOrd="0" presId="urn:microsoft.com/office/officeart/2018/2/layout/IconVerticalSolidList"/>
    <dgm:cxn modelId="{5B914C60-C8AA-4CB1-AA32-BE757A8D9973}" type="presParOf" srcId="{4D4FFEC1-5129-4CB1-9AFA-B32D168FE60E}" destId="{42C869F4-8B26-4EF8-8DF6-F15614DA55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2B92CF-0E75-4B73-9E7B-25DD8FC933DA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558BD7-FD7C-4B45-B6C8-B808F3C54C12}">
      <dgm:prSet/>
      <dgm:spPr/>
      <dgm:t>
        <a:bodyPr/>
        <a:lstStyle/>
        <a:p>
          <a:r>
            <a:rPr lang="en-US" b="0" i="0" dirty="0"/>
            <a:t>Thapa, R., K. Zhang, N. Snavely, S. </a:t>
          </a:r>
          <a:r>
            <a:rPr lang="en-US" b="0" i="0" dirty="0" err="1"/>
            <a:t>Belongie</a:t>
          </a:r>
          <a:r>
            <a:rPr lang="en-US" b="0" i="0" dirty="0"/>
            <a:t>, and A. Khan. 2020. “The Plant Pathology Challenge 2020 data set to classify foliar disease of apples.” </a:t>
          </a:r>
          <a:r>
            <a:rPr lang="en-US" b="0" i="1" dirty="0"/>
            <a:t>Applications in Plant Sciences</a:t>
          </a:r>
          <a:r>
            <a:rPr lang="en-US" b="0" i="0" dirty="0"/>
            <a:t> 8(9): e11390. doi:10.1002/aps3.11390.</a:t>
          </a:r>
          <a:endParaRPr lang="en-US" dirty="0"/>
        </a:p>
      </dgm:t>
    </dgm:pt>
    <dgm:pt modelId="{4AAD5A76-BFF2-4806-8D5E-1936D31FEADE}" type="parTrans" cxnId="{F1DCC908-8598-4858-BA71-5027FA00BF94}">
      <dgm:prSet/>
      <dgm:spPr/>
      <dgm:t>
        <a:bodyPr/>
        <a:lstStyle/>
        <a:p>
          <a:endParaRPr lang="en-US"/>
        </a:p>
      </dgm:t>
    </dgm:pt>
    <dgm:pt modelId="{9C97359D-4321-405C-A176-3A2F85F503ED}" type="sibTrans" cxnId="{F1DCC908-8598-4858-BA71-5027FA00BF94}">
      <dgm:prSet/>
      <dgm:spPr/>
      <dgm:t>
        <a:bodyPr/>
        <a:lstStyle/>
        <a:p>
          <a:endParaRPr lang="en-US"/>
        </a:p>
      </dgm:t>
    </dgm:pt>
    <dgm:pt modelId="{89101A97-60AA-4393-A5F6-94A7A83BDB26}">
      <dgm:prSet/>
      <dgm:spPr/>
      <dgm:t>
        <a:bodyPr/>
        <a:lstStyle/>
        <a:p>
          <a:r>
            <a:rPr lang="en-US" b="0" i="0" u="none" kern="1200" dirty="0"/>
            <a:t>Christine </a:t>
          </a:r>
          <a:r>
            <a:rPr lang="en-US" b="0" i="0" u="none" kern="1200" dirty="0" err="1"/>
            <a:t>Kaeser</a:t>
          </a:r>
          <a:r>
            <a:rPr lang="en-US" b="0" i="0" u="none" kern="1200" dirty="0"/>
            <a:t>-Chen, Fruit Pathology, Maggie, </a:t>
          </a:r>
          <a:r>
            <a:rPr lang="en-US" b="0" i="0" u="none" kern="1200" dirty="0" err="1"/>
            <a:t>Sohier</a:t>
          </a:r>
          <a:r>
            <a:rPr lang="en-US" b="0" i="0" u="none" kern="1200" dirty="0"/>
            <a:t> Dane. (2020). Plant Pathology 2020 - FGVC7. Kaggle. </a:t>
          </a:r>
          <a:r>
            <a:rPr lang="en-US" b="0" i="0" u="none" kern="1200" dirty="0">
              <a:hlinkClick xmlns:r="http://schemas.openxmlformats.org/officeDocument/2006/relationships" r:id="rId1"/>
            </a:rPr>
            <a:t>https://kaggle.com/competitions/plant-pathology-2020-fgvc7</a:t>
          </a:r>
          <a:endParaRPr lang="en-US" kern="1200" dirty="0"/>
        </a:p>
      </dgm:t>
    </dgm:pt>
    <dgm:pt modelId="{E12D222B-DBBB-4E6D-BC57-5BF93DAF597B}" type="parTrans" cxnId="{8DC8D96E-1730-4A14-9D54-821A1FF68364}">
      <dgm:prSet/>
      <dgm:spPr/>
      <dgm:t>
        <a:bodyPr/>
        <a:lstStyle/>
        <a:p>
          <a:endParaRPr lang="en-US"/>
        </a:p>
      </dgm:t>
    </dgm:pt>
    <dgm:pt modelId="{7F662334-8C3F-4B53-80FC-1FEFB41B3D46}" type="sibTrans" cxnId="{8DC8D96E-1730-4A14-9D54-821A1FF68364}">
      <dgm:prSet/>
      <dgm:spPr/>
      <dgm:t>
        <a:bodyPr/>
        <a:lstStyle/>
        <a:p>
          <a:endParaRPr lang="en-US"/>
        </a:p>
      </dgm:t>
    </dgm:pt>
    <dgm:pt modelId="{A5678934-8A0D-2745-8121-EBD4A566BBA9}">
      <dgm:prSet/>
      <dgm:spPr/>
      <dgm:t>
        <a:bodyPr/>
        <a:lstStyle/>
        <a:p>
          <a:r>
            <a:rPr lang="en-US" b="0" i="0" kern="1200" dirty="0">
              <a:hlinkClick xmlns:r="http://schemas.openxmlformats.org/officeDocument/2006/relationships" r:id="rId2"/>
            </a:rPr>
            <a:t>https://keras.io/api/applications/</a:t>
          </a:r>
          <a:endParaRPr lang="en-US" b="0" i="0" kern="1200" dirty="0"/>
        </a:p>
      </dgm:t>
    </dgm:pt>
    <dgm:pt modelId="{D61C662A-1D92-3F44-895B-CB6836A2BC6B}" type="parTrans" cxnId="{2AB7EAAF-73FB-ED44-9163-E55C8096A4D3}">
      <dgm:prSet/>
      <dgm:spPr/>
      <dgm:t>
        <a:bodyPr/>
        <a:lstStyle/>
        <a:p>
          <a:endParaRPr lang="en-US"/>
        </a:p>
      </dgm:t>
    </dgm:pt>
    <dgm:pt modelId="{63723E9A-A7C1-DE46-B049-921261A0FA97}" type="sibTrans" cxnId="{2AB7EAAF-73FB-ED44-9163-E55C8096A4D3}">
      <dgm:prSet/>
      <dgm:spPr/>
      <dgm:t>
        <a:bodyPr/>
        <a:lstStyle/>
        <a:p>
          <a:endParaRPr lang="en-US"/>
        </a:p>
      </dgm:t>
    </dgm:pt>
    <dgm:pt modelId="{98773BFF-6EC6-F848-A9A4-3B3256CD5ADE}" type="pres">
      <dgm:prSet presAssocID="{322B92CF-0E75-4B73-9E7B-25DD8FC933DA}" presName="vert0" presStyleCnt="0">
        <dgm:presLayoutVars>
          <dgm:dir/>
          <dgm:animOne val="branch"/>
          <dgm:animLvl val="lvl"/>
        </dgm:presLayoutVars>
      </dgm:prSet>
      <dgm:spPr/>
    </dgm:pt>
    <dgm:pt modelId="{1F567BDC-45F3-2849-92CF-FA272B4B5447}" type="pres">
      <dgm:prSet presAssocID="{DD558BD7-FD7C-4B45-B6C8-B808F3C54C12}" presName="thickLine" presStyleLbl="alignNode1" presStyleIdx="0" presStyleCnt="3"/>
      <dgm:spPr/>
    </dgm:pt>
    <dgm:pt modelId="{DBE74E65-61A6-9B4D-A05A-209B421F45CD}" type="pres">
      <dgm:prSet presAssocID="{DD558BD7-FD7C-4B45-B6C8-B808F3C54C12}" presName="horz1" presStyleCnt="0"/>
      <dgm:spPr/>
    </dgm:pt>
    <dgm:pt modelId="{72FCCD8D-ED7A-2441-B7D4-3C486D7A0F2B}" type="pres">
      <dgm:prSet presAssocID="{DD558BD7-FD7C-4B45-B6C8-B808F3C54C12}" presName="tx1" presStyleLbl="revTx" presStyleIdx="0" presStyleCnt="3"/>
      <dgm:spPr/>
    </dgm:pt>
    <dgm:pt modelId="{1B035A72-7D0F-CF4C-8F68-48DEE88B36B6}" type="pres">
      <dgm:prSet presAssocID="{DD558BD7-FD7C-4B45-B6C8-B808F3C54C12}" presName="vert1" presStyleCnt="0"/>
      <dgm:spPr/>
    </dgm:pt>
    <dgm:pt modelId="{3C79CD53-1C2D-EE4D-B953-437F36929767}" type="pres">
      <dgm:prSet presAssocID="{89101A97-60AA-4393-A5F6-94A7A83BDB26}" presName="thickLine" presStyleLbl="alignNode1" presStyleIdx="1" presStyleCnt="3"/>
      <dgm:spPr/>
    </dgm:pt>
    <dgm:pt modelId="{D98FB4F5-D0DD-834A-9220-51BF20701549}" type="pres">
      <dgm:prSet presAssocID="{89101A97-60AA-4393-A5F6-94A7A83BDB26}" presName="horz1" presStyleCnt="0"/>
      <dgm:spPr/>
    </dgm:pt>
    <dgm:pt modelId="{9E3BEB22-35AF-7B47-A765-8F6FD7231BF6}" type="pres">
      <dgm:prSet presAssocID="{89101A97-60AA-4393-A5F6-94A7A83BDB26}" presName="tx1" presStyleLbl="revTx" presStyleIdx="1" presStyleCnt="3"/>
      <dgm:spPr/>
    </dgm:pt>
    <dgm:pt modelId="{6BD94DAF-80B5-5C4A-BC7B-C7D396E57911}" type="pres">
      <dgm:prSet presAssocID="{89101A97-60AA-4393-A5F6-94A7A83BDB26}" presName="vert1" presStyleCnt="0"/>
      <dgm:spPr/>
    </dgm:pt>
    <dgm:pt modelId="{D6B7FA61-27D7-0A4F-B3C0-5E662626204C}" type="pres">
      <dgm:prSet presAssocID="{A5678934-8A0D-2745-8121-EBD4A566BBA9}" presName="thickLine" presStyleLbl="alignNode1" presStyleIdx="2" presStyleCnt="3"/>
      <dgm:spPr/>
    </dgm:pt>
    <dgm:pt modelId="{C30249DC-51EB-4444-A4F5-31C59FD96975}" type="pres">
      <dgm:prSet presAssocID="{A5678934-8A0D-2745-8121-EBD4A566BBA9}" presName="horz1" presStyleCnt="0"/>
      <dgm:spPr/>
    </dgm:pt>
    <dgm:pt modelId="{9549A3BC-D1A4-6E4A-BE4C-1AD93BBD12FE}" type="pres">
      <dgm:prSet presAssocID="{A5678934-8A0D-2745-8121-EBD4A566BBA9}" presName="tx1" presStyleLbl="revTx" presStyleIdx="2" presStyleCnt="3"/>
      <dgm:spPr/>
    </dgm:pt>
    <dgm:pt modelId="{6AAB8321-87DB-A143-820D-89D344503CF6}" type="pres">
      <dgm:prSet presAssocID="{A5678934-8A0D-2745-8121-EBD4A566BBA9}" presName="vert1" presStyleCnt="0"/>
      <dgm:spPr/>
    </dgm:pt>
  </dgm:ptLst>
  <dgm:cxnLst>
    <dgm:cxn modelId="{F1DCC908-8598-4858-BA71-5027FA00BF94}" srcId="{322B92CF-0E75-4B73-9E7B-25DD8FC933DA}" destId="{DD558BD7-FD7C-4B45-B6C8-B808F3C54C12}" srcOrd="0" destOrd="0" parTransId="{4AAD5A76-BFF2-4806-8D5E-1936D31FEADE}" sibTransId="{9C97359D-4321-405C-A176-3A2F85F503ED}"/>
    <dgm:cxn modelId="{B57C7628-A0E0-8547-AF9C-923F0A8B78B9}" type="presOf" srcId="{322B92CF-0E75-4B73-9E7B-25DD8FC933DA}" destId="{98773BFF-6EC6-F848-A9A4-3B3256CD5ADE}" srcOrd="0" destOrd="0" presId="urn:microsoft.com/office/officeart/2008/layout/LinedList"/>
    <dgm:cxn modelId="{F9639730-7EAA-FB43-BE68-3EE5530E69F4}" type="presOf" srcId="{A5678934-8A0D-2745-8121-EBD4A566BBA9}" destId="{9549A3BC-D1A4-6E4A-BE4C-1AD93BBD12FE}" srcOrd="0" destOrd="0" presId="urn:microsoft.com/office/officeart/2008/layout/LinedList"/>
    <dgm:cxn modelId="{8DC8D96E-1730-4A14-9D54-821A1FF68364}" srcId="{322B92CF-0E75-4B73-9E7B-25DD8FC933DA}" destId="{89101A97-60AA-4393-A5F6-94A7A83BDB26}" srcOrd="1" destOrd="0" parTransId="{E12D222B-DBBB-4E6D-BC57-5BF93DAF597B}" sibTransId="{7F662334-8C3F-4B53-80FC-1FEFB41B3D46}"/>
    <dgm:cxn modelId="{2AB7EAAF-73FB-ED44-9163-E55C8096A4D3}" srcId="{322B92CF-0E75-4B73-9E7B-25DD8FC933DA}" destId="{A5678934-8A0D-2745-8121-EBD4A566BBA9}" srcOrd="2" destOrd="0" parTransId="{D61C662A-1D92-3F44-895B-CB6836A2BC6B}" sibTransId="{63723E9A-A7C1-DE46-B049-921261A0FA97}"/>
    <dgm:cxn modelId="{EEB864B2-F069-D74E-A1C0-82B0569A28C9}" type="presOf" srcId="{89101A97-60AA-4393-A5F6-94A7A83BDB26}" destId="{9E3BEB22-35AF-7B47-A765-8F6FD7231BF6}" srcOrd="0" destOrd="0" presId="urn:microsoft.com/office/officeart/2008/layout/LinedList"/>
    <dgm:cxn modelId="{262F36ED-A4E2-A747-B763-4B18A5A0EFE9}" type="presOf" srcId="{DD558BD7-FD7C-4B45-B6C8-B808F3C54C12}" destId="{72FCCD8D-ED7A-2441-B7D4-3C486D7A0F2B}" srcOrd="0" destOrd="0" presId="urn:microsoft.com/office/officeart/2008/layout/LinedList"/>
    <dgm:cxn modelId="{6ECD64E0-D9E9-6548-B2FB-41A7769A26AB}" type="presParOf" srcId="{98773BFF-6EC6-F848-A9A4-3B3256CD5ADE}" destId="{1F567BDC-45F3-2849-92CF-FA272B4B5447}" srcOrd="0" destOrd="0" presId="urn:microsoft.com/office/officeart/2008/layout/LinedList"/>
    <dgm:cxn modelId="{4287D4EB-FEAB-8244-8BE3-43A2D29E1947}" type="presParOf" srcId="{98773BFF-6EC6-F848-A9A4-3B3256CD5ADE}" destId="{DBE74E65-61A6-9B4D-A05A-209B421F45CD}" srcOrd="1" destOrd="0" presId="urn:microsoft.com/office/officeart/2008/layout/LinedList"/>
    <dgm:cxn modelId="{027F696A-8268-8C43-9F78-B275EA11989B}" type="presParOf" srcId="{DBE74E65-61A6-9B4D-A05A-209B421F45CD}" destId="{72FCCD8D-ED7A-2441-B7D4-3C486D7A0F2B}" srcOrd="0" destOrd="0" presId="urn:microsoft.com/office/officeart/2008/layout/LinedList"/>
    <dgm:cxn modelId="{8A74E24A-83A5-1D48-A0C3-AE81E48952EE}" type="presParOf" srcId="{DBE74E65-61A6-9B4D-A05A-209B421F45CD}" destId="{1B035A72-7D0F-CF4C-8F68-48DEE88B36B6}" srcOrd="1" destOrd="0" presId="urn:microsoft.com/office/officeart/2008/layout/LinedList"/>
    <dgm:cxn modelId="{8607C6A0-F7FA-2140-B1F9-EA95602A26E6}" type="presParOf" srcId="{98773BFF-6EC6-F848-A9A4-3B3256CD5ADE}" destId="{3C79CD53-1C2D-EE4D-B953-437F36929767}" srcOrd="2" destOrd="0" presId="urn:microsoft.com/office/officeart/2008/layout/LinedList"/>
    <dgm:cxn modelId="{68574CA9-98E3-1241-8F94-14E674F421EA}" type="presParOf" srcId="{98773BFF-6EC6-F848-A9A4-3B3256CD5ADE}" destId="{D98FB4F5-D0DD-834A-9220-51BF20701549}" srcOrd="3" destOrd="0" presId="urn:microsoft.com/office/officeart/2008/layout/LinedList"/>
    <dgm:cxn modelId="{8CB988A0-AA77-DE40-9709-9A981EECC99D}" type="presParOf" srcId="{D98FB4F5-D0DD-834A-9220-51BF20701549}" destId="{9E3BEB22-35AF-7B47-A765-8F6FD7231BF6}" srcOrd="0" destOrd="0" presId="urn:microsoft.com/office/officeart/2008/layout/LinedList"/>
    <dgm:cxn modelId="{20EA681B-44B3-084A-AF19-2ACBF34B1962}" type="presParOf" srcId="{D98FB4F5-D0DD-834A-9220-51BF20701549}" destId="{6BD94DAF-80B5-5C4A-BC7B-C7D396E57911}" srcOrd="1" destOrd="0" presId="urn:microsoft.com/office/officeart/2008/layout/LinedList"/>
    <dgm:cxn modelId="{B00E23C2-438F-4449-8475-F860AC572C6E}" type="presParOf" srcId="{98773BFF-6EC6-F848-A9A4-3B3256CD5ADE}" destId="{D6B7FA61-27D7-0A4F-B3C0-5E662626204C}" srcOrd="4" destOrd="0" presId="urn:microsoft.com/office/officeart/2008/layout/LinedList"/>
    <dgm:cxn modelId="{1E21CDC8-0486-B148-B8FF-CF4D7B55317C}" type="presParOf" srcId="{98773BFF-6EC6-F848-A9A4-3B3256CD5ADE}" destId="{C30249DC-51EB-4444-A4F5-31C59FD96975}" srcOrd="5" destOrd="0" presId="urn:microsoft.com/office/officeart/2008/layout/LinedList"/>
    <dgm:cxn modelId="{9DB22E3A-DFEC-4148-B0C9-C29459504D40}" type="presParOf" srcId="{C30249DC-51EB-4444-A4F5-31C59FD96975}" destId="{9549A3BC-D1A4-6E4A-BE4C-1AD93BBD12FE}" srcOrd="0" destOrd="0" presId="urn:microsoft.com/office/officeart/2008/layout/LinedList"/>
    <dgm:cxn modelId="{333DFB4F-E798-6F42-AC27-8BA9D4443AD0}" type="presParOf" srcId="{C30249DC-51EB-4444-A4F5-31C59FD96975}" destId="{6AAB8321-87DB-A143-820D-89D344503C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84EE-AFD7-4682-8078-396047B7A308}">
      <dsp:nvSpPr>
        <dsp:cNvPr id="0" name=""/>
        <dsp:cNvSpPr/>
      </dsp:nvSpPr>
      <dsp:spPr>
        <a:xfrm>
          <a:off x="784529" y="235218"/>
          <a:ext cx="648632" cy="64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20463-13A4-425D-91E5-DEB31140AB9C}">
      <dsp:nvSpPr>
        <dsp:cNvPr id="0" name=""/>
        <dsp:cNvSpPr/>
      </dsp:nvSpPr>
      <dsp:spPr>
        <a:xfrm>
          <a:off x="388143" y="1107568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Leaf Health Recognition</a:t>
          </a:r>
        </a:p>
      </dsp:txBody>
      <dsp:txXfrm>
        <a:off x="388143" y="1107568"/>
        <a:ext cx="1441406" cy="576562"/>
      </dsp:txXfrm>
    </dsp:sp>
    <dsp:sp modelId="{0B5E5C03-6914-486F-8768-885B86319BDF}">
      <dsp:nvSpPr>
        <dsp:cNvPr id="0" name=""/>
        <dsp:cNvSpPr/>
      </dsp:nvSpPr>
      <dsp:spPr>
        <a:xfrm>
          <a:off x="2478182" y="235218"/>
          <a:ext cx="648632" cy="64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C7B7D-422C-4946-B2C3-AA2C8C2374EB}">
      <dsp:nvSpPr>
        <dsp:cNvPr id="0" name=""/>
        <dsp:cNvSpPr/>
      </dsp:nvSpPr>
      <dsp:spPr>
        <a:xfrm>
          <a:off x="2081795" y="1107568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Agricultural Automation</a:t>
          </a:r>
        </a:p>
      </dsp:txBody>
      <dsp:txXfrm>
        <a:off x="2081795" y="1107568"/>
        <a:ext cx="1441406" cy="576562"/>
      </dsp:txXfrm>
    </dsp:sp>
    <dsp:sp modelId="{07D17F77-B40A-4784-AAA9-EB0C73AFA724}">
      <dsp:nvSpPr>
        <dsp:cNvPr id="0" name=""/>
        <dsp:cNvSpPr/>
      </dsp:nvSpPr>
      <dsp:spPr>
        <a:xfrm>
          <a:off x="4171834" y="235218"/>
          <a:ext cx="648632" cy="648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43EB6-CFF3-45B4-8363-B08BEC035F9E}">
      <dsp:nvSpPr>
        <dsp:cNvPr id="0" name=""/>
        <dsp:cNvSpPr/>
      </dsp:nvSpPr>
      <dsp:spPr>
        <a:xfrm>
          <a:off x="3775447" y="1107568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Plant Monitoring and Diagnostics</a:t>
          </a:r>
        </a:p>
      </dsp:txBody>
      <dsp:txXfrm>
        <a:off x="3775447" y="1107568"/>
        <a:ext cx="1441406" cy="576562"/>
      </dsp:txXfrm>
    </dsp:sp>
    <dsp:sp modelId="{280E7185-09EC-441C-AD40-4BE675ED16A3}">
      <dsp:nvSpPr>
        <dsp:cNvPr id="0" name=""/>
        <dsp:cNvSpPr/>
      </dsp:nvSpPr>
      <dsp:spPr>
        <a:xfrm>
          <a:off x="2478182" y="2044482"/>
          <a:ext cx="648632" cy="648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C8C59-8058-4DFE-B8D7-296A0DAC9BE2}">
      <dsp:nvSpPr>
        <dsp:cNvPr id="0" name=""/>
        <dsp:cNvSpPr/>
      </dsp:nvSpPr>
      <dsp:spPr>
        <a:xfrm>
          <a:off x="2081795" y="291683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Millions of dollars in annual losses</a:t>
          </a:r>
        </a:p>
      </dsp:txBody>
      <dsp:txXfrm>
        <a:off x="2081795" y="2916831"/>
        <a:ext cx="1441406" cy="57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017E5-35ED-4463-82D7-A5012C730BDA}">
      <dsp:nvSpPr>
        <dsp:cNvPr id="0" name=""/>
        <dsp:cNvSpPr/>
      </dsp:nvSpPr>
      <dsp:spPr>
        <a:xfrm>
          <a:off x="0" y="596461"/>
          <a:ext cx="5788013" cy="1205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C4F1A-1214-4B06-9875-8325E6387EC1}">
      <dsp:nvSpPr>
        <dsp:cNvPr id="0" name=""/>
        <dsp:cNvSpPr/>
      </dsp:nvSpPr>
      <dsp:spPr>
        <a:xfrm>
          <a:off x="364541" y="867608"/>
          <a:ext cx="662803" cy="662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A80A1-387A-4B70-8973-094A21CDCC30}">
      <dsp:nvSpPr>
        <dsp:cNvPr id="0" name=""/>
        <dsp:cNvSpPr/>
      </dsp:nvSpPr>
      <dsp:spPr>
        <a:xfrm>
          <a:off x="1391886" y="596461"/>
          <a:ext cx="4396126" cy="120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39" tIns="127539" rIns="127539" bIns="127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Christine </a:t>
          </a:r>
          <a:r>
            <a:rPr lang="en-US" sz="1400" kern="1200" dirty="0" err="1"/>
            <a:t>Kaeser</a:t>
          </a:r>
          <a:r>
            <a:rPr lang="en-US" sz="1400" kern="1200" dirty="0"/>
            <a:t>-Chen, Fruit Pathology, Maggie, </a:t>
          </a:r>
          <a:r>
            <a:rPr lang="en-US" sz="1400" kern="1200" dirty="0" err="1"/>
            <a:t>Sohier</a:t>
          </a:r>
          <a:r>
            <a:rPr lang="en-US" sz="1400" kern="1200" dirty="0"/>
            <a:t> Dane. (2020). Plant Pathology 2020 - FGVC7. Kaggle. </a:t>
          </a:r>
          <a:r>
            <a:rPr lang="en-US" sz="1400" kern="1200" dirty="0">
              <a:hlinkClick xmlns:r="http://schemas.openxmlformats.org/officeDocument/2006/relationships" r:id="rId3"/>
            </a:rPr>
            <a:t>https://kaggle.com/competitions/plant-pathology-2020-fgvc7</a:t>
          </a:r>
          <a:endParaRPr lang="en-US" sz="1400" kern="1200" dirty="0"/>
        </a:p>
      </dsp:txBody>
      <dsp:txXfrm>
        <a:off x="1391886" y="596461"/>
        <a:ext cx="4396126" cy="1205096"/>
      </dsp:txXfrm>
    </dsp:sp>
    <dsp:sp modelId="{8844E4F5-582D-47AD-B01D-549F2298953A}">
      <dsp:nvSpPr>
        <dsp:cNvPr id="0" name=""/>
        <dsp:cNvSpPr/>
      </dsp:nvSpPr>
      <dsp:spPr>
        <a:xfrm>
          <a:off x="0" y="2093703"/>
          <a:ext cx="5788013" cy="1205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41A7A-4871-4D23-B73A-73FDC648E2CD}">
      <dsp:nvSpPr>
        <dsp:cNvPr id="0" name=""/>
        <dsp:cNvSpPr/>
      </dsp:nvSpPr>
      <dsp:spPr>
        <a:xfrm>
          <a:off x="364541" y="2364850"/>
          <a:ext cx="662803" cy="66280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869F4-8B26-4EF8-8DF6-F15614DA5528}">
      <dsp:nvSpPr>
        <dsp:cNvPr id="0" name=""/>
        <dsp:cNvSpPr/>
      </dsp:nvSpPr>
      <dsp:spPr>
        <a:xfrm>
          <a:off x="1391886" y="2093703"/>
          <a:ext cx="4396126" cy="120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39" tIns="127539" rIns="127539" bIns="127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Apple Trees</a:t>
          </a:r>
        </a:p>
      </dsp:txBody>
      <dsp:txXfrm>
        <a:off x="1391886" y="2093703"/>
        <a:ext cx="4396126" cy="1205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67BDC-45F3-2849-92CF-FA272B4B5447}">
      <dsp:nvSpPr>
        <dsp:cNvPr id="0" name=""/>
        <dsp:cNvSpPr/>
      </dsp:nvSpPr>
      <dsp:spPr>
        <a:xfrm>
          <a:off x="0" y="1541"/>
          <a:ext cx="39881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CCD8D-ED7A-2441-B7D4-3C486D7A0F2B}">
      <dsp:nvSpPr>
        <dsp:cNvPr id="0" name=""/>
        <dsp:cNvSpPr/>
      </dsp:nvSpPr>
      <dsp:spPr>
        <a:xfrm>
          <a:off x="0" y="1541"/>
          <a:ext cx="3988112" cy="105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Thapa, R., K. Zhang, N. Snavely, S. </a:t>
          </a:r>
          <a:r>
            <a:rPr lang="en-US" sz="1200" b="0" i="0" kern="1200" dirty="0" err="1"/>
            <a:t>Belongie</a:t>
          </a:r>
          <a:r>
            <a:rPr lang="en-US" sz="1200" b="0" i="0" kern="1200" dirty="0"/>
            <a:t>, and A. Khan. 2020. “The Plant Pathology Challenge 2020 data set to classify foliar disease of apples.” </a:t>
          </a:r>
          <a:r>
            <a:rPr lang="en-US" sz="1200" b="0" i="1" kern="1200" dirty="0"/>
            <a:t>Applications in Plant Sciences</a:t>
          </a:r>
          <a:r>
            <a:rPr lang="en-US" sz="1200" b="0" i="0" kern="1200" dirty="0"/>
            <a:t> 8(9): e11390. doi:10.1002/aps3.11390.</a:t>
          </a:r>
          <a:endParaRPr lang="en-US" sz="1200" kern="1200" dirty="0"/>
        </a:p>
      </dsp:txBody>
      <dsp:txXfrm>
        <a:off x="0" y="1541"/>
        <a:ext cx="3988112" cy="1051534"/>
      </dsp:txXfrm>
    </dsp:sp>
    <dsp:sp modelId="{3C79CD53-1C2D-EE4D-B953-437F36929767}">
      <dsp:nvSpPr>
        <dsp:cNvPr id="0" name=""/>
        <dsp:cNvSpPr/>
      </dsp:nvSpPr>
      <dsp:spPr>
        <a:xfrm>
          <a:off x="0" y="1053075"/>
          <a:ext cx="39881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3BEB22-35AF-7B47-A765-8F6FD7231BF6}">
      <dsp:nvSpPr>
        <dsp:cNvPr id="0" name=""/>
        <dsp:cNvSpPr/>
      </dsp:nvSpPr>
      <dsp:spPr>
        <a:xfrm>
          <a:off x="0" y="1053075"/>
          <a:ext cx="3988112" cy="105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Christine </a:t>
          </a:r>
          <a:r>
            <a:rPr lang="en-US" sz="1200" b="0" i="0" u="none" kern="1200" dirty="0" err="1"/>
            <a:t>Kaeser</a:t>
          </a:r>
          <a:r>
            <a:rPr lang="en-US" sz="1200" b="0" i="0" u="none" kern="1200" dirty="0"/>
            <a:t>-Chen, Fruit Pathology, Maggie, </a:t>
          </a:r>
          <a:r>
            <a:rPr lang="en-US" sz="1200" b="0" i="0" u="none" kern="1200" dirty="0" err="1"/>
            <a:t>Sohier</a:t>
          </a:r>
          <a:r>
            <a:rPr lang="en-US" sz="1200" b="0" i="0" u="none" kern="1200" dirty="0"/>
            <a:t> Dane. (2020). Plant Pathology 2020 - FGVC7. Kaggle. </a:t>
          </a:r>
          <a:r>
            <a:rPr lang="en-US" sz="1200" b="0" i="0" u="none" kern="1200" dirty="0">
              <a:hlinkClick xmlns:r="http://schemas.openxmlformats.org/officeDocument/2006/relationships" r:id="rId1"/>
            </a:rPr>
            <a:t>https://kaggle.com/competitions/plant-pathology-2020-fgvc7</a:t>
          </a:r>
          <a:endParaRPr lang="en-US" sz="1200" kern="1200" dirty="0"/>
        </a:p>
      </dsp:txBody>
      <dsp:txXfrm>
        <a:off x="0" y="1053075"/>
        <a:ext cx="3988112" cy="1051534"/>
      </dsp:txXfrm>
    </dsp:sp>
    <dsp:sp modelId="{D6B7FA61-27D7-0A4F-B3C0-5E662626204C}">
      <dsp:nvSpPr>
        <dsp:cNvPr id="0" name=""/>
        <dsp:cNvSpPr/>
      </dsp:nvSpPr>
      <dsp:spPr>
        <a:xfrm>
          <a:off x="0" y="2104610"/>
          <a:ext cx="39881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49A3BC-D1A4-6E4A-BE4C-1AD93BBD12FE}">
      <dsp:nvSpPr>
        <dsp:cNvPr id="0" name=""/>
        <dsp:cNvSpPr/>
      </dsp:nvSpPr>
      <dsp:spPr>
        <a:xfrm>
          <a:off x="0" y="2104610"/>
          <a:ext cx="3988112" cy="105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hlinkClick xmlns:r="http://schemas.openxmlformats.org/officeDocument/2006/relationships" r:id="rId2"/>
            </a:rPr>
            <a:t>https://keras.io/api/applications/</a:t>
          </a:r>
          <a:endParaRPr lang="en-US" sz="1200" b="0" i="0" kern="1200" dirty="0"/>
        </a:p>
      </dsp:txBody>
      <dsp:txXfrm>
        <a:off x="0" y="2104610"/>
        <a:ext cx="3988112" cy="1051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28B15-BA75-EE4D-807C-9E007188C349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466F-C7B9-6E4A-87B7-C1BA2F7B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usgs</a:t>
            </a:r>
            <a:r>
              <a:rPr lang="en-US" dirty="0"/>
              <a:t> </a:t>
            </a:r>
            <a:r>
              <a:rPr lang="en-US" dirty="0" err="1"/>
              <a:t>nasa</a:t>
            </a:r>
            <a:endParaRPr lang="en-US" dirty="0"/>
          </a:p>
          <a:p>
            <a:endParaRPr lang="en-US" dirty="0"/>
          </a:p>
          <a:p>
            <a:r>
              <a:rPr lang="en-US" dirty="0"/>
              <a:t>vast wealth of data to comb </a:t>
            </a:r>
            <a:r>
              <a:rPr lang="en-US" dirty="0" err="1"/>
              <a:t>throught</a:t>
            </a:r>
            <a:r>
              <a:rPr lang="en-US" dirty="0"/>
              <a:t> so </a:t>
            </a:r>
            <a:r>
              <a:rPr lang="en-US" dirty="0" err="1"/>
              <a:t>ther</a:t>
            </a:r>
            <a:r>
              <a:rPr lang="en-US" dirty="0"/>
              <a:t> is a </a:t>
            </a:r>
            <a:r>
              <a:rPr lang="en-US" dirty="0" err="1"/>
              <a:t>benifit</a:t>
            </a:r>
            <a:r>
              <a:rPr lang="en-US" dirty="0"/>
              <a:t> to having a ml</a:t>
            </a:r>
          </a:p>
          <a:p>
            <a:r>
              <a:rPr lang="en-US" dirty="0"/>
              <a:t>model to help with </a:t>
            </a:r>
            <a:r>
              <a:rPr lang="en-US" dirty="0" err="1"/>
              <a:t>classifiying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C466F-C7B9-6E4A-87B7-C1BA2F7B5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1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of the data and datatypes</a:t>
            </a:r>
          </a:p>
          <a:p>
            <a:endParaRPr lang="en-US" dirty="0"/>
          </a:p>
          <a:p>
            <a:r>
              <a:rPr lang="en-US" dirty="0"/>
              <a:t>no null values</a:t>
            </a:r>
          </a:p>
          <a:p>
            <a:r>
              <a:rPr lang="en-US" dirty="0"/>
              <a:t>or abnormalities indexing at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histograms</a:t>
            </a:r>
          </a:p>
          <a:p>
            <a:r>
              <a:rPr lang="en-US" dirty="0"/>
              <a:t>heatmap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C466F-C7B9-6E4A-87B7-C1BA2F7B5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C466F-C7B9-6E4A-87B7-C1BA2F7B5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C466F-C7B9-6E4A-87B7-C1BA2F7B5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C466F-C7B9-6E4A-87B7-C1BA2F7B5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C466F-C7B9-6E4A-87B7-C1BA2F7B5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0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rwaleyko1/csca_5642_week_6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api/applications/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3BB3D9-860D-80C7-EE9E-692B7FF6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3776416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b="1" i="0" u="none" strike="noStrike" dirty="0">
                <a:effectLst/>
                <a:latin typeface="Roboto" panose="02000000000000000000" pitchFamily="2" charset="0"/>
              </a:rPr>
              <a:t>CSCA </a:t>
            </a:r>
            <a:r>
              <a:rPr lang="en-US" sz="4200" b="1" dirty="0">
                <a:latin typeface="Roboto" panose="02000000000000000000" pitchFamily="2" charset="0"/>
              </a:rPr>
              <a:t>5642: Introduction To Deep Learning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6977-7679-2315-34D3-04E055578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By Matthew Waleyko</a:t>
            </a:r>
          </a:p>
        </p:txBody>
      </p:sp>
      <p:grpSp>
        <p:nvGrpSpPr>
          <p:cNvPr id="8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Video 5">
            <a:extLst>
              <a:ext uri="{FF2B5EF4-FFF2-40B4-BE49-F238E27FC236}">
                <a16:creationId xmlns:a16="http://schemas.microsoft.com/office/drawing/2014/main" id="{BD37D8F8-E8FB-58FB-237C-2BF0E27E9DAB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186557" y="1625750"/>
            <a:ext cx="6402214" cy="3601245"/>
          </a:xfrm>
          <a:prstGeom prst="rect">
            <a:avLst/>
          </a:prstGeom>
        </p:spPr>
      </p:pic>
      <p:grpSp>
        <p:nvGrpSpPr>
          <p:cNvPr id="9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5FCDFA-32A8-D581-AFB5-7A684B9EE65B}"/>
              </a:ext>
            </a:extLst>
          </p:cNvPr>
          <p:cNvSpPr txBox="1"/>
          <p:nvPr/>
        </p:nvSpPr>
        <p:spPr>
          <a:xfrm>
            <a:off x="4034270" y="5985589"/>
            <a:ext cx="536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https://github.com/mrwaleyko1/csca_5642_week_6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09F623-DCD1-DF68-2602-D7F60522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7" name="Video 6">
            <a:extLst>
              <a:ext uri="{FF2B5EF4-FFF2-40B4-BE49-F238E27FC236}">
                <a16:creationId xmlns:a16="http://schemas.microsoft.com/office/drawing/2014/main" id="{74E52A1F-0F5C-45B6-E1C0-39A9F08FDF5C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5" r="21875"/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80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2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FABF68-78B8-26B7-AA22-2B0D148B6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09985"/>
              </p:ext>
            </p:extLst>
          </p:nvPr>
        </p:nvGraphicFramePr>
        <p:xfrm>
          <a:off x="1185756" y="2955401"/>
          <a:ext cx="3988112" cy="315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39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459862C0-828C-4688-9C70-32B10630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D913CF1-1352-4A05-9FFE-BAC2B9EF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4EFAD0-1F3C-4A6A-AA1D-211ED565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D71D53D-E478-4044-985B-57A5A530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89D7948-C0E9-43BA-9CB4-975A6D943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2E1523D-C3CB-46C6-B1CD-14A95DF0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7C548BC-A312-4789-93A8-CBCFC2FC5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D0292AB-E3CA-4B26-BF97-0065659D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96E2A19-992B-423A-BC43-9132FB364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049F1A-A590-4D68-396C-75F015CB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aphicFrame>
        <p:nvGraphicFramePr>
          <p:cNvPr id="124" name="Content Placeholder 2">
            <a:extLst>
              <a:ext uri="{FF2B5EF4-FFF2-40B4-BE49-F238E27FC236}">
                <a16:creationId xmlns:a16="http://schemas.microsoft.com/office/drawing/2014/main" id="{7BD03053-C582-4FC8-BB67-3A0E92DB8C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5755" y="2384474"/>
          <a:ext cx="5604997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Video 7">
            <a:extLst>
              <a:ext uri="{FF2B5EF4-FFF2-40B4-BE49-F238E27FC236}">
                <a16:creationId xmlns:a16="http://schemas.microsoft.com/office/drawing/2014/main" id="{827B14DD-7EB3-755B-4905-6DB931A584F7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875" r="21875"/>
          <a:stretch>
            <a:fillRect/>
          </a:stretch>
        </p:blipFill>
        <p:spPr>
          <a:xfrm>
            <a:off x="8190925" y="3503934"/>
            <a:ext cx="2780869" cy="2780869"/>
          </a:xfrm>
          <a:prstGeom prst="rect">
            <a:avLst/>
          </a:prstGeom>
        </p:spPr>
      </p:pic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AD4BD16E-C737-4940-9554-4F38D19BD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4" name="Graphic 157">
              <a:extLst>
                <a:ext uri="{FF2B5EF4-FFF2-40B4-BE49-F238E27FC236}">
                  <a16:creationId xmlns:a16="http://schemas.microsoft.com/office/drawing/2014/main" id="{ABCD3874-8B15-426E-9474-9E62D557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143CC60-7FC7-4C7A-83AE-C0407345C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A80F6FC-4D96-4FC3-84CF-DCDF434CE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BD39541-DE32-4CD1-8233-10583989C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3223A41-CAE9-48C9-B0F1-4D7336609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16E84E6-CDBF-4571-8BA3-F98186869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1EE14EE-AE62-4058-8E52-70EF8007B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22A00BC-B1AC-4DB5-8CFE-61ABDEB272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692FB9F-D2E4-4C66-BCD8-3EB98044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leaf&#10;&#10;Description automatically generated">
            <a:extLst>
              <a:ext uri="{FF2B5EF4-FFF2-40B4-BE49-F238E27FC236}">
                <a16:creationId xmlns:a16="http://schemas.microsoft.com/office/drawing/2014/main" id="{0749E0B1-E38C-9C36-1E81-0FE2CEEC3D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3228" y="440960"/>
            <a:ext cx="7134034" cy="15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7BD211-A858-7E83-4091-FDC45280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1C92E658-CC35-CD3E-A31D-B7F29EB58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40852"/>
              </p:ext>
            </p:extLst>
          </p:nvPr>
        </p:nvGraphicFramePr>
        <p:xfrm>
          <a:off x="1185755" y="2217826"/>
          <a:ext cx="5788013" cy="389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Video 6">
            <a:extLst>
              <a:ext uri="{FF2B5EF4-FFF2-40B4-BE49-F238E27FC236}">
                <a16:creationId xmlns:a16="http://schemas.microsoft.com/office/drawing/2014/main" id="{0C554999-4A3A-269F-560F-CDBD6923B380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7172627" y="1017640"/>
            <a:ext cx="4817466" cy="4817466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26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7" name="Top left">
            <a:extLst>
              <a:ext uri="{FF2B5EF4-FFF2-40B4-BE49-F238E27FC236}">
                <a16:creationId xmlns:a16="http://schemas.microsoft.com/office/drawing/2014/main" id="{6D4CF35A-1CB8-4A56-A0F0-A843694F0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20E3AE2-7674-4E87-8583-FA4588674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E2ECA9D-2649-43AD-8827-B12F42E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6B6EBBD-B502-4D71-A0C3-0E3DC1CF6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2843881-F761-48F8-8854-DB09EFCEF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1FD836-BDFB-4115-B8D0-0655008DB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42D2A33-38F9-48EA-9238-3F48DC765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552477B-9DD8-4CAB-AE52-DFEE25AD9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E9E57E5-63F0-4840-99D1-6410567D5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3BFC3A-D41A-73F5-33C1-82EFBF2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126418" cy="166457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CCCE-E31F-FF9B-9E06-11DAFF08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5126088" cy="3728613"/>
          </a:xfrm>
        </p:spPr>
        <p:txBody>
          <a:bodyPr>
            <a:normAutofit/>
          </a:bodyPr>
          <a:lstStyle/>
          <a:p>
            <a:r>
              <a:rPr lang="en-US" sz="1800" dirty="0"/>
              <a:t>Feature Histogram</a:t>
            </a:r>
          </a:p>
          <a:p>
            <a:pPr lvl="1"/>
            <a:r>
              <a:rPr lang="en-US" sz="1800" dirty="0"/>
              <a:t>Similar levels of Rust, Scab, Healthy</a:t>
            </a:r>
          </a:p>
          <a:p>
            <a:pPr lvl="1"/>
            <a:r>
              <a:rPr lang="en-US" sz="1800" dirty="0"/>
              <a:t>Categories are imbalanced</a:t>
            </a:r>
          </a:p>
          <a:p>
            <a:r>
              <a:rPr lang="en-US" sz="2200" dirty="0"/>
              <a:t>1821 Images</a:t>
            </a:r>
          </a:p>
          <a:p>
            <a:r>
              <a:rPr lang="en-US" sz="2200" dirty="0"/>
              <a:t>2048X1365</a:t>
            </a:r>
          </a:p>
          <a:p>
            <a:r>
              <a:rPr lang="en-US" sz="2200" dirty="0"/>
              <a:t>Data Augmentation</a:t>
            </a:r>
          </a:p>
          <a:p>
            <a:endParaRPr lang="en-US" sz="2200" dirty="0"/>
          </a:p>
        </p:txBody>
      </p:sp>
      <p:pic>
        <p:nvPicPr>
          <p:cNvPr id="9" name="Video 8">
            <a:extLst>
              <a:ext uri="{FF2B5EF4-FFF2-40B4-BE49-F238E27FC236}">
                <a16:creationId xmlns:a16="http://schemas.microsoft.com/office/drawing/2014/main" id="{D7F2E149-FF70-67FE-7A3F-8A443DBFA6D4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875" r="21875"/>
          <a:stretch>
            <a:fillRect/>
          </a:stretch>
        </p:blipFill>
        <p:spPr>
          <a:xfrm>
            <a:off x="8444975" y="4358916"/>
            <a:ext cx="1913814" cy="1913814"/>
          </a:xfrm>
          <a:prstGeom prst="rect">
            <a:avLst/>
          </a:prstGeom>
        </p:spPr>
      </p:pic>
      <p:grpSp>
        <p:nvGrpSpPr>
          <p:cNvPr id="107" name="Bottom Right">
            <a:extLst>
              <a:ext uri="{FF2B5EF4-FFF2-40B4-BE49-F238E27FC236}">
                <a16:creationId xmlns:a16="http://schemas.microsoft.com/office/drawing/2014/main" id="{A1F5EA6C-B003-4746-BFC6-9ACD6CBE6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8" name="Graphic 157">
              <a:extLst>
                <a:ext uri="{FF2B5EF4-FFF2-40B4-BE49-F238E27FC236}">
                  <a16:creationId xmlns:a16="http://schemas.microsoft.com/office/drawing/2014/main" id="{6500337F-6608-4056-8FE7-622B2473C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DC3A611-8C8A-4FCD-B94B-308BF3F37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1AEE425-C8F2-4D51-B3B9-C6AE116B8D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F1897E-BC38-4EC1-AEBD-3769E3509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304075C-82D1-4C52-A1A0-4A1B485A27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4A8B97F-E13E-44CB-979A-5933BBAD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DA392D5A-333D-4E50-943D-57329D5B6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5D674F9-0D88-444E-B940-45495B59D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0EBF7B-0687-4948-A829-C53899199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B9FA0F4-2F26-8066-1138-2C2A736E0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258" y="193556"/>
            <a:ext cx="4458250" cy="39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5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Video 5">
            <a:extLst>
              <a:ext uri="{FF2B5EF4-FFF2-40B4-BE49-F238E27FC236}">
                <a16:creationId xmlns:a16="http://schemas.microsoft.com/office/drawing/2014/main" id="{F2745973-5A52-1FDE-5204-5F8678D05B42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875" r="21875"/>
          <a:stretch>
            <a:fillRect/>
          </a:stretch>
        </p:blipFill>
        <p:spPr>
          <a:xfrm>
            <a:off x="7020730" y="1216407"/>
            <a:ext cx="4346193" cy="4346193"/>
          </a:xfrm>
          <a:prstGeom prst="ellipse">
            <a:avLst/>
          </a:prstGeom>
          <a:ln w="19050" cap="rnd">
            <a:noFill/>
          </a:ln>
          <a:effectLst/>
        </p:spPr>
      </p:pic>
      <p:grpSp>
        <p:nvGrpSpPr>
          <p:cNvPr id="201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38B1F7-1EE2-15C3-5DA0-D698BE95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Construction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8F8589-BC2E-DD9E-BE61-B0C50662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800" dirty="0"/>
              <a:t>From Scratch Model</a:t>
            </a:r>
          </a:p>
          <a:p>
            <a:pPr marL="742950" lvl="1">
              <a:spcAft>
                <a:spcPts val="600"/>
              </a:spcAft>
            </a:pPr>
            <a:r>
              <a:rPr lang="en-US" sz="1400" dirty="0"/>
              <a:t>~5% accuracy</a:t>
            </a:r>
          </a:p>
          <a:p>
            <a:pPr marL="742950" lvl="1">
              <a:spcAft>
                <a:spcPts val="600"/>
              </a:spcAft>
            </a:pPr>
            <a:r>
              <a:rPr lang="en-US" sz="1400" dirty="0"/>
              <a:t>Extreme Overfitting</a:t>
            </a:r>
          </a:p>
          <a:p>
            <a:pPr marL="285750">
              <a:spcAft>
                <a:spcPts val="600"/>
              </a:spcAft>
            </a:pPr>
            <a:r>
              <a:rPr lang="en-US" sz="1800" dirty="0">
                <a:hlinkClick r:id="rId5"/>
              </a:rPr>
              <a:t>https://keras.io/api/applications/</a:t>
            </a:r>
            <a:endParaRPr lang="en-US" sz="1800" dirty="0"/>
          </a:p>
          <a:p>
            <a:pPr marL="285750">
              <a:spcAft>
                <a:spcPts val="600"/>
              </a:spcAft>
            </a:pPr>
            <a:r>
              <a:rPr lang="en-US" sz="1800" dirty="0"/>
              <a:t>CNN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Accuracy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Training loss</a:t>
            </a:r>
          </a:p>
        </p:txBody>
      </p:sp>
      <p:grpSp>
        <p:nvGrpSpPr>
          <p:cNvPr id="211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13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4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CAFB-328E-9302-8A6C-49772B85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35662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Refinement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669EC-EFC3-6C4E-E2BD-46030C167782}"/>
              </a:ext>
            </a:extLst>
          </p:cNvPr>
          <p:cNvSpPr txBox="1"/>
          <p:nvPr/>
        </p:nvSpPr>
        <p:spPr>
          <a:xfrm>
            <a:off x="6195372" y="169025"/>
            <a:ext cx="4977905" cy="356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DenseNet201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96.78% Accuracy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20 Million Parameters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402 Layers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18 Epochs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InceptionResNetV2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95.17% Accuracy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55.9 Million Parameters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449 Layers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9 Epochs</a:t>
            </a:r>
          </a:p>
        </p:txBody>
      </p:sp>
      <p:pic>
        <p:nvPicPr>
          <p:cNvPr id="8" name="Picture 7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6D5BEB7B-20F5-B530-61E1-9D1ECA05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42" y="3969642"/>
            <a:ext cx="3792072" cy="2237322"/>
          </a:xfrm>
          <a:prstGeom prst="rect">
            <a:avLst/>
          </a:prstGeom>
        </p:spPr>
      </p:pic>
      <p:pic>
        <p:nvPicPr>
          <p:cNvPr id="10" name="Picture 9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16F2088-994A-716A-2E87-37C4A253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495" y="3969642"/>
            <a:ext cx="3792072" cy="2237322"/>
          </a:xfrm>
          <a:prstGeom prst="rect">
            <a:avLst/>
          </a:prstGeom>
        </p:spPr>
      </p:pic>
      <p:pic>
        <p:nvPicPr>
          <p:cNvPr id="7" name="Video 6">
            <a:extLst>
              <a:ext uri="{FF2B5EF4-FFF2-40B4-BE49-F238E27FC236}">
                <a16:creationId xmlns:a16="http://schemas.microsoft.com/office/drawing/2014/main" id="{61C12E92-BA39-E7A5-F259-0EA2E51D8D4C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875" r="21875"/>
          <a:stretch>
            <a:fillRect/>
          </a:stretch>
        </p:blipFill>
        <p:spPr>
          <a:xfrm>
            <a:off x="8893658" y="3891678"/>
            <a:ext cx="2393250" cy="23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0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0" name="Top left">
            <a:extLst>
              <a:ext uri="{FF2B5EF4-FFF2-40B4-BE49-F238E27FC236}">
                <a16:creationId xmlns:a16="http://schemas.microsoft.com/office/drawing/2014/main" id="{C7786FBB-D814-4B7C-B4F8-6559A6D1A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74190BE-4E9D-419A-B612-AE2DCCBA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DBE5589-638A-4EFA-B570-3EAA9232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58CA99F-A0E5-40E6-B7F4-E60055E6F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E783AD8-8401-49AD-A30E-859489CFA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2AE5094-5B2D-4776-B149-0B9E1EF3B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25B3C86-74E7-474A-B058-D2F864805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2BB52EE-1801-4AEA-9748-83F24974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B94A23D-9180-41FC-8AC1-0052CA01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49CAFB-328E-9302-8A6C-49772B85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35662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Refinement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669EC-EFC3-6C4E-E2BD-46030C167782}"/>
              </a:ext>
            </a:extLst>
          </p:cNvPr>
          <p:cNvSpPr txBox="1"/>
          <p:nvPr/>
        </p:nvSpPr>
        <p:spPr>
          <a:xfrm>
            <a:off x="6195372" y="169025"/>
            <a:ext cx="4977905" cy="356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EfficientNetV2L</a:t>
            </a:r>
          </a:p>
          <a:p>
            <a:pPr marL="742950" lvl="1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34.81% Accuracy</a:t>
            </a:r>
          </a:p>
          <a:p>
            <a:pPr marL="742950" lvl="1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119 Million Parameters</a:t>
            </a:r>
          </a:p>
          <a:p>
            <a:pPr marL="742950" lvl="1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6 Epochs</a:t>
            </a:r>
          </a:p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EfficientNetB5</a:t>
            </a:r>
          </a:p>
          <a:p>
            <a:pPr marL="742950" lvl="1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34.81% Accuracy</a:t>
            </a:r>
          </a:p>
          <a:p>
            <a:pPr marL="742950" lvl="1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30.6 Million Parameters</a:t>
            </a:r>
          </a:p>
          <a:p>
            <a:pPr marL="742950" lvl="1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312 Layers</a:t>
            </a:r>
          </a:p>
          <a:p>
            <a:pPr marL="742950" lvl="1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4 Epochs</a:t>
            </a:r>
          </a:p>
        </p:txBody>
      </p:sp>
      <p:pic>
        <p:nvPicPr>
          <p:cNvPr id="14" name="Picture 1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6BE15B4-BDAD-DE9E-7A86-8E5BCDD8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42" y="3969642"/>
            <a:ext cx="3792072" cy="2237322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27E07C-DF7F-451D-0DDE-209C4C334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495" y="3969642"/>
            <a:ext cx="3792072" cy="2237322"/>
          </a:xfrm>
          <a:prstGeom prst="rect">
            <a:avLst/>
          </a:prstGeom>
        </p:spPr>
      </p:pic>
      <p:pic>
        <p:nvPicPr>
          <p:cNvPr id="7" name="Video 6">
            <a:extLst>
              <a:ext uri="{FF2B5EF4-FFF2-40B4-BE49-F238E27FC236}">
                <a16:creationId xmlns:a16="http://schemas.microsoft.com/office/drawing/2014/main" id="{61C12E92-BA39-E7A5-F259-0EA2E51D8D4C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875" r="21875"/>
          <a:stretch>
            <a:fillRect/>
          </a:stretch>
        </p:blipFill>
        <p:spPr>
          <a:xfrm>
            <a:off x="8893658" y="3891678"/>
            <a:ext cx="2393250" cy="2393250"/>
          </a:xfrm>
          <a:prstGeom prst="rect">
            <a:avLst/>
          </a:prstGeom>
        </p:spPr>
      </p:pic>
      <p:grpSp>
        <p:nvGrpSpPr>
          <p:cNvPr id="140" name="Bottom Right">
            <a:extLst>
              <a:ext uri="{FF2B5EF4-FFF2-40B4-BE49-F238E27FC236}">
                <a16:creationId xmlns:a16="http://schemas.microsoft.com/office/drawing/2014/main" id="{DDC3FEE1-4DDD-4C12-B18A-34587ACF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1" name="Graphic 157">
              <a:extLst>
                <a:ext uri="{FF2B5EF4-FFF2-40B4-BE49-F238E27FC236}">
                  <a16:creationId xmlns:a16="http://schemas.microsoft.com/office/drawing/2014/main" id="{9E590E23-57CA-4ECA-BF93-1C77EEA7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20E1C00-1FB5-4DA8-8735-13CA2E107E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329D39B-6EE1-4C62-B777-E5D6781C2E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5F30261-1F25-4D81-8214-8DA98F4CC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D5C5DC6-F152-43E6-ACCC-8D968C90A7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A0326F0-709D-48A6-961E-A908D1997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800F1DE-2049-450A-9525-884F9C37C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8864187D-D17C-4149-8DBE-FA91B00F9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BE79E6F-5274-49A8-A290-DB030C5E3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20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C7786FBB-D814-4B7C-B4F8-6559A6D1A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4190BE-4E9D-419A-B612-AE2DCCBA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DBE5589-638A-4EFA-B570-3EAA9232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58CA99F-A0E5-40E6-B7F4-E60055E6F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E783AD8-8401-49AD-A30E-859489CFA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E5094-5B2D-4776-B149-0B9E1EF3B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5B3C86-74E7-474A-B058-D2F864805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BB52EE-1801-4AEA-9748-83F24974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B94A23D-9180-41FC-8AC1-0052CA01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49CAFB-328E-9302-8A6C-49772B85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35662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Refinement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669EC-EFC3-6C4E-E2BD-46030C167782}"/>
              </a:ext>
            </a:extLst>
          </p:cNvPr>
          <p:cNvSpPr txBox="1"/>
          <p:nvPr/>
        </p:nvSpPr>
        <p:spPr>
          <a:xfrm>
            <a:off x="6195372" y="169025"/>
            <a:ext cx="4977905" cy="356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EfficientNetB5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32.6% Accuracy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4 Epochs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InceptionResNetV2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96.18% Accuracy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16 Epochs</a:t>
            </a:r>
          </a:p>
        </p:txBody>
      </p:sp>
      <p:pic>
        <p:nvPicPr>
          <p:cNvPr id="4" name="Picture 3" descr="A graph of a graph with blue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11403402-818F-A11E-A377-3CE12EEDB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42" y="3969642"/>
            <a:ext cx="3792072" cy="2237322"/>
          </a:xfrm>
          <a:prstGeom prst="rect">
            <a:avLst/>
          </a:prstGeom>
        </p:spPr>
      </p:pic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454E660-4F99-BB73-5597-323B5C1B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495" y="3969642"/>
            <a:ext cx="3792072" cy="2237322"/>
          </a:xfrm>
          <a:prstGeom prst="rect">
            <a:avLst/>
          </a:prstGeom>
        </p:spPr>
      </p:pic>
      <p:pic>
        <p:nvPicPr>
          <p:cNvPr id="7" name="Video 6">
            <a:extLst>
              <a:ext uri="{FF2B5EF4-FFF2-40B4-BE49-F238E27FC236}">
                <a16:creationId xmlns:a16="http://schemas.microsoft.com/office/drawing/2014/main" id="{61C12E92-BA39-E7A5-F259-0EA2E51D8D4C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875" r="21875"/>
          <a:stretch>
            <a:fillRect/>
          </a:stretch>
        </p:blipFill>
        <p:spPr>
          <a:xfrm>
            <a:off x="8893658" y="3891678"/>
            <a:ext cx="2393250" cy="2393250"/>
          </a:xfrm>
          <a:prstGeom prst="rect">
            <a:avLst/>
          </a:pr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DDC3FEE1-4DDD-4C12-B18A-34587ACF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9E590E23-57CA-4ECA-BF93-1C77EEA7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20E1C00-1FB5-4DA8-8735-13CA2E107E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329D39B-6EE1-4C62-B777-E5D6781C2E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5F30261-1F25-4D81-8214-8DA98F4CC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D5C5DC6-F152-43E6-ACCC-8D968C90A7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A0326F0-709D-48A6-961E-A908D1997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00F1DE-2049-450A-9525-884F9C37C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64187D-D17C-4149-8DBE-FA91B00F9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E79E6F-5274-49A8-A290-DB030C5E3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75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7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AADB87-3584-8D7A-8951-C1A28E98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5F775-A6B8-F3F0-0FA0-7663F2E81213}"/>
              </a:ext>
            </a:extLst>
          </p:cNvPr>
          <p:cNvSpPr txBox="1"/>
          <p:nvPr/>
        </p:nvSpPr>
        <p:spPr>
          <a:xfrm>
            <a:off x="1185756" y="2384474"/>
            <a:ext cx="4814102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>
                <a:solidFill>
                  <a:schemeClr val="tx2"/>
                </a:solidFill>
              </a:rPr>
              <a:t>Transfer Learning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>
                <a:solidFill>
                  <a:schemeClr val="tx2"/>
                </a:solidFill>
              </a:rPr>
              <a:t>&gt;96% accuracy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DenseNet201</a:t>
            </a:r>
            <a:endParaRPr lang="en-US">
              <a:solidFill>
                <a:schemeClr val="tx2"/>
              </a:solidFill>
            </a:endParaRP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InceptionResNetV2</a:t>
            </a: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Video 6">
            <a:extLst>
              <a:ext uri="{FF2B5EF4-FFF2-40B4-BE49-F238E27FC236}">
                <a16:creationId xmlns:a16="http://schemas.microsoft.com/office/drawing/2014/main" id="{04C5E707-CDC1-2A07-4209-866CD09451B5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5" r="21875"/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grpSp>
        <p:nvGrpSpPr>
          <p:cNvPr id="87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9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70386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329</Words>
  <Application>Microsoft Macintosh PowerPoint</Application>
  <PresentationFormat>Widescreen</PresentationFormat>
  <Paragraphs>83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Avenir Next LT Pro</vt:lpstr>
      <vt:lpstr>AvenirNext LT Pro Medium</vt:lpstr>
      <vt:lpstr>Roboto</vt:lpstr>
      <vt:lpstr>Rockwell</vt:lpstr>
      <vt:lpstr>Segoe UI</vt:lpstr>
      <vt:lpstr>ExploreVTI</vt:lpstr>
      <vt:lpstr>CSCA 5642: Introduction To Deep Learning </vt:lpstr>
      <vt:lpstr>The Problem</vt:lpstr>
      <vt:lpstr>The Data</vt:lpstr>
      <vt:lpstr>EDA</vt:lpstr>
      <vt:lpstr>Model Construction</vt:lpstr>
      <vt:lpstr>Model Refinement</vt:lpstr>
      <vt:lpstr>Model Refinement</vt:lpstr>
      <vt:lpstr>Model Refinement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 5622: Introduction to Machine Learning: Supervised Learning Project</dc:title>
  <dc:creator>Matthew Waleyko</dc:creator>
  <cp:lastModifiedBy>Matthew Waleyko</cp:lastModifiedBy>
  <cp:revision>26</cp:revision>
  <dcterms:created xsi:type="dcterms:W3CDTF">2024-03-01T06:00:43Z</dcterms:created>
  <dcterms:modified xsi:type="dcterms:W3CDTF">2024-06-25T20:33:10Z</dcterms:modified>
</cp:coreProperties>
</file>