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636"/>
  </p:normalViewPr>
  <p:slideViewPr>
    <p:cSldViewPr snapToGrid="0" snapToObjects="1">
      <p:cViewPr>
        <p:scale>
          <a:sx n="100" d="100"/>
          <a:sy n="100" d="100"/>
        </p:scale>
        <p:origin x="-9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26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65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9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45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73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28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94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49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8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4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07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1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5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7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9E6EC5-1BBC-9149-AF12-3622C5DE0C7B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6A10CB-71FB-084D-8C76-EFC50C749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4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773885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第一次学习</a:t>
            </a:r>
            <a:endParaRPr kumimoji="1" lang="zh-CN" altLang="en-US" sz="4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406140"/>
            <a:ext cx="8689976" cy="1851659"/>
          </a:xfrm>
        </p:spPr>
        <p:txBody>
          <a:bodyPr/>
          <a:lstStyle/>
          <a:p>
            <a:r>
              <a:rPr kumimoji="1" lang="en-US" altLang="zh-CN" cap="none" dirty="0" smtClean="0"/>
              <a:t>Swift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快速入门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5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的基本类型和控制流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语句和字符串插值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if </a:t>
            </a:r>
            <a:r>
              <a:rPr lang="en-US" altLang="zh-CN" dirty="0" err="1"/>
              <a:t>onSaleInferred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print("\(</a:t>
            </a:r>
            <a:r>
              <a:rPr lang="en-US" altLang="zh-CN" dirty="0" err="1"/>
              <a:t>nameInferred</a:t>
            </a:r>
            <a:r>
              <a:rPr lang="en-US" altLang="zh-CN" dirty="0"/>
              <a:t>) on sale for \(</a:t>
            </a:r>
            <a:r>
              <a:rPr lang="en-US" altLang="zh-CN" dirty="0" err="1"/>
              <a:t>priceInferred</a:t>
            </a:r>
            <a:r>
              <a:rPr lang="en-US" altLang="zh-CN" dirty="0"/>
              <a:t>)!")</a:t>
            </a:r>
          </a:p>
          <a:p>
            <a:r>
              <a:rPr lang="en-US" altLang="zh-CN" dirty="0"/>
              <a:t>} else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print("\(</a:t>
            </a:r>
            <a:r>
              <a:rPr lang="en-US" altLang="zh-CN" dirty="0" err="1"/>
              <a:t>nameInferred</a:t>
            </a:r>
            <a:r>
              <a:rPr lang="en-US" altLang="zh-CN" dirty="0"/>
              <a:t>) at regular price: \(</a:t>
            </a:r>
            <a:r>
              <a:rPr lang="en-US" altLang="zh-CN" dirty="0" err="1"/>
              <a:t>priceInferred</a:t>
            </a:r>
            <a:r>
              <a:rPr lang="en-US" altLang="zh-CN" dirty="0"/>
              <a:t>)!")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的基本类型和控制流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if</a:t>
            </a:r>
            <a:r>
              <a:rPr lang="zh-CN" altLang="en-US" dirty="0"/>
              <a:t>语句的一个例子，就像在其它的编程语言一样。条件的括号是可选的，大括号是必需的，即使只有</a:t>
            </a:r>
            <a:r>
              <a:rPr lang="en-US" altLang="zh-CN" dirty="0"/>
              <a:t>1</a:t>
            </a:r>
            <a:r>
              <a:rPr lang="zh-CN" altLang="en-US" dirty="0"/>
              <a:t>行语句。</a:t>
            </a:r>
          </a:p>
          <a:p>
            <a:r>
              <a:rPr lang="zh-CN" altLang="en-US" dirty="0"/>
              <a:t>这里说明一个叫做字符串内插的新的技术的一个例子。在</a:t>
            </a:r>
            <a:r>
              <a:rPr lang="en-US" altLang="zh-CN" dirty="0"/>
              <a:t>Swift</a:t>
            </a:r>
            <a:r>
              <a:rPr lang="zh-CN" altLang="en-US" dirty="0"/>
              <a:t>中每当想要替换字符串中东西，只需使用此语法：</a:t>
            </a:r>
            <a:r>
              <a:rPr lang="en-US" altLang="zh-CN" dirty="0"/>
              <a:t>\</a:t>
            </a:r>
            <a:r>
              <a:rPr lang="zh-CN" altLang="en-US" dirty="0"/>
              <a:t>（表达式）。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9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类与方法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TipCalculator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let </a:t>
            </a:r>
            <a:r>
              <a:rPr lang="en-US" altLang="zh-CN" dirty="0"/>
              <a:t>total: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属性，</a:t>
            </a:r>
            <a:r>
              <a:rPr lang="zh-CN" altLang="en-US" dirty="0" smtClean="0">
                <a:solidFill>
                  <a:srgbClr val="FF0000"/>
                </a:solidFill>
              </a:rPr>
              <a:t>必须赋初值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let </a:t>
            </a:r>
            <a:r>
              <a:rPr lang="en-US" altLang="zh-CN" dirty="0" err="1"/>
              <a:t>taxPct</a:t>
            </a:r>
            <a:r>
              <a:rPr lang="en-US" altLang="zh-CN" dirty="0"/>
              <a:t>: Double</a:t>
            </a:r>
          </a:p>
          <a:p>
            <a:r>
              <a:rPr lang="en-US" altLang="zh-CN" dirty="0"/>
              <a:t>  let subtotal: Double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添加这些后会出现一些错误，但不用担心，接下来很快就会解决这些问题。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要</a:t>
            </a:r>
            <a:r>
              <a:rPr lang="zh-CN" altLang="en-US" dirty="0"/>
              <a:t>创建一个类，只需在</a:t>
            </a:r>
            <a:r>
              <a:rPr lang="en-US" altLang="zh-CN" dirty="0"/>
              <a:t>class</a:t>
            </a:r>
            <a:r>
              <a:rPr lang="zh-CN" altLang="en-US" dirty="0"/>
              <a:t>关键字后输入类的名称。然后，类的主体使用一个大括号。</a:t>
            </a:r>
          </a:p>
          <a:p>
            <a:r>
              <a:rPr lang="zh-CN" altLang="en-US" dirty="0"/>
              <a:t>如果是继承另一个类，使用一个 ：符号，后面是继承的类的名称。请注意，</a:t>
            </a:r>
            <a:r>
              <a:rPr lang="zh-CN" altLang="en-US" dirty="0">
                <a:solidFill>
                  <a:srgbClr val="FF0000"/>
                </a:solidFill>
              </a:rPr>
              <a:t>不一定需要继承</a:t>
            </a:r>
            <a:r>
              <a:rPr lang="zh-CN" altLang="en-US" dirty="0"/>
              <a:t>（不像在</a:t>
            </a:r>
            <a:r>
              <a:rPr lang="en-US" altLang="zh-CN" dirty="0"/>
              <a:t>Objective-C</a:t>
            </a:r>
            <a:r>
              <a:rPr lang="zh-CN" altLang="en-US" dirty="0"/>
              <a:t>，在那里必须继承</a:t>
            </a:r>
            <a:r>
              <a:rPr lang="en-US" altLang="zh-CN" dirty="0" err="1"/>
              <a:t>NSObject</a:t>
            </a:r>
            <a:r>
              <a:rPr lang="en-US" altLang="zh-CN" dirty="0"/>
              <a:t> </a:t>
            </a:r>
            <a:r>
              <a:rPr lang="zh-CN" altLang="en-US" dirty="0"/>
              <a:t>之类的东西或派生自</a:t>
            </a:r>
            <a:r>
              <a:rPr lang="en-US" altLang="zh-CN" dirty="0" err="1"/>
              <a:t>NSObject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请注意，任何属性当声明它们时，</a:t>
            </a:r>
            <a:r>
              <a:rPr lang="zh-CN" altLang="en-US" dirty="0">
                <a:solidFill>
                  <a:srgbClr val="FF0000"/>
                </a:solidFill>
              </a:rPr>
              <a:t>声明</a:t>
            </a:r>
            <a:r>
              <a:rPr lang="zh-CN" altLang="en-US" dirty="0" smtClean="0">
                <a:solidFill>
                  <a:srgbClr val="FF0000"/>
                </a:solidFill>
              </a:rPr>
              <a:t>必须为它们</a:t>
            </a:r>
            <a:r>
              <a:rPr lang="zh-CN" altLang="en-US" dirty="0">
                <a:solidFill>
                  <a:srgbClr val="FF0000"/>
                </a:solidFill>
              </a:rPr>
              <a:t>设置初始值</a:t>
            </a:r>
            <a:r>
              <a:rPr lang="zh-CN" altLang="en-US" dirty="0"/>
              <a:t>，或者在初始化</a:t>
            </a:r>
            <a:r>
              <a:rPr lang="zh-CN" altLang="en-US" dirty="0" smtClean="0"/>
              <a:t>时如果</a:t>
            </a:r>
            <a:r>
              <a:rPr lang="zh-CN" altLang="en-US" dirty="0"/>
              <a:t>不希望为属性设置初始值，必须声明它们作为可选</a:t>
            </a:r>
            <a:r>
              <a:rPr lang="zh-CN" altLang="en-US" dirty="0" smtClean="0"/>
              <a:t>（以后会学习）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2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类与方法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init</a:t>
            </a:r>
            <a:r>
              <a:rPr lang="en-US" altLang="zh-CN" dirty="0"/>
              <a:t>(total: Double, </a:t>
            </a:r>
            <a:r>
              <a:rPr lang="en-US" altLang="zh-CN" dirty="0" err="1"/>
              <a:t>taxPct</a:t>
            </a:r>
            <a:r>
              <a:rPr lang="en-US" altLang="zh-CN" dirty="0"/>
              <a:t>: Double)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self.total</a:t>
            </a:r>
            <a:r>
              <a:rPr lang="en-US" altLang="zh-CN" dirty="0"/>
              <a:t> = total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self.taxPct</a:t>
            </a:r>
            <a:r>
              <a:rPr lang="en-US" altLang="zh-CN" dirty="0"/>
              <a:t> = </a:t>
            </a:r>
            <a:r>
              <a:rPr lang="en-US" altLang="zh-CN" dirty="0" err="1"/>
              <a:t>taxPct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subtotal</a:t>
            </a:r>
            <a:r>
              <a:rPr lang="en-US" altLang="zh-CN" dirty="0"/>
              <a:t> = total / (</a:t>
            </a:r>
            <a:r>
              <a:rPr lang="en-US" altLang="zh-CN" dirty="0" err="1"/>
              <a:t>taxPct</a:t>
            </a:r>
            <a:r>
              <a:rPr lang="en-US" altLang="zh-CN" dirty="0"/>
              <a:t> + 1)</a:t>
            </a:r>
          </a:p>
          <a:p>
            <a:r>
              <a:rPr lang="mr-IN" altLang="zh-CN" dirty="0"/>
              <a:t>  </a:t>
            </a:r>
            <a:r>
              <a:rPr lang="mr-IN" altLang="zh-CN" dirty="0" smtClean="0"/>
              <a:t>}</a:t>
            </a:r>
            <a:endParaRPr lang="zh-CN" altLang="en-US" dirty="0" smtClean="0"/>
          </a:p>
          <a:p>
            <a:r>
              <a:rPr lang="zh-CN" altLang="en-US" dirty="0"/>
              <a:t>这将为类创建一个初始化器并使用两个参数。</a:t>
            </a:r>
            <a:r>
              <a:rPr lang="zh-CN" altLang="en-US" dirty="0">
                <a:solidFill>
                  <a:srgbClr val="FF0000"/>
                </a:solidFill>
              </a:rPr>
              <a:t>初始化器在 </a:t>
            </a:r>
            <a:r>
              <a:rPr lang="en-US" altLang="zh-CN" dirty="0">
                <a:solidFill>
                  <a:srgbClr val="FF0000"/>
                </a:solidFill>
              </a:rPr>
              <a:t>Swift </a:t>
            </a:r>
            <a:r>
              <a:rPr lang="zh-CN" altLang="en-US" dirty="0">
                <a:solidFill>
                  <a:srgbClr val="FF0000"/>
                </a:solidFill>
              </a:rPr>
              <a:t>的名称总是为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/>
              <a:t> – </a:t>
            </a:r>
            <a:r>
              <a:rPr lang="zh-CN" altLang="en-US" dirty="0"/>
              <a:t>但可以有多个（如果必要的话），可采用不同的参数。</a:t>
            </a:r>
          </a:p>
          <a:p>
            <a:r>
              <a:rPr lang="zh-CN" altLang="en-US" dirty="0"/>
              <a:t>请注意，这里已经给这个方法使用了参数，与这个类的属性的名称相同。正因为如此，</a:t>
            </a:r>
            <a:r>
              <a:rPr lang="zh-CN" altLang="en-US" dirty="0">
                <a:solidFill>
                  <a:srgbClr val="FF0000"/>
                </a:solidFill>
              </a:rPr>
              <a:t>需要通过将自身前缀在属性之前，以区分</a:t>
            </a:r>
            <a:r>
              <a:rPr lang="zh-CN" altLang="en-US" dirty="0" smtClean="0">
                <a:solidFill>
                  <a:srgbClr val="FF0000"/>
                </a:solidFill>
              </a:rPr>
              <a:t>两者。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请注意，由于没有 </a:t>
            </a:r>
            <a:r>
              <a:rPr lang="en-US" altLang="zh-CN" dirty="0"/>
              <a:t>subtotal </a:t>
            </a:r>
            <a:r>
              <a:rPr lang="zh-CN" altLang="en-US" dirty="0"/>
              <a:t>属性，所以不会有名称冲突，不需要添加 </a:t>
            </a:r>
            <a:r>
              <a:rPr lang="en-US" altLang="zh-CN" dirty="0"/>
              <a:t>self </a:t>
            </a:r>
            <a:r>
              <a:rPr lang="zh-CN" altLang="en-US" dirty="0"/>
              <a:t>关键字， 因为编译器可以自动推断。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类与方法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tipPct:Double</a:t>
            </a:r>
            <a:r>
              <a:rPr lang="en-US" altLang="zh-CN" dirty="0"/>
              <a:t>) -&gt; Double {</a:t>
            </a:r>
          </a:p>
          <a:p>
            <a:r>
              <a:rPr lang="en-US" altLang="zh-CN" dirty="0"/>
              <a:t>    return subtotal * </a:t>
            </a:r>
            <a:r>
              <a:rPr lang="en-US" altLang="zh-CN" dirty="0" err="1"/>
              <a:t>tipPct</a:t>
            </a:r>
            <a:endParaRPr lang="en-US" altLang="zh-CN" dirty="0"/>
          </a:p>
          <a:p>
            <a:r>
              <a:rPr lang="mr-IN" altLang="zh-CN" dirty="0"/>
              <a:t>  </a:t>
            </a:r>
            <a:r>
              <a:rPr lang="mr-IN" altLang="zh-CN" dirty="0" smtClean="0"/>
              <a:t>}</a:t>
            </a:r>
            <a:endParaRPr lang="zh-CN" altLang="en-US" dirty="0" smtClean="0"/>
          </a:p>
          <a:p>
            <a:r>
              <a:rPr lang="zh-CN" altLang="en-US" dirty="0"/>
              <a:t>要定义一个方法</a:t>
            </a:r>
            <a:r>
              <a:rPr lang="en-US" altLang="zh-CN" dirty="0"/>
              <a:t>, </a:t>
            </a:r>
            <a:r>
              <a:rPr lang="zh-CN" altLang="en-US" dirty="0"/>
              <a:t>可以使用 </a:t>
            </a:r>
            <a:r>
              <a:rPr lang="en-US" altLang="zh-CN" b="1" dirty="0" err="1" smtClean="0"/>
              <a:t>func</a:t>
            </a:r>
            <a:r>
              <a:rPr lang="zh-CN" altLang="en-US" dirty="0"/>
              <a:t> 关键字</a:t>
            </a:r>
            <a:r>
              <a:rPr lang="en-US" altLang="zh-CN" dirty="0"/>
              <a:t>. </a:t>
            </a:r>
            <a:r>
              <a:rPr lang="zh-CN" altLang="en-US" dirty="0"/>
              <a:t>然后列出参数（必须明确类型）</a:t>
            </a:r>
            <a:r>
              <a:rPr lang="en-US" altLang="zh-CN" dirty="0"/>
              <a:t>, </a:t>
            </a:r>
            <a:r>
              <a:rPr lang="zh-CN" altLang="en-US" dirty="0"/>
              <a:t>添加 </a:t>
            </a:r>
            <a:r>
              <a:rPr lang="en-US" altLang="zh-CN" b="1" dirty="0"/>
              <a:t>-&gt;</a:t>
            </a:r>
            <a:r>
              <a:rPr lang="zh-CN" altLang="en-US" dirty="0"/>
              <a:t> 符号</a:t>
            </a:r>
            <a:r>
              <a:rPr lang="en-US" altLang="zh-CN" dirty="0"/>
              <a:t>, </a:t>
            </a:r>
            <a:r>
              <a:rPr lang="zh-CN" altLang="en-US" dirty="0"/>
              <a:t>最后列出了返回类型</a:t>
            </a:r>
            <a:r>
              <a:rPr lang="zh-CN" altLang="en-US" dirty="0" smtClean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printPossibleTips</a:t>
            </a:r>
            <a:r>
              <a:rPr lang="en-US" altLang="zh-CN" dirty="0"/>
              <a:t>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("15%: \(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(tipPct:0.15))")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("18%: \(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(tipPct:0.18</a:t>
            </a:r>
            <a:r>
              <a:rPr lang="en-US" altLang="zh-CN" dirty="0"/>
              <a:t>))")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("20%: \(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(tipPct:0.20</a:t>
            </a:r>
            <a:r>
              <a:rPr lang="en-US" altLang="zh-CN" dirty="0"/>
              <a:t>))")</a:t>
            </a:r>
          </a:p>
          <a:p>
            <a:r>
              <a:rPr lang="mr-IN" altLang="zh-CN" dirty="0"/>
              <a:t> 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类与方法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/>
          </a:bodyPr>
          <a:lstStyle/>
          <a:p>
            <a:r>
              <a:rPr lang="zh-CN" altLang="en-US" dirty="0"/>
              <a:t>添加以下代码到</a:t>
            </a:r>
            <a:r>
              <a:rPr lang="en-US" altLang="zh-CN" dirty="0"/>
              <a:t>playground</a:t>
            </a:r>
            <a:r>
              <a:rPr lang="zh-CN" altLang="en-US" dirty="0"/>
              <a:t>（大括号之后）的底部：</a:t>
            </a:r>
          </a:p>
          <a:p>
            <a:endParaRPr lang="mr-IN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tipCalc</a:t>
            </a:r>
            <a:r>
              <a:rPr lang="en-US" altLang="zh-CN" dirty="0"/>
              <a:t> = </a:t>
            </a:r>
            <a:r>
              <a:rPr lang="en-US" altLang="zh-CN" dirty="0" err="1"/>
              <a:t>TipCalculator</a:t>
            </a:r>
            <a:r>
              <a:rPr lang="en-US" altLang="zh-CN" dirty="0"/>
              <a:t>(total: 33.25, </a:t>
            </a:r>
            <a:r>
              <a:rPr lang="en-US" altLang="zh-CN" dirty="0" err="1"/>
              <a:t>taxPct</a:t>
            </a:r>
            <a:r>
              <a:rPr lang="en-US" altLang="zh-CN" dirty="0"/>
              <a:t>: 0.06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注意函数调用时候的参数</a:t>
            </a:r>
            <a:endParaRPr lang="en-US" altLang="zh-CN" dirty="0"/>
          </a:p>
          <a:p>
            <a:r>
              <a:rPr lang="en-US" altLang="zh-CN" dirty="0" err="1"/>
              <a:t>tipCalc.printPossibleTips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数组和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let </a:t>
            </a:r>
            <a:r>
              <a:rPr lang="en-US" altLang="zh-CN" dirty="0" err="1"/>
              <a:t>possibleTipsInferred</a:t>
            </a:r>
            <a:r>
              <a:rPr lang="en-US" altLang="zh-CN" dirty="0"/>
              <a:t> = [0.15, 0.18, 0.20]; // </a:t>
            </a:r>
            <a:r>
              <a:rPr lang="zh-CN" altLang="en-US" dirty="0"/>
              <a:t>小费比例数组列表</a:t>
            </a:r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possibleTipsExplicit</a:t>
            </a:r>
            <a:r>
              <a:rPr lang="en-US" altLang="zh-CN" dirty="0"/>
              <a:t>:[Double] = [0.15, 0.18, 0.20]; // </a:t>
            </a:r>
            <a:r>
              <a:rPr lang="zh-CN" altLang="en-US" dirty="0"/>
              <a:t>小费比例数组列表</a:t>
            </a:r>
            <a:endParaRPr lang="en-US" altLang="zh-CN" dirty="0"/>
          </a:p>
          <a:p>
            <a:r>
              <a:rPr lang="zh-CN" altLang="en-US" dirty="0"/>
              <a:t>这说明创建</a:t>
            </a:r>
            <a:r>
              <a:rPr lang="en-US" altLang="zh-CN" dirty="0"/>
              <a:t>double</a:t>
            </a:r>
            <a:r>
              <a:rPr lang="zh-CN" altLang="en-US" dirty="0"/>
              <a:t>类型数组，既有推断，又有显式类型的</a:t>
            </a:r>
            <a:r>
              <a:rPr lang="zh-CN" altLang="en-US" dirty="0" smtClean="0"/>
              <a:t>例子。</a:t>
            </a:r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注意的是</a:t>
            </a:r>
            <a:r>
              <a:rPr lang="en-US" altLang="zh-CN" dirty="0"/>
              <a:t>[Double]</a:t>
            </a:r>
            <a:r>
              <a:rPr lang="zh-CN" altLang="en-US" dirty="0"/>
              <a:t>是</a:t>
            </a:r>
            <a:r>
              <a:rPr lang="en-US" altLang="zh-CN" dirty="0"/>
              <a:t>Array&lt;Double&gt;</a:t>
            </a:r>
            <a:r>
              <a:rPr lang="zh-CN" altLang="en-US" dirty="0"/>
              <a:t>的快捷方式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41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数组和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1640"/>
            <a:ext cx="10363826" cy="409955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possibleTip</a:t>
            </a:r>
            <a:r>
              <a:rPr lang="en-US" altLang="zh-CN" dirty="0"/>
              <a:t> in </a:t>
            </a:r>
            <a:r>
              <a:rPr lang="en-US" altLang="zh-CN" dirty="0" err="1"/>
              <a:t>possibleTipsInferred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print(“\(</a:t>
            </a:r>
            <a:r>
              <a:rPr lang="en-US" altLang="zh-CN" dirty="0" err="1"/>
              <a:t>possibleTip</a:t>
            </a:r>
            <a:r>
              <a:rPr lang="en-US" altLang="zh-CN" dirty="0"/>
              <a:t>*100)%: \(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tipPct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possibleTip</a:t>
            </a:r>
            <a:r>
              <a:rPr lang="en-US" altLang="zh-CN" dirty="0"/>
              <a:t>))")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枚举遍历数组中的项与</a:t>
            </a:r>
            <a:r>
              <a:rPr lang="en-US" altLang="zh-CN" dirty="0"/>
              <a:t>Objective-C</a:t>
            </a:r>
            <a:r>
              <a:rPr lang="zh-CN" altLang="en-US" dirty="0"/>
              <a:t>相似，快速枚举</a:t>
            </a:r>
            <a:r>
              <a:rPr lang="en-US" altLang="zh-CN" dirty="0"/>
              <a:t>- </a:t>
            </a:r>
            <a:r>
              <a:rPr lang="zh-CN" altLang="en-US" dirty="0"/>
              <a:t>请注意，不需要括号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自己可编写类似这样的循环（但是</a:t>
            </a:r>
            <a:r>
              <a:rPr lang="zh-CN" altLang="en-US" dirty="0" smtClean="0"/>
              <a:t>目前上面的语法</a:t>
            </a:r>
            <a:r>
              <a:rPr lang="zh-CN" altLang="en-US" dirty="0"/>
              <a:t>是首选的风格）：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0..&lt; </a:t>
            </a:r>
            <a:r>
              <a:rPr lang="en-US" altLang="zh-CN" dirty="0" err="1"/>
              <a:t>possibleTipsInferred.count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let </a:t>
            </a:r>
            <a:r>
              <a:rPr lang="en-US" altLang="zh-CN" dirty="0" err="1"/>
              <a:t>possibleTip</a:t>
            </a:r>
            <a:r>
              <a:rPr lang="en-US" altLang="zh-CN" dirty="0"/>
              <a:t> = </a:t>
            </a:r>
            <a:r>
              <a:rPr lang="en-US" altLang="zh-CN" dirty="0" err="1"/>
              <a:t>possibleTipsInferred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print("\(</a:t>
            </a:r>
            <a:r>
              <a:rPr lang="en-US" altLang="zh-CN" dirty="0" err="1"/>
              <a:t>possibleTip</a:t>
            </a:r>
            <a:r>
              <a:rPr lang="en-US" altLang="zh-CN" dirty="0"/>
              <a:t>*100)%: \(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</a:t>
            </a:r>
            <a:r>
              <a:rPr lang="en-US" altLang="zh-CN" dirty="0" err="1"/>
              <a:t>tipPct:</a:t>
            </a:r>
            <a:r>
              <a:rPr lang="en-US" altLang="zh-CN" dirty="0" err="1" smtClean="0"/>
              <a:t>possibleTip</a:t>
            </a:r>
            <a:r>
              <a:rPr lang="en-US" altLang="zh-CN" dirty="0"/>
              <a:t>))")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..&lt; </a:t>
            </a:r>
            <a:r>
              <a:rPr lang="zh-CN" altLang="en-US" dirty="0">
                <a:solidFill>
                  <a:srgbClr val="FF0000"/>
                </a:solidFill>
              </a:rPr>
              <a:t>运算符是一个非包函范围运算符，不包括上限值。还有一个运算符 </a:t>
            </a:r>
            <a:r>
              <a:rPr lang="en-US" altLang="zh-CN" dirty="0">
                <a:solidFill>
                  <a:srgbClr val="FF0000"/>
                </a:solidFill>
              </a:rPr>
              <a:t>... </a:t>
            </a:r>
            <a:r>
              <a:rPr lang="zh-CN" altLang="en-US" dirty="0">
                <a:solidFill>
                  <a:srgbClr val="FF0000"/>
                </a:solidFill>
              </a:rPr>
              <a:t>它具有包容性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0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17320"/>
            <a:ext cx="10363826" cy="48006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让我们做最后一次改变小费计算器。不是简单地打印出小费，可以将结果返回为</a:t>
            </a:r>
            <a:r>
              <a:rPr lang="zh-CN" altLang="en-US" dirty="0">
                <a:solidFill>
                  <a:srgbClr val="FF0000"/>
                </a:solidFill>
              </a:rPr>
              <a:t>字典</a:t>
            </a:r>
            <a:r>
              <a:rPr lang="zh-CN" altLang="en-US" dirty="0"/>
              <a:t>。 这将使结果更容易显示在某种用于该应用的用户界面。</a:t>
            </a:r>
          </a:p>
          <a:p>
            <a:r>
              <a:rPr lang="zh-CN" altLang="en-US" dirty="0"/>
              <a:t>删除</a:t>
            </a:r>
            <a:r>
              <a:rPr lang="en-US" altLang="zh-CN" dirty="0" err="1"/>
              <a:t>printPossibleTips</a:t>
            </a:r>
            <a:r>
              <a:rPr lang="zh-CN" altLang="en-US" dirty="0"/>
              <a:t>方法，并将它替换为以下代码</a:t>
            </a:r>
            <a:r>
              <a:rPr lang="zh-CN" altLang="en-US" dirty="0" smtClean="0"/>
              <a:t>：</a:t>
            </a:r>
            <a:endParaRPr lang="mr-IN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returnPossibleTips</a:t>
            </a:r>
            <a:r>
              <a:rPr lang="en-US" altLang="zh-CN" dirty="0"/>
              <a:t>() -&gt; [</a:t>
            </a:r>
            <a:r>
              <a:rPr lang="en-US" altLang="zh-CN" dirty="0" err="1"/>
              <a:t>Int</a:t>
            </a:r>
            <a:r>
              <a:rPr lang="en-US" altLang="zh-CN" dirty="0"/>
              <a:t>: Double] </a:t>
            </a:r>
            <a:r>
              <a:rPr lang="en-US" altLang="zh-CN" dirty="0" smtClean="0"/>
              <a:t>{</a:t>
            </a:r>
            <a:r>
              <a:rPr lang="sk-SK" altLang="zh-CN" dirty="0"/>
              <a:t> </a:t>
            </a:r>
            <a:r>
              <a:rPr lang="en-US" altLang="zh-CN" dirty="0" smtClean="0"/>
              <a:t>//</a:t>
            </a:r>
            <a:r>
              <a:rPr lang="zh-CN" altLang="en-US" smtClean="0"/>
              <a:t>键：值</a:t>
            </a:r>
            <a:endParaRPr lang="sk-SK" altLang="zh-CN" dirty="0"/>
          </a:p>
          <a:p>
            <a:r>
              <a:rPr lang="en-US" altLang="zh-CN" dirty="0"/>
              <a:t>  let </a:t>
            </a:r>
            <a:r>
              <a:rPr lang="en-US" altLang="zh-CN" dirty="0" err="1"/>
              <a:t>possibleTipsInferred</a:t>
            </a:r>
            <a:r>
              <a:rPr lang="en-US" altLang="zh-CN" dirty="0"/>
              <a:t> = [0.15, 0.18, </a:t>
            </a:r>
            <a:r>
              <a:rPr lang="en-US" altLang="zh-CN" dirty="0" smtClean="0"/>
              <a:t>0.20] </a:t>
            </a:r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let </a:t>
            </a:r>
            <a:r>
              <a:rPr lang="en-US" altLang="zh-CN" dirty="0" err="1"/>
              <a:t>possibleTipsExplicit</a:t>
            </a:r>
            <a:r>
              <a:rPr lang="en-US" altLang="zh-CN" dirty="0"/>
              <a:t>:[Double] = [0.15, 0.18, 0.20</a:t>
            </a:r>
            <a:r>
              <a:rPr lang="en-US" altLang="zh-CN" dirty="0" smtClean="0"/>
              <a:t>]</a:t>
            </a:r>
            <a:endParaRPr lang="mr-I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retval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/>
              <a:t>: Double</a:t>
            </a:r>
            <a:r>
              <a:rPr lang="en-US" altLang="zh-CN" dirty="0" smtClean="0"/>
              <a:t>]() //</a:t>
            </a:r>
            <a:r>
              <a:rPr lang="zh-CN" altLang="en-US" dirty="0" smtClean="0"/>
              <a:t>注意这里的括号</a:t>
            </a:r>
            <a:endParaRPr lang="en-US" altLang="zh-CN" dirty="0"/>
          </a:p>
          <a:p>
            <a:r>
              <a:rPr lang="en-US" altLang="zh-CN" dirty="0"/>
              <a:t>  for </a:t>
            </a:r>
            <a:r>
              <a:rPr lang="en-US" altLang="zh-CN" dirty="0" err="1"/>
              <a:t>possibleTip</a:t>
            </a:r>
            <a:r>
              <a:rPr lang="en-US" altLang="zh-CN" dirty="0"/>
              <a:t> in </a:t>
            </a:r>
            <a:r>
              <a:rPr lang="en-US" altLang="zh-CN" dirty="0" err="1"/>
              <a:t>possibleTipsInferred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let </a:t>
            </a:r>
            <a:r>
              <a:rPr lang="en-US" altLang="zh-CN" dirty="0" err="1"/>
              <a:t>intPct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possibleTip</a:t>
            </a:r>
            <a:r>
              <a:rPr lang="en-US" altLang="zh-CN" dirty="0"/>
              <a:t>*100</a:t>
            </a:r>
            <a:r>
              <a:rPr lang="en-US" altLang="zh-CN" dirty="0" smtClean="0"/>
              <a:t>)</a:t>
            </a:r>
            <a:endParaRPr lang="mr-I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retval</a:t>
            </a:r>
            <a:r>
              <a:rPr lang="en-US" altLang="zh-CN" dirty="0"/>
              <a:t>[</a:t>
            </a:r>
            <a:r>
              <a:rPr lang="en-US" altLang="zh-CN" dirty="0" err="1"/>
              <a:t>intPct</a:t>
            </a:r>
            <a:r>
              <a:rPr lang="en-US" altLang="zh-CN" dirty="0"/>
              <a:t>] = </a:t>
            </a:r>
            <a:r>
              <a:rPr lang="en-US" altLang="zh-CN" dirty="0" err="1" smtClean="0"/>
              <a:t>calcTipWithTipPct</a:t>
            </a:r>
            <a:r>
              <a:rPr lang="en-US" altLang="zh-CN" dirty="0" smtClean="0"/>
              <a:t>(</a:t>
            </a:r>
            <a:r>
              <a:rPr lang="en-US" altLang="zh-CN" dirty="0" err="1"/>
              <a:t>tipPct:</a:t>
            </a:r>
            <a:r>
              <a:rPr lang="en-US" altLang="zh-CN" dirty="0" err="1" smtClean="0"/>
              <a:t>possibleTip</a:t>
            </a:r>
            <a:r>
              <a:rPr lang="en-US" altLang="zh-CN" dirty="0" smtClean="0"/>
              <a:t>)</a:t>
            </a:r>
            <a:r>
              <a:rPr lang="mr-IN" altLang="zh-CN" dirty="0" smtClean="0"/>
              <a:t>}</a:t>
            </a:r>
            <a:endParaRPr lang="mr-IN" altLang="zh-CN" dirty="0"/>
          </a:p>
          <a:p>
            <a:r>
              <a:rPr lang="en-US" altLang="zh-CN" dirty="0"/>
              <a:t>  return </a:t>
            </a:r>
            <a:r>
              <a:rPr lang="en-US" altLang="zh-CN" dirty="0" err="1" smtClean="0"/>
              <a:t>retval</a:t>
            </a:r>
            <a:r>
              <a:rPr lang="sk-SK" altLang="zh-CN" dirty="0"/>
              <a:t> </a:t>
            </a:r>
          </a:p>
          <a:p>
            <a:r>
              <a:rPr lang="sk-SK" altLang="zh-CN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1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PlayGround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Playgrounds</a:t>
            </a:r>
            <a:r>
              <a:rPr lang="zh-CN" altLang="en-US" dirty="0"/>
              <a:t>是学习</a:t>
            </a:r>
            <a:r>
              <a:rPr lang="en-US" altLang="zh-CN" dirty="0"/>
              <a:t>Swift</a:t>
            </a:r>
            <a:r>
              <a:rPr lang="zh-CN" altLang="en-US" dirty="0"/>
              <a:t>一个很好的</a:t>
            </a:r>
            <a:r>
              <a:rPr lang="zh-CN" altLang="en-US" dirty="0" smtClean="0"/>
              <a:t>方式来</a:t>
            </a:r>
            <a:r>
              <a:rPr lang="zh-CN" altLang="en-US" dirty="0"/>
              <a:t>试验新的</a:t>
            </a:r>
            <a:r>
              <a:rPr lang="en-US" altLang="zh-CN" dirty="0"/>
              <a:t>API</a:t>
            </a:r>
            <a:r>
              <a:rPr lang="zh-CN" altLang="en-US" dirty="0"/>
              <a:t>，原型代码或算法，或可视化绘制代码。 </a:t>
            </a:r>
            <a:endParaRPr lang="en-US" altLang="zh-CN" dirty="0" smtClean="0"/>
          </a:p>
          <a:p>
            <a:r>
              <a:rPr lang="zh-CN" altLang="en-US" dirty="0" smtClean="0"/>
              <a:t>在以后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学习中，</a:t>
            </a:r>
            <a:r>
              <a:rPr lang="zh-CN" altLang="en-US" dirty="0"/>
              <a:t>将使用 </a:t>
            </a:r>
            <a:r>
              <a:rPr lang="en-US" altLang="zh-CN" dirty="0"/>
              <a:t>playground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常量和变量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关键字：</a:t>
            </a:r>
            <a:r>
              <a:rPr lang="en-US" altLang="zh-CN" dirty="0" smtClean="0">
                <a:solidFill>
                  <a:srgbClr val="FF0000"/>
                </a:solidFill>
              </a:rPr>
              <a:t>let</a:t>
            </a:r>
            <a:r>
              <a:rPr lang="zh-CN" altLang="en-US" dirty="0" smtClean="0">
                <a:solidFill>
                  <a:srgbClr val="FF0000"/>
                </a:solidFill>
              </a:rPr>
              <a:t>	常量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let </a:t>
            </a:r>
            <a:r>
              <a:rPr lang="en-US" altLang="zh-CN" dirty="0" err="1"/>
              <a:t>tutorialTeam</a:t>
            </a:r>
            <a:r>
              <a:rPr lang="en-US" altLang="zh-CN" dirty="0"/>
              <a:t> = 60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editorialTeam</a:t>
            </a:r>
            <a:r>
              <a:rPr lang="en-US" altLang="zh-CN" dirty="0"/>
              <a:t> = 17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totalTeam</a:t>
            </a:r>
            <a:r>
              <a:rPr lang="en-US" altLang="zh-CN" dirty="0"/>
              <a:t> = </a:t>
            </a:r>
            <a:r>
              <a:rPr lang="en-US" altLang="zh-CN" dirty="0" err="1"/>
              <a:t>tutorialTeam</a:t>
            </a:r>
            <a:r>
              <a:rPr lang="en-US" altLang="zh-CN" dirty="0"/>
              <a:t> + </a:t>
            </a:r>
            <a:r>
              <a:rPr lang="en-US" altLang="zh-CN" dirty="0" err="1" smtClean="0"/>
              <a:t>editorialTeam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zh-CN" altLang="en-US" dirty="0"/>
              <a:t>尝试添加下面一行到 </a:t>
            </a:r>
            <a:r>
              <a:rPr lang="en-US" altLang="zh-CN" dirty="0"/>
              <a:t>playground </a:t>
            </a:r>
            <a:r>
              <a:rPr lang="zh-CN" altLang="en-US" dirty="0"/>
              <a:t>的底部：</a:t>
            </a:r>
          </a:p>
          <a:p>
            <a:r>
              <a:rPr lang="en-US" altLang="zh-CN" dirty="0" err="1"/>
              <a:t>totalTeam</a:t>
            </a:r>
            <a:r>
              <a:rPr lang="en-US" altLang="zh-CN" dirty="0"/>
              <a:t> +=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0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常量和变量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关键字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var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变量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totalTeam</a:t>
            </a:r>
            <a:r>
              <a:rPr lang="en-US" altLang="zh-CN" dirty="0"/>
              <a:t> = </a:t>
            </a:r>
            <a:r>
              <a:rPr lang="en-US" altLang="zh-CN" dirty="0" err="1"/>
              <a:t>tutorialTeam</a:t>
            </a:r>
            <a:r>
              <a:rPr lang="en-US" altLang="zh-CN" dirty="0"/>
              <a:t> + </a:t>
            </a:r>
            <a:r>
              <a:rPr lang="en-US" altLang="zh-CN" dirty="0" err="1" smtClean="0"/>
              <a:t>editorialTeam</a:t>
            </a:r>
            <a:endParaRPr lang="zh-CN" altLang="en-US" dirty="0" smtClean="0"/>
          </a:p>
          <a:p>
            <a:r>
              <a:rPr lang="zh-CN" altLang="en-US" dirty="0"/>
              <a:t>“为什么不使用</a:t>
            </a:r>
            <a:r>
              <a:rPr lang="en-US" altLang="zh-CN" dirty="0" err="1"/>
              <a:t>var</a:t>
            </a:r>
            <a:r>
              <a:rPr lang="zh-CN" altLang="en-US" dirty="0"/>
              <a:t>声明一切呢，无需有那么多的限制？</a:t>
            </a:r>
            <a:r>
              <a:rPr lang="zh-CN" altLang="en-US" dirty="0" smtClean="0"/>
              <a:t>”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let </a:t>
            </a:r>
            <a:r>
              <a:rPr lang="zh-CN" altLang="en-US" dirty="0"/>
              <a:t>来声明一个常量是最好的做法，因为这允许编译器进行优化。所以</a:t>
            </a:r>
            <a:r>
              <a:rPr lang="zh-CN" altLang="en-US" dirty="0" smtClean="0"/>
              <a:t>请：</a:t>
            </a:r>
            <a:r>
              <a:rPr lang="zh-CN" altLang="en-US" dirty="0">
                <a:solidFill>
                  <a:srgbClr val="FF0000"/>
                </a:solidFill>
              </a:rPr>
              <a:t>尽可能使用 </a:t>
            </a:r>
            <a:r>
              <a:rPr lang="en-US" altLang="zh-CN" dirty="0" smtClean="0">
                <a:solidFill>
                  <a:srgbClr val="FF0000"/>
                </a:solidFill>
              </a:rPr>
              <a:t>let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zh-CN" altLang="en-US" dirty="0">
                <a:solidFill>
                  <a:srgbClr val="FF0000"/>
                </a:solidFill>
              </a:rPr>
              <a:t>来声明常量</a:t>
            </a:r>
            <a:r>
              <a:rPr lang="en-US" altLang="zh-CN" dirty="0"/>
              <a:t>!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7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显式与推断输入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到目前为止，还没有明确设置这些常量和变量的类型，因为编译器有足够的信息来自动推断出它。</a:t>
            </a:r>
          </a:p>
          <a:p>
            <a:r>
              <a:rPr lang="zh-CN" altLang="en-US" dirty="0"/>
              <a:t>例如，设置 </a:t>
            </a:r>
            <a:r>
              <a:rPr lang="en-US" altLang="zh-CN" dirty="0" err="1"/>
              <a:t>tutorialTeam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56</a:t>
            </a:r>
            <a:r>
              <a:rPr lang="zh-CN" altLang="en-US" dirty="0"/>
              <a:t>，编译器知道</a:t>
            </a:r>
            <a:r>
              <a:rPr lang="en-US" altLang="zh-CN" dirty="0"/>
              <a:t>56</a:t>
            </a:r>
            <a:r>
              <a:rPr lang="zh-CN" altLang="en-US" dirty="0"/>
              <a:t>是一个</a:t>
            </a:r>
            <a:r>
              <a:rPr lang="en-US" altLang="zh-CN" dirty="0" err="1"/>
              <a:t>int</a:t>
            </a:r>
            <a:r>
              <a:rPr lang="zh-CN" altLang="en-US" dirty="0"/>
              <a:t>类型，所以它会自动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tutorialTeam</a:t>
            </a:r>
            <a:r>
              <a:rPr lang="zh-CN" altLang="en-US" dirty="0"/>
              <a:t>类型为</a:t>
            </a:r>
            <a:r>
              <a:rPr lang="en-US" altLang="zh-CN" dirty="0" err="1"/>
              <a:t>int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但是，如果你想要也可以设置明确类型。尝试通过设置</a:t>
            </a:r>
            <a:r>
              <a:rPr lang="en-US" altLang="zh-CN" dirty="0" err="1"/>
              <a:t>tutorialTeam</a:t>
            </a:r>
            <a:r>
              <a:rPr lang="zh-CN" altLang="en-US" dirty="0"/>
              <a:t>的类型如以下的行</a:t>
            </a:r>
            <a:r>
              <a:rPr lang="zh-CN" altLang="en-US" dirty="0" smtClean="0"/>
              <a:t>：</a:t>
            </a:r>
          </a:p>
          <a:p>
            <a:r>
              <a:rPr lang="en-US" altLang="zh-CN" dirty="0"/>
              <a:t>let </a:t>
            </a:r>
            <a:r>
              <a:rPr lang="en-US" altLang="zh-CN" dirty="0" err="1" smtClean="0"/>
              <a:t>tutorialTeam:Int</a:t>
            </a:r>
            <a:r>
              <a:rPr lang="en-US" altLang="zh-CN" dirty="0" smtClean="0"/>
              <a:t> </a:t>
            </a:r>
            <a:r>
              <a:rPr lang="en-US" altLang="zh-CN" dirty="0"/>
              <a:t>= 60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4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20290"/>
            <a:ext cx="10363826" cy="3470909"/>
          </a:xfrm>
        </p:spPr>
        <p:txBody>
          <a:bodyPr/>
          <a:lstStyle/>
          <a:p>
            <a:r>
              <a:rPr lang="zh-CN" altLang="en-US" dirty="0"/>
              <a:t>如果不知道明确类型</a:t>
            </a:r>
            <a:r>
              <a:rPr lang="zh-CN" altLang="en-US" dirty="0" smtClean="0"/>
              <a:t>，请让</a:t>
            </a:r>
            <a:r>
              <a:rPr lang="zh-CN" altLang="en-US" dirty="0"/>
              <a:t>编译器推断类型并自动设置。</a:t>
            </a:r>
            <a:r>
              <a:rPr lang="zh-CN" altLang="en-US" dirty="0">
                <a:solidFill>
                  <a:srgbClr val="FF0000"/>
                </a:solidFill>
              </a:rPr>
              <a:t>这是比较好的做法</a:t>
            </a:r>
            <a:r>
              <a:rPr lang="zh-CN" altLang="en-US" dirty="0"/>
              <a:t>，可在自动情况下让编译器推断出类型，因为这是 </a:t>
            </a:r>
            <a:r>
              <a:rPr lang="en-US" altLang="zh-CN" dirty="0"/>
              <a:t>Swift </a:t>
            </a:r>
            <a:r>
              <a:rPr lang="zh-CN" altLang="en-US" dirty="0"/>
              <a:t>的主要优势之一：简洁，易于代码阅读。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的基本类型和控制流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Floats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和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Doubles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let </a:t>
            </a:r>
            <a:r>
              <a:rPr lang="en-US" altLang="zh-CN" dirty="0" err="1"/>
              <a:t>priceInferred</a:t>
            </a:r>
            <a:r>
              <a:rPr lang="en-US" altLang="zh-CN" dirty="0"/>
              <a:t> = 19.99</a:t>
            </a:r>
          </a:p>
          <a:p>
            <a:r>
              <a:rPr lang="en-US" altLang="zh-CN" dirty="0"/>
              <a:t>let </a:t>
            </a:r>
            <a:r>
              <a:rPr lang="en-US" altLang="zh-CN" dirty="0" err="1" smtClean="0"/>
              <a:t>priceExplicit:Double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19.99</a:t>
            </a:r>
          </a:p>
          <a:p>
            <a:r>
              <a:rPr lang="zh-CN" altLang="en-US" dirty="0"/>
              <a:t>有两种类型的小数点值，如：</a:t>
            </a:r>
            <a:r>
              <a:rPr lang="en-US" altLang="zh-CN" dirty="0"/>
              <a:t>Float </a:t>
            </a:r>
            <a:r>
              <a:rPr lang="zh-CN" altLang="en-US" dirty="0"/>
              <a:t>和 </a:t>
            </a:r>
            <a:r>
              <a:rPr lang="en-US" altLang="zh-CN" dirty="0"/>
              <a:t>Double</a:t>
            </a:r>
            <a:r>
              <a:rPr lang="zh-CN" altLang="en-US" dirty="0"/>
              <a:t>。</a:t>
            </a:r>
            <a:r>
              <a:rPr lang="en-US" altLang="zh-CN" dirty="0"/>
              <a:t>Double</a:t>
            </a:r>
            <a:r>
              <a:rPr lang="zh-CN" altLang="en-US" dirty="0"/>
              <a:t>有更多的精确度， </a:t>
            </a:r>
            <a:r>
              <a:rPr lang="zh-CN" altLang="en-US" dirty="0">
                <a:solidFill>
                  <a:srgbClr val="FF0000"/>
                </a:solidFill>
              </a:rPr>
              <a:t>并且默认是十进制值</a:t>
            </a:r>
            <a:r>
              <a:rPr lang="zh-CN" altLang="en-US" dirty="0"/>
              <a:t>。这意味着 </a:t>
            </a:r>
            <a:r>
              <a:rPr lang="en-US" altLang="zh-CN" dirty="0" err="1"/>
              <a:t>priceInferred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Double  </a:t>
            </a:r>
            <a:r>
              <a:rPr lang="zh-CN" altLang="en-US" dirty="0"/>
              <a:t>类型。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1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的基本类型和控制流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Bools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let </a:t>
            </a:r>
            <a:r>
              <a:rPr lang="en-US" altLang="zh-CN" dirty="0" err="1"/>
              <a:t>onSaleInferred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let </a:t>
            </a:r>
            <a:r>
              <a:rPr lang="en-US" altLang="zh-CN" dirty="0" err="1" smtClean="0"/>
              <a:t>onSaleExplicit:Bool</a:t>
            </a:r>
            <a:r>
              <a:rPr lang="en-US" altLang="zh-CN" dirty="0" smtClean="0"/>
              <a:t> </a:t>
            </a:r>
            <a:r>
              <a:rPr lang="en-US" altLang="zh-CN" dirty="0"/>
              <a:t>= false</a:t>
            </a:r>
          </a:p>
          <a:p>
            <a:r>
              <a:rPr lang="zh-CN" altLang="en-US" dirty="0"/>
              <a:t>请注意，在 </a:t>
            </a:r>
            <a:r>
              <a:rPr lang="en-US" altLang="zh-CN" dirty="0"/>
              <a:t>Swift </a:t>
            </a:r>
            <a:r>
              <a:rPr lang="zh-CN" altLang="en-US" dirty="0"/>
              <a:t>中使用 </a:t>
            </a:r>
            <a:r>
              <a:rPr lang="en-US" altLang="zh-CN" dirty="0"/>
              <a:t>true/false </a:t>
            </a:r>
            <a:r>
              <a:rPr lang="zh-CN" altLang="en-US" dirty="0"/>
              <a:t>作为布尔值（在 </a:t>
            </a:r>
            <a:r>
              <a:rPr lang="en-US" altLang="zh-CN" dirty="0"/>
              <a:t>Objective-C </a:t>
            </a:r>
            <a:r>
              <a:rPr lang="zh-CN" altLang="en-US" dirty="0"/>
              <a:t>中使用 </a:t>
            </a:r>
            <a:r>
              <a:rPr lang="en-US" altLang="zh-CN" dirty="0"/>
              <a:t>YES/NO </a:t>
            </a:r>
            <a:r>
              <a:rPr lang="zh-CN" altLang="en-US" dirty="0"/>
              <a:t>，所以它们有点不同）。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的基本类型和控制流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Strings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nameInferred</a:t>
            </a:r>
            <a:r>
              <a:rPr lang="en-US" altLang="zh-CN" dirty="0"/>
              <a:t> = "</a:t>
            </a:r>
            <a:r>
              <a:rPr lang="en-US" altLang="zh-CN" dirty="0" err="1"/>
              <a:t>Whoopie</a:t>
            </a:r>
            <a:r>
              <a:rPr lang="en-US" altLang="zh-CN" dirty="0"/>
              <a:t> Cushion"</a:t>
            </a:r>
          </a:p>
          <a:p>
            <a:r>
              <a:rPr lang="en-US" altLang="zh-CN" dirty="0"/>
              <a:t>let </a:t>
            </a:r>
            <a:r>
              <a:rPr lang="en-US" altLang="zh-CN" dirty="0" err="1" smtClean="0"/>
              <a:t>nameExplicit:String</a:t>
            </a:r>
            <a:r>
              <a:rPr lang="en-US" altLang="zh-CN" dirty="0" smtClean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Whoopie</a:t>
            </a:r>
            <a:r>
              <a:rPr lang="en-US" altLang="zh-CN" dirty="0"/>
              <a:t> Cushion"</a:t>
            </a:r>
          </a:p>
          <a:p>
            <a:r>
              <a:rPr lang="zh-CN" altLang="en-US" dirty="0"/>
              <a:t>字符串是如你所期望那样，但请注意，不再像在 </a:t>
            </a:r>
            <a:r>
              <a:rPr lang="en-US" altLang="zh-CN" dirty="0"/>
              <a:t>Objective-C </a:t>
            </a:r>
            <a:r>
              <a:rPr lang="zh-CN" altLang="en-US" dirty="0"/>
              <a:t>中使用 </a:t>
            </a:r>
            <a:r>
              <a:rPr lang="en-US" altLang="zh-CN" dirty="0"/>
              <a:t>@ </a:t>
            </a:r>
            <a:r>
              <a:rPr lang="zh-CN" altLang="en-US" dirty="0"/>
              <a:t>符号了。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536</TotalTime>
  <Words>1022</Words>
  <Application>Microsoft Macintosh PowerPoint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Hiragino Sans GB W3</vt:lpstr>
      <vt:lpstr>Tw Cen MT</vt:lpstr>
      <vt:lpstr>宋体</vt:lpstr>
      <vt:lpstr>Arial</vt:lpstr>
      <vt:lpstr>水滴</vt:lpstr>
      <vt:lpstr>第一次学习</vt:lpstr>
      <vt:lpstr>PlayGround</vt:lpstr>
      <vt:lpstr>常量和变量</vt:lpstr>
      <vt:lpstr>常量和变量</vt:lpstr>
      <vt:lpstr>显式与推断输入</vt:lpstr>
      <vt:lpstr>PowerPoint 演示文稿</vt:lpstr>
      <vt:lpstr>Swift的基本类型和控制流</vt:lpstr>
      <vt:lpstr>Swift的基本类型和控制流</vt:lpstr>
      <vt:lpstr>Swift的基本类型和控制流</vt:lpstr>
      <vt:lpstr>Swift的基本类型和控制流</vt:lpstr>
      <vt:lpstr>Swift的基本类型和控制流</vt:lpstr>
      <vt:lpstr>类与方法</vt:lpstr>
      <vt:lpstr>类与方法</vt:lpstr>
      <vt:lpstr>类与方法</vt:lpstr>
      <vt:lpstr>类与方法</vt:lpstr>
      <vt:lpstr>数组和For循环</vt:lpstr>
      <vt:lpstr>数组和For循环</vt:lpstr>
      <vt:lpstr>字典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第一次学习</dc:title>
  <dc:creator>Microsoft Office 用户</dc:creator>
  <cp:lastModifiedBy>Microsoft Office 用户</cp:lastModifiedBy>
  <cp:revision>30</cp:revision>
  <dcterms:created xsi:type="dcterms:W3CDTF">2017-03-13T02:30:46Z</dcterms:created>
  <dcterms:modified xsi:type="dcterms:W3CDTF">2017-03-22T10:08:51Z</dcterms:modified>
</cp:coreProperties>
</file>