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652"/>
  </p:normalViewPr>
  <p:slideViewPr>
    <p:cSldViewPr snapToGrid="0" snapToObjects="1">
      <p:cViewPr>
        <p:scale>
          <a:sx n="101" d="100"/>
          <a:sy n="101" d="100"/>
        </p:scale>
        <p:origin x="46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cap="none"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4/9/17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none" baseline="0">
          <a:solidFill>
            <a:schemeClr val="tx1"/>
          </a:solidFill>
          <a:effectLst/>
          <a:latin typeface="Hiragino Sans GB W3" charset="-122"/>
          <a:ea typeface="Hiragino Sans GB W3" charset="-122"/>
          <a:cs typeface="Hiragino Sans GB W3" charset="-122"/>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Hiragino Sans GB W3" charset="-122"/>
          <a:ea typeface="Hiragino Sans GB W3" charset="-122"/>
          <a:cs typeface="Hiragino Sans GB W3" charset="-122"/>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Hiragino Sans GB W3" charset="-122"/>
          <a:ea typeface="Hiragino Sans GB W3" charset="-122"/>
          <a:cs typeface="Hiragino Sans GB W3" charset="-122"/>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Hiragino Sans GB W3" charset="-122"/>
          <a:ea typeface="Hiragino Sans GB W3" charset="-122"/>
          <a:cs typeface="Hiragino Sans GB W3" charset="-122"/>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Hiragino Sans GB W3" charset="-122"/>
          <a:ea typeface="Hiragino Sans GB W3" charset="-122"/>
          <a:cs typeface="Hiragino Sans GB W3" charset="-122"/>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1300785"/>
            <a:ext cx="8689976" cy="1591005"/>
          </a:xfrm>
        </p:spPr>
        <p:txBody>
          <a:bodyPr/>
          <a:lstStyle/>
          <a:p>
            <a:r>
              <a:rPr kumimoji="1" lang="zh-CN" altLang="en-US" dirty="0" smtClean="0"/>
              <a:t>第七次学习</a:t>
            </a:r>
            <a:endParaRPr kumimoji="1" lang="zh-CN" altLang="en-US" dirty="0"/>
          </a:p>
        </p:txBody>
      </p:sp>
      <p:sp>
        <p:nvSpPr>
          <p:cNvPr id="3" name="副标题 2"/>
          <p:cNvSpPr>
            <a:spLocks noGrp="1"/>
          </p:cNvSpPr>
          <p:nvPr>
            <p:ph type="subTitle" idx="1"/>
          </p:nvPr>
        </p:nvSpPr>
        <p:spPr>
          <a:xfrm>
            <a:off x="1751012" y="3177540"/>
            <a:ext cx="8689976" cy="2080259"/>
          </a:xfrm>
        </p:spPr>
        <p:txBody>
          <a:bodyPr/>
          <a:lstStyle/>
          <a:p>
            <a:r>
              <a:rPr kumimoji="1" lang="en-US" altLang="zh-CN" dirty="0" smtClean="0"/>
              <a:t>Swift</a:t>
            </a:r>
            <a:r>
              <a:rPr kumimoji="1" lang="zh-CN" altLang="en-US" dirty="0" smtClean="0"/>
              <a:t>枚举、结构体、类</a:t>
            </a:r>
            <a:endParaRPr kumimoji="1" lang="zh-CN" altLang="en-US" dirty="0"/>
          </a:p>
        </p:txBody>
      </p:sp>
    </p:spTree>
    <p:extLst>
      <p:ext uri="{BB962C8B-B14F-4D97-AF65-F5344CB8AC3E}">
        <p14:creationId xmlns:p14="http://schemas.microsoft.com/office/powerpoint/2010/main" val="11475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2020"/>
          </a:xfrm>
        </p:spPr>
        <p:txBody>
          <a:bodyPr/>
          <a:lstStyle/>
          <a:p>
            <a:r>
              <a:rPr kumimoji="1" lang="en-US" altLang="zh-CN" dirty="0" smtClean="0"/>
              <a:t>Swift</a:t>
            </a:r>
            <a:r>
              <a:rPr kumimoji="1" lang="zh-CN" altLang="en-US" dirty="0" smtClean="0"/>
              <a:t>结构体</a:t>
            </a:r>
            <a:endParaRPr kumimoji="1" lang="zh-CN" altLang="en-US" dirty="0"/>
          </a:p>
        </p:txBody>
      </p:sp>
      <p:sp>
        <p:nvSpPr>
          <p:cNvPr id="3" name="内容占位符 2"/>
          <p:cNvSpPr>
            <a:spLocks noGrp="1"/>
          </p:cNvSpPr>
          <p:nvPr>
            <p:ph sz="quarter" idx="13"/>
          </p:nvPr>
        </p:nvSpPr>
        <p:spPr>
          <a:xfrm>
            <a:off x="913774" y="1551008"/>
            <a:ext cx="10363826" cy="4240191"/>
          </a:xfrm>
        </p:spPr>
        <p:txBody>
          <a:bodyPr/>
          <a:lstStyle/>
          <a:p>
            <a:r>
              <a:rPr lang="en-US" altLang="zh-CN" dirty="0"/>
              <a:t>Swift </a:t>
            </a:r>
            <a:r>
              <a:rPr lang="zh-CN" altLang="en-US" dirty="0"/>
              <a:t>提供了利用构造作为</a:t>
            </a:r>
            <a:r>
              <a:rPr lang="zh-CN" altLang="en-US" dirty="0" smtClean="0"/>
              <a:t>结构体的</a:t>
            </a:r>
            <a:r>
              <a:rPr lang="zh-CN" altLang="en-US" dirty="0"/>
              <a:t>灵活的构建块。 通过利用这些</a:t>
            </a:r>
            <a:r>
              <a:rPr lang="zh-CN" altLang="en-US" dirty="0" smtClean="0"/>
              <a:t>结构一</a:t>
            </a:r>
            <a:r>
              <a:rPr lang="zh-CN" altLang="en-US" dirty="0"/>
              <a:t>次可以定义</a:t>
            </a:r>
            <a:r>
              <a:rPr lang="zh-CN" altLang="en-US" dirty="0" smtClean="0"/>
              <a:t>构建结构体</a:t>
            </a:r>
            <a:r>
              <a:rPr lang="zh-CN" altLang="en-US" dirty="0"/>
              <a:t>的方法和属性。</a:t>
            </a:r>
          </a:p>
          <a:p>
            <a:r>
              <a:rPr lang="zh-CN" altLang="en-US" dirty="0"/>
              <a:t>这不同于 </a:t>
            </a:r>
            <a:r>
              <a:rPr lang="en-US" altLang="zh-CN" dirty="0"/>
              <a:t>C </a:t>
            </a:r>
            <a:r>
              <a:rPr lang="zh-CN" altLang="en-US" dirty="0"/>
              <a:t>和 </a:t>
            </a:r>
            <a:r>
              <a:rPr lang="en-US" altLang="zh-CN" dirty="0"/>
              <a:t>Objective C </a:t>
            </a:r>
            <a:r>
              <a:rPr lang="zh-CN" altLang="en-US" dirty="0"/>
              <a:t>编程</a:t>
            </a:r>
            <a:r>
              <a:rPr lang="zh-CN" altLang="en-US" dirty="0" smtClean="0"/>
              <a:t>：</a:t>
            </a:r>
            <a:endParaRPr lang="en-US" altLang="zh-CN" dirty="0" smtClean="0"/>
          </a:p>
          <a:p>
            <a:pPr marL="457200" lvl="1" indent="0">
              <a:buNone/>
            </a:pPr>
            <a:r>
              <a:rPr lang="zh-CN" altLang="en-US" dirty="0" smtClean="0"/>
              <a:t>结构</a:t>
            </a:r>
            <a:r>
              <a:rPr lang="zh-CN" altLang="en-US" dirty="0"/>
              <a:t>不用要求实现文件和接口。</a:t>
            </a:r>
          </a:p>
          <a:p>
            <a:pPr marL="457200" lvl="1" indent="0">
              <a:buNone/>
            </a:pPr>
            <a:r>
              <a:rPr lang="zh-CN" altLang="en-US" dirty="0"/>
              <a:t>结构体使我们能够创建一个文件并自动扩展其接口到其它块。</a:t>
            </a:r>
          </a:p>
          <a:p>
            <a:r>
              <a:rPr lang="zh-CN" altLang="en-US" dirty="0"/>
              <a:t>在结构体中的变量值被复制并传递在后续的代码，通过返回的旧值的副本使得这些值不能被改变。</a:t>
            </a:r>
          </a:p>
          <a:p>
            <a:endParaRPr kumimoji="1" lang="zh-CN" altLang="en-US" dirty="0"/>
          </a:p>
        </p:txBody>
      </p:sp>
    </p:spTree>
    <p:extLst>
      <p:ext uri="{BB962C8B-B14F-4D97-AF65-F5344CB8AC3E}">
        <p14:creationId xmlns:p14="http://schemas.microsoft.com/office/powerpoint/2010/main" val="13382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608399"/>
          </a:xfrm>
        </p:spPr>
        <p:txBody>
          <a:bodyPr/>
          <a:lstStyle/>
          <a:p>
            <a:r>
              <a:rPr kumimoji="1" lang="zh-CN" altLang="en-US" smtClean="0"/>
              <a:t>结构体的定义</a:t>
            </a:r>
            <a:endParaRPr kumimoji="1" lang="zh-CN" altLang="en-US"/>
          </a:p>
        </p:txBody>
      </p:sp>
      <p:sp>
        <p:nvSpPr>
          <p:cNvPr id="3" name="内容占位符 2"/>
          <p:cNvSpPr>
            <a:spLocks noGrp="1"/>
          </p:cNvSpPr>
          <p:nvPr>
            <p:ph sz="quarter" idx="13"/>
          </p:nvPr>
        </p:nvSpPr>
        <p:spPr>
          <a:xfrm>
            <a:off x="913774" y="1585732"/>
            <a:ext cx="10363826" cy="4896091"/>
          </a:xfrm>
        </p:spPr>
        <p:txBody>
          <a:bodyPr>
            <a:normAutofit/>
          </a:bodyPr>
          <a:lstStyle/>
          <a:p>
            <a:r>
              <a:rPr lang="zh-CN" altLang="en-US" b="1" dirty="0" smtClean="0"/>
              <a:t>语法</a:t>
            </a:r>
            <a:endParaRPr lang="en-US" altLang="zh-CN" b="1" dirty="0" smtClean="0"/>
          </a:p>
          <a:p>
            <a:pPr marL="0" indent="0">
              <a:buNone/>
            </a:pPr>
            <a:r>
              <a:rPr lang="en-US" altLang="zh-CN" dirty="0" smtClean="0"/>
              <a:t>	</a:t>
            </a:r>
            <a:r>
              <a:rPr lang="en-US" altLang="zh-CN" dirty="0" err="1" smtClean="0"/>
              <a:t>struct</a:t>
            </a:r>
            <a:r>
              <a:rPr lang="en-US" altLang="zh-CN" dirty="0" smtClean="0"/>
              <a:t> </a:t>
            </a:r>
            <a:r>
              <a:rPr lang="en-US" altLang="zh-CN" dirty="0" err="1"/>
              <a:t>nameStruct</a:t>
            </a:r>
            <a:r>
              <a:rPr lang="en-US" altLang="zh-CN" dirty="0"/>
              <a:t> </a:t>
            </a:r>
            <a:endParaRPr lang="en-US" altLang="zh-CN" dirty="0" smtClean="0"/>
          </a:p>
          <a:p>
            <a:pPr marL="0" indent="0">
              <a:buNone/>
            </a:pPr>
            <a:r>
              <a:rPr lang="en-US" altLang="zh-CN" dirty="0" smtClean="0"/>
              <a:t>	{ </a:t>
            </a:r>
            <a:r>
              <a:rPr lang="en-US" altLang="zh-CN" dirty="0"/>
              <a:t>Definition 1 Definition 2 --- Definition N </a:t>
            </a:r>
            <a:r>
              <a:rPr lang="en-US" altLang="zh-CN" dirty="0" smtClean="0"/>
              <a:t>}</a:t>
            </a:r>
          </a:p>
          <a:p>
            <a:r>
              <a:rPr lang="zh-CN" altLang="en-US" b="1" dirty="0" smtClean="0"/>
              <a:t>结构体</a:t>
            </a:r>
            <a:r>
              <a:rPr lang="zh-CN" altLang="en-US" b="1" dirty="0"/>
              <a:t>的定义</a:t>
            </a:r>
          </a:p>
          <a:p>
            <a:r>
              <a:rPr lang="zh-CN" altLang="en-US" dirty="0"/>
              <a:t>考虑例如，假设要访问包含三个科目记录标记的学生并找出三个科目的总和。在这里，</a:t>
            </a:r>
            <a:r>
              <a:rPr lang="en-US" altLang="zh-CN" dirty="0" err="1"/>
              <a:t>markStruct</a:t>
            </a:r>
            <a:r>
              <a:rPr lang="zh-CN" altLang="en-US" dirty="0"/>
              <a:t>用于初始化的结构有三个标记，数据类型为 </a:t>
            </a:r>
            <a:r>
              <a:rPr lang="en-US" altLang="zh-CN" dirty="0"/>
              <a:t>'</a:t>
            </a:r>
            <a:r>
              <a:rPr lang="en-US" altLang="zh-CN" dirty="0" err="1"/>
              <a:t>Int</a:t>
            </a:r>
            <a:r>
              <a:rPr lang="en-US" altLang="zh-CN" dirty="0"/>
              <a:t>'</a:t>
            </a:r>
            <a:r>
              <a:rPr lang="zh-CN" altLang="en-US" dirty="0"/>
              <a:t>。</a:t>
            </a:r>
          </a:p>
          <a:p>
            <a:r>
              <a:rPr lang="en-US" altLang="zh-CN" dirty="0" err="1"/>
              <a:t>struct</a:t>
            </a:r>
            <a:r>
              <a:rPr lang="en-US" altLang="zh-CN" dirty="0"/>
              <a:t> </a:t>
            </a:r>
            <a:r>
              <a:rPr lang="en-US" altLang="zh-CN" dirty="0" err="1" smtClean="0"/>
              <a:t>MarkStruct</a:t>
            </a:r>
            <a:endParaRPr lang="en-US" altLang="zh-CN" dirty="0" smtClean="0"/>
          </a:p>
          <a:p>
            <a:r>
              <a:rPr lang="en-US" altLang="zh-CN" dirty="0" smtClean="0"/>
              <a:t>{ </a:t>
            </a:r>
            <a:r>
              <a:rPr lang="en-US" altLang="zh-CN" dirty="0" err="1"/>
              <a:t>var</a:t>
            </a:r>
            <a:r>
              <a:rPr lang="en-US" altLang="zh-CN" dirty="0"/>
              <a:t> mark1: </a:t>
            </a:r>
            <a:r>
              <a:rPr lang="en-US" altLang="zh-CN" dirty="0" err="1"/>
              <a:t>Int</a:t>
            </a:r>
            <a:r>
              <a:rPr lang="en-US" altLang="zh-CN" dirty="0"/>
              <a:t> </a:t>
            </a:r>
            <a:endParaRPr lang="en-US" altLang="zh-CN" dirty="0" smtClean="0"/>
          </a:p>
          <a:p>
            <a:r>
              <a:rPr lang="en-US" altLang="zh-CN" dirty="0" err="1" smtClean="0"/>
              <a:t>var</a:t>
            </a:r>
            <a:r>
              <a:rPr lang="en-US" altLang="zh-CN" dirty="0" smtClean="0"/>
              <a:t> </a:t>
            </a:r>
            <a:r>
              <a:rPr lang="en-US" altLang="zh-CN" dirty="0"/>
              <a:t>mark2: </a:t>
            </a:r>
            <a:r>
              <a:rPr lang="en-US" altLang="zh-CN" dirty="0" err="1"/>
              <a:t>Int</a:t>
            </a:r>
            <a:r>
              <a:rPr lang="en-US" altLang="zh-CN" dirty="0"/>
              <a:t> </a:t>
            </a:r>
            <a:endParaRPr lang="en-US" altLang="zh-CN" dirty="0" smtClean="0"/>
          </a:p>
          <a:p>
            <a:r>
              <a:rPr lang="en-US" altLang="zh-CN" dirty="0" err="1" smtClean="0"/>
              <a:t>var</a:t>
            </a:r>
            <a:r>
              <a:rPr lang="en-US" altLang="zh-CN" dirty="0" smtClean="0"/>
              <a:t> </a:t>
            </a:r>
            <a:r>
              <a:rPr lang="en-US" altLang="zh-CN" dirty="0"/>
              <a:t>mark3: </a:t>
            </a:r>
            <a:r>
              <a:rPr lang="en-US" altLang="zh-CN" dirty="0" err="1"/>
              <a:t>Int</a:t>
            </a:r>
            <a:r>
              <a:rPr lang="en-US" altLang="zh-CN" dirty="0"/>
              <a:t> }</a:t>
            </a:r>
            <a:endParaRPr kumimoji="1" lang="zh-CN" altLang="en-US" dirty="0"/>
          </a:p>
        </p:txBody>
      </p:sp>
    </p:spTree>
    <p:extLst>
      <p:ext uri="{BB962C8B-B14F-4D97-AF65-F5344CB8AC3E}">
        <p14:creationId xmlns:p14="http://schemas.microsoft.com/office/powerpoint/2010/main" val="35359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24146"/>
          </a:xfrm>
        </p:spPr>
        <p:txBody>
          <a:bodyPr/>
          <a:lstStyle/>
          <a:p>
            <a:r>
              <a:rPr kumimoji="1" lang="zh-CN" altLang="en-US" dirty="0" smtClean="0"/>
              <a:t>访问</a:t>
            </a:r>
            <a:r>
              <a:rPr kumimoji="1" lang="zh-CN" altLang="en-US" smtClean="0"/>
              <a:t>结构体及属性</a:t>
            </a:r>
            <a:endParaRPr kumimoji="1" lang="zh-CN" altLang="en-US"/>
          </a:p>
        </p:txBody>
      </p:sp>
      <p:sp>
        <p:nvSpPr>
          <p:cNvPr id="3" name="内容占位符 2"/>
          <p:cNvSpPr>
            <a:spLocks noGrp="1"/>
          </p:cNvSpPr>
          <p:nvPr>
            <p:ph sz="quarter" idx="13"/>
          </p:nvPr>
        </p:nvSpPr>
        <p:spPr>
          <a:xfrm>
            <a:off x="913774" y="1481560"/>
            <a:ext cx="10363826" cy="4309640"/>
          </a:xfrm>
        </p:spPr>
        <p:txBody>
          <a:bodyPr>
            <a:normAutofit fontScale="92500" lnSpcReduction="20000"/>
          </a:bodyPr>
          <a:lstStyle/>
          <a:p>
            <a:r>
              <a:rPr lang="zh-CN" altLang="hr-HR" dirty="0"/>
              <a:t>结构的成员是由它的结构名访问。 </a:t>
            </a:r>
            <a:endParaRPr lang="en-US" altLang="zh-CN" dirty="0" smtClean="0"/>
          </a:p>
          <a:p>
            <a:r>
              <a:rPr lang="zh-CN" altLang="hr-HR" dirty="0" smtClean="0"/>
              <a:t>结构体</a:t>
            </a:r>
            <a:r>
              <a:rPr lang="zh-CN" altLang="hr-HR" dirty="0"/>
              <a:t>的实例中由 </a:t>
            </a:r>
            <a:r>
              <a:rPr lang="hr-HR" altLang="zh-CN" dirty="0"/>
              <a:t>'let' </a:t>
            </a:r>
            <a:r>
              <a:rPr lang="zh-CN" altLang="hr-HR" dirty="0"/>
              <a:t>关键字进行初始化。</a:t>
            </a:r>
          </a:p>
          <a:p>
            <a:r>
              <a:rPr lang="hr-HR" altLang="zh-CN" dirty="0" err="1"/>
              <a:t>struct</a:t>
            </a:r>
            <a:r>
              <a:rPr lang="hr-HR" altLang="zh-CN" dirty="0"/>
              <a:t> </a:t>
            </a:r>
            <a:r>
              <a:rPr lang="hr-HR" altLang="zh-CN" dirty="0" err="1"/>
              <a:t>studentMarks</a:t>
            </a:r>
            <a:r>
              <a:rPr lang="hr-HR" altLang="zh-CN" dirty="0"/>
              <a:t> </a:t>
            </a:r>
            <a:endParaRPr lang="hr-HR" altLang="zh-CN" dirty="0" smtClean="0"/>
          </a:p>
          <a:p>
            <a:r>
              <a:rPr lang="hr-HR" altLang="zh-CN" dirty="0" smtClean="0"/>
              <a:t>{ </a:t>
            </a:r>
            <a:r>
              <a:rPr lang="hr-HR" altLang="zh-CN" dirty="0"/>
              <a:t>var mark1 = 100 </a:t>
            </a:r>
            <a:endParaRPr lang="hr-HR" altLang="zh-CN" dirty="0" smtClean="0"/>
          </a:p>
          <a:p>
            <a:r>
              <a:rPr lang="hr-HR" altLang="zh-CN" dirty="0" smtClean="0"/>
              <a:t>var </a:t>
            </a:r>
            <a:r>
              <a:rPr lang="hr-HR" altLang="zh-CN" dirty="0"/>
              <a:t>mark2 = 200 </a:t>
            </a:r>
            <a:endParaRPr lang="hr-HR" altLang="zh-CN" dirty="0" smtClean="0"/>
          </a:p>
          <a:p>
            <a:r>
              <a:rPr lang="hr-HR" altLang="zh-CN" dirty="0" smtClean="0"/>
              <a:t>var </a:t>
            </a:r>
            <a:r>
              <a:rPr lang="hr-HR" altLang="zh-CN" dirty="0"/>
              <a:t>mark3 = 300 } </a:t>
            </a:r>
            <a:endParaRPr lang="hr-HR" altLang="zh-CN" dirty="0" smtClean="0"/>
          </a:p>
          <a:p>
            <a:r>
              <a:rPr lang="hr-HR" altLang="zh-CN" dirty="0" smtClean="0"/>
              <a:t>let </a:t>
            </a:r>
            <a:r>
              <a:rPr lang="hr-HR" altLang="zh-CN" dirty="0" err="1"/>
              <a:t>marks</a:t>
            </a:r>
            <a:r>
              <a:rPr lang="hr-HR" altLang="zh-CN" dirty="0"/>
              <a:t> = </a:t>
            </a:r>
            <a:r>
              <a:rPr lang="hr-HR" altLang="zh-CN" dirty="0" err="1"/>
              <a:t>studentMarks</a:t>
            </a:r>
            <a:r>
              <a:rPr lang="hr-HR" altLang="zh-CN" dirty="0">
                <a:solidFill>
                  <a:srgbClr val="FF0000"/>
                </a:solidFill>
              </a:rPr>
              <a:t>()</a:t>
            </a:r>
            <a:r>
              <a:rPr lang="hr-HR" altLang="zh-CN" dirty="0"/>
              <a:t> </a:t>
            </a:r>
            <a:endParaRPr lang="hr-HR" altLang="zh-CN" dirty="0" smtClean="0"/>
          </a:p>
          <a:p>
            <a:r>
              <a:rPr lang="hr-HR" altLang="zh-CN" dirty="0" smtClean="0"/>
              <a:t>print("</a:t>
            </a:r>
            <a:r>
              <a:rPr lang="hr-HR" altLang="zh-CN" dirty="0"/>
              <a:t>Mark1 </a:t>
            </a:r>
            <a:r>
              <a:rPr lang="hr-HR" altLang="zh-CN" dirty="0" err="1"/>
              <a:t>is</a:t>
            </a:r>
            <a:r>
              <a:rPr lang="hr-HR" altLang="zh-CN" dirty="0"/>
              <a:t> \(marks.mark1)") </a:t>
            </a:r>
            <a:endParaRPr lang="hr-HR" altLang="zh-CN" dirty="0" smtClean="0"/>
          </a:p>
          <a:p>
            <a:r>
              <a:rPr lang="hr-HR" altLang="zh-CN" dirty="0" smtClean="0"/>
              <a:t>print("</a:t>
            </a:r>
            <a:r>
              <a:rPr lang="hr-HR" altLang="zh-CN" dirty="0"/>
              <a:t>Mark2 </a:t>
            </a:r>
            <a:r>
              <a:rPr lang="hr-HR" altLang="zh-CN" dirty="0" err="1"/>
              <a:t>is</a:t>
            </a:r>
            <a:r>
              <a:rPr lang="hr-HR" altLang="zh-CN" dirty="0"/>
              <a:t> \(marks.mark2)") </a:t>
            </a:r>
            <a:endParaRPr lang="hr-HR" altLang="zh-CN" dirty="0" smtClean="0"/>
          </a:p>
          <a:p>
            <a:r>
              <a:rPr lang="hr-HR" altLang="zh-CN" dirty="0" smtClean="0"/>
              <a:t>print("</a:t>
            </a:r>
            <a:r>
              <a:rPr lang="hr-HR" altLang="zh-CN" dirty="0"/>
              <a:t>Mark3 </a:t>
            </a:r>
            <a:r>
              <a:rPr lang="hr-HR" altLang="zh-CN" dirty="0" err="1"/>
              <a:t>is</a:t>
            </a:r>
            <a:r>
              <a:rPr lang="hr-HR" altLang="zh-CN" dirty="0"/>
              <a:t> \(marks.mark3)")</a:t>
            </a:r>
            <a:endParaRPr kumimoji="1" lang="zh-CN" altLang="en-US" dirty="0"/>
          </a:p>
        </p:txBody>
      </p:sp>
    </p:spTree>
    <p:extLst>
      <p:ext uri="{BB962C8B-B14F-4D97-AF65-F5344CB8AC3E}">
        <p14:creationId xmlns:p14="http://schemas.microsoft.com/office/powerpoint/2010/main" val="190792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805169"/>
          </a:xfrm>
        </p:spPr>
        <p:txBody>
          <a:bodyPr/>
          <a:lstStyle/>
          <a:p>
            <a:r>
              <a:rPr kumimoji="1" lang="zh-CN" altLang="en-US" dirty="0" smtClean="0"/>
              <a:t>访问</a:t>
            </a:r>
            <a:r>
              <a:rPr kumimoji="1" lang="zh-CN" altLang="en-US" smtClean="0"/>
              <a:t>结构体及属性</a:t>
            </a:r>
            <a:endParaRPr kumimoji="1" lang="zh-CN" altLang="en-US"/>
          </a:p>
        </p:txBody>
      </p:sp>
      <p:sp>
        <p:nvSpPr>
          <p:cNvPr id="3" name="内容占位符 2"/>
          <p:cNvSpPr>
            <a:spLocks noGrp="1"/>
          </p:cNvSpPr>
          <p:nvPr>
            <p:ph sz="quarter" idx="13"/>
          </p:nvPr>
        </p:nvSpPr>
        <p:spPr>
          <a:xfrm>
            <a:off x="913774" y="1539434"/>
            <a:ext cx="10363826" cy="4734044"/>
          </a:xfrm>
        </p:spPr>
        <p:txBody>
          <a:bodyPr>
            <a:normAutofit fontScale="92500"/>
          </a:bodyPr>
          <a:lstStyle/>
          <a:p>
            <a:r>
              <a:rPr lang="en-US" altLang="zh-CN" dirty="0" err="1"/>
              <a:t>struct</a:t>
            </a:r>
            <a:r>
              <a:rPr lang="en-US" altLang="zh-CN" dirty="0"/>
              <a:t> </a:t>
            </a:r>
            <a:r>
              <a:rPr lang="en-US" altLang="zh-CN" dirty="0" err="1"/>
              <a:t>MarksStruct</a:t>
            </a:r>
            <a:r>
              <a:rPr lang="en-US" altLang="zh-CN" dirty="0"/>
              <a:t> </a:t>
            </a:r>
            <a:endParaRPr lang="en-US" altLang="zh-CN" dirty="0" smtClean="0"/>
          </a:p>
          <a:p>
            <a:r>
              <a:rPr lang="en-US" altLang="zh-CN" dirty="0" smtClean="0"/>
              <a:t>{ </a:t>
            </a:r>
            <a:r>
              <a:rPr lang="en-US" altLang="zh-CN" dirty="0" err="1"/>
              <a:t>var</a:t>
            </a:r>
            <a:r>
              <a:rPr lang="en-US" altLang="zh-CN" dirty="0"/>
              <a:t> mark: </a:t>
            </a:r>
            <a:r>
              <a:rPr lang="en-US" altLang="zh-CN" dirty="0" err="1"/>
              <a:t>Int</a:t>
            </a:r>
            <a:r>
              <a:rPr lang="en-US" altLang="zh-CN" dirty="0"/>
              <a:t> </a:t>
            </a:r>
            <a:endParaRPr lang="en-US" altLang="zh-CN" dirty="0" smtClean="0"/>
          </a:p>
          <a:p>
            <a:r>
              <a:rPr lang="en-US" altLang="zh-CN" dirty="0" err="1" smtClean="0">
                <a:solidFill>
                  <a:srgbClr val="FF0000"/>
                </a:solidFill>
              </a:rPr>
              <a:t>init</a:t>
            </a:r>
            <a:r>
              <a:rPr lang="en-US" altLang="zh-CN" dirty="0" smtClean="0">
                <a:solidFill>
                  <a:srgbClr val="FF0000"/>
                </a:solidFill>
              </a:rPr>
              <a:t>(mark</a:t>
            </a:r>
            <a:r>
              <a:rPr lang="en-US" altLang="zh-CN" dirty="0">
                <a:solidFill>
                  <a:srgbClr val="FF0000"/>
                </a:solidFill>
              </a:rPr>
              <a:t>: </a:t>
            </a:r>
            <a:r>
              <a:rPr lang="en-US" altLang="zh-CN" dirty="0" err="1">
                <a:solidFill>
                  <a:srgbClr val="FF0000"/>
                </a:solidFill>
              </a:rPr>
              <a:t>Int</a:t>
            </a:r>
            <a:r>
              <a:rPr lang="en-US" altLang="zh-CN" dirty="0">
                <a:solidFill>
                  <a:srgbClr val="FF0000"/>
                </a:solidFill>
              </a:rPr>
              <a:t>) </a:t>
            </a:r>
            <a:endParaRPr lang="en-US" altLang="zh-CN" dirty="0" smtClean="0">
              <a:solidFill>
                <a:srgbClr val="FF0000"/>
              </a:solidFill>
            </a:endParaRPr>
          </a:p>
          <a:p>
            <a:r>
              <a:rPr lang="en-US" altLang="zh-CN" dirty="0" smtClean="0">
                <a:solidFill>
                  <a:srgbClr val="FF0000"/>
                </a:solidFill>
              </a:rPr>
              <a:t>{ </a:t>
            </a:r>
            <a:r>
              <a:rPr lang="en-US" altLang="zh-CN" dirty="0" err="1">
                <a:solidFill>
                  <a:srgbClr val="FF0000"/>
                </a:solidFill>
              </a:rPr>
              <a:t>self.mark</a:t>
            </a:r>
            <a:r>
              <a:rPr lang="en-US" altLang="zh-CN" dirty="0">
                <a:solidFill>
                  <a:srgbClr val="FF0000"/>
                </a:solidFill>
              </a:rPr>
              <a:t> = mark } </a:t>
            </a:r>
            <a:endParaRPr lang="en-US" altLang="zh-CN" dirty="0" smtClean="0">
              <a:solidFill>
                <a:srgbClr val="FF0000"/>
              </a:solidFill>
            </a:endParaRPr>
          </a:p>
          <a:p>
            <a:r>
              <a:rPr lang="en-US" altLang="zh-CN" dirty="0" smtClean="0"/>
              <a:t>} </a:t>
            </a:r>
          </a:p>
          <a:p>
            <a:r>
              <a:rPr lang="en-US" altLang="zh-CN" dirty="0" err="1" smtClean="0"/>
              <a:t>var</a:t>
            </a:r>
            <a:r>
              <a:rPr lang="en-US" altLang="zh-CN" dirty="0" smtClean="0"/>
              <a:t> </a:t>
            </a:r>
            <a:r>
              <a:rPr lang="en-US" altLang="zh-CN" dirty="0" err="1"/>
              <a:t>aStruct</a:t>
            </a:r>
            <a:r>
              <a:rPr lang="en-US" altLang="zh-CN" dirty="0"/>
              <a:t> = </a:t>
            </a:r>
            <a:r>
              <a:rPr lang="en-US" altLang="zh-CN" dirty="0" err="1"/>
              <a:t>MarksStruct</a:t>
            </a:r>
            <a:r>
              <a:rPr lang="en-US" altLang="zh-CN" dirty="0"/>
              <a:t>(mark: 98) </a:t>
            </a:r>
            <a:endParaRPr lang="en-US" altLang="zh-CN" dirty="0" smtClean="0"/>
          </a:p>
          <a:p>
            <a:r>
              <a:rPr lang="en-US" altLang="zh-CN" dirty="0" err="1" smtClean="0"/>
              <a:t>var</a:t>
            </a:r>
            <a:r>
              <a:rPr lang="en-US" altLang="zh-CN" dirty="0" smtClean="0"/>
              <a:t> </a:t>
            </a:r>
            <a:r>
              <a:rPr lang="en-US" altLang="zh-CN" dirty="0" err="1"/>
              <a:t>bStruct</a:t>
            </a:r>
            <a:r>
              <a:rPr lang="en-US" altLang="zh-CN" dirty="0"/>
              <a:t> = </a:t>
            </a:r>
            <a:r>
              <a:rPr lang="en-US" altLang="zh-CN" dirty="0" err="1"/>
              <a:t>aStruct</a:t>
            </a:r>
            <a:r>
              <a:rPr lang="en-US" altLang="zh-CN" dirty="0"/>
              <a:t> // </a:t>
            </a:r>
            <a:r>
              <a:rPr lang="en-US" altLang="zh-CN" dirty="0" err="1"/>
              <a:t>aStruct</a:t>
            </a:r>
            <a:r>
              <a:rPr lang="en-US" altLang="zh-CN" dirty="0"/>
              <a:t> and </a:t>
            </a:r>
            <a:r>
              <a:rPr lang="en-US" altLang="zh-CN" dirty="0" err="1"/>
              <a:t>bStruct</a:t>
            </a:r>
            <a:r>
              <a:rPr lang="en-US" altLang="zh-CN" dirty="0"/>
              <a:t> are two </a:t>
            </a:r>
            <a:r>
              <a:rPr lang="en-US" altLang="zh-CN" dirty="0" err="1"/>
              <a:t>structs</a:t>
            </a:r>
            <a:r>
              <a:rPr lang="en-US" altLang="zh-CN" dirty="0"/>
              <a:t> with the same value! </a:t>
            </a:r>
            <a:endParaRPr lang="en-US" altLang="zh-CN" dirty="0" smtClean="0"/>
          </a:p>
          <a:p>
            <a:r>
              <a:rPr lang="en-US" altLang="zh-CN" dirty="0" err="1" smtClean="0"/>
              <a:t>bStruct.mark</a:t>
            </a:r>
            <a:r>
              <a:rPr lang="en-US" altLang="zh-CN" dirty="0" smtClean="0"/>
              <a:t> </a:t>
            </a:r>
            <a:r>
              <a:rPr lang="en-US" altLang="zh-CN" dirty="0"/>
              <a:t>= 97 </a:t>
            </a:r>
            <a:endParaRPr lang="en-US" altLang="zh-CN" dirty="0" smtClean="0"/>
          </a:p>
          <a:p>
            <a:r>
              <a:rPr lang="en-US" altLang="zh-CN" dirty="0" smtClean="0"/>
              <a:t>print(</a:t>
            </a:r>
            <a:r>
              <a:rPr lang="en-US" altLang="zh-CN" dirty="0" err="1" smtClean="0"/>
              <a:t>aStruct.mark</a:t>
            </a:r>
            <a:r>
              <a:rPr lang="en-US" altLang="zh-CN" dirty="0"/>
              <a:t>) // 98 </a:t>
            </a:r>
            <a:endParaRPr lang="en-US" altLang="zh-CN" dirty="0" smtClean="0"/>
          </a:p>
          <a:p>
            <a:r>
              <a:rPr lang="en-US" altLang="zh-CN" dirty="0" smtClean="0"/>
              <a:t>print(</a:t>
            </a:r>
            <a:r>
              <a:rPr lang="en-US" altLang="zh-CN" dirty="0" err="1" smtClean="0"/>
              <a:t>bStruct.mark</a:t>
            </a:r>
            <a:r>
              <a:rPr lang="en-US" altLang="zh-CN" dirty="0"/>
              <a:t>) // 97</a:t>
            </a:r>
            <a:endParaRPr kumimoji="1" lang="zh-CN" altLang="en-US" dirty="0"/>
          </a:p>
        </p:txBody>
      </p:sp>
    </p:spTree>
    <p:extLst>
      <p:ext uri="{BB962C8B-B14F-4D97-AF65-F5344CB8AC3E}">
        <p14:creationId xmlns:p14="http://schemas.microsoft.com/office/powerpoint/2010/main" val="111490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12572"/>
          </a:xfrm>
        </p:spPr>
        <p:txBody>
          <a:bodyPr/>
          <a:lstStyle/>
          <a:p>
            <a:r>
              <a:rPr kumimoji="1" lang="zh-CN" altLang="en-US" dirty="0" smtClean="0"/>
              <a:t>结构体最佳的使用方式</a:t>
            </a:r>
            <a:endParaRPr kumimoji="1" lang="zh-CN" altLang="en-US" dirty="0"/>
          </a:p>
        </p:txBody>
      </p:sp>
      <p:sp>
        <p:nvSpPr>
          <p:cNvPr id="3" name="内容占位符 2"/>
          <p:cNvSpPr>
            <a:spLocks noGrp="1"/>
          </p:cNvSpPr>
          <p:nvPr>
            <p:ph sz="quarter" idx="13"/>
          </p:nvPr>
        </p:nvSpPr>
        <p:spPr>
          <a:xfrm>
            <a:off x="913774" y="1493134"/>
            <a:ext cx="10363826" cy="4298065"/>
          </a:xfrm>
        </p:spPr>
        <p:txBody>
          <a:bodyPr/>
          <a:lstStyle/>
          <a:p>
            <a:r>
              <a:rPr lang="en-US" altLang="zh-CN" dirty="0"/>
              <a:t>Swift </a:t>
            </a:r>
            <a:r>
              <a:rPr lang="zh-CN" altLang="en-US" dirty="0"/>
              <a:t>语言提供功能</a:t>
            </a:r>
            <a:r>
              <a:rPr lang="zh-CN" altLang="en-US" dirty="0" smtClean="0"/>
              <a:t>来为定义</a:t>
            </a:r>
            <a:r>
              <a:rPr lang="zh-CN" altLang="en-US" dirty="0"/>
              <a:t>的结构体作为自定义数据类型，用于构建功能块。 结构体的实例的值传递给定义块来进一步的操作。</a:t>
            </a:r>
          </a:p>
          <a:p>
            <a:r>
              <a:rPr lang="zh-CN" altLang="en-US" dirty="0"/>
              <a:t>需要有结构：</a:t>
            </a:r>
          </a:p>
          <a:p>
            <a:pPr marL="0" indent="0">
              <a:buNone/>
            </a:pPr>
            <a:r>
              <a:rPr lang="en-US" altLang="zh-CN" dirty="0" smtClean="0"/>
              <a:t>	1.</a:t>
            </a:r>
            <a:r>
              <a:rPr lang="zh-CN" altLang="en-US" dirty="0" smtClean="0"/>
              <a:t>封装</a:t>
            </a:r>
            <a:r>
              <a:rPr lang="zh-CN" altLang="en-US" dirty="0"/>
              <a:t>简单的数据值</a:t>
            </a:r>
          </a:p>
          <a:p>
            <a:pPr marL="0" indent="0">
              <a:buNone/>
            </a:pPr>
            <a:r>
              <a:rPr lang="en-US" altLang="zh-CN" dirty="0" smtClean="0"/>
              <a:t>	2.</a:t>
            </a:r>
            <a:r>
              <a:rPr lang="zh-CN" altLang="en-US" dirty="0" smtClean="0"/>
              <a:t>使用</a:t>
            </a:r>
            <a:r>
              <a:rPr lang="zh-CN" altLang="en-US" dirty="0"/>
              <a:t>“</a:t>
            </a:r>
            <a:r>
              <a:rPr lang="zh-CN" altLang="en-US" dirty="0">
                <a:solidFill>
                  <a:srgbClr val="FF0000"/>
                </a:solidFill>
              </a:rPr>
              <a:t>值</a:t>
            </a:r>
            <a:r>
              <a:rPr lang="zh-CN" altLang="en-US" dirty="0"/>
              <a:t>”而不是“引用”复制封装数据到它的相关联属性</a:t>
            </a:r>
          </a:p>
          <a:p>
            <a:pPr marL="0" indent="0">
              <a:buNone/>
            </a:pPr>
            <a:r>
              <a:rPr lang="en-US" altLang="zh-CN" dirty="0" smtClean="0"/>
              <a:t>	3.</a:t>
            </a:r>
            <a:r>
              <a:rPr lang="zh-CN" altLang="en-US" dirty="0" smtClean="0"/>
              <a:t>结构</a:t>
            </a:r>
            <a:r>
              <a:rPr lang="zh-CN" altLang="en-US" dirty="0"/>
              <a:t>体为 “复制” 和 “引用”</a:t>
            </a:r>
          </a:p>
          <a:p>
            <a:r>
              <a:rPr lang="zh-CN" altLang="en-US" dirty="0"/>
              <a:t>在 </a:t>
            </a:r>
            <a:r>
              <a:rPr lang="en-US" altLang="zh-CN" dirty="0"/>
              <a:t>swift </a:t>
            </a:r>
            <a:r>
              <a:rPr lang="zh-CN" altLang="en-US" dirty="0"/>
              <a:t>中结构体</a:t>
            </a:r>
            <a:r>
              <a:rPr lang="zh-CN" altLang="en-US" dirty="0" smtClean="0"/>
              <a:t>是使用其</a:t>
            </a:r>
            <a:r>
              <a:rPr lang="zh-CN" altLang="en-US" dirty="0"/>
              <a:t>成员的值，而不是它的引用。</a:t>
            </a:r>
          </a:p>
          <a:p>
            <a:endParaRPr kumimoji="1" lang="zh-CN" altLang="en-US" dirty="0"/>
          </a:p>
        </p:txBody>
      </p:sp>
    </p:spTree>
    <p:extLst>
      <p:ext uri="{BB962C8B-B14F-4D97-AF65-F5344CB8AC3E}">
        <p14:creationId xmlns:p14="http://schemas.microsoft.com/office/powerpoint/2010/main" val="47868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770445"/>
          </a:xfrm>
        </p:spPr>
        <p:txBody>
          <a:bodyPr/>
          <a:lstStyle/>
          <a:p>
            <a:r>
              <a:rPr kumimoji="1" lang="zh-CN" altLang="en-US" smtClean="0"/>
              <a:t>结构体实例</a:t>
            </a:r>
            <a:endParaRPr kumimoji="1" lang="zh-CN" altLang="en-US"/>
          </a:p>
        </p:txBody>
      </p:sp>
      <p:sp>
        <p:nvSpPr>
          <p:cNvPr id="3" name="内容占位符 2"/>
          <p:cNvSpPr>
            <a:spLocks noGrp="1"/>
          </p:cNvSpPr>
          <p:nvPr>
            <p:ph sz="quarter" idx="13"/>
          </p:nvPr>
        </p:nvSpPr>
        <p:spPr>
          <a:xfrm>
            <a:off x="913774" y="1388962"/>
            <a:ext cx="10363826" cy="5139160"/>
          </a:xfrm>
        </p:spPr>
        <p:txBody>
          <a:bodyPr>
            <a:normAutofit fontScale="92500" lnSpcReduction="20000"/>
          </a:bodyPr>
          <a:lstStyle/>
          <a:p>
            <a:r>
              <a:rPr lang="en-US" altLang="zh-CN" dirty="0" err="1"/>
              <a:t>struct</a:t>
            </a:r>
            <a:r>
              <a:rPr lang="en-US" altLang="zh-CN" dirty="0"/>
              <a:t> </a:t>
            </a:r>
            <a:r>
              <a:rPr lang="en-US" altLang="zh-CN" dirty="0" err="1" smtClean="0"/>
              <a:t>markStruct</a:t>
            </a:r>
            <a:endParaRPr lang="en-US" altLang="zh-CN" dirty="0" smtClean="0"/>
          </a:p>
          <a:p>
            <a:r>
              <a:rPr lang="en-US" altLang="zh-CN" dirty="0" smtClean="0"/>
              <a:t>{ </a:t>
            </a:r>
            <a:r>
              <a:rPr lang="en-US" altLang="zh-CN" dirty="0" err="1"/>
              <a:t>var</a:t>
            </a:r>
            <a:r>
              <a:rPr lang="en-US" altLang="zh-CN" dirty="0"/>
              <a:t> mark1: </a:t>
            </a:r>
            <a:r>
              <a:rPr lang="en-US" altLang="zh-CN" dirty="0" err="1"/>
              <a:t>Int</a:t>
            </a:r>
            <a:r>
              <a:rPr lang="en-US" altLang="zh-CN" dirty="0"/>
              <a:t> </a:t>
            </a:r>
            <a:endParaRPr lang="en-US" altLang="zh-CN" dirty="0" smtClean="0"/>
          </a:p>
          <a:p>
            <a:r>
              <a:rPr lang="en-US" altLang="zh-CN" dirty="0" err="1" smtClean="0"/>
              <a:t>var</a:t>
            </a:r>
            <a:r>
              <a:rPr lang="en-US" altLang="zh-CN" dirty="0" smtClean="0"/>
              <a:t> </a:t>
            </a:r>
            <a:r>
              <a:rPr lang="en-US" altLang="zh-CN" dirty="0"/>
              <a:t>mark2: </a:t>
            </a:r>
            <a:r>
              <a:rPr lang="en-US" altLang="zh-CN" dirty="0" err="1"/>
              <a:t>Int</a:t>
            </a:r>
            <a:r>
              <a:rPr lang="en-US" altLang="zh-CN" dirty="0"/>
              <a:t> </a:t>
            </a:r>
            <a:endParaRPr lang="en-US" altLang="zh-CN" dirty="0" smtClean="0"/>
          </a:p>
          <a:p>
            <a:r>
              <a:rPr lang="en-US" altLang="zh-CN" dirty="0" err="1" smtClean="0"/>
              <a:t>var</a:t>
            </a:r>
            <a:r>
              <a:rPr lang="en-US" altLang="zh-CN" dirty="0" smtClean="0"/>
              <a:t> </a:t>
            </a:r>
            <a:r>
              <a:rPr lang="en-US" altLang="zh-CN" dirty="0"/>
              <a:t>mark3: </a:t>
            </a:r>
            <a:r>
              <a:rPr lang="en-US" altLang="zh-CN" dirty="0" err="1"/>
              <a:t>Int</a:t>
            </a:r>
            <a:r>
              <a:rPr lang="en-US" altLang="zh-CN" dirty="0"/>
              <a:t> </a:t>
            </a:r>
            <a:endParaRPr lang="en-US" altLang="zh-CN" dirty="0" smtClean="0"/>
          </a:p>
          <a:p>
            <a:r>
              <a:rPr lang="en-US" altLang="zh-CN" dirty="0" err="1" smtClean="0"/>
              <a:t>init</a:t>
            </a:r>
            <a:r>
              <a:rPr lang="en-US" altLang="zh-CN" dirty="0" smtClean="0"/>
              <a:t>(mark1</a:t>
            </a:r>
            <a:r>
              <a:rPr lang="en-US" altLang="zh-CN" dirty="0"/>
              <a:t>: </a:t>
            </a:r>
            <a:r>
              <a:rPr lang="en-US" altLang="zh-CN" dirty="0" err="1"/>
              <a:t>Int</a:t>
            </a:r>
            <a:r>
              <a:rPr lang="en-US" altLang="zh-CN" dirty="0"/>
              <a:t>, mark2: </a:t>
            </a:r>
            <a:r>
              <a:rPr lang="en-US" altLang="zh-CN" dirty="0" err="1"/>
              <a:t>Int</a:t>
            </a:r>
            <a:r>
              <a:rPr lang="en-US" altLang="zh-CN" dirty="0"/>
              <a:t>, mark3: </a:t>
            </a:r>
            <a:r>
              <a:rPr lang="en-US" altLang="zh-CN" dirty="0" err="1"/>
              <a:t>Int</a:t>
            </a:r>
            <a:r>
              <a:rPr lang="en-US" altLang="zh-CN" dirty="0" smtClean="0"/>
              <a:t>)</a:t>
            </a:r>
          </a:p>
          <a:p>
            <a:r>
              <a:rPr lang="en-US" altLang="zh-CN" dirty="0" smtClean="0"/>
              <a:t>{ </a:t>
            </a:r>
            <a:r>
              <a:rPr lang="en-US" altLang="zh-CN" dirty="0"/>
              <a:t>self.mark1 = mark1 </a:t>
            </a:r>
            <a:endParaRPr lang="en-US" altLang="zh-CN" dirty="0" smtClean="0"/>
          </a:p>
          <a:p>
            <a:r>
              <a:rPr lang="en-US" altLang="zh-CN" dirty="0" smtClean="0"/>
              <a:t>self.mark2 </a:t>
            </a:r>
            <a:r>
              <a:rPr lang="en-US" altLang="zh-CN" dirty="0"/>
              <a:t>= </a:t>
            </a:r>
            <a:r>
              <a:rPr lang="en-US" altLang="zh-CN" dirty="0" smtClean="0"/>
              <a:t>mark2 </a:t>
            </a:r>
          </a:p>
          <a:p>
            <a:r>
              <a:rPr lang="en-US" altLang="zh-CN" dirty="0" smtClean="0"/>
              <a:t>self.mark3 </a:t>
            </a:r>
            <a:r>
              <a:rPr lang="en-US" altLang="zh-CN" dirty="0"/>
              <a:t>= mark3 } } </a:t>
            </a:r>
            <a:endParaRPr lang="en-US" altLang="zh-CN" dirty="0" smtClean="0"/>
          </a:p>
          <a:p>
            <a:r>
              <a:rPr lang="en-US" altLang="zh-CN" dirty="0" err="1" smtClean="0"/>
              <a:t>var</a:t>
            </a:r>
            <a:r>
              <a:rPr lang="en-US" altLang="zh-CN" dirty="0" smtClean="0"/>
              <a:t> </a:t>
            </a:r>
            <a:r>
              <a:rPr lang="en-US" altLang="zh-CN" dirty="0"/>
              <a:t>marks = </a:t>
            </a:r>
            <a:r>
              <a:rPr lang="en-US" altLang="zh-CN" dirty="0" err="1"/>
              <a:t>markStruct</a:t>
            </a:r>
            <a:r>
              <a:rPr lang="en-US" altLang="zh-CN" dirty="0"/>
              <a:t>(mark1: 98, mark2: 96, mark3:100) </a:t>
            </a:r>
            <a:endParaRPr lang="en-US" altLang="zh-CN" dirty="0" smtClean="0"/>
          </a:p>
          <a:p>
            <a:r>
              <a:rPr lang="en-US" altLang="zh-CN" dirty="0" smtClean="0"/>
              <a:t>print(marks.mark1</a:t>
            </a:r>
            <a:r>
              <a:rPr lang="en-US" altLang="zh-CN" dirty="0"/>
              <a:t>) </a:t>
            </a:r>
            <a:endParaRPr lang="en-US" altLang="zh-CN" dirty="0" smtClean="0"/>
          </a:p>
          <a:p>
            <a:r>
              <a:rPr lang="en-US" altLang="zh-CN" dirty="0" smtClean="0"/>
              <a:t>print(marks.mark2</a:t>
            </a:r>
            <a:r>
              <a:rPr lang="en-US" altLang="zh-CN" dirty="0"/>
              <a:t>) </a:t>
            </a:r>
            <a:endParaRPr lang="en-US" altLang="zh-CN" dirty="0" smtClean="0"/>
          </a:p>
          <a:p>
            <a:r>
              <a:rPr lang="en-US" altLang="zh-CN" dirty="0" smtClean="0"/>
              <a:t>print(marks.mark3</a:t>
            </a:r>
            <a:r>
              <a:rPr lang="en-US" altLang="zh-CN" dirty="0"/>
              <a:t>)</a:t>
            </a:r>
            <a:endParaRPr kumimoji="1" lang="zh-CN" altLang="en-US" dirty="0"/>
          </a:p>
        </p:txBody>
      </p:sp>
    </p:spTree>
    <p:extLst>
      <p:ext uri="{BB962C8B-B14F-4D97-AF65-F5344CB8AC3E}">
        <p14:creationId xmlns:p14="http://schemas.microsoft.com/office/powerpoint/2010/main" val="184629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12572"/>
          </a:xfrm>
        </p:spPr>
        <p:txBody>
          <a:bodyPr/>
          <a:lstStyle/>
          <a:p>
            <a:r>
              <a:rPr kumimoji="1" lang="zh-CN" altLang="en-US" dirty="0" smtClean="0"/>
              <a:t>另一个实例</a:t>
            </a:r>
            <a:endParaRPr kumimoji="1" lang="zh-CN" altLang="en-US" dirty="0"/>
          </a:p>
        </p:txBody>
      </p:sp>
      <p:sp>
        <p:nvSpPr>
          <p:cNvPr id="3" name="内容占位符 2"/>
          <p:cNvSpPr>
            <a:spLocks noGrp="1"/>
          </p:cNvSpPr>
          <p:nvPr>
            <p:ph sz="quarter" idx="13"/>
          </p:nvPr>
        </p:nvSpPr>
        <p:spPr>
          <a:xfrm>
            <a:off x="913774" y="1481559"/>
            <a:ext cx="10363826" cy="4930815"/>
          </a:xfrm>
        </p:spPr>
        <p:txBody>
          <a:bodyPr>
            <a:normAutofit fontScale="85000" lnSpcReduction="10000"/>
          </a:bodyPr>
          <a:lstStyle/>
          <a:p>
            <a:r>
              <a:rPr lang="en-US" altLang="zh-CN" dirty="0" err="1"/>
              <a:t>struct</a:t>
            </a:r>
            <a:r>
              <a:rPr lang="en-US" altLang="zh-CN" dirty="0"/>
              <a:t> </a:t>
            </a:r>
            <a:r>
              <a:rPr lang="en-US" altLang="zh-CN" dirty="0" err="1" smtClean="0"/>
              <a:t>markStruct</a:t>
            </a:r>
            <a:endParaRPr lang="en-US" altLang="zh-CN" dirty="0" smtClean="0"/>
          </a:p>
          <a:p>
            <a:r>
              <a:rPr lang="en-US" altLang="zh-CN" dirty="0" smtClean="0"/>
              <a:t>{ </a:t>
            </a:r>
            <a:r>
              <a:rPr lang="en-US" altLang="zh-CN" dirty="0" err="1"/>
              <a:t>var</a:t>
            </a:r>
            <a:r>
              <a:rPr lang="en-US" altLang="zh-CN" dirty="0"/>
              <a:t> mark1: </a:t>
            </a:r>
            <a:r>
              <a:rPr lang="en-US" altLang="zh-CN" dirty="0" err="1"/>
              <a:t>Int</a:t>
            </a:r>
            <a:r>
              <a:rPr lang="en-US" altLang="zh-CN" dirty="0"/>
              <a:t> </a:t>
            </a:r>
            <a:endParaRPr lang="en-US" altLang="zh-CN" dirty="0" smtClean="0"/>
          </a:p>
          <a:p>
            <a:r>
              <a:rPr lang="en-US" altLang="zh-CN" dirty="0" err="1" smtClean="0"/>
              <a:t>var</a:t>
            </a:r>
            <a:r>
              <a:rPr lang="en-US" altLang="zh-CN" dirty="0" smtClean="0"/>
              <a:t> </a:t>
            </a:r>
            <a:r>
              <a:rPr lang="en-US" altLang="zh-CN" dirty="0"/>
              <a:t>mark2: </a:t>
            </a:r>
            <a:r>
              <a:rPr lang="en-US" altLang="zh-CN" dirty="0" err="1" smtClean="0"/>
              <a:t>Int</a:t>
            </a:r>
            <a:r>
              <a:rPr lang="en-US" altLang="zh-CN" dirty="0" smtClean="0"/>
              <a:t> </a:t>
            </a:r>
          </a:p>
          <a:p>
            <a:r>
              <a:rPr lang="en-US" altLang="zh-CN" dirty="0" err="1" smtClean="0"/>
              <a:t>var</a:t>
            </a:r>
            <a:r>
              <a:rPr lang="en-US" altLang="zh-CN" dirty="0" smtClean="0"/>
              <a:t> </a:t>
            </a:r>
            <a:r>
              <a:rPr lang="en-US" altLang="zh-CN" dirty="0"/>
              <a:t>mark3: </a:t>
            </a:r>
            <a:r>
              <a:rPr lang="en-US" altLang="zh-CN" dirty="0" err="1"/>
              <a:t>Int</a:t>
            </a:r>
            <a:r>
              <a:rPr lang="en-US" altLang="zh-CN" dirty="0"/>
              <a:t> </a:t>
            </a:r>
            <a:endParaRPr lang="en-US" altLang="zh-CN" dirty="0" smtClean="0"/>
          </a:p>
          <a:p>
            <a:r>
              <a:rPr lang="en-US" altLang="zh-CN" dirty="0" err="1" smtClean="0"/>
              <a:t>init</a:t>
            </a:r>
            <a:r>
              <a:rPr lang="en-US" altLang="zh-CN" dirty="0" smtClean="0"/>
              <a:t>(mark1</a:t>
            </a:r>
            <a:r>
              <a:rPr lang="en-US" altLang="zh-CN" dirty="0"/>
              <a:t>: </a:t>
            </a:r>
            <a:r>
              <a:rPr lang="en-US" altLang="zh-CN" dirty="0" err="1"/>
              <a:t>Int</a:t>
            </a:r>
            <a:r>
              <a:rPr lang="en-US" altLang="zh-CN" dirty="0"/>
              <a:t>, mark2: </a:t>
            </a:r>
            <a:r>
              <a:rPr lang="en-US" altLang="zh-CN" dirty="0" err="1"/>
              <a:t>Int</a:t>
            </a:r>
            <a:r>
              <a:rPr lang="en-US" altLang="zh-CN" dirty="0"/>
              <a:t>, mark3: </a:t>
            </a:r>
            <a:r>
              <a:rPr lang="en-US" altLang="zh-CN" dirty="0" err="1"/>
              <a:t>Int</a:t>
            </a:r>
            <a:r>
              <a:rPr lang="en-US" altLang="zh-CN" dirty="0" smtClean="0"/>
              <a:t>)</a:t>
            </a:r>
          </a:p>
          <a:p>
            <a:r>
              <a:rPr lang="en-US" altLang="zh-CN" dirty="0" smtClean="0"/>
              <a:t>{ </a:t>
            </a:r>
            <a:r>
              <a:rPr lang="en-US" altLang="zh-CN" dirty="0"/>
              <a:t>self.mark1 = mark1 </a:t>
            </a:r>
            <a:endParaRPr lang="en-US" altLang="zh-CN" dirty="0" smtClean="0"/>
          </a:p>
          <a:p>
            <a:r>
              <a:rPr lang="en-US" altLang="zh-CN" dirty="0" smtClean="0"/>
              <a:t>self.mark2 </a:t>
            </a:r>
            <a:r>
              <a:rPr lang="en-US" altLang="zh-CN" dirty="0"/>
              <a:t>= mark2 </a:t>
            </a:r>
            <a:endParaRPr lang="en-US" altLang="zh-CN" dirty="0" smtClean="0"/>
          </a:p>
          <a:p>
            <a:r>
              <a:rPr lang="en-US" altLang="zh-CN" dirty="0" smtClean="0"/>
              <a:t>self.mark3 </a:t>
            </a:r>
            <a:r>
              <a:rPr lang="en-US" altLang="zh-CN" dirty="0"/>
              <a:t>= mark3 } } </a:t>
            </a:r>
            <a:endParaRPr lang="en-US" altLang="zh-CN" dirty="0" smtClean="0"/>
          </a:p>
          <a:p>
            <a:r>
              <a:rPr lang="en-US" altLang="zh-CN" dirty="0" err="1" smtClean="0"/>
              <a:t>var</a:t>
            </a:r>
            <a:r>
              <a:rPr lang="en-US" altLang="zh-CN" dirty="0" smtClean="0"/>
              <a:t> </a:t>
            </a:r>
            <a:r>
              <a:rPr lang="en-US" altLang="zh-CN" dirty="0"/>
              <a:t>fail = </a:t>
            </a:r>
            <a:r>
              <a:rPr lang="en-US" altLang="zh-CN" dirty="0" err="1"/>
              <a:t>markStruct</a:t>
            </a:r>
            <a:r>
              <a:rPr lang="en-US" altLang="zh-CN" dirty="0"/>
              <a:t>(mark1: 34, mark2: 42, mark3: 13) </a:t>
            </a:r>
            <a:endParaRPr lang="en-US" altLang="zh-CN" dirty="0" smtClean="0"/>
          </a:p>
          <a:p>
            <a:r>
              <a:rPr lang="en-US" altLang="zh-CN" dirty="0" smtClean="0"/>
              <a:t>print(fail.mark1</a:t>
            </a:r>
            <a:r>
              <a:rPr lang="en-US" altLang="zh-CN" dirty="0"/>
              <a:t>) </a:t>
            </a:r>
            <a:endParaRPr lang="en-US" altLang="zh-CN" dirty="0" smtClean="0"/>
          </a:p>
          <a:p>
            <a:r>
              <a:rPr lang="en-US" altLang="zh-CN" dirty="0" smtClean="0"/>
              <a:t>print(fail.mark2</a:t>
            </a:r>
            <a:r>
              <a:rPr lang="en-US" altLang="zh-CN" dirty="0"/>
              <a:t>) </a:t>
            </a:r>
            <a:endParaRPr lang="en-US" altLang="zh-CN" dirty="0" smtClean="0"/>
          </a:p>
          <a:p>
            <a:r>
              <a:rPr lang="en-US" altLang="zh-CN" dirty="0" smtClean="0"/>
              <a:t>print(fail.mark3)</a:t>
            </a:r>
            <a:endParaRPr kumimoji="1" lang="zh-CN" altLang="en-US" dirty="0"/>
          </a:p>
        </p:txBody>
      </p:sp>
    </p:spTree>
    <p:extLst>
      <p:ext uri="{BB962C8B-B14F-4D97-AF65-F5344CB8AC3E}">
        <p14:creationId xmlns:p14="http://schemas.microsoft.com/office/powerpoint/2010/main" val="15749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567159"/>
            <a:ext cx="10364451" cy="844951"/>
          </a:xfrm>
        </p:spPr>
        <p:txBody>
          <a:bodyPr>
            <a:normAutofit/>
          </a:bodyPr>
          <a:lstStyle/>
          <a:p>
            <a:r>
              <a:rPr kumimoji="1" lang="en-US" altLang="zh-CN" dirty="0" smtClean="0"/>
              <a:t>Swift</a:t>
            </a:r>
            <a:r>
              <a:rPr kumimoji="1" lang="zh-CN" altLang="en-US" dirty="0" smtClean="0"/>
              <a:t>类</a:t>
            </a:r>
            <a:endParaRPr kumimoji="1" lang="zh-CN" altLang="en-US" dirty="0"/>
          </a:p>
        </p:txBody>
      </p:sp>
      <p:sp>
        <p:nvSpPr>
          <p:cNvPr id="3" name="内容占位符 2"/>
          <p:cNvSpPr>
            <a:spLocks noGrp="1"/>
          </p:cNvSpPr>
          <p:nvPr>
            <p:ph sz="quarter" idx="13"/>
          </p:nvPr>
        </p:nvSpPr>
        <p:spPr>
          <a:xfrm>
            <a:off x="913774" y="1620456"/>
            <a:ext cx="10363826" cy="4317357"/>
          </a:xfrm>
        </p:spPr>
        <p:txBody>
          <a:bodyPr>
            <a:normAutofit/>
          </a:bodyPr>
          <a:lstStyle/>
          <a:p>
            <a:r>
              <a:rPr lang="zh-CN" altLang="en-US" dirty="0"/>
              <a:t>在 </a:t>
            </a:r>
            <a:r>
              <a:rPr lang="en-US" altLang="zh-CN" dirty="0"/>
              <a:t>Swift </a:t>
            </a:r>
            <a:r>
              <a:rPr lang="zh-CN" altLang="en-US" dirty="0"/>
              <a:t>中类是建立灵活的构建块。类似于常量，变量和函数，用户可以定义的类的属性和方法。</a:t>
            </a:r>
            <a:r>
              <a:rPr lang="en-US" altLang="zh-CN" dirty="0"/>
              <a:t>Swift</a:t>
            </a:r>
            <a:r>
              <a:rPr lang="zh-CN" altLang="en-US" dirty="0"/>
              <a:t>给我们提供了声明类，而无需用户创建接口和实现文件的功能。</a:t>
            </a:r>
            <a:r>
              <a:rPr lang="en-US" altLang="zh-CN" dirty="0"/>
              <a:t>Swift </a:t>
            </a:r>
            <a:r>
              <a:rPr lang="zh-CN" altLang="en-US" dirty="0"/>
              <a:t>允许我们创建类作为单个文件和外部接口，将默认在类一次初始化来创建。</a:t>
            </a:r>
          </a:p>
          <a:p>
            <a:r>
              <a:rPr lang="zh-CN" altLang="en-US" b="1" dirty="0"/>
              <a:t>使用类的好处</a:t>
            </a:r>
          </a:p>
          <a:p>
            <a:r>
              <a:rPr lang="zh-CN" altLang="en-US" dirty="0"/>
              <a:t>继承获得一个类的属性到其他类</a:t>
            </a:r>
          </a:p>
          <a:p>
            <a:r>
              <a:rPr lang="zh-CN" altLang="en-US" dirty="0"/>
              <a:t>类型转换使用户能够在运行时检查类的类型</a:t>
            </a:r>
          </a:p>
          <a:p>
            <a:r>
              <a:rPr lang="zh-CN" altLang="en-US" dirty="0"/>
              <a:t>初始化器需要处理释放内存资源</a:t>
            </a:r>
          </a:p>
          <a:p>
            <a:r>
              <a:rPr lang="zh-CN" altLang="en-US" dirty="0"/>
              <a:t>引用计数允许类实例有一个以上的</a:t>
            </a:r>
            <a:r>
              <a:rPr lang="zh-CN" altLang="en-US" dirty="0" smtClean="0"/>
              <a:t>参考</a:t>
            </a:r>
            <a:endParaRPr lang="zh-CN" altLang="en-US" dirty="0"/>
          </a:p>
        </p:txBody>
      </p:sp>
    </p:spTree>
    <p:extLst>
      <p:ext uri="{BB962C8B-B14F-4D97-AF65-F5344CB8AC3E}">
        <p14:creationId xmlns:p14="http://schemas.microsoft.com/office/powerpoint/2010/main" val="171660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93594"/>
          </a:xfrm>
        </p:spPr>
        <p:txBody>
          <a:bodyPr/>
          <a:lstStyle/>
          <a:p>
            <a:r>
              <a:rPr kumimoji="1" lang="zh-CN" altLang="en-US" dirty="0" smtClean="0"/>
              <a:t>类和</a:t>
            </a:r>
            <a:r>
              <a:rPr kumimoji="1" lang="zh-CN" altLang="en-US" smtClean="0"/>
              <a:t>结构体的比较</a:t>
            </a:r>
            <a:endParaRPr kumimoji="1" lang="zh-CN" altLang="en-US"/>
          </a:p>
        </p:txBody>
      </p:sp>
      <p:sp>
        <p:nvSpPr>
          <p:cNvPr id="3" name="内容占位符 2"/>
          <p:cNvSpPr>
            <a:spLocks noGrp="1"/>
          </p:cNvSpPr>
          <p:nvPr>
            <p:ph sz="quarter" idx="13"/>
          </p:nvPr>
        </p:nvSpPr>
        <p:spPr>
          <a:xfrm>
            <a:off x="913774" y="1539433"/>
            <a:ext cx="10363826" cy="4942390"/>
          </a:xfrm>
        </p:spPr>
        <p:txBody>
          <a:bodyPr>
            <a:normAutofit lnSpcReduction="10000"/>
          </a:bodyPr>
          <a:lstStyle/>
          <a:p>
            <a:r>
              <a:rPr lang="zh-CN" altLang="en-US" dirty="0"/>
              <a:t>类和结构体的共同点</a:t>
            </a:r>
            <a:r>
              <a:rPr lang="en-US" altLang="zh-CN" dirty="0"/>
              <a:t>: </a:t>
            </a:r>
            <a:br>
              <a:rPr lang="en-US" altLang="zh-CN" dirty="0"/>
            </a:br>
            <a:r>
              <a:rPr lang="en-US" altLang="zh-CN" dirty="0"/>
              <a:t>1.</a:t>
            </a:r>
            <a:r>
              <a:rPr lang="zh-CN" altLang="en-US" dirty="0"/>
              <a:t>定义属性用于储存值 </a:t>
            </a:r>
            <a:br>
              <a:rPr lang="zh-CN" altLang="en-US" dirty="0"/>
            </a:br>
            <a:r>
              <a:rPr lang="en-US" altLang="zh-CN" dirty="0"/>
              <a:t>2.</a:t>
            </a:r>
            <a:r>
              <a:rPr lang="zh-CN" altLang="en-US" dirty="0"/>
              <a:t>定义方法用于提供功能 </a:t>
            </a:r>
            <a:br>
              <a:rPr lang="zh-CN" altLang="en-US" dirty="0"/>
            </a:br>
            <a:r>
              <a:rPr lang="en-US" altLang="zh-CN" dirty="0"/>
              <a:t>3.</a:t>
            </a:r>
            <a:r>
              <a:rPr lang="zh-CN" altLang="en-US" dirty="0"/>
              <a:t>定义下标用于通过下标语法访问值 </a:t>
            </a:r>
            <a:br>
              <a:rPr lang="zh-CN" altLang="en-US" dirty="0"/>
            </a:br>
            <a:r>
              <a:rPr lang="en-US" altLang="zh-CN" dirty="0"/>
              <a:t>4.</a:t>
            </a:r>
            <a:r>
              <a:rPr lang="zh-CN" altLang="en-US" dirty="0"/>
              <a:t>定义初始化器用于生成初始化值 </a:t>
            </a:r>
            <a:br>
              <a:rPr lang="zh-CN" altLang="en-US" dirty="0"/>
            </a:br>
            <a:r>
              <a:rPr lang="en-US" altLang="zh-CN" dirty="0"/>
              <a:t>5.</a:t>
            </a:r>
            <a:r>
              <a:rPr lang="zh-CN" altLang="en-US" dirty="0"/>
              <a:t>通过扩展以增加默认实现的功能 </a:t>
            </a:r>
            <a:br>
              <a:rPr lang="zh-CN" altLang="en-US" dirty="0"/>
            </a:br>
            <a:r>
              <a:rPr lang="en-US" altLang="zh-CN" dirty="0"/>
              <a:t>6.</a:t>
            </a:r>
            <a:r>
              <a:rPr lang="zh-CN" altLang="en-US" dirty="0"/>
              <a:t>符合协议以对某类提供标准</a:t>
            </a:r>
            <a:r>
              <a:rPr lang="zh-CN" altLang="en-US" dirty="0" smtClean="0"/>
              <a:t>功能（接口）</a:t>
            </a:r>
            <a:endParaRPr lang="zh-CN" altLang="en-US" dirty="0"/>
          </a:p>
          <a:p>
            <a:r>
              <a:rPr lang="zh-CN" altLang="en-US" dirty="0"/>
              <a:t>与结构体相比</a:t>
            </a:r>
            <a:r>
              <a:rPr lang="en-US" altLang="zh-CN" dirty="0"/>
              <a:t>, </a:t>
            </a:r>
            <a:r>
              <a:rPr lang="zh-CN" altLang="en-US" dirty="0"/>
              <a:t>类还有如下的附加功能</a:t>
            </a:r>
            <a:r>
              <a:rPr lang="en-US" altLang="zh-CN" dirty="0"/>
              <a:t>: </a:t>
            </a:r>
            <a:br>
              <a:rPr lang="en-US" altLang="zh-CN" dirty="0"/>
            </a:br>
            <a:r>
              <a:rPr lang="en-US" altLang="zh-CN" dirty="0"/>
              <a:t>1.</a:t>
            </a:r>
            <a:r>
              <a:rPr lang="zh-CN" altLang="en-US" dirty="0"/>
              <a:t>继承允许一个类继承另一个类的特征 </a:t>
            </a:r>
            <a:br>
              <a:rPr lang="zh-CN" altLang="en-US" dirty="0"/>
            </a:br>
            <a:r>
              <a:rPr lang="en-US" altLang="zh-CN" dirty="0"/>
              <a:t>2.</a:t>
            </a:r>
            <a:r>
              <a:rPr lang="zh-CN" altLang="en-US" dirty="0"/>
              <a:t>类型转换允许在运行时检查和解释一个类实例的类型 </a:t>
            </a:r>
            <a:br>
              <a:rPr lang="zh-CN" altLang="en-US" dirty="0"/>
            </a:br>
            <a:r>
              <a:rPr lang="en-US" altLang="zh-CN" dirty="0"/>
              <a:t>3.</a:t>
            </a:r>
            <a:r>
              <a:rPr lang="zh-CN" altLang="en-US" dirty="0"/>
              <a:t>取消初始化器允许一个类实例释放任何其所被分配的资源 </a:t>
            </a:r>
            <a:br>
              <a:rPr lang="zh-CN" altLang="en-US" dirty="0"/>
            </a:br>
            <a:r>
              <a:rPr lang="en-US" altLang="zh-CN" dirty="0"/>
              <a:t>4.</a:t>
            </a:r>
            <a:r>
              <a:rPr lang="zh-CN" altLang="en-US" dirty="0"/>
              <a:t>引用计数允许对一个类的多次引用</a:t>
            </a:r>
          </a:p>
          <a:p>
            <a:r>
              <a:rPr lang="en-US" altLang="zh-CN" dirty="0"/>
              <a:t>PS: </a:t>
            </a:r>
            <a:r>
              <a:rPr lang="zh-CN" altLang="en-US" dirty="0"/>
              <a:t>结构体总是通过被复制的方式在代码中传递</a:t>
            </a:r>
            <a:r>
              <a:rPr lang="en-US" altLang="zh-CN" dirty="0"/>
              <a:t>,</a:t>
            </a:r>
            <a:r>
              <a:rPr lang="zh-CN" altLang="en-US" dirty="0"/>
              <a:t>因此请不要使用引用计数</a:t>
            </a:r>
            <a:r>
              <a:rPr lang="en-US" altLang="zh-CN" dirty="0" smtClean="0"/>
              <a:t>.</a:t>
            </a:r>
            <a:endParaRPr lang="en-US" altLang="zh-CN" dirty="0"/>
          </a:p>
        </p:txBody>
      </p:sp>
    </p:spTree>
    <p:extLst>
      <p:ext uri="{BB962C8B-B14F-4D97-AF65-F5344CB8AC3E}">
        <p14:creationId xmlns:p14="http://schemas.microsoft.com/office/powerpoint/2010/main" val="103276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35667"/>
            <a:ext cx="10364451" cy="856526"/>
          </a:xfrm>
        </p:spPr>
        <p:txBody>
          <a:bodyPr>
            <a:normAutofit/>
          </a:bodyPr>
          <a:lstStyle/>
          <a:p>
            <a:r>
              <a:rPr kumimoji="1" lang="zh-CN" altLang="en-US" smtClean="0"/>
              <a:t>定义类</a:t>
            </a:r>
            <a:endParaRPr kumimoji="1" lang="zh-CN" altLang="en-US"/>
          </a:p>
        </p:txBody>
      </p:sp>
      <p:sp>
        <p:nvSpPr>
          <p:cNvPr id="3" name="内容占位符 2"/>
          <p:cNvSpPr>
            <a:spLocks noGrp="1"/>
          </p:cNvSpPr>
          <p:nvPr>
            <p:ph sz="quarter" idx="13"/>
          </p:nvPr>
        </p:nvSpPr>
        <p:spPr>
          <a:xfrm>
            <a:off x="913774" y="1192194"/>
            <a:ext cx="10363826" cy="5058136"/>
          </a:xfrm>
        </p:spPr>
        <p:txBody>
          <a:bodyPr>
            <a:normAutofit/>
          </a:bodyPr>
          <a:lstStyle/>
          <a:p>
            <a:r>
              <a:rPr lang="zh-CN" altLang="en-US" b="1" dirty="0"/>
              <a:t>语法</a:t>
            </a:r>
          </a:p>
          <a:p>
            <a:r>
              <a:rPr lang="en-US" altLang="zh-CN" dirty="0" smtClean="0"/>
              <a:t>class </a:t>
            </a:r>
            <a:r>
              <a:rPr lang="en-US" altLang="zh-CN" dirty="0" err="1"/>
              <a:t>classname</a:t>
            </a:r>
            <a:r>
              <a:rPr lang="en-US" altLang="zh-CN" dirty="0"/>
              <a:t> </a:t>
            </a:r>
            <a:endParaRPr lang="en-US" altLang="zh-CN" dirty="0" smtClean="0"/>
          </a:p>
          <a:p>
            <a:r>
              <a:rPr lang="en-US" altLang="zh-CN" dirty="0" smtClean="0"/>
              <a:t>{ </a:t>
            </a:r>
            <a:r>
              <a:rPr lang="en-US" altLang="zh-CN" dirty="0"/>
              <a:t>Definition 1 Definition 2 --- Definition N } </a:t>
            </a:r>
            <a:endParaRPr lang="en-US" altLang="zh-CN" b="1" dirty="0"/>
          </a:p>
          <a:p>
            <a:r>
              <a:rPr lang="zh-CN" altLang="en-US" b="1" dirty="0" smtClean="0"/>
              <a:t>定义</a:t>
            </a:r>
            <a:r>
              <a:rPr lang="zh-CN" altLang="en-US" b="1" dirty="0"/>
              <a:t>类</a:t>
            </a:r>
          </a:p>
          <a:p>
            <a:r>
              <a:rPr lang="en-US" altLang="zh-CN" dirty="0"/>
              <a:t>class </a:t>
            </a:r>
            <a:r>
              <a:rPr lang="en-US" altLang="zh-CN" dirty="0" smtClean="0"/>
              <a:t>student</a:t>
            </a:r>
          </a:p>
          <a:p>
            <a:r>
              <a:rPr lang="en-US" altLang="zh-CN" dirty="0" smtClean="0"/>
              <a:t>{ </a:t>
            </a:r>
            <a:r>
              <a:rPr lang="en-US" altLang="zh-CN" dirty="0" err="1"/>
              <a:t>var</a:t>
            </a:r>
            <a:r>
              <a:rPr lang="en-US" altLang="zh-CN" dirty="0"/>
              <a:t> </a:t>
            </a:r>
            <a:r>
              <a:rPr lang="en-US" altLang="zh-CN" dirty="0" err="1"/>
              <a:t>studname</a:t>
            </a:r>
            <a:r>
              <a:rPr lang="en-US" altLang="zh-CN" dirty="0"/>
              <a:t>: String </a:t>
            </a:r>
            <a:endParaRPr lang="en-US" altLang="zh-CN" dirty="0" smtClean="0"/>
          </a:p>
          <a:p>
            <a:r>
              <a:rPr lang="en-US" altLang="zh-CN" dirty="0" err="1" smtClean="0"/>
              <a:t>var</a:t>
            </a:r>
            <a:r>
              <a:rPr lang="en-US" altLang="zh-CN" dirty="0" smtClean="0"/>
              <a:t> </a:t>
            </a:r>
            <a:r>
              <a:rPr lang="en-US" altLang="zh-CN" dirty="0"/>
              <a:t>mark: </a:t>
            </a:r>
            <a:r>
              <a:rPr lang="en-US" altLang="zh-CN" dirty="0" err="1"/>
              <a:t>Int</a:t>
            </a:r>
            <a:r>
              <a:rPr lang="en-US" altLang="zh-CN" dirty="0"/>
              <a:t> </a:t>
            </a:r>
            <a:endParaRPr lang="en-US" altLang="zh-CN" dirty="0" smtClean="0"/>
          </a:p>
          <a:p>
            <a:r>
              <a:rPr lang="en-US" altLang="zh-CN" dirty="0" err="1" smtClean="0"/>
              <a:t>var</a:t>
            </a:r>
            <a:r>
              <a:rPr lang="en-US" altLang="zh-CN" dirty="0" smtClean="0"/>
              <a:t> </a:t>
            </a:r>
            <a:r>
              <a:rPr lang="en-US" altLang="zh-CN" dirty="0"/>
              <a:t>mark2: </a:t>
            </a:r>
            <a:r>
              <a:rPr lang="en-US" altLang="zh-CN" dirty="0" err="1"/>
              <a:t>Int</a:t>
            </a:r>
            <a:r>
              <a:rPr lang="en-US" altLang="zh-CN" dirty="0"/>
              <a:t> } </a:t>
            </a:r>
            <a:endParaRPr lang="en-US" altLang="zh-CN" dirty="0" smtClean="0"/>
          </a:p>
          <a:p>
            <a:r>
              <a:rPr lang="zh-CN" altLang="en-US" dirty="0" smtClean="0"/>
              <a:t>创建</a:t>
            </a:r>
            <a:r>
              <a:rPr lang="zh-CN" altLang="en-US" dirty="0"/>
              <a:t>一个实例的语法：</a:t>
            </a:r>
          </a:p>
          <a:p>
            <a:r>
              <a:rPr lang="en-US" altLang="zh-CN" dirty="0"/>
              <a:t>let </a:t>
            </a:r>
            <a:r>
              <a:rPr lang="en-US" altLang="zh-CN" dirty="0" err="1"/>
              <a:t>studrecord</a:t>
            </a:r>
            <a:r>
              <a:rPr lang="en-US" altLang="zh-CN" dirty="0"/>
              <a:t> = student</a:t>
            </a:r>
            <a:r>
              <a:rPr lang="en-US" altLang="zh-CN" dirty="0" smtClean="0"/>
              <a:t>()</a:t>
            </a:r>
            <a:r>
              <a:rPr lang="zh-CN" altLang="en-US" dirty="0" smtClean="0"/>
              <a:t>    </a:t>
            </a:r>
            <a:r>
              <a:rPr lang="en-US" altLang="zh-CN" dirty="0" smtClean="0"/>
              <a:t>//</a:t>
            </a:r>
            <a:r>
              <a:rPr lang="zh-CN" altLang="en-US" dirty="0" smtClean="0"/>
              <a:t>（）调用</a:t>
            </a:r>
            <a:r>
              <a:rPr lang="en-US" altLang="zh-CN" dirty="0" err="1" smtClean="0"/>
              <a:t>init</a:t>
            </a:r>
            <a:r>
              <a:rPr lang="zh-CN" altLang="en-US" dirty="0" smtClean="0"/>
              <a:t>函数，默认的</a:t>
            </a:r>
            <a:r>
              <a:rPr lang="en-US" altLang="zh-CN" dirty="0" err="1" smtClean="0"/>
              <a:t>init</a:t>
            </a:r>
            <a:r>
              <a:rPr lang="zh-CN" altLang="en-US" dirty="0" smtClean="0"/>
              <a:t>方法</a:t>
            </a:r>
            <a:endParaRPr kumimoji="1" lang="zh-CN" altLang="en-US" dirty="0"/>
          </a:p>
        </p:txBody>
      </p:sp>
    </p:spTree>
    <p:extLst>
      <p:ext uri="{BB962C8B-B14F-4D97-AF65-F5344CB8AC3E}">
        <p14:creationId xmlns:p14="http://schemas.microsoft.com/office/powerpoint/2010/main" val="10702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1071387"/>
          </a:xfrm>
        </p:spPr>
        <p:txBody>
          <a:bodyPr/>
          <a:lstStyle/>
          <a:p>
            <a:r>
              <a:rPr kumimoji="1" lang="en-US" altLang="zh-CN" dirty="0" smtClean="0"/>
              <a:t>Swift</a:t>
            </a:r>
            <a:r>
              <a:rPr kumimoji="1" lang="zh-CN" altLang="en-US" dirty="0" smtClean="0"/>
              <a:t>枚举</a:t>
            </a:r>
            <a:endParaRPr kumimoji="1" lang="zh-CN" altLang="en-US" dirty="0"/>
          </a:p>
        </p:txBody>
      </p:sp>
      <p:sp>
        <p:nvSpPr>
          <p:cNvPr id="3" name="内容占位符 2"/>
          <p:cNvSpPr>
            <a:spLocks noGrp="1"/>
          </p:cNvSpPr>
          <p:nvPr>
            <p:ph sz="quarter" idx="13"/>
          </p:nvPr>
        </p:nvSpPr>
        <p:spPr>
          <a:xfrm>
            <a:off x="913774" y="1689904"/>
            <a:ext cx="10363826" cy="4101295"/>
          </a:xfrm>
        </p:spPr>
        <p:txBody>
          <a:bodyPr>
            <a:normAutofit/>
          </a:bodyPr>
          <a:lstStyle/>
          <a:p>
            <a:r>
              <a:rPr lang="zh-CN" altLang="en-US" dirty="0"/>
              <a:t>枚举是由用户定义的数据类型的一组相关值。关键字 </a:t>
            </a:r>
            <a:r>
              <a:rPr lang="en-US" altLang="zh-CN" dirty="0" err="1"/>
              <a:t>enum</a:t>
            </a:r>
            <a:r>
              <a:rPr lang="en-US" altLang="zh-CN" dirty="0"/>
              <a:t> </a:t>
            </a:r>
            <a:r>
              <a:rPr lang="zh-CN" altLang="en-US" dirty="0"/>
              <a:t>用来定义枚举数据类型。</a:t>
            </a:r>
          </a:p>
          <a:p>
            <a:r>
              <a:rPr lang="zh-CN" altLang="en-US" b="1" dirty="0"/>
              <a:t>枚举</a:t>
            </a:r>
            <a:r>
              <a:rPr lang="zh-CN" altLang="en-US" b="1" dirty="0" smtClean="0"/>
              <a:t>功能：</a:t>
            </a:r>
            <a:endParaRPr lang="zh-CN" altLang="en-US" b="1" dirty="0"/>
          </a:p>
          <a:p>
            <a:r>
              <a:rPr lang="zh-CN" altLang="en-US" dirty="0"/>
              <a:t>枚举在 </a:t>
            </a:r>
            <a:r>
              <a:rPr lang="en-US" altLang="zh-CN" dirty="0"/>
              <a:t>swift </a:t>
            </a:r>
            <a:r>
              <a:rPr lang="zh-CN" altLang="en-US" dirty="0"/>
              <a:t>也类似于 </a:t>
            </a:r>
            <a:r>
              <a:rPr lang="en-US" altLang="zh-CN" dirty="0"/>
              <a:t>C </a:t>
            </a:r>
            <a:r>
              <a:rPr lang="zh-CN" altLang="en-US" dirty="0"/>
              <a:t>和 </a:t>
            </a:r>
            <a:r>
              <a:rPr lang="en-US" altLang="zh-CN" dirty="0"/>
              <a:t>Objective C </a:t>
            </a:r>
            <a:r>
              <a:rPr lang="zh-CN" altLang="en-US" dirty="0"/>
              <a:t>中结构类型</a:t>
            </a:r>
          </a:p>
          <a:p>
            <a:r>
              <a:rPr lang="zh-CN" altLang="en-US" dirty="0"/>
              <a:t>它是在一个类中声明，其值是通过该类的实例来访问</a:t>
            </a:r>
          </a:p>
          <a:p>
            <a:r>
              <a:rPr lang="zh-CN" altLang="en-US" dirty="0"/>
              <a:t>初始成员值是用枚举初始化定义的</a:t>
            </a:r>
          </a:p>
          <a:p>
            <a:r>
              <a:rPr lang="zh-CN" altLang="en-US" dirty="0"/>
              <a:t>其功能也扩展确保标准的协议</a:t>
            </a:r>
            <a:r>
              <a:rPr lang="zh-CN" altLang="en-US" dirty="0" smtClean="0"/>
              <a:t>功能</a:t>
            </a:r>
            <a:endParaRPr lang="zh-CN" altLang="en-US" dirty="0"/>
          </a:p>
        </p:txBody>
      </p:sp>
    </p:spTree>
    <p:extLst>
      <p:ext uri="{BB962C8B-B14F-4D97-AF65-F5344CB8AC3E}">
        <p14:creationId xmlns:p14="http://schemas.microsoft.com/office/powerpoint/2010/main" val="197066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51468"/>
          </a:xfrm>
        </p:spPr>
        <p:txBody>
          <a:bodyPr/>
          <a:lstStyle/>
          <a:p>
            <a:r>
              <a:rPr kumimoji="1" lang="zh-CN" altLang="en-US" smtClean="0"/>
              <a:t>类示例</a:t>
            </a:r>
            <a:endParaRPr kumimoji="1" lang="zh-CN" altLang="en-US"/>
          </a:p>
        </p:txBody>
      </p:sp>
      <p:sp>
        <p:nvSpPr>
          <p:cNvPr id="3" name="内容占位符 2"/>
          <p:cNvSpPr>
            <a:spLocks noGrp="1"/>
          </p:cNvSpPr>
          <p:nvPr>
            <p:ph sz="quarter" idx="13"/>
          </p:nvPr>
        </p:nvSpPr>
        <p:spPr>
          <a:xfrm>
            <a:off x="913774" y="1469986"/>
            <a:ext cx="10363826" cy="4803492"/>
          </a:xfrm>
        </p:spPr>
        <p:txBody>
          <a:bodyPr/>
          <a:lstStyle/>
          <a:p>
            <a:pPr marL="0" indent="0">
              <a:buNone/>
            </a:pPr>
            <a:r>
              <a:rPr lang="en-US" altLang="zh-CN" dirty="0"/>
              <a:t>class </a:t>
            </a:r>
            <a:r>
              <a:rPr lang="en-US" altLang="zh-CN" dirty="0" err="1"/>
              <a:t>MarksStruct</a:t>
            </a:r>
            <a:r>
              <a:rPr lang="en-US" altLang="zh-CN" dirty="0"/>
              <a:t> </a:t>
            </a:r>
            <a:endParaRPr lang="en-US" altLang="zh-CN" dirty="0" smtClean="0"/>
          </a:p>
          <a:p>
            <a:pPr marL="0" indent="0">
              <a:buNone/>
            </a:pPr>
            <a:r>
              <a:rPr lang="en-US" altLang="zh-CN" dirty="0" smtClean="0"/>
              <a:t>	{ </a:t>
            </a:r>
          </a:p>
          <a:p>
            <a:pPr marL="457200" lvl="1" indent="0">
              <a:buNone/>
            </a:pPr>
            <a:r>
              <a:rPr lang="en-US" altLang="zh-CN" dirty="0" smtClean="0"/>
              <a:t>		</a:t>
            </a:r>
            <a:r>
              <a:rPr lang="en-US" altLang="zh-CN" dirty="0" err="1" smtClean="0"/>
              <a:t>var</a:t>
            </a:r>
            <a:r>
              <a:rPr lang="en-US" altLang="zh-CN" dirty="0" smtClean="0"/>
              <a:t> </a:t>
            </a:r>
            <a:r>
              <a:rPr lang="en-US" altLang="zh-CN" dirty="0"/>
              <a:t>mark: </a:t>
            </a:r>
            <a:r>
              <a:rPr lang="en-US" altLang="zh-CN" dirty="0" err="1"/>
              <a:t>Int</a:t>
            </a:r>
            <a:r>
              <a:rPr lang="en-US" altLang="zh-CN" dirty="0"/>
              <a:t> </a:t>
            </a:r>
            <a:endParaRPr lang="en-US" altLang="zh-CN" dirty="0" smtClean="0"/>
          </a:p>
          <a:p>
            <a:pPr marL="457200" lvl="1" indent="0">
              <a:buNone/>
            </a:pPr>
            <a:r>
              <a:rPr lang="en-US" altLang="zh-CN" dirty="0" smtClean="0"/>
              <a:t>		</a:t>
            </a:r>
            <a:r>
              <a:rPr lang="en-US" altLang="zh-CN" dirty="0" err="1" smtClean="0"/>
              <a:t>init</a:t>
            </a:r>
            <a:r>
              <a:rPr lang="en-US" altLang="zh-CN" dirty="0" smtClean="0"/>
              <a:t>(mark</a:t>
            </a:r>
            <a:r>
              <a:rPr lang="en-US" altLang="zh-CN" dirty="0"/>
              <a:t>: </a:t>
            </a:r>
            <a:r>
              <a:rPr lang="en-US" altLang="zh-CN" dirty="0" err="1"/>
              <a:t>Int</a:t>
            </a:r>
            <a:r>
              <a:rPr lang="en-US" altLang="zh-CN" dirty="0"/>
              <a:t>) { </a:t>
            </a:r>
            <a:r>
              <a:rPr lang="en-US" altLang="zh-CN" dirty="0" err="1"/>
              <a:t>self.mark</a:t>
            </a:r>
            <a:r>
              <a:rPr lang="en-US" altLang="zh-CN" dirty="0"/>
              <a:t> = mark } </a:t>
            </a:r>
            <a:r>
              <a:rPr lang="en-US" altLang="zh-CN" dirty="0" smtClean="0"/>
              <a:t>//</a:t>
            </a:r>
            <a:r>
              <a:rPr lang="zh-CN" altLang="en-US" dirty="0" smtClean="0"/>
              <a:t>被隐藏</a:t>
            </a:r>
            <a:endParaRPr lang="en-US" altLang="zh-CN" dirty="0" smtClean="0"/>
          </a:p>
          <a:p>
            <a:pPr marL="457200" lvl="1" indent="0">
              <a:buNone/>
            </a:pPr>
            <a:r>
              <a:rPr lang="en-US" altLang="zh-CN" dirty="0" smtClean="0"/>
              <a:t>	} </a:t>
            </a:r>
          </a:p>
          <a:p>
            <a:pPr marL="457200" lvl="1" indent="0">
              <a:buNone/>
            </a:pPr>
            <a:endParaRPr lang="en-US" altLang="zh-CN" dirty="0" smtClean="0"/>
          </a:p>
          <a:p>
            <a:pPr marL="457200" lvl="1" indent="0">
              <a:buNone/>
            </a:pPr>
            <a:r>
              <a:rPr lang="en-US" altLang="zh-CN" dirty="0" smtClean="0"/>
              <a:t>class </a:t>
            </a:r>
            <a:r>
              <a:rPr lang="en-US" altLang="zh-CN" dirty="0" err="1"/>
              <a:t>studentMarks</a:t>
            </a:r>
            <a:r>
              <a:rPr lang="en-US" altLang="zh-CN" dirty="0"/>
              <a:t> </a:t>
            </a:r>
            <a:endParaRPr lang="en-US" altLang="zh-CN" dirty="0" smtClean="0"/>
          </a:p>
          <a:p>
            <a:pPr marL="457200" lvl="1" indent="0">
              <a:buNone/>
            </a:pPr>
            <a:r>
              <a:rPr lang="en-US" altLang="zh-CN" dirty="0" smtClean="0"/>
              <a:t>{ </a:t>
            </a:r>
            <a:r>
              <a:rPr lang="en-US" altLang="zh-CN" dirty="0" err="1"/>
              <a:t>var</a:t>
            </a:r>
            <a:r>
              <a:rPr lang="en-US" altLang="zh-CN" dirty="0"/>
              <a:t> mark = 300 } </a:t>
            </a:r>
            <a:endParaRPr lang="en-US" altLang="zh-CN" dirty="0" smtClean="0"/>
          </a:p>
          <a:p>
            <a:pPr marL="457200" lvl="1" indent="0">
              <a:buNone/>
            </a:pPr>
            <a:endParaRPr lang="en-US" altLang="zh-CN" dirty="0" smtClean="0"/>
          </a:p>
          <a:p>
            <a:pPr marL="457200" lvl="1" indent="0">
              <a:buNone/>
            </a:pPr>
            <a:r>
              <a:rPr lang="en-US" altLang="zh-CN" dirty="0" smtClean="0"/>
              <a:t>let </a:t>
            </a:r>
            <a:r>
              <a:rPr lang="en-US" altLang="zh-CN" dirty="0"/>
              <a:t>marks = </a:t>
            </a:r>
            <a:r>
              <a:rPr lang="en-US" altLang="zh-CN" dirty="0" err="1"/>
              <a:t>studentMarks</a:t>
            </a:r>
            <a:r>
              <a:rPr lang="en-US" altLang="zh-CN" dirty="0"/>
              <a:t>() </a:t>
            </a:r>
            <a:endParaRPr lang="en-US" altLang="zh-CN" dirty="0" smtClean="0"/>
          </a:p>
          <a:p>
            <a:pPr marL="457200" lvl="1" indent="0">
              <a:buNone/>
            </a:pPr>
            <a:r>
              <a:rPr lang="en-US" altLang="zh-CN" dirty="0" smtClean="0"/>
              <a:t>print("</a:t>
            </a:r>
            <a:r>
              <a:rPr lang="en-US" altLang="zh-CN" dirty="0"/>
              <a:t>Mark is \(</a:t>
            </a:r>
            <a:r>
              <a:rPr lang="en-US" altLang="zh-CN" dirty="0" err="1"/>
              <a:t>marks.mark</a:t>
            </a:r>
            <a:r>
              <a:rPr lang="en-US" altLang="zh-CN" dirty="0"/>
              <a:t>)")</a:t>
            </a:r>
            <a:endParaRPr kumimoji="1" lang="zh-CN" altLang="en-US" dirty="0"/>
          </a:p>
        </p:txBody>
      </p:sp>
    </p:spTree>
    <p:extLst>
      <p:ext uri="{BB962C8B-B14F-4D97-AF65-F5344CB8AC3E}">
        <p14:creationId xmlns:p14="http://schemas.microsoft.com/office/powerpoint/2010/main" val="197852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54644"/>
            <a:ext cx="10364451" cy="671332"/>
          </a:xfrm>
        </p:spPr>
        <p:txBody>
          <a:bodyPr/>
          <a:lstStyle/>
          <a:p>
            <a:r>
              <a:rPr kumimoji="1" lang="zh-CN" altLang="en-US" dirty="0" smtClean="0"/>
              <a:t>访问类属性</a:t>
            </a:r>
            <a:r>
              <a:rPr kumimoji="1" lang="zh-CN" altLang="en-US" smtClean="0"/>
              <a:t>作为引用类型</a:t>
            </a:r>
            <a:endParaRPr kumimoji="1" lang="zh-CN" altLang="en-US"/>
          </a:p>
        </p:txBody>
      </p:sp>
      <p:sp>
        <p:nvSpPr>
          <p:cNvPr id="3" name="内容占位符 2"/>
          <p:cNvSpPr>
            <a:spLocks noGrp="1"/>
          </p:cNvSpPr>
          <p:nvPr>
            <p:ph sz="quarter" idx="13"/>
          </p:nvPr>
        </p:nvSpPr>
        <p:spPr>
          <a:xfrm>
            <a:off x="913774" y="925976"/>
            <a:ext cx="10363826" cy="5648444"/>
          </a:xfrm>
        </p:spPr>
        <p:txBody>
          <a:bodyPr>
            <a:normAutofit fontScale="92500" lnSpcReduction="20000"/>
          </a:bodyPr>
          <a:lstStyle/>
          <a:p>
            <a:r>
              <a:rPr lang="zh-CN" altLang="mr-IN" dirty="0"/>
              <a:t>类属性可使用 </a:t>
            </a:r>
            <a:r>
              <a:rPr lang="mr-IN" altLang="zh-CN" dirty="0"/>
              <a:t>'.' </a:t>
            </a:r>
            <a:r>
              <a:rPr lang="zh-CN" altLang="mr-IN" dirty="0"/>
              <a:t>语法来访问。属性名称由 </a:t>
            </a:r>
            <a:r>
              <a:rPr lang="mr-IN" altLang="zh-CN" dirty="0"/>
              <a:t>"." </a:t>
            </a:r>
            <a:r>
              <a:rPr lang="zh-CN" altLang="mr-IN" dirty="0"/>
              <a:t>分离在实例名后。</a:t>
            </a:r>
          </a:p>
          <a:p>
            <a:r>
              <a:rPr lang="mr-IN" altLang="zh-CN" dirty="0" err="1"/>
              <a:t>class</a:t>
            </a:r>
            <a:r>
              <a:rPr lang="mr-IN" altLang="zh-CN" dirty="0"/>
              <a:t> </a:t>
            </a:r>
            <a:r>
              <a:rPr lang="mr-IN" altLang="zh-CN" dirty="0" err="1"/>
              <a:t>MarksStruct</a:t>
            </a:r>
            <a:r>
              <a:rPr lang="mr-IN" altLang="zh-CN" dirty="0"/>
              <a:t> </a:t>
            </a:r>
            <a:endParaRPr lang="en-US" altLang="zh-CN" dirty="0" smtClean="0"/>
          </a:p>
          <a:p>
            <a:r>
              <a:rPr lang="mr-IN" altLang="zh-CN" dirty="0" smtClean="0"/>
              <a:t>{ </a:t>
            </a:r>
            <a:r>
              <a:rPr lang="mr-IN" altLang="zh-CN" dirty="0" err="1"/>
              <a:t>var</a:t>
            </a:r>
            <a:r>
              <a:rPr lang="mr-IN" altLang="zh-CN" dirty="0"/>
              <a:t> </a:t>
            </a:r>
            <a:r>
              <a:rPr lang="mr-IN" altLang="zh-CN" dirty="0" err="1"/>
              <a:t>mark</a:t>
            </a:r>
            <a:r>
              <a:rPr lang="mr-IN" altLang="zh-CN" dirty="0"/>
              <a:t>: </a:t>
            </a:r>
            <a:r>
              <a:rPr lang="mr-IN" altLang="zh-CN" dirty="0" err="1"/>
              <a:t>Int</a:t>
            </a:r>
            <a:r>
              <a:rPr lang="mr-IN" altLang="zh-CN" dirty="0"/>
              <a:t> </a:t>
            </a:r>
            <a:endParaRPr lang="en-US" altLang="zh-CN" dirty="0" smtClean="0"/>
          </a:p>
          <a:p>
            <a:r>
              <a:rPr lang="mr-IN" altLang="zh-CN" dirty="0" err="1" smtClean="0"/>
              <a:t>init</a:t>
            </a:r>
            <a:r>
              <a:rPr lang="mr-IN" altLang="zh-CN" dirty="0" smtClean="0"/>
              <a:t>(</a:t>
            </a:r>
            <a:r>
              <a:rPr lang="mr-IN" altLang="zh-CN" dirty="0" err="1" smtClean="0"/>
              <a:t>mark</a:t>
            </a:r>
            <a:r>
              <a:rPr lang="mr-IN" altLang="zh-CN" dirty="0"/>
              <a:t>: </a:t>
            </a:r>
            <a:r>
              <a:rPr lang="mr-IN" altLang="zh-CN" dirty="0" err="1"/>
              <a:t>Int</a:t>
            </a:r>
            <a:r>
              <a:rPr lang="mr-IN" altLang="zh-CN" dirty="0"/>
              <a:t>) { </a:t>
            </a:r>
            <a:r>
              <a:rPr lang="mr-IN" altLang="zh-CN" dirty="0" err="1"/>
              <a:t>self.mark</a:t>
            </a:r>
            <a:r>
              <a:rPr lang="mr-IN" altLang="zh-CN" dirty="0"/>
              <a:t> = </a:t>
            </a:r>
            <a:r>
              <a:rPr lang="mr-IN" altLang="zh-CN" dirty="0" err="1"/>
              <a:t>mark</a:t>
            </a:r>
            <a:r>
              <a:rPr lang="mr-IN" altLang="zh-CN" dirty="0"/>
              <a:t> } </a:t>
            </a:r>
            <a:endParaRPr lang="en-US" altLang="zh-CN" dirty="0" smtClean="0"/>
          </a:p>
          <a:p>
            <a:r>
              <a:rPr lang="mr-IN" altLang="zh-CN" dirty="0" smtClean="0"/>
              <a:t>} </a:t>
            </a:r>
            <a:endParaRPr lang="en-US" altLang="zh-CN" dirty="0" smtClean="0"/>
          </a:p>
          <a:p>
            <a:r>
              <a:rPr lang="mr-IN" altLang="zh-CN" dirty="0" err="1" smtClean="0"/>
              <a:t>class</a:t>
            </a:r>
            <a:r>
              <a:rPr lang="mr-IN" altLang="zh-CN" dirty="0" smtClean="0"/>
              <a:t> </a:t>
            </a:r>
            <a:r>
              <a:rPr lang="mr-IN" altLang="zh-CN" dirty="0" err="1"/>
              <a:t>studentMarks</a:t>
            </a:r>
            <a:r>
              <a:rPr lang="mr-IN" altLang="zh-CN" dirty="0"/>
              <a:t> </a:t>
            </a:r>
            <a:endParaRPr lang="en-US" altLang="zh-CN" dirty="0" smtClean="0"/>
          </a:p>
          <a:p>
            <a:r>
              <a:rPr lang="mr-IN" altLang="zh-CN" dirty="0" smtClean="0"/>
              <a:t>{ </a:t>
            </a:r>
            <a:r>
              <a:rPr lang="mr-IN" altLang="zh-CN" dirty="0" err="1"/>
              <a:t>var</a:t>
            </a:r>
            <a:r>
              <a:rPr lang="mr-IN" altLang="zh-CN" dirty="0"/>
              <a:t> mark1 = 300 </a:t>
            </a:r>
            <a:endParaRPr lang="en-US" altLang="zh-CN" dirty="0" smtClean="0"/>
          </a:p>
          <a:p>
            <a:r>
              <a:rPr lang="mr-IN" altLang="zh-CN" dirty="0" err="1" smtClean="0"/>
              <a:t>var</a:t>
            </a:r>
            <a:r>
              <a:rPr lang="mr-IN" altLang="zh-CN" dirty="0" smtClean="0"/>
              <a:t> </a:t>
            </a:r>
            <a:r>
              <a:rPr lang="mr-IN" altLang="zh-CN" dirty="0"/>
              <a:t>mark2 = 400 </a:t>
            </a:r>
            <a:endParaRPr lang="en-US" altLang="zh-CN" dirty="0" smtClean="0"/>
          </a:p>
          <a:p>
            <a:r>
              <a:rPr lang="mr-IN" altLang="zh-CN" dirty="0" err="1" smtClean="0"/>
              <a:t>var</a:t>
            </a:r>
            <a:r>
              <a:rPr lang="mr-IN" altLang="zh-CN" dirty="0" smtClean="0"/>
              <a:t> </a:t>
            </a:r>
            <a:r>
              <a:rPr lang="mr-IN" altLang="zh-CN" dirty="0"/>
              <a:t>mark3 = 900 } </a:t>
            </a:r>
            <a:endParaRPr lang="en-US" altLang="zh-CN" dirty="0" smtClean="0"/>
          </a:p>
          <a:p>
            <a:r>
              <a:rPr lang="mr-IN" altLang="zh-CN" dirty="0" err="1" smtClean="0"/>
              <a:t>let</a:t>
            </a:r>
            <a:r>
              <a:rPr lang="mr-IN" altLang="zh-CN" dirty="0" smtClean="0"/>
              <a:t> </a:t>
            </a:r>
            <a:r>
              <a:rPr lang="mr-IN" altLang="zh-CN" dirty="0" err="1"/>
              <a:t>marks</a:t>
            </a:r>
            <a:r>
              <a:rPr lang="mr-IN" altLang="zh-CN" dirty="0"/>
              <a:t> = </a:t>
            </a:r>
            <a:r>
              <a:rPr lang="mr-IN" altLang="zh-CN" dirty="0" err="1"/>
              <a:t>studentMarks</a:t>
            </a:r>
            <a:r>
              <a:rPr lang="mr-IN" altLang="zh-CN" dirty="0"/>
              <a:t>() </a:t>
            </a:r>
            <a:endParaRPr lang="en-US" altLang="zh-CN" dirty="0" smtClean="0"/>
          </a:p>
          <a:p>
            <a:r>
              <a:rPr lang="mr-IN" altLang="zh-CN" dirty="0" err="1" smtClean="0"/>
              <a:t>print</a:t>
            </a:r>
            <a:r>
              <a:rPr lang="mr-IN" altLang="zh-CN" dirty="0" smtClean="0"/>
              <a:t>("</a:t>
            </a:r>
            <a:r>
              <a:rPr lang="mr-IN" altLang="zh-CN" dirty="0"/>
              <a:t>Mark1 </a:t>
            </a:r>
            <a:r>
              <a:rPr lang="mr-IN" altLang="zh-CN" dirty="0" err="1"/>
              <a:t>is</a:t>
            </a:r>
            <a:r>
              <a:rPr lang="mr-IN" altLang="zh-CN" dirty="0"/>
              <a:t> \(marks.mark1)") </a:t>
            </a:r>
            <a:endParaRPr lang="en-US" altLang="zh-CN" dirty="0" smtClean="0"/>
          </a:p>
          <a:p>
            <a:r>
              <a:rPr lang="mr-IN" altLang="zh-CN" dirty="0" err="1" smtClean="0"/>
              <a:t>print</a:t>
            </a:r>
            <a:r>
              <a:rPr lang="mr-IN" altLang="zh-CN" dirty="0" smtClean="0"/>
              <a:t>("</a:t>
            </a:r>
            <a:r>
              <a:rPr lang="mr-IN" altLang="zh-CN" dirty="0"/>
              <a:t>Mark2 </a:t>
            </a:r>
            <a:r>
              <a:rPr lang="mr-IN" altLang="zh-CN" dirty="0" err="1"/>
              <a:t>is</a:t>
            </a:r>
            <a:r>
              <a:rPr lang="mr-IN" altLang="zh-CN" dirty="0"/>
              <a:t> \(marks.mark2)") </a:t>
            </a:r>
            <a:endParaRPr lang="en-US" altLang="zh-CN" dirty="0" smtClean="0"/>
          </a:p>
          <a:p>
            <a:r>
              <a:rPr lang="mr-IN" altLang="zh-CN" dirty="0" err="1" smtClean="0"/>
              <a:t>print</a:t>
            </a:r>
            <a:r>
              <a:rPr lang="mr-IN" altLang="zh-CN" dirty="0" smtClean="0"/>
              <a:t>("</a:t>
            </a:r>
            <a:r>
              <a:rPr lang="mr-IN" altLang="zh-CN" dirty="0"/>
              <a:t>Mark3 </a:t>
            </a:r>
            <a:r>
              <a:rPr lang="mr-IN" altLang="zh-CN" dirty="0" err="1"/>
              <a:t>is</a:t>
            </a:r>
            <a:r>
              <a:rPr lang="mr-IN" altLang="zh-CN" dirty="0"/>
              <a:t> \(marks.mark3)")</a:t>
            </a:r>
            <a:endParaRPr kumimoji="1" lang="zh-CN" altLang="en-US" dirty="0"/>
          </a:p>
        </p:txBody>
      </p:sp>
    </p:spTree>
    <p:extLst>
      <p:ext uri="{BB962C8B-B14F-4D97-AF65-F5344CB8AC3E}">
        <p14:creationId xmlns:p14="http://schemas.microsoft.com/office/powerpoint/2010/main" val="20491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77848"/>
          </a:xfrm>
        </p:spPr>
        <p:txBody>
          <a:bodyPr/>
          <a:lstStyle/>
          <a:p>
            <a:r>
              <a:rPr kumimoji="1" lang="zh-CN" altLang="en-US" dirty="0" smtClean="0"/>
              <a:t>类标识符</a:t>
            </a:r>
            <a:endParaRPr kumimoji="1" lang="zh-CN" altLang="en-US" dirty="0"/>
          </a:p>
        </p:txBody>
      </p:sp>
      <p:sp>
        <p:nvSpPr>
          <p:cNvPr id="3" name="内容占位符 2"/>
          <p:cNvSpPr>
            <a:spLocks noGrp="1"/>
          </p:cNvSpPr>
          <p:nvPr>
            <p:ph sz="quarter" idx="13"/>
          </p:nvPr>
        </p:nvSpPr>
        <p:spPr>
          <a:xfrm>
            <a:off x="913774" y="1388962"/>
            <a:ext cx="10363826" cy="4402237"/>
          </a:xfrm>
        </p:spPr>
        <p:txBody>
          <a:bodyPr/>
          <a:lstStyle/>
          <a:p>
            <a:r>
              <a:rPr lang="zh-CN" altLang="en-US" dirty="0"/>
              <a:t>在 </a:t>
            </a:r>
            <a:r>
              <a:rPr lang="en-US" altLang="zh-CN" dirty="0"/>
              <a:t>Swift </a:t>
            </a:r>
            <a:r>
              <a:rPr lang="zh-CN" altLang="en-US" dirty="0"/>
              <a:t>引用多个常量和变量指向的单个实例</a:t>
            </a:r>
            <a:r>
              <a:rPr lang="zh-CN" altLang="en-US" dirty="0" smtClean="0"/>
              <a:t>。 </a:t>
            </a:r>
            <a:r>
              <a:rPr lang="zh-CN" altLang="en-US" dirty="0"/>
              <a:t>类实例总是通过引用传递。在类</a:t>
            </a:r>
            <a:r>
              <a:rPr lang="en-US" altLang="zh-CN" dirty="0" err="1"/>
              <a:t>NSString</a:t>
            </a:r>
            <a:r>
              <a:rPr lang="zh-CN" altLang="en-US" dirty="0"/>
              <a:t>，</a:t>
            </a:r>
            <a:r>
              <a:rPr lang="en-US" altLang="zh-CN" dirty="0" err="1"/>
              <a:t>NSArray</a:t>
            </a:r>
            <a:r>
              <a:rPr lang="en-US" altLang="zh-CN" dirty="0"/>
              <a:t> </a:t>
            </a:r>
            <a:r>
              <a:rPr lang="zh-CN" altLang="en-US" dirty="0"/>
              <a:t>和 </a:t>
            </a:r>
            <a:r>
              <a:rPr lang="en-US" altLang="zh-CN" dirty="0" err="1"/>
              <a:t>NSDictionary</a:t>
            </a:r>
            <a:r>
              <a:rPr lang="en-US" altLang="zh-CN" dirty="0"/>
              <a:t> </a:t>
            </a:r>
            <a:r>
              <a:rPr lang="zh-CN" altLang="en-US" dirty="0"/>
              <a:t>实例始终分配作为参考传递到现有的实例，而不是使用一个副本</a:t>
            </a:r>
            <a:r>
              <a:rPr lang="zh-CN" altLang="en-US" dirty="0" smtClean="0"/>
              <a:t>。</a:t>
            </a:r>
            <a:endParaRPr lang="en-US" altLang="zh-CN" dirty="0" smtClean="0"/>
          </a:p>
          <a:p>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26628526"/>
              </p:ext>
            </p:extLst>
          </p:nvPr>
        </p:nvGraphicFramePr>
        <p:xfrm>
          <a:off x="544010" y="2858948"/>
          <a:ext cx="11007524" cy="2712333"/>
        </p:xfrm>
        <a:graphic>
          <a:graphicData uri="http://schemas.openxmlformats.org/drawingml/2006/table">
            <a:tbl>
              <a:tblPr/>
              <a:tblGrid>
                <a:gridCol w="5503762"/>
                <a:gridCol w="5503762"/>
              </a:tblGrid>
              <a:tr h="914399">
                <a:tc>
                  <a:txBody>
                    <a:bodyPr/>
                    <a:lstStyle/>
                    <a:p>
                      <a:pPr algn="ctr" fontAlgn="t" latinLnBrk="1"/>
                      <a:r>
                        <a:rPr lang="zh-CN" altLang="en-US" sz="2000" kern="1200" cap="none" baseline="0" dirty="0">
                          <a:solidFill>
                            <a:schemeClr val="tx1"/>
                          </a:solidFill>
                          <a:effectLst/>
                          <a:latin typeface="Hiragino Sans GB W3" charset="-122"/>
                          <a:ea typeface="Hiragino Sans GB W3" charset="-122"/>
                          <a:cs typeface="Hiragino Sans GB W3" charset="-122"/>
                        </a:rPr>
                        <a:t>等同运算符</a:t>
                      </a:r>
                    </a:p>
                  </a:txBody>
                  <a:tcPr marL="63500" marR="635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c>
                  <a:txBody>
                    <a:bodyPr/>
                    <a:lstStyle/>
                    <a:p>
                      <a:pPr algn="ctr" fontAlgn="t" latinLnBrk="1"/>
                      <a:r>
                        <a:rPr lang="zh-CN" altLang="en-US" sz="2000" kern="1200" cap="none" baseline="0" dirty="0">
                          <a:solidFill>
                            <a:schemeClr val="tx1"/>
                          </a:solidFill>
                          <a:effectLst/>
                          <a:latin typeface="Hiragino Sans GB W3" charset="-122"/>
                          <a:ea typeface="Hiragino Sans GB W3" charset="-122"/>
                          <a:cs typeface="Hiragino Sans GB W3" charset="-122"/>
                        </a:rPr>
                        <a:t>不相同操算符</a:t>
                      </a:r>
                    </a:p>
                  </a:txBody>
                  <a:tcPr marL="63500" marR="635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r>
              <a:tr h="898967">
                <a:tc>
                  <a:txBody>
                    <a:bodyPr/>
                    <a:lstStyle/>
                    <a:p>
                      <a:pPr algn="ctr" fontAlgn="t" latinLnBrk="1"/>
                      <a:r>
                        <a:rPr lang="mr-IN" sz="2000" kern="1200" cap="none" baseline="0" dirty="0" err="1">
                          <a:solidFill>
                            <a:schemeClr val="tx1"/>
                          </a:solidFill>
                          <a:effectLst/>
                          <a:latin typeface="Hiragino Sans GB W3" charset="-122"/>
                          <a:ea typeface="Hiragino Sans GB W3" charset="-122"/>
                          <a:cs typeface="Hiragino Sans GB W3" charset="-122"/>
                        </a:rPr>
                        <a:t>使用的操作符是</a:t>
                      </a:r>
                      <a:r>
                        <a:rPr lang="mr-IN" sz="2000" kern="1200" cap="none" baseline="0" dirty="0">
                          <a:solidFill>
                            <a:schemeClr val="tx1"/>
                          </a:solidFill>
                          <a:effectLst/>
                          <a:latin typeface="Hiragino Sans GB W3" charset="-122"/>
                          <a:ea typeface="Hiragino Sans GB W3" charset="-122"/>
                          <a:cs typeface="Hiragino Sans GB W3" charset="-122"/>
                        </a:rPr>
                        <a:t> (===)</a:t>
                      </a:r>
                    </a:p>
                  </a:txBody>
                  <a:tcPr marL="63500" marR="635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c>
                  <a:txBody>
                    <a:bodyPr/>
                    <a:lstStyle/>
                    <a:p>
                      <a:pPr algn="ctr" fontAlgn="t" latinLnBrk="1"/>
                      <a:r>
                        <a:rPr lang="mr-IN" sz="2000" kern="1200" cap="none" baseline="0" dirty="0" err="1">
                          <a:solidFill>
                            <a:schemeClr val="tx1"/>
                          </a:solidFill>
                          <a:effectLst/>
                          <a:latin typeface="Hiragino Sans GB W3" charset="-122"/>
                          <a:ea typeface="Hiragino Sans GB W3" charset="-122"/>
                          <a:cs typeface="Hiragino Sans GB W3" charset="-122"/>
                        </a:rPr>
                        <a:t>使用的操作符是</a:t>
                      </a:r>
                      <a:r>
                        <a:rPr lang="mr-IN" sz="2000" kern="1200" cap="none" baseline="0" dirty="0">
                          <a:solidFill>
                            <a:schemeClr val="tx1"/>
                          </a:solidFill>
                          <a:effectLst/>
                          <a:latin typeface="Hiragino Sans GB W3" charset="-122"/>
                          <a:ea typeface="Hiragino Sans GB W3" charset="-122"/>
                          <a:cs typeface="Hiragino Sans GB W3" charset="-122"/>
                        </a:rPr>
                        <a:t> (!==)</a:t>
                      </a:r>
                    </a:p>
                  </a:txBody>
                  <a:tcPr marL="63500" marR="635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r>
              <a:tr h="898967">
                <a:tc>
                  <a:txBody>
                    <a:bodyPr/>
                    <a:lstStyle/>
                    <a:p>
                      <a:pPr algn="ctr" fontAlgn="t" latinLnBrk="1"/>
                      <a:r>
                        <a:rPr lang="zh-CN" altLang="en-US" sz="2000" kern="1200" cap="none" baseline="0">
                          <a:solidFill>
                            <a:schemeClr val="tx1"/>
                          </a:solidFill>
                          <a:effectLst/>
                          <a:latin typeface="Hiragino Sans GB W3" charset="-122"/>
                          <a:ea typeface="Hiragino Sans GB W3" charset="-122"/>
                          <a:cs typeface="Hiragino Sans GB W3" charset="-122"/>
                        </a:rPr>
                        <a:t>当两个常量或变量指向同一个实例返回</a:t>
                      </a:r>
                      <a:r>
                        <a:rPr lang="en-US" altLang="zh-CN" sz="2000" kern="1200" cap="none" baseline="0">
                          <a:solidFill>
                            <a:schemeClr val="tx1"/>
                          </a:solidFill>
                          <a:effectLst/>
                          <a:latin typeface="Hiragino Sans GB W3" charset="-122"/>
                          <a:ea typeface="Hiragino Sans GB W3" charset="-122"/>
                          <a:cs typeface="Hiragino Sans GB W3" charset="-122"/>
                        </a:rPr>
                        <a:t>true</a:t>
                      </a:r>
                    </a:p>
                  </a:txBody>
                  <a:tcPr marL="63500" marR="635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c>
                  <a:txBody>
                    <a:bodyPr/>
                    <a:lstStyle/>
                    <a:p>
                      <a:pPr algn="ctr" fontAlgn="t" latinLnBrk="1"/>
                      <a:r>
                        <a:rPr lang="zh-CN" altLang="en-US" sz="2000" kern="1200" cap="none" baseline="0" dirty="0">
                          <a:solidFill>
                            <a:schemeClr val="tx1"/>
                          </a:solidFill>
                          <a:effectLst/>
                          <a:latin typeface="Hiragino Sans GB W3" charset="-122"/>
                          <a:ea typeface="Hiragino Sans GB W3" charset="-122"/>
                          <a:cs typeface="Hiragino Sans GB W3" charset="-122"/>
                        </a:rPr>
                        <a:t>当两个常数或变量指向一个不同的实例返回</a:t>
                      </a:r>
                      <a:r>
                        <a:rPr lang="en-US" altLang="zh-CN" sz="2000" kern="1200" cap="none" baseline="0" dirty="0">
                          <a:solidFill>
                            <a:schemeClr val="tx1"/>
                          </a:solidFill>
                          <a:effectLst/>
                          <a:latin typeface="Hiragino Sans GB W3" charset="-122"/>
                          <a:ea typeface="Hiragino Sans GB W3" charset="-122"/>
                          <a:cs typeface="Hiragino Sans GB W3" charset="-122"/>
                        </a:rPr>
                        <a:t>true</a:t>
                      </a:r>
                    </a:p>
                  </a:txBody>
                  <a:tcPr marL="63500" marR="63500" marT="31750" marB="3175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43648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231494"/>
            <a:ext cx="10364451" cy="694481"/>
          </a:xfrm>
        </p:spPr>
        <p:txBody>
          <a:bodyPr/>
          <a:lstStyle/>
          <a:p>
            <a:r>
              <a:rPr kumimoji="1" lang="zh-CN" altLang="en-US" dirty="0" smtClean="0"/>
              <a:t>示例</a:t>
            </a:r>
            <a:endParaRPr kumimoji="1" lang="zh-CN" altLang="en-US" dirty="0"/>
          </a:p>
        </p:txBody>
      </p:sp>
      <p:sp>
        <p:nvSpPr>
          <p:cNvPr id="3" name="内容占位符 2"/>
          <p:cNvSpPr>
            <a:spLocks noGrp="1"/>
          </p:cNvSpPr>
          <p:nvPr>
            <p:ph sz="quarter" idx="13"/>
          </p:nvPr>
        </p:nvSpPr>
        <p:spPr>
          <a:xfrm>
            <a:off x="913774" y="925975"/>
            <a:ext cx="10363826" cy="5683169"/>
          </a:xfrm>
        </p:spPr>
        <p:txBody>
          <a:bodyPr>
            <a:normAutofit/>
          </a:bodyPr>
          <a:lstStyle/>
          <a:p>
            <a:r>
              <a:rPr lang="en-US" altLang="zh-CN" dirty="0"/>
              <a:t>class </a:t>
            </a:r>
            <a:r>
              <a:rPr lang="en-US" altLang="zh-CN" dirty="0" err="1"/>
              <a:t>SampleClass</a:t>
            </a:r>
            <a:r>
              <a:rPr lang="en-US" altLang="zh-CN" dirty="0"/>
              <a:t>: </a:t>
            </a:r>
            <a:r>
              <a:rPr lang="en-US" altLang="zh-CN" dirty="0" err="1"/>
              <a:t>Equatable</a:t>
            </a:r>
            <a:r>
              <a:rPr lang="en-US" altLang="zh-CN" dirty="0"/>
              <a:t> </a:t>
            </a:r>
            <a:r>
              <a:rPr lang="zh-CN" altLang="en-US" dirty="0" smtClean="0"/>
              <a:t>   </a:t>
            </a:r>
            <a:r>
              <a:rPr lang="en-US" altLang="zh-CN" dirty="0" smtClean="0"/>
              <a:t>	</a:t>
            </a:r>
            <a:r>
              <a:rPr lang="en-US" altLang="zh-CN" dirty="0" smtClean="0"/>
              <a:t>//</a:t>
            </a:r>
            <a:r>
              <a:rPr lang="zh-CN" altLang="en-US" dirty="0"/>
              <a:t>与</a:t>
            </a:r>
            <a:r>
              <a:rPr lang="en-US" altLang="zh-CN" dirty="0" err="1"/>
              <a:t>c++</a:t>
            </a:r>
            <a:r>
              <a:rPr lang="zh-CN" altLang="en-US" dirty="0"/>
              <a:t>相同的继承方法</a:t>
            </a:r>
            <a:endParaRPr lang="en-US" altLang="zh-CN" dirty="0" smtClean="0"/>
          </a:p>
          <a:p>
            <a:r>
              <a:rPr lang="en-US" altLang="zh-CN" dirty="0" smtClean="0"/>
              <a:t>{ </a:t>
            </a:r>
            <a:r>
              <a:rPr lang="en-US" altLang="zh-CN" dirty="0"/>
              <a:t>let </a:t>
            </a:r>
            <a:r>
              <a:rPr lang="en-US" altLang="zh-CN" dirty="0" err="1"/>
              <a:t>myProperty</a:t>
            </a:r>
            <a:r>
              <a:rPr lang="en-US" altLang="zh-CN" dirty="0"/>
              <a:t>: String </a:t>
            </a:r>
            <a:endParaRPr lang="en-US" altLang="zh-CN" dirty="0" smtClean="0"/>
          </a:p>
          <a:p>
            <a:r>
              <a:rPr lang="en-US" altLang="zh-CN" dirty="0" err="1" smtClean="0"/>
              <a:t>init</a:t>
            </a:r>
            <a:r>
              <a:rPr lang="en-US" altLang="zh-CN" dirty="0" smtClean="0"/>
              <a:t>(s</a:t>
            </a:r>
            <a:r>
              <a:rPr lang="en-US" altLang="zh-CN" dirty="0"/>
              <a:t>: String) { </a:t>
            </a:r>
            <a:r>
              <a:rPr lang="en-US" altLang="zh-CN" dirty="0" err="1"/>
              <a:t>myProperty</a:t>
            </a:r>
            <a:r>
              <a:rPr lang="en-US" altLang="zh-CN" dirty="0"/>
              <a:t> = s } } </a:t>
            </a:r>
            <a:endParaRPr lang="en-US" altLang="zh-CN" dirty="0" smtClean="0"/>
          </a:p>
          <a:p>
            <a:r>
              <a:rPr lang="en-US" altLang="zh-CN" dirty="0" err="1" smtClean="0"/>
              <a:t>func</a:t>
            </a:r>
            <a:r>
              <a:rPr lang="en-US" altLang="zh-CN" dirty="0" smtClean="0"/>
              <a:t> </a:t>
            </a:r>
            <a:r>
              <a:rPr lang="en-US" altLang="zh-CN" dirty="0"/>
              <a:t>==(lhs: </a:t>
            </a:r>
            <a:r>
              <a:rPr lang="en-US" altLang="zh-CN" dirty="0" err="1"/>
              <a:t>SampleClass</a:t>
            </a:r>
            <a:r>
              <a:rPr lang="en-US" altLang="zh-CN" dirty="0"/>
              <a:t>, </a:t>
            </a:r>
            <a:r>
              <a:rPr lang="en-US" altLang="zh-CN" dirty="0" err="1"/>
              <a:t>rhs</a:t>
            </a:r>
            <a:r>
              <a:rPr lang="en-US" altLang="zh-CN" dirty="0"/>
              <a:t>: </a:t>
            </a:r>
            <a:r>
              <a:rPr lang="en-US" altLang="zh-CN" dirty="0" err="1"/>
              <a:t>SampleClass</a:t>
            </a:r>
            <a:r>
              <a:rPr lang="en-US" altLang="zh-CN" dirty="0"/>
              <a:t>) -&gt; </a:t>
            </a:r>
            <a:r>
              <a:rPr lang="en-US" altLang="zh-CN" dirty="0" err="1" smtClean="0"/>
              <a:t>Bool</a:t>
            </a:r>
            <a:endParaRPr lang="en-US" altLang="zh-CN" dirty="0" smtClean="0"/>
          </a:p>
          <a:p>
            <a:r>
              <a:rPr lang="en-US" altLang="zh-CN" dirty="0" smtClean="0"/>
              <a:t>{ </a:t>
            </a:r>
            <a:r>
              <a:rPr lang="en-US" altLang="zh-CN" dirty="0"/>
              <a:t>return </a:t>
            </a:r>
            <a:r>
              <a:rPr lang="en-US" altLang="zh-CN" dirty="0" err="1"/>
              <a:t>lhs.myProperty</a:t>
            </a:r>
            <a:r>
              <a:rPr lang="en-US" altLang="zh-CN" dirty="0"/>
              <a:t> == </a:t>
            </a:r>
            <a:r>
              <a:rPr lang="en-US" altLang="zh-CN" dirty="0" err="1"/>
              <a:t>rhs.myProperty</a:t>
            </a:r>
            <a:r>
              <a:rPr lang="en-US" altLang="zh-CN" dirty="0"/>
              <a:t> } </a:t>
            </a:r>
            <a:endParaRPr lang="en-US" altLang="zh-CN" dirty="0" smtClean="0"/>
          </a:p>
          <a:p>
            <a:r>
              <a:rPr lang="en-US" altLang="zh-CN" dirty="0" smtClean="0"/>
              <a:t>let </a:t>
            </a:r>
            <a:r>
              <a:rPr lang="en-US" altLang="zh-CN" dirty="0"/>
              <a:t>spClass1 = </a:t>
            </a:r>
            <a:r>
              <a:rPr lang="en-US" altLang="zh-CN" dirty="0" err="1"/>
              <a:t>SampleClass</a:t>
            </a:r>
            <a:r>
              <a:rPr lang="en-US" altLang="zh-CN" dirty="0"/>
              <a:t>(s: "Hello") </a:t>
            </a:r>
            <a:endParaRPr lang="en-US" altLang="zh-CN" dirty="0" smtClean="0"/>
          </a:p>
          <a:p>
            <a:r>
              <a:rPr lang="en-US" altLang="zh-CN" dirty="0" smtClean="0"/>
              <a:t>let </a:t>
            </a:r>
            <a:r>
              <a:rPr lang="en-US" altLang="zh-CN" dirty="0"/>
              <a:t>spClass2 = </a:t>
            </a:r>
            <a:r>
              <a:rPr lang="en-US" altLang="zh-CN" dirty="0" err="1"/>
              <a:t>SampleClass</a:t>
            </a:r>
            <a:r>
              <a:rPr lang="en-US" altLang="zh-CN" dirty="0"/>
              <a:t>(s: "Hello") </a:t>
            </a:r>
            <a:endParaRPr lang="en-US" altLang="zh-CN" dirty="0" smtClean="0"/>
          </a:p>
          <a:p>
            <a:r>
              <a:rPr lang="en-US" altLang="zh-CN" dirty="0" smtClean="0"/>
              <a:t>spClass1 </a:t>
            </a:r>
            <a:r>
              <a:rPr lang="en-US" altLang="zh-CN" dirty="0"/>
              <a:t>=== spClass2 // false </a:t>
            </a:r>
            <a:endParaRPr lang="en-US" altLang="zh-CN" dirty="0" smtClean="0"/>
          </a:p>
          <a:p>
            <a:r>
              <a:rPr lang="en-US" altLang="zh-CN" dirty="0" smtClean="0"/>
              <a:t>print("\(</a:t>
            </a:r>
            <a:r>
              <a:rPr lang="en-US" altLang="zh-CN" dirty="0"/>
              <a:t>spClass1)") </a:t>
            </a:r>
            <a:endParaRPr lang="en-US" altLang="zh-CN" dirty="0" smtClean="0"/>
          </a:p>
          <a:p>
            <a:r>
              <a:rPr lang="en-US" altLang="zh-CN" dirty="0" smtClean="0"/>
              <a:t>spClass1 </a:t>
            </a:r>
            <a:r>
              <a:rPr lang="en-US" altLang="zh-CN" dirty="0"/>
              <a:t>!== spClass2 // true </a:t>
            </a:r>
            <a:endParaRPr lang="en-US" altLang="zh-CN" dirty="0" smtClean="0"/>
          </a:p>
          <a:p>
            <a:r>
              <a:rPr lang="en-US" altLang="zh-CN" dirty="0" smtClean="0"/>
              <a:t>print("\(</a:t>
            </a:r>
            <a:r>
              <a:rPr lang="en-US" altLang="zh-CN" dirty="0"/>
              <a:t>spClass2)")</a:t>
            </a:r>
            <a:endParaRPr kumimoji="1" lang="zh-CN" altLang="en-US" dirty="0"/>
          </a:p>
        </p:txBody>
      </p:sp>
    </p:spTree>
    <p:extLst>
      <p:ext uri="{BB962C8B-B14F-4D97-AF65-F5344CB8AC3E}">
        <p14:creationId xmlns:p14="http://schemas.microsoft.com/office/powerpoint/2010/main" val="147041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24092"/>
            <a:ext cx="10364451" cy="682906"/>
          </a:xfrm>
        </p:spPr>
        <p:txBody>
          <a:bodyPr/>
          <a:lstStyle/>
          <a:p>
            <a:r>
              <a:rPr kumimoji="1" lang="zh-CN" altLang="en-US" dirty="0" smtClean="0"/>
              <a:t>类和</a:t>
            </a:r>
            <a:r>
              <a:rPr kumimoji="1" lang="zh-CN" altLang="en-US" smtClean="0"/>
              <a:t>结构体的选择</a:t>
            </a:r>
            <a:endParaRPr kumimoji="1" lang="zh-CN" altLang="en-US"/>
          </a:p>
        </p:txBody>
      </p:sp>
      <p:sp>
        <p:nvSpPr>
          <p:cNvPr id="3" name="内容占位符 2"/>
          <p:cNvSpPr>
            <a:spLocks noGrp="1"/>
          </p:cNvSpPr>
          <p:nvPr>
            <p:ph sz="quarter" idx="13"/>
          </p:nvPr>
        </p:nvSpPr>
        <p:spPr>
          <a:xfrm>
            <a:off x="913774" y="1006998"/>
            <a:ext cx="10363826" cy="5440101"/>
          </a:xfrm>
        </p:spPr>
        <p:txBody>
          <a:bodyPr>
            <a:normAutofit fontScale="92500" lnSpcReduction="10000"/>
          </a:bodyPr>
          <a:lstStyle/>
          <a:p>
            <a:r>
              <a:rPr lang="zh-CN" altLang="en-US" dirty="0"/>
              <a:t>在</a:t>
            </a:r>
            <a:r>
              <a:rPr lang="en-US" altLang="zh-CN" dirty="0"/>
              <a:t>Swift</a:t>
            </a:r>
            <a:r>
              <a:rPr lang="zh-CN" altLang="en-US" dirty="0"/>
              <a:t>编程中</a:t>
            </a:r>
            <a:r>
              <a:rPr lang="en-US" altLang="zh-CN" dirty="0"/>
              <a:t>, </a:t>
            </a:r>
            <a:r>
              <a:rPr lang="zh-CN" altLang="en-US" dirty="0"/>
              <a:t>如果我们要自定义数据类型</a:t>
            </a:r>
            <a:r>
              <a:rPr lang="en-US" altLang="zh-CN" dirty="0"/>
              <a:t>, </a:t>
            </a:r>
            <a:r>
              <a:rPr lang="zh-CN" altLang="en-US" dirty="0"/>
              <a:t>我们有两种方式可选</a:t>
            </a:r>
            <a:r>
              <a:rPr lang="en-US" altLang="zh-CN" dirty="0"/>
              <a:t>, </a:t>
            </a:r>
            <a:r>
              <a:rPr lang="zh-CN" altLang="en-US" dirty="0"/>
              <a:t>一种可以选择类</a:t>
            </a:r>
            <a:r>
              <a:rPr lang="en-US" altLang="zh-CN" dirty="0"/>
              <a:t>, </a:t>
            </a:r>
            <a:r>
              <a:rPr lang="zh-CN" altLang="en-US" dirty="0"/>
              <a:t>另一种就是结构体</a:t>
            </a:r>
            <a:r>
              <a:rPr lang="en-US" altLang="zh-CN" dirty="0"/>
              <a:t>, </a:t>
            </a:r>
            <a:r>
              <a:rPr lang="zh-CN" altLang="en-US" dirty="0"/>
              <a:t>虽然他们同样是可以存储数据</a:t>
            </a:r>
            <a:r>
              <a:rPr lang="en-US" altLang="zh-CN" dirty="0"/>
              <a:t>, </a:t>
            </a:r>
            <a:r>
              <a:rPr lang="zh-CN" altLang="en-US" dirty="0"/>
              <a:t>但他们两种互不相同</a:t>
            </a:r>
            <a:r>
              <a:rPr lang="en-US" altLang="zh-CN" dirty="0"/>
              <a:t>, </a:t>
            </a:r>
            <a:r>
              <a:rPr lang="zh-CN" altLang="en-US" dirty="0">
                <a:solidFill>
                  <a:srgbClr val="FF0000"/>
                </a:solidFill>
              </a:rPr>
              <a:t>类是通过引用传递</a:t>
            </a:r>
            <a:r>
              <a:rPr lang="en-US" altLang="zh-CN" dirty="0">
                <a:solidFill>
                  <a:srgbClr val="FF0000"/>
                </a:solidFill>
              </a:rPr>
              <a:t>, </a:t>
            </a:r>
            <a:r>
              <a:rPr lang="zh-CN" altLang="en-US" dirty="0">
                <a:solidFill>
                  <a:srgbClr val="FF0000"/>
                </a:solidFill>
              </a:rPr>
              <a:t>而结构体是通过值来传递</a:t>
            </a:r>
            <a:r>
              <a:rPr lang="en-US" altLang="zh-CN" dirty="0"/>
              <a:t>, </a:t>
            </a:r>
            <a:r>
              <a:rPr lang="zh-CN" altLang="en-US" dirty="0"/>
              <a:t>所以两者可以满足不同的需求</a:t>
            </a:r>
            <a:r>
              <a:rPr lang="en-US" altLang="zh-CN" dirty="0"/>
              <a:t>, </a:t>
            </a:r>
            <a:r>
              <a:rPr lang="zh-CN" altLang="en-US" dirty="0"/>
              <a:t>按照官方的说法就是当符合一条或多条以下条件时</a:t>
            </a:r>
            <a:r>
              <a:rPr lang="en-US" altLang="zh-CN" dirty="0"/>
              <a:t>,</a:t>
            </a:r>
            <a:r>
              <a:rPr lang="zh-CN" altLang="en-US" dirty="0"/>
              <a:t>请考虑构建结构体</a:t>
            </a:r>
            <a:r>
              <a:rPr lang="en-US" altLang="zh-CN" dirty="0"/>
              <a:t>.</a:t>
            </a:r>
          </a:p>
          <a:p>
            <a:r>
              <a:rPr lang="zh-CN" altLang="en-US" dirty="0"/>
              <a:t>原因</a:t>
            </a:r>
            <a:r>
              <a:rPr lang="en-US" altLang="zh-CN" dirty="0"/>
              <a:t>:  </a:t>
            </a:r>
            <a:br>
              <a:rPr lang="en-US" altLang="zh-CN" dirty="0"/>
            </a:br>
            <a:r>
              <a:rPr lang="en-US" altLang="zh-CN" dirty="0"/>
              <a:t>1.</a:t>
            </a:r>
            <a:r>
              <a:rPr lang="zh-CN" altLang="en-US" dirty="0"/>
              <a:t>结构体的主要目的是用来封装少量相关简单数据值。  </a:t>
            </a:r>
            <a:br>
              <a:rPr lang="zh-CN" altLang="en-US" dirty="0"/>
            </a:br>
            <a:r>
              <a:rPr lang="en-US" altLang="zh-CN" dirty="0"/>
              <a:t>2.</a:t>
            </a:r>
            <a:r>
              <a:rPr lang="zh-CN" altLang="en-US" dirty="0"/>
              <a:t>有理由预计一个结构体实例在赋值或传递时</a:t>
            </a:r>
            <a:r>
              <a:rPr lang="en-US" altLang="zh-CN" dirty="0"/>
              <a:t>, </a:t>
            </a:r>
            <a:r>
              <a:rPr lang="zh-CN" altLang="en-US" dirty="0"/>
              <a:t>封装的数据将会被拷贝而不是被引用。  </a:t>
            </a:r>
            <a:br>
              <a:rPr lang="zh-CN" altLang="en-US" dirty="0"/>
            </a:br>
            <a:r>
              <a:rPr lang="en-US" altLang="zh-CN" dirty="0"/>
              <a:t>3.</a:t>
            </a:r>
            <a:r>
              <a:rPr lang="zh-CN" altLang="en-US" dirty="0"/>
              <a:t>任何在结构体中储存的值类型属性</a:t>
            </a:r>
            <a:r>
              <a:rPr lang="en-US" altLang="zh-CN" dirty="0"/>
              <a:t>, </a:t>
            </a:r>
            <a:r>
              <a:rPr lang="zh-CN" altLang="en-US" dirty="0"/>
              <a:t>也将会被拷贝</a:t>
            </a:r>
            <a:r>
              <a:rPr lang="en-US" altLang="zh-CN" dirty="0"/>
              <a:t>, </a:t>
            </a:r>
            <a:r>
              <a:rPr lang="zh-CN" altLang="en-US" dirty="0"/>
              <a:t>而不是被引用</a:t>
            </a:r>
            <a:r>
              <a:rPr lang="en-US" altLang="zh-CN" dirty="0"/>
              <a:t>.  </a:t>
            </a:r>
            <a:br>
              <a:rPr lang="en-US" altLang="zh-CN" dirty="0"/>
            </a:br>
            <a:r>
              <a:rPr lang="en-US" altLang="zh-CN" dirty="0"/>
              <a:t>4.</a:t>
            </a:r>
            <a:r>
              <a:rPr lang="zh-CN" altLang="en-US" dirty="0"/>
              <a:t>结构体不需要去继承另一个已存在类型的属性或者行为</a:t>
            </a:r>
            <a:r>
              <a:rPr lang="en-US" altLang="zh-CN" dirty="0"/>
              <a:t>.</a:t>
            </a:r>
          </a:p>
          <a:p>
            <a:r>
              <a:rPr lang="zh-CN" altLang="en-US" dirty="0"/>
              <a:t>合适的结构体候选者包括</a:t>
            </a:r>
            <a:r>
              <a:rPr lang="en-US" altLang="zh-CN" dirty="0"/>
              <a:t>:  </a:t>
            </a:r>
            <a:br>
              <a:rPr lang="en-US" altLang="zh-CN" dirty="0"/>
            </a:br>
            <a:r>
              <a:rPr lang="en-US" altLang="zh-CN" dirty="0"/>
              <a:t>1.</a:t>
            </a:r>
            <a:r>
              <a:rPr lang="zh-CN" altLang="en-US" dirty="0"/>
              <a:t>几何形状的大小</a:t>
            </a:r>
            <a:r>
              <a:rPr lang="en-US" altLang="zh-CN" dirty="0"/>
              <a:t>, </a:t>
            </a:r>
            <a:r>
              <a:rPr lang="zh-CN" altLang="en-US" dirty="0"/>
              <a:t>封装一个 </a:t>
            </a:r>
            <a:r>
              <a:rPr lang="en-US" altLang="zh-CN" dirty="0"/>
              <a:t>width </a:t>
            </a:r>
            <a:r>
              <a:rPr lang="zh-CN" altLang="en-US" dirty="0"/>
              <a:t>属性和 </a:t>
            </a:r>
            <a:r>
              <a:rPr lang="en-US" altLang="zh-CN" dirty="0"/>
              <a:t>height </a:t>
            </a:r>
            <a:r>
              <a:rPr lang="zh-CN" altLang="en-US" dirty="0"/>
              <a:t>属性</a:t>
            </a:r>
            <a:r>
              <a:rPr lang="en-US" altLang="zh-CN" dirty="0"/>
              <a:t>, </a:t>
            </a:r>
            <a:r>
              <a:rPr lang="zh-CN" altLang="en-US" dirty="0"/>
              <a:t>两者均为 </a:t>
            </a:r>
            <a:r>
              <a:rPr lang="en-US" altLang="zh-CN" dirty="0"/>
              <a:t>Double </a:t>
            </a:r>
            <a:r>
              <a:rPr lang="zh-CN" altLang="en-US" dirty="0"/>
              <a:t>类型</a:t>
            </a:r>
            <a:r>
              <a:rPr lang="en-US" altLang="zh-CN" dirty="0"/>
              <a:t>.  </a:t>
            </a:r>
            <a:br>
              <a:rPr lang="en-US" altLang="zh-CN" dirty="0"/>
            </a:br>
            <a:r>
              <a:rPr lang="en-US" altLang="zh-CN" dirty="0"/>
              <a:t>2.</a:t>
            </a:r>
            <a:r>
              <a:rPr lang="zh-CN" altLang="en-US" dirty="0"/>
              <a:t>一定范围内的路径</a:t>
            </a:r>
            <a:r>
              <a:rPr lang="en-US" altLang="zh-CN" dirty="0"/>
              <a:t>, </a:t>
            </a:r>
            <a:r>
              <a:rPr lang="zh-CN" altLang="en-US" dirty="0"/>
              <a:t>封装一个 </a:t>
            </a:r>
            <a:r>
              <a:rPr lang="en-US" altLang="zh-CN" dirty="0"/>
              <a:t>start </a:t>
            </a:r>
            <a:r>
              <a:rPr lang="zh-CN" altLang="en-US" dirty="0"/>
              <a:t>属性和 </a:t>
            </a:r>
            <a:r>
              <a:rPr lang="en-US" altLang="zh-CN" dirty="0"/>
              <a:t>length </a:t>
            </a:r>
            <a:r>
              <a:rPr lang="zh-CN" altLang="en-US" dirty="0"/>
              <a:t>属性</a:t>
            </a:r>
            <a:r>
              <a:rPr lang="en-US" altLang="zh-CN" dirty="0"/>
              <a:t>, </a:t>
            </a:r>
            <a:r>
              <a:rPr lang="zh-CN" altLang="en-US" dirty="0"/>
              <a:t>两者均为 </a:t>
            </a:r>
            <a:r>
              <a:rPr lang="en-US" altLang="zh-CN" dirty="0" err="1"/>
              <a:t>Int</a:t>
            </a:r>
            <a:r>
              <a:rPr lang="en-US" altLang="zh-CN" dirty="0"/>
              <a:t> </a:t>
            </a:r>
            <a:r>
              <a:rPr lang="zh-CN" altLang="en-US" dirty="0"/>
              <a:t>类型</a:t>
            </a:r>
            <a:r>
              <a:rPr lang="en-US" altLang="zh-CN" dirty="0"/>
              <a:t>.  </a:t>
            </a:r>
            <a:br>
              <a:rPr lang="en-US" altLang="zh-CN" dirty="0"/>
            </a:br>
            <a:r>
              <a:rPr lang="en-US" altLang="zh-CN" dirty="0"/>
              <a:t>3.</a:t>
            </a:r>
            <a:r>
              <a:rPr lang="zh-CN" altLang="en-US" dirty="0"/>
              <a:t>三维坐标系内一点</a:t>
            </a:r>
            <a:r>
              <a:rPr lang="en-US" altLang="zh-CN" dirty="0"/>
              <a:t>, </a:t>
            </a:r>
            <a:r>
              <a:rPr lang="zh-CN" altLang="en-US" dirty="0"/>
              <a:t>封装 </a:t>
            </a:r>
            <a:r>
              <a:rPr lang="en-US" altLang="zh-CN" dirty="0"/>
              <a:t>x, y </a:t>
            </a:r>
            <a:r>
              <a:rPr lang="zh-CN" altLang="en-US" dirty="0"/>
              <a:t>和 </a:t>
            </a:r>
            <a:r>
              <a:rPr lang="en-US" altLang="zh-CN" dirty="0"/>
              <a:t>z </a:t>
            </a:r>
            <a:r>
              <a:rPr lang="zh-CN" altLang="en-US" dirty="0"/>
              <a:t>属性</a:t>
            </a:r>
            <a:r>
              <a:rPr lang="en-US" altLang="zh-CN" dirty="0"/>
              <a:t>, </a:t>
            </a:r>
            <a:r>
              <a:rPr lang="zh-CN" altLang="en-US" dirty="0"/>
              <a:t>三者均为 </a:t>
            </a:r>
            <a:r>
              <a:rPr lang="en-US" altLang="zh-CN" dirty="0"/>
              <a:t>Double </a:t>
            </a:r>
            <a:r>
              <a:rPr lang="zh-CN" altLang="en-US" dirty="0"/>
              <a:t>类型</a:t>
            </a:r>
            <a:r>
              <a:rPr lang="en-US" altLang="zh-CN" dirty="0"/>
              <a:t>.</a:t>
            </a:r>
          </a:p>
          <a:p>
            <a:r>
              <a:rPr lang="zh-CN" altLang="en-US" dirty="0"/>
              <a:t>在所有其它案例中</a:t>
            </a:r>
            <a:r>
              <a:rPr lang="en-US" altLang="zh-CN" dirty="0"/>
              <a:t>, </a:t>
            </a:r>
            <a:r>
              <a:rPr lang="zh-CN" altLang="en-US" dirty="0"/>
              <a:t>定义一个类</a:t>
            </a:r>
            <a:r>
              <a:rPr lang="en-US" altLang="zh-CN" dirty="0"/>
              <a:t>, </a:t>
            </a:r>
            <a:r>
              <a:rPr lang="zh-CN" altLang="en-US" dirty="0"/>
              <a:t>生成一个它的实例</a:t>
            </a:r>
            <a:r>
              <a:rPr lang="en-US" altLang="zh-CN" dirty="0"/>
              <a:t>, </a:t>
            </a:r>
            <a:r>
              <a:rPr lang="zh-CN" altLang="en-US" dirty="0"/>
              <a:t>并通过引用来管理和传递</a:t>
            </a:r>
            <a:r>
              <a:rPr lang="en-US" altLang="zh-CN" dirty="0"/>
              <a:t>, </a:t>
            </a:r>
            <a:r>
              <a:rPr lang="zh-CN" altLang="en-US" dirty="0"/>
              <a:t>实际中</a:t>
            </a:r>
            <a:r>
              <a:rPr lang="en-US" altLang="zh-CN" dirty="0"/>
              <a:t>, </a:t>
            </a:r>
            <a:r>
              <a:rPr lang="zh-CN" altLang="en-US" dirty="0"/>
              <a:t>这意味着绝大部分的自定义数据构造都应该是类</a:t>
            </a:r>
            <a:r>
              <a:rPr lang="en-US" altLang="zh-CN" dirty="0"/>
              <a:t>, </a:t>
            </a:r>
            <a:r>
              <a:rPr lang="zh-CN" altLang="en-US" dirty="0"/>
              <a:t>而非结构体</a:t>
            </a:r>
          </a:p>
          <a:p>
            <a:endParaRPr kumimoji="1" lang="zh-CN" altLang="en-US" dirty="0"/>
          </a:p>
        </p:txBody>
      </p:sp>
    </p:spTree>
    <p:extLst>
      <p:ext uri="{BB962C8B-B14F-4D97-AF65-F5344CB8AC3E}">
        <p14:creationId xmlns:p14="http://schemas.microsoft.com/office/powerpoint/2010/main" val="50581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82020"/>
          </a:xfrm>
        </p:spPr>
        <p:txBody>
          <a:bodyPr/>
          <a:lstStyle/>
          <a:p>
            <a:r>
              <a:rPr kumimoji="1" lang="en-US" altLang="zh-CN" dirty="0" smtClean="0"/>
              <a:t>Swift</a:t>
            </a:r>
            <a:r>
              <a:rPr kumimoji="1" lang="zh-CN" altLang="en-US" dirty="0" smtClean="0"/>
              <a:t>枚举</a:t>
            </a:r>
            <a:endParaRPr kumimoji="1" lang="zh-CN" altLang="en-US" dirty="0"/>
          </a:p>
        </p:txBody>
      </p:sp>
      <p:sp>
        <p:nvSpPr>
          <p:cNvPr id="3" name="内容占位符 2"/>
          <p:cNvSpPr>
            <a:spLocks noGrp="1"/>
          </p:cNvSpPr>
          <p:nvPr>
            <p:ph sz="quarter" idx="13"/>
          </p:nvPr>
        </p:nvSpPr>
        <p:spPr>
          <a:xfrm>
            <a:off x="913774" y="1527858"/>
            <a:ext cx="10363826" cy="4826643"/>
          </a:xfrm>
        </p:spPr>
        <p:txBody>
          <a:bodyPr>
            <a:normAutofit fontScale="92500" lnSpcReduction="20000"/>
          </a:bodyPr>
          <a:lstStyle/>
          <a:p>
            <a:r>
              <a:rPr lang="zh-CN" altLang="en-US" dirty="0" smtClean="0"/>
              <a:t>枚举</a:t>
            </a:r>
            <a:r>
              <a:rPr lang="zh-CN" altLang="en-US" dirty="0"/>
              <a:t>引入 </a:t>
            </a:r>
            <a:r>
              <a:rPr lang="en-US" altLang="zh-CN" dirty="0" err="1"/>
              <a:t>enum</a:t>
            </a:r>
            <a:r>
              <a:rPr lang="en-US" altLang="zh-CN" dirty="0"/>
              <a:t> </a:t>
            </a:r>
            <a:r>
              <a:rPr lang="zh-CN" altLang="en-US" dirty="0"/>
              <a:t>关键字和一对大括号内将它们定义：</a:t>
            </a:r>
          </a:p>
          <a:p>
            <a:pPr marL="0" indent="0">
              <a:buNone/>
            </a:pPr>
            <a:r>
              <a:rPr lang="en-US" altLang="zh-CN" dirty="0" smtClean="0"/>
              <a:t>	</a:t>
            </a:r>
            <a:r>
              <a:rPr lang="en-US" altLang="zh-CN" dirty="0" err="1" smtClean="0"/>
              <a:t>enum</a:t>
            </a:r>
            <a:r>
              <a:rPr lang="en-US" altLang="zh-CN" dirty="0" smtClean="0"/>
              <a:t> </a:t>
            </a:r>
            <a:r>
              <a:rPr lang="en-US" altLang="zh-CN" dirty="0" err="1"/>
              <a:t>enumname</a:t>
            </a:r>
            <a:r>
              <a:rPr lang="en-US" altLang="zh-CN" dirty="0"/>
              <a:t> </a:t>
            </a:r>
            <a:endParaRPr lang="en-US" altLang="zh-CN" dirty="0" smtClean="0"/>
          </a:p>
          <a:p>
            <a:pPr marL="0" indent="0">
              <a:buNone/>
            </a:pPr>
            <a:r>
              <a:rPr lang="en-US" altLang="zh-CN" dirty="0" smtClean="0"/>
              <a:t>	{ </a:t>
            </a:r>
            <a:r>
              <a:rPr lang="en-US" altLang="zh-CN" dirty="0"/>
              <a:t>// enumeration values are described here </a:t>
            </a:r>
            <a:r>
              <a:rPr lang="en-US" altLang="zh-CN" dirty="0" smtClean="0"/>
              <a:t>}</a:t>
            </a:r>
            <a:endParaRPr lang="en-US" altLang="zh-CN" dirty="0"/>
          </a:p>
          <a:p>
            <a:r>
              <a:rPr lang="zh-CN" altLang="en-US" dirty="0" smtClean="0"/>
              <a:t>例如</a:t>
            </a:r>
            <a:r>
              <a:rPr lang="zh-CN" altLang="en-US" dirty="0"/>
              <a:t>，可以为星期定义枚举如下：</a:t>
            </a:r>
          </a:p>
          <a:p>
            <a:pPr marL="0" indent="0">
              <a:buNone/>
            </a:pPr>
            <a:r>
              <a:rPr lang="en-US" altLang="zh-CN" dirty="0" smtClean="0"/>
              <a:t>	</a:t>
            </a:r>
            <a:r>
              <a:rPr lang="en-US" altLang="zh-CN" dirty="0" err="1" smtClean="0"/>
              <a:t>enum</a:t>
            </a:r>
            <a:r>
              <a:rPr lang="en-US" altLang="zh-CN" dirty="0" smtClean="0"/>
              <a:t> </a:t>
            </a:r>
            <a:r>
              <a:rPr lang="en-US" altLang="zh-CN" dirty="0" err="1"/>
              <a:t>DaysofaWeek</a:t>
            </a:r>
            <a:r>
              <a:rPr lang="en-US" altLang="zh-CN" dirty="0"/>
              <a:t> </a:t>
            </a:r>
            <a:endParaRPr lang="en-US" altLang="zh-CN" dirty="0" smtClean="0"/>
          </a:p>
          <a:p>
            <a:pPr marL="0" indent="0">
              <a:buNone/>
            </a:pPr>
            <a:r>
              <a:rPr lang="en-US" altLang="zh-CN" dirty="0" smtClean="0"/>
              <a:t>	{ case </a:t>
            </a:r>
            <a:r>
              <a:rPr lang="en-US" altLang="zh-CN" dirty="0"/>
              <a:t>Sunday </a:t>
            </a:r>
            <a:endParaRPr lang="en-US" altLang="zh-CN" dirty="0" smtClean="0"/>
          </a:p>
          <a:p>
            <a:pPr marL="0" indent="0">
              <a:buNone/>
            </a:pPr>
            <a:r>
              <a:rPr lang="en-US" altLang="zh-CN" dirty="0" smtClean="0"/>
              <a:t>		case </a:t>
            </a:r>
            <a:r>
              <a:rPr lang="en-US" altLang="zh-CN" dirty="0"/>
              <a:t>Monday </a:t>
            </a:r>
            <a:endParaRPr lang="en-US" altLang="zh-CN" dirty="0" smtClean="0"/>
          </a:p>
          <a:p>
            <a:pPr marL="0" indent="0">
              <a:buNone/>
            </a:pPr>
            <a:r>
              <a:rPr lang="en-US" altLang="zh-CN" dirty="0" smtClean="0"/>
              <a:t>		... </a:t>
            </a:r>
          </a:p>
          <a:p>
            <a:pPr marL="0" indent="0">
              <a:buNone/>
            </a:pPr>
            <a:r>
              <a:rPr lang="en-US" altLang="zh-CN" dirty="0" smtClean="0"/>
              <a:t>		case Saturday}</a:t>
            </a:r>
          </a:p>
          <a:p>
            <a:pPr marL="0" indent="0">
              <a:buNone/>
            </a:pPr>
            <a:r>
              <a:rPr kumimoji="1" lang="zh-CN" altLang="en-US" dirty="0" smtClean="0"/>
              <a:t>或者：</a:t>
            </a:r>
            <a:r>
              <a:rPr lang="en-US" altLang="zh-CN" dirty="0"/>
              <a:t> </a:t>
            </a:r>
            <a:r>
              <a:rPr lang="en-US" altLang="zh-CN" dirty="0" err="1"/>
              <a:t>enum</a:t>
            </a:r>
            <a:r>
              <a:rPr lang="en-US" altLang="zh-CN" dirty="0"/>
              <a:t> </a:t>
            </a:r>
            <a:r>
              <a:rPr lang="en-US" altLang="zh-CN" dirty="0" err="1"/>
              <a:t>DaysofaWeek</a:t>
            </a:r>
            <a:r>
              <a:rPr lang="en-US" altLang="zh-CN" dirty="0"/>
              <a:t> </a:t>
            </a:r>
          </a:p>
          <a:p>
            <a:pPr marL="0" indent="0">
              <a:buNone/>
            </a:pPr>
            <a:r>
              <a:rPr lang="en-US" altLang="zh-CN" dirty="0"/>
              <a:t>	{ case </a:t>
            </a:r>
            <a:r>
              <a:rPr lang="en-US" altLang="zh-CN" dirty="0" err="1" smtClean="0"/>
              <a:t>Sunday,Monday,Tuesday</a:t>
            </a:r>
            <a:r>
              <a:rPr lang="en-US" altLang="zh-CN" dirty="0" smtClean="0"/>
              <a:t>...,Saturday}</a:t>
            </a:r>
            <a:endParaRPr lang="en-US" altLang="zh-CN" dirty="0"/>
          </a:p>
        </p:txBody>
      </p:sp>
    </p:spTree>
    <p:extLst>
      <p:ext uri="{BB962C8B-B14F-4D97-AF65-F5344CB8AC3E}">
        <p14:creationId xmlns:p14="http://schemas.microsoft.com/office/powerpoint/2010/main" val="62194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932491"/>
          </a:xfrm>
        </p:spPr>
        <p:txBody>
          <a:bodyPr/>
          <a:lstStyle/>
          <a:p>
            <a:r>
              <a:rPr kumimoji="1" lang="zh-CN" altLang="en-US" smtClean="0"/>
              <a:t>枚举示例</a:t>
            </a:r>
            <a:endParaRPr kumimoji="1" lang="zh-CN" altLang="en-US"/>
          </a:p>
        </p:txBody>
      </p:sp>
      <p:sp>
        <p:nvSpPr>
          <p:cNvPr id="3" name="内容占位符 2"/>
          <p:cNvSpPr>
            <a:spLocks noGrp="1"/>
          </p:cNvSpPr>
          <p:nvPr>
            <p:ph sz="quarter" idx="13"/>
          </p:nvPr>
        </p:nvSpPr>
        <p:spPr>
          <a:xfrm>
            <a:off x="913774" y="1551008"/>
            <a:ext cx="10363826" cy="5069711"/>
          </a:xfrm>
        </p:spPr>
        <p:txBody>
          <a:bodyPr>
            <a:normAutofit/>
          </a:bodyPr>
          <a:lstStyle/>
          <a:p>
            <a:r>
              <a:rPr lang="en-US" altLang="zh-CN" dirty="0" err="1"/>
              <a:t>enum</a:t>
            </a:r>
            <a:r>
              <a:rPr lang="en-US" altLang="zh-CN" dirty="0"/>
              <a:t> </a:t>
            </a:r>
            <a:r>
              <a:rPr lang="en-US" altLang="zh-CN" dirty="0" smtClean="0"/>
              <a:t>names</a:t>
            </a:r>
          </a:p>
          <a:p>
            <a:r>
              <a:rPr lang="en-US" altLang="zh-CN" dirty="0" smtClean="0"/>
              <a:t>{ </a:t>
            </a:r>
            <a:r>
              <a:rPr lang="en-US" altLang="zh-CN" dirty="0"/>
              <a:t>case Swift </a:t>
            </a:r>
            <a:endParaRPr lang="en-US" altLang="zh-CN" dirty="0" smtClean="0"/>
          </a:p>
          <a:p>
            <a:r>
              <a:rPr lang="zh-CN" altLang="en-US" smtClean="0"/>
              <a:t> </a:t>
            </a:r>
            <a:r>
              <a:rPr lang="en-US" altLang="zh-CN" smtClean="0"/>
              <a:t>case </a:t>
            </a:r>
            <a:r>
              <a:rPr lang="en-US" altLang="zh-CN" dirty="0"/>
              <a:t>Closures </a:t>
            </a:r>
            <a:endParaRPr lang="en-US" altLang="zh-CN" dirty="0" smtClean="0"/>
          </a:p>
          <a:p>
            <a:r>
              <a:rPr lang="en-US" altLang="zh-CN" dirty="0" smtClean="0"/>
              <a:t>} </a:t>
            </a:r>
          </a:p>
          <a:p>
            <a:r>
              <a:rPr lang="en-US" altLang="zh-CN" dirty="0" err="1" smtClean="0"/>
              <a:t>var</a:t>
            </a:r>
            <a:r>
              <a:rPr lang="en-US" altLang="zh-CN" dirty="0" smtClean="0"/>
              <a:t> </a:t>
            </a:r>
            <a:r>
              <a:rPr lang="en-US" altLang="zh-CN" dirty="0" err="1"/>
              <a:t>lang</a:t>
            </a:r>
            <a:r>
              <a:rPr lang="en-US" altLang="zh-CN" dirty="0"/>
              <a:t> = </a:t>
            </a:r>
            <a:r>
              <a:rPr lang="en-US" altLang="zh-CN" dirty="0" err="1"/>
              <a:t>names.Closures</a:t>
            </a:r>
            <a:r>
              <a:rPr lang="en-US" altLang="zh-CN" dirty="0"/>
              <a:t> </a:t>
            </a:r>
            <a:endParaRPr lang="en-US" altLang="zh-CN" dirty="0" smtClean="0"/>
          </a:p>
          <a:p>
            <a:r>
              <a:rPr lang="en-US" altLang="zh-CN" dirty="0" err="1" smtClean="0"/>
              <a:t>lang</a:t>
            </a:r>
            <a:r>
              <a:rPr lang="en-US" altLang="zh-CN" dirty="0" smtClean="0"/>
              <a:t> </a:t>
            </a:r>
            <a:r>
              <a:rPr lang="en-US" altLang="zh-CN" dirty="0"/>
              <a:t>= </a:t>
            </a:r>
            <a:r>
              <a:rPr lang="en-US" altLang="zh-CN" dirty="0" smtClean="0"/>
              <a:t>.Swift </a:t>
            </a:r>
          </a:p>
          <a:p>
            <a:r>
              <a:rPr lang="en-US" altLang="zh-CN" dirty="0" smtClean="0"/>
              <a:t>switch </a:t>
            </a:r>
            <a:r>
              <a:rPr lang="en-US" altLang="zh-CN" dirty="0" err="1"/>
              <a:t>lang</a:t>
            </a:r>
            <a:r>
              <a:rPr lang="en-US" altLang="zh-CN" dirty="0"/>
              <a:t> </a:t>
            </a:r>
            <a:endParaRPr lang="en-US" altLang="zh-CN" dirty="0" smtClean="0"/>
          </a:p>
          <a:p>
            <a:r>
              <a:rPr lang="en-US" altLang="zh-CN" dirty="0" smtClean="0"/>
              <a:t>{ </a:t>
            </a:r>
            <a:r>
              <a:rPr lang="en-US" altLang="zh-CN" dirty="0"/>
              <a:t>case </a:t>
            </a:r>
            <a:r>
              <a:rPr lang="en-US" altLang="zh-CN" dirty="0">
                <a:solidFill>
                  <a:srgbClr val="FF0000"/>
                </a:solidFill>
              </a:rPr>
              <a:t>.Swift</a:t>
            </a:r>
            <a:r>
              <a:rPr lang="en-US" altLang="zh-CN" dirty="0"/>
              <a:t>: </a:t>
            </a:r>
            <a:r>
              <a:rPr lang="en-US" altLang="zh-CN" dirty="0" smtClean="0"/>
              <a:t>print("</a:t>
            </a:r>
            <a:r>
              <a:rPr lang="en-US" altLang="zh-CN" dirty="0"/>
              <a:t>Welcome to Swift") </a:t>
            </a:r>
            <a:endParaRPr lang="en-US" altLang="zh-CN" dirty="0" smtClean="0"/>
          </a:p>
          <a:p>
            <a:r>
              <a:rPr lang="en-US" altLang="zh-CN" dirty="0" smtClean="0"/>
              <a:t>case </a:t>
            </a:r>
            <a:r>
              <a:rPr lang="en-US" altLang="zh-CN" dirty="0">
                <a:solidFill>
                  <a:srgbClr val="FF0000"/>
                </a:solidFill>
              </a:rPr>
              <a:t>.Closures</a:t>
            </a:r>
            <a:r>
              <a:rPr lang="en-US" altLang="zh-CN" dirty="0"/>
              <a:t>: </a:t>
            </a:r>
            <a:r>
              <a:rPr lang="en-US" altLang="zh-CN" dirty="0" smtClean="0"/>
              <a:t>print("</a:t>
            </a:r>
            <a:r>
              <a:rPr lang="en-US" altLang="zh-CN" dirty="0"/>
              <a:t>Welcome to Closures") </a:t>
            </a:r>
            <a:endParaRPr lang="en-US" altLang="zh-CN" dirty="0" smtClean="0"/>
          </a:p>
          <a:p>
            <a:r>
              <a:rPr lang="en-US" altLang="zh-CN" dirty="0" smtClean="0"/>
              <a:t>default</a:t>
            </a:r>
            <a:r>
              <a:rPr lang="en-US" altLang="zh-CN" dirty="0"/>
              <a:t>: </a:t>
            </a:r>
            <a:r>
              <a:rPr lang="en-US" altLang="zh-CN" dirty="0" smtClean="0"/>
              <a:t>print("</a:t>
            </a:r>
            <a:r>
              <a:rPr lang="en-US" altLang="zh-CN" dirty="0"/>
              <a:t>Introduction") }</a:t>
            </a:r>
            <a:endParaRPr kumimoji="1" lang="zh-CN" altLang="en-US" dirty="0"/>
          </a:p>
        </p:txBody>
      </p:sp>
    </p:spTree>
    <p:extLst>
      <p:ext uri="{BB962C8B-B14F-4D97-AF65-F5344CB8AC3E}">
        <p14:creationId xmlns:p14="http://schemas.microsoft.com/office/powerpoint/2010/main" val="185795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816744"/>
          </a:xfrm>
        </p:spPr>
        <p:txBody>
          <a:bodyPr/>
          <a:lstStyle/>
          <a:p>
            <a:r>
              <a:rPr kumimoji="1" lang="en-US" altLang="zh-CN" dirty="0" smtClean="0"/>
              <a:t>Swift</a:t>
            </a:r>
            <a:r>
              <a:rPr kumimoji="1" lang="zh-CN" altLang="en-US" dirty="0" smtClean="0"/>
              <a:t>枚举</a:t>
            </a:r>
            <a:endParaRPr kumimoji="1" lang="zh-CN" altLang="en-US" dirty="0"/>
          </a:p>
        </p:txBody>
      </p:sp>
      <p:sp>
        <p:nvSpPr>
          <p:cNvPr id="3" name="内容占位符 2"/>
          <p:cNvSpPr>
            <a:spLocks noGrp="1"/>
          </p:cNvSpPr>
          <p:nvPr>
            <p:ph sz="quarter" idx="13"/>
          </p:nvPr>
        </p:nvSpPr>
        <p:spPr>
          <a:xfrm>
            <a:off x="913774" y="1435262"/>
            <a:ext cx="10363826" cy="4355937"/>
          </a:xfrm>
        </p:spPr>
        <p:txBody>
          <a:bodyPr/>
          <a:lstStyle/>
          <a:p>
            <a:r>
              <a:rPr lang="en-US" altLang="zh-CN" dirty="0"/>
              <a:t>Swift </a:t>
            </a:r>
            <a:r>
              <a:rPr lang="zh-CN" altLang="en-US" dirty="0"/>
              <a:t>中的枚举不象 </a:t>
            </a:r>
            <a:r>
              <a:rPr lang="en-US" altLang="zh-CN" dirty="0"/>
              <a:t>C </a:t>
            </a:r>
            <a:r>
              <a:rPr lang="zh-CN" altLang="en-US" dirty="0"/>
              <a:t>和 </a:t>
            </a:r>
            <a:r>
              <a:rPr lang="en-US" altLang="zh-CN" dirty="0"/>
              <a:t>Objective C </a:t>
            </a:r>
            <a:r>
              <a:rPr lang="zh-CN" altLang="en-US" dirty="0"/>
              <a:t>分配其成员的默认值，相反，成员由它们枚举名称明确定义。</a:t>
            </a:r>
            <a:r>
              <a:rPr lang="zh-CN" altLang="en-US" dirty="0">
                <a:solidFill>
                  <a:srgbClr val="FF0000"/>
                </a:solidFill>
              </a:rPr>
              <a:t>枚举名称应该使用大写字母</a:t>
            </a:r>
            <a:r>
              <a:rPr lang="en-US" altLang="zh-CN" dirty="0"/>
              <a:t>(</a:t>
            </a:r>
            <a:r>
              <a:rPr lang="zh-CN" altLang="en-US" dirty="0"/>
              <a:t>例如：</a:t>
            </a:r>
            <a:r>
              <a:rPr lang="en-US" altLang="zh-CN" dirty="0" err="1"/>
              <a:t>enum</a:t>
            </a:r>
            <a:r>
              <a:rPr lang="en-US" altLang="zh-CN" dirty="0"/>
              <a:t> </a:t>
            </a:r>
            <a:r>
              <a:rPr lang="en-US" altLang="zh-CN" dirty="0" err="1"/>
              <a:t>DaysofaWeek</a:t>
            </a:r>
            <a:r>
              <a:rPr lang="en-US" altLang="zh-CN" dirty="0"/>
              <a:t>)</a:t>
            </a:r>
            <a:r>
              <a:rPr lang="zh-CN" altLang="en-US" dirty="0"/>
              <a:t>。</a:t>
            </a:r>
          </a:p>
          <a:p>
            <a:r>
              <a:rPr lang="en-US" altLang="zh-CN" dirty="0" err="1"/>
              <a:t>var</a:t>
            </a:r>
            <a:r>
              <a:rPr lang="zh-CN" altLang="en-US" dirty="0"/>
              <a:t> </a:t>
            </a:r>
            <a:r>
              <a:rPr lang="en-US" altLang="zh-CN" dirty="0" err="1"/>
              <a:t>weekDay</a:t>
            </a:r>
            <a:r>
              <a:rPr lang="en-US" altLang="zh-CN" dirty="0"/>
              <a:t> =</a:t>
            </a:r>
            <a:r>
              <a:rPr lang="zh-CN" altLang="en-US" dirty="0"/>
              <a:t> </a:t>
            </a:r>
            <a:r>
              <a:rPr lang="en-US" altLang="zh-CN" dirty="0" err="1"/>
              <a:t>DaysofaWeek.Sunday</a:t>
            </a:r>
            <a:r>
              <a:rPr lang="zh-CN" altLang="en-US" dirty="0"/>
              <a:t> </a:t>
            </a:r>
            <a:endParaRPr lang="en-US" altLang="zh-CN" dirty="0" smtClean="0"/>
          </a:p>
          <a:p>
            <a:r>
              <a:rPr lang="zh-CN" altLang="en-US" dirty="0" smtClean="0"/>
              <a:t>这里</a:t>
            </a:r>
            <a:r>
              <a:rPr lang="zh-CN" altLang="en-US" dirty="0"/>
              <a:t>所述枚举名</a:t>
            </a:r>
            <a:r>
              <a:rPr lang="en-US" altLang="zh-CN" dirty="0"/>
              <a:t>'</a:t>
            </a:r>
            <a:r>
              <a:rPr lang="en-US" altLang="zh-CN" dirty="0" err="1"/>
              <a:t>DaysofaWeek</a:t>
            </a:r>
            <a:r>
              <a:rPr lang="en-US" altLang="zh-CN" dirty="0"/>
              <a:t>'</a:t>
            </a:r>
            <a:r>
              <a:rPr lang="zh-CN" altLang="en-US" dirty="0"/>
              <a:t>被分配给一个变量 </a:t>
            </a:r>
            <a:r>
              <a:rPr lang="en-US" altLang="zh-CN" dirty="0" err="1"/>
              <a:t>weekday.Sunday</a:t>
            </a:r>
            <a:r>
              <a:rPr lang="zh-CN" altLang="en-US" dirty="0"/>
              <a:t>。它通知编译器数据类型属于周日将被分配给该特定类的后续枚举成员。一旦枚举成员的数据类型定义，其成员可以通过传递值，并进一步计算进行访问。</a:t>
            </a:r>
          </a:p>
          <a:p>
            <a:endParaRPr kumimoji="1" lang="zh-CN" altLang="en-US" dirty="0"/>
          </a:p>
        </p:txBody>
      </p:sp>
    </p:spTree>
    <p:extLst>
      <p:ext uri="{BB962C8B-B14F-4D97-AF65-F5344CB8AC3E}">
        <p14:creationId xmlns:p14="http://schemas.microsoft.com/office/powerpoint/2010/main" val="10834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300942"/>
            <a:ext cx="10364451" cy="763929"/>
          </a:xfrm>
        </p:spPr>
        <p:txBody>
          <a:bodyPr/>
          <a:lstStyle/>
          <a:p>
            <a:r>
              <a:rPr kumimoji="1" lang="zh-CN" altLang="en-US" dirty="0" smtClean="0"/>
              <a:t>枚举与</a:t>
            </a:r>
            <a:r>
              <a:rPr kumimoji="1" lang="en-US" altLang="zh-CN" dirty="0" smtClean="0"/>
              <a:t>switch</a:t>
            </a:r>
            <a:r>
              <a:rPr kumimoji="1" lang="zh-CN" altLang="en-US" dirty="0" smtClean="0"/>
              <a:t>语句</a:t>
            </a:r>
            <a:endParaRPr kumimoji="1" lang="zh-CN" altLang="en-US" dirty="0"/>
          </a:p>
        </p:txBody>
      </p:sp>
      <p:sp>
        <p:nvSpPr>
          <p:cNvPr id="3" name="内容占位符 2"/>
          <p:cNvSpPr>
            <a:spLocks noGrp="1"/>
          </p:cNvSpPr>
          <p:nvPr>
            <p:ph sz="quarter" idx="13"/>
          </p:nvPr>
        </p:nvSpPr>
        <p:spPr>
          <a:xfrm>
            <a:off x="913774" y="1064871"/>
            <a:ext cx="10363826" cy="5625295"/>
          </a:xfrm>
        </p:spPr>
        <p:txBody>
          <a:bodyPr>
            <a:normAutofit lnSpcReduction="10000"/>
          </a:bodyPr>
          <a:lstStyle/>
          <a:p>
            <a:pPr>
              <a:lnSpc>
                <a:spcPct val="150000"/>
              </a:lnSpc>
            </a:pPr>
            <a:r>
              <a:rPr lang="en-US" altLang="zh-CN" dirty="0"/>
              <a:t>Swift </a:t>
            </a:r>
            <a:r>
              <a:rPr lang="zh-CN" altLang="en-US" dirty="0"/>
              <a:t>中的 </a:t>
            </a:r>
            <a:r>
              <a:rPr lang="en-US" altLang="zh-CN" dirty="0"/>
              <a:t>'Switch' </a:t>
            </a:r>
            <a:r>
              <a:rPr lang="zh-CN" altLang="en-US" dirty="0"/>
              <a:t>语句也遵循了多路选择。 只有一个变量被以基于指定的条件的特定时间访问。默认情况下，在</a:t>
            </a:r>
            <a:r>
              <a:rPr lang="en-US" altLang="zh-CN" dirty="0"/>
              <a:t>switch</a:t>
            </a:r>
            <a:r>
              <a:rPr lang="zh-CN" altLang="en-US" dirty="0"/>
              <a:t>语句用于捕获不确定的情况</a:t>
            </a:r>
            <a:r>
              <a:rPr lang="en-US" altLang="zh-CN" dirty="0"/>
              <a:t>(case)</a:t>
            </a:r>
            <a:r>
              <a:rPr lang="zh-CN" altLang="en-US" dirty="0"/>
              <a:t>。</a:t>
            </a:r>
          </a:p>
          <a:p>
            <a:pPr marL="0" indent="0">
              <a:lnSpc>
                <a:spcPts val="1600"/>
              </a:lnSpc>
              <a:buNone/>
            </a:pPr>
            <a:r>
              <a:rPr lang="en-US" altLang="zh-CN" dirty="0" err="1"/>
              <a:t>enum</a:t>
            </a:r>
            <a:r>
              <a:rPr lang="en-US" altLang="zh-CN" dirty="0"/>
              <a:t> Climate{ </a:t>
            </a:r>
            <a:endParaRPr lang="en-US" altLang="zh-CN" dirty="0" smtClean="0"/>
          </a:p>
          <a:p>
            <a:pPr marL="0" indent="0">
              <a:lnSpc>
                <a:spcPts val="1600"/>
              </a:lnSpc>
              <a:buNone/>
            </a:pPr>
            <a:r>
              <a:rPr lang="en-US" altLang="zh-CN" dirty="0" smtClean="0"/>
              <a:t>case </a:t>
            </a:r>
            <a:r>
              <a:rPr lang="en-US" altLang="zh-CN" dirty="0"/>
              <a:t>India </a:t>
            </a:r>
            <a:endParaRPr lang="en-US" altLang="zh-CN" dirty="0" smtClean="0"/>
          </a:p>
          <a:p>
            <a:pPr marL="0" indent="0">
              <a:lnSpc>
                <a:spcPts val="1600"/>
              </a:lnSpc>
              <a:buNone/>
            </a:pPr>
            <a:r>
              <a:rPr lang="en-US" altLang="zh-CN" dirty="0" smtClean="0"/>
              <a:t>case </a:t>
            </a:r>
            <a:r>
              <a:rPr lang="en-US" altLang="zh-CN" dirty="0"/>
              <a:t>America </a:t>
            </a:r>
            <a:endParaRPr lang="en-US" altLang="zh-CN" dirty="0" smtClean="0"/>
          </a:p>
          <a:p>
            <a:pPr marL="0" indent="0">
              <a:lnSpc>
                <a:spcPts val="1600"/>
              </a:lnSpc>
              <a:buNone/>
            </a:pPr>
            <a:r>
              <a:rPr lang="en-US" altLang="zh-CN" dirty="0" smtClean="0"/>
              <a:t>case </a:t>
            </a:r>
            <a:r>
              <a:rPr lang="en-US" altLang="zh-CN" dirty="0"/>
              <a:t>Africa </a:t>
            </a:r>
            <a:endParaRPr lang="en-US" altLang="zh-CN" dirty="0" smtClean="0"/>
          </a:p>
          <a:p>
            <a:pPr marL="0" indent="0">
              <a:lnSpc>
                <a:spcPts val="1600"/>
              </a:lnSpc>
              <a:buNone/>
            </a:pPr>
            <a:r>
              <a:rPr lang="en-US" altLang="zh-CN" dirty="0" smtClean="0"/>
              <a:t>case </a:t>
            </a:r>
            <a:r>
              <a:rPr lang="en-US" altLang="zh-CN" dirty="0"/>
              <a:t>Australia } </a:t>
            </a:r>
            <a:endParaRPr lang="en-US" altLang="zh-CN" dirty="0" smtClean="0"/>
          </a:p>
          <a:p>
            <a:pPr marL="0" indent="0">
              <a:lnSpc>
                <a:spcPts val="1600"/>
              </a:lnSpc>
              <a:buNone/>
            </a:pPr>
            <a:r>
              <a:rPr lang="en-US" altLang="zh-CN" dirty="0" err="1" smtClean="0"/>
              <a:t>var</a:t>
            </a:r>
            <a:r>
              <a:rPr lang="en-US" altLang="zh-CN" dirty="0" smtClean="0"/>
              <a:t> </a:t>
            </a:r>
            <a:r>
              <a:rPr lang="en-US" altLang="zh-CN" dirty="0"/>
              <a:t>season = </a:t>
            </a:r>
            <a:r>
              <a:rPr lang="en-US" altLang="zh-CN" dirty="0" err="1"/>
              <a:t>Climate.America</a:t>
            </a:r>
            <a:r>
              <a:rPr lang="en-US" altLang="zh-CN" dirty="0"/>
              <a:t> </a:t>
            </a:r>
            <a:endParaRPr lang="en-US" altLang="zh-CN" dirty="0" smtClean="0"/>
          </a:p>
          <a:p>
            <a:pPr marL="0" indent="0">
              <a:lnSpc>
                <a:spcPts val="1600"/>
              </a:lnSpc>
              <a:buNone/>
            </a:pPr>
            <a:r>
              <a:rPr lang="en-US" altLang="zh-CN" dirty="0" smtClean="0"/>
              <a:t>season </a:t>
            </a:r>
            <a:r>
              <a:rPr lang="en-US" altLang="zh-CN" dirty="0"/>
              <a:t>= .America </a:t>
            </a:r>
            <a:endParaRPr lang="en-US" altLang="zh-CN" dirty="0" smtClean="0"/>
          </a:p>
          <a:p>
            <a:pPr marL="0" indent="0">
              <a:lnSpc>
                <a:spcPts val="1600"/>
              </a:lnSpc>
              <a:buNone/>
            </a:pPr>
            <a:r>
              <a:rPr lang="en-US" altLang="zh-CN" dirty="0" smtClean="0"/>
              <a:t>switch </a:t>
            </a:r>
            <a:r>
              <a:rPr lang="en-US" altLang="zh-CN" dirty="0"/>
              <a:t>season </a:t>
            </a:r>
            <a:endParaRPr lang="en-US" altLang="zh-CN" dirty="0" smtClean="0"/>
          </a:p>
          <a:p>
            <a:pPr marL="0" indent="0">
              <a:lnSpc>
                <a:spcPts val="1600"/>
              </a:lnSpc>
              <a:buNone/>
            </a:pPr>
            <a:r>
              <a:rPr lang="en-US" altLang="zh-CN" dirty="0" smtClean="0"/>
              <a:t>{ </a:t>
            </a:r>
            <a:r>
              <a:rPr lang="en-US" altLang="zh-CN" dirty="0"/>
              <a:t>case .India: </a:t>
            </a:r>
            <a:r>
              <a:rPr lang="en-US" altLang="zh-CN" dirty="0" smtClean="0"/>
              <a:t>print("</a:t>
            </a:r>
            <a:r>
              <a:rPr lang="en-US" altLang="zh-CN" dirty="0"/>
              <a:t>Climate is Hot") </a:t>
            </a:r>
            <a:endParaRPr lang="en-US" altLang="zh-CN" dirty="0" smtClean="0"/>
          </a:p>
          <a:p>
            <a:pPr marL="0" indent="0">
              <a:lnSpc>
                <a:spcPts val="1600"/>
              </a:lnSpc>
              <a:buNone/>
            </a:pPr>
            <a:r>
              <a:rPr lang="en-US" altLang="zh-CN" dirty="0" smtClean="0"/>
              <a:t>case </a:t>
            </a:r>
            <a:r>
              <a:rPr lang="en-US" altLang="zh-CN" dirty="0"/>
              <a:t>.America: </a:t>
            </a:r>
            <a:r>
              <a:rPr lang="en-US" altLang="zh-CN" dirty="0" smtClean="0"/>
              <a:t>print("</a:t>
            </a:r>
            <a:r>
              <a:rPr lang="en-US" altLang="zh-CN" dirty="0"/>
              <a:t>Climate is Cold") </a:t>
            </a:r>
            <a:endParaRPr lang="en-US" altLang="zh-CN" dirty="0" smtClean="0"/>
          </a:p>
          <a:p>
            <a:pPr marL="0" indent="0">
              <a:lnSpc>
                <a:spcPts val="1600"/>
              </a:lnSpc>
              <a:buNone/>
            </a:pPr>
            <a:r>
              <a:rPr lang="en-US" altLang="zh-CN" dirty="0" smtClean="0"/>
              <a:t>case </a:t>
            </a:r>
            <a:r>
              <a:rPr lang="en-US" altLang="zh-CN" dirty="0"/>
              <a:t>.Africa: </a:t>
            </a:r>
            <a:r>
              <a:rPr lang="en-US" altLang="zh-CN" dirty="0" smtClean="0"/>
              <a:t>print("</a:t>
            </a:r>
            <a:r>
              <a:rPr lang="en-US" altLang="zh-CN" dirty="0"/>
              <a:t>Climate is Moderate") </a:t>
            </a:r>
            <a:endParaRPr lang="en-US" altLang="zh-CN" dirty="0" smtClean="0"/>
          </a:p>
          <a:p>
            <a:pPr marL="0" indent="0">
              <a:lnSpc>
                <a:spcPts val="1600"/>
              </a:lnSpc>
              <a:buNone/>
            </a:pPr>
            <a:r>
              <a:rPr lang="en-US" altLang="zh-CN" dirty="0" smtClean="0"/>
              <a:t>case </a:t>
            </a:r>
            <a:r>
              <a:rPr lang="en-US" altLang="zh-CN" dirty="0"/>
              <a:t>.Australia: </a:t>
            </a:r>
            <a:r>
              <a:rPr lang="en-US" altLang="zh-CN" dirty="0" smtClean="0"/>
              <a:t>print("</a:t>
            </a:r>
            <a:r>
              <a:rPr lang="en-US" altLang="zh-CN" dirty="0"/>
              <a:t>Climate is Rainy") </a:t>
            </a:r>
            <a:endParaRPr lang="en-US" altLang="zh-CN" dirty="0" smtClean="0"/>
          </a:p>
          <a:p>
            <a:pPr marL="0" indent="0">
              <a:lnSpc>
                <a:spcPts val="1600"/>
              </a:lnSpc>
              <a:buNone/>
            </a:pPr>
            <a:r>
              <a:rPr lang="en-US" altLang="zh-CN" dirty="0" smtClean="0"/>
              <a:t>default</a:t>
            </a:r>
            <a:r>
              <a:rPr lang="en-US" altLang="zh-CN" dirty="0"/>
              <a:t>: </a:t>
            </a:r>
            <a:r>
              <a:rPr lang="en-US" altLang="zh-CN" dirty="0" smtClean="0"/>
              <a:t>print("</a:t>
            </a:r>
            <a:r>
              <a:rPr lang="en-US" altLang="zh-CN" dirty="0"/>
              <a:t>Climate is not predictable") </a:t>
            </a:r>
            <a:endParaRPr lang="en-US" altLang="zh-CN" dirty="0" smtClean="0"/>
          </a:p>
          <a:p>
            <a:pPr marL="0" indent="0">
              <a:lnSpc>
                <a:spcPts val="1600"/>
              </a:lnSpc>
              <a:buNone/>
            </a:pPr>
            <a:r>
              <a:rPr lang="en-US" altLang="zh-CN" dirty="0" smtClean="0"/>
              <a:t>}</a:t>
            </a:r>
            <a:endParaRPr kumimoji="1" lang="zh-CN" altLang="en-US" dirty="0"/>
          </a:p>
        </p:txBody>
      </p:sp>
    </p:spTree>
    <p:extLst>
      <p:ext uri="{BB962C8B-B14F-4D97-AF65-F5344CB8AC3E}">
        <p14:creationId xmlns:p14="http://schemas.microsoft.com/office/powerpoint/2010/main" val="73593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677848"/>
          </a:xfrm>
        </p:spPr>
        <p:txBody>
          <a:bodyPr/>
          <a:lstStyle/>
          <a:p>
            <a:r>
              <a:rPr kumimoji="1" lang="zh-CN" altLang="en-US" smtClean="0"/>
              <a:t>枚举与关联值</a:t>
            </a:r>
            <a:endParaRPr kumimoji="1" lang="zh-CN" altLang="en-US"/>
          </a:p>
        </p:txBody>
      </p:sp>
      <p:sp>
        <p:nvSpPr>
          <p:cNvPr id="3" name="内容占位符 2"/>
          <p:cNvSpPr>
            <a:spLocks noGrp="1"/>
          </p:cNvSpPr>
          <p:nvPr>
            <p:ph sz="quarter" idx="13"/>
          </p:nvPr>
        </p:nvSpPr>
        <p:spPr>
          <a:xfrm>
            <a:off x="913774" y="1412111"/>
            <a:ext cx="10363826" cy="4965539"/>
          </a:xfrm>
        </p:spPr>
        <p:txBody>
          <a:bodyPr>
            <a:normAutofit/>
          </a:bodyPr>
          <a:lstStyle/>
          <a:p>
            <a:r>
              <a:rPr lang="en-US" altLang="zh-CN" dirty="0" err="1"/>
              <a:t>enum</a:t>
            </a:r>
            <a:r>
              <a:rPr lang="en-US" altLang="zh-CN" dirty="0"/>
              <a:t> </a:t>
            </a:r>
            <a:r>
              <a:rPr lang="en-US" altLang="zh-CN" dirty="0" smtClean="0"/>
              <a:t>Student</a:t>
            </a:r>
          </a:p>
          <a:p>
            <a:r>
              <a:rPr lang="en-US" altLang="zh-CN" dirty="0" smtClean="0"/>
              <a:t>{ </a:t>
            </a:r>
            <a:r>
              <a:rPr lang="en-US" altLang="zh-CN" dirty="0"/>
              <a:t>case Name(String) </a:t>
            </a:r>
            <a:endParaRPr lang="en-US" altLang="zh-CN" dirty="0" smtClean="0"/>
          </a:p>
          <a:p>
            <a:r>
              <a:rPr lang="en-US" altLang="zh-CN" dirty="0" smtClean="0"/>
              <a:t>case </a:t>
            </a:r>
            <a:r>
              <a:rPr lang="en-US" altLang="zh-CN" dirty="0"/>
              <a:t>Mark(</a:t>
            </a:r>
            <a:r>
              <a:rPr lang="en-US" altLang="zh-CN" dirty="0" err="1"/>
              <a:t>Int,Int,Int</a:t>
            </a:r>
            <a:r>
              <a:rPr lang="en-US" altLang="zh-CN" dirty="0"/>
              <a:t>) } </a:t>
            </a:r>
            <a:endParaRPr lang="en-US" altLang="zh-CN" dirty="0" smtClean="0"/>
          </a:p>
          <a:p>
            <a:r>
              <a:rPr lang="en-US" altLang="zh-CN" dirty="0" err="1" smtClean="0"/>
              <a:t>var</a:t>
            </a:r>
            <a:r>
              <a:rPr lang="en-US" altLang="zh-CN" dirty="0" smtClean="0"/>
              <a:t> </a:t>
            </a:r>
            <a:r>
              <a:rPr lang="en-US" altLang="zh-CN" dirty="0" err="1"/>
              <a:t>studDetails</a:t>
            </a:r>
            <a:r>
              <a:rPr lang="en-US" altLang="zh-CN" dirty="0"/>
              <a:t> = </a:t>
            </a:r>
            <a:r>
              <a:rPr lang="en-US" altLang="zh-CN" dirty="0" err="1"/>
              <a:t>Student.Name</a:t>
            </a:r>
            <a:r>
              <a:rPr lang="en-US" altLang="zh-CN" dirty="0"/>
              <a:t>("Swift") </a:t>
            </a:r>
            <a:endParaRPr lang="en-US" altLang="zh-CN" dirty="0" smtClean="0"/>
          </a:p>
          <a:p>
            <a:r>
              <a:rPr lang="en-US" altLang="zh-CN" dirty="0" err="1" smtClean="0"/>
              <a:t>var</a:t>
            </a:r>
            <a:r>
              <a:rPr lang="en-US" altLang="zh-CN" dirty="0" smtClean="0"/>
              <a:t> </a:t>
            </a:r>
            <a:r>
              <a:rPr lang="en-US" altLang="zh-CN" dirty="0" err="1"/>
              <a:t>studMarks</a:t>
            </a:r>
            <a:r>
              <a:rPr lang="en-US" altLang="zh-CN" dirty="0"/>
              <a:t> = </a:t>
            </a:r>
            <a:r>
              <a:rPr lang="en-US" altLang="zh-CN" dirty="0" err="1"/>
              <a:t>Student.Mark</a:t>
            </a:r>
            <a:r>
              <a:rPr lang="en-US" altLang="zh-CN" dirty="0"/>
              <a:t>(98,97,95) </a:t>
            </a:r>
            <a:endParaRPr lang="en-US" altLang="zh-CN" dirty="0" smtClean="0"/>
          </a:p>
          <a:p>
            <a:r>
              <a:rPr lang="en-US" altLang="zh-CN" dirty="0" smtClean="0"/>
              <a:t>switch </a:t>
            </a:r>
            <a:r>
              <a:rPr lang="en-US" altLang="zh-CN" dirty="0" err="1"/>
              <a:t>studMarks</a:t>
            </a:r>
            <a:r>
              <a:rPr lang="en-US" altLang="zh-CN" dirty="0"/>
              <a:t> </a:t>
            </a:r>
            <a:endParaRPr lang="en-US" altLang="zh-CN" dirty="0" smtClean="0"/>
          </a:p>
          <a:p>
            <a:r>
              <a:rPr lang="en-US" altLang="zh-CN" dirty="0" smtClean="0"/>
              <a:t>{ </a:t>
            </a:r>
            <a:r>
              <a:rPr lang="en-US" altLang="zh-CN" dirty="0"/>
              <a:t>case </a:t>
            </a:r>
            <a:r>
              <a:rPr lang="en-US" altLang="zh-CN" dirty="0">
                <a:solidFill>
                  <a:srgbClr val="FF0000"/>
                </a:solidFill>
              </a:rPr>
              <a:t>.Name(let </a:t>
            </a:r>
            <a:r>
              <a:rPr lang="en-US" altLang="zh-CN" dirty="0" err="1">
                <a:solidFill>
                  <a:srgbClr val="FF0000"/>
                </a:solidFill>
              </a:rPr>
              <a:t>studName</a:t>
            </a:r>
            <a:r>
              <a:rPr lang="en-US" altLang="zh-CN" dirty="0">
                <a:solidFill>
                  <a:srgbClr val="FF0000"/>
                </a:solidFill>
              </a:rPr>
              <a:t>)</a:t>
            </a:r>
            <a:r>
              <a:rPr lang="en-US" altLang="zh-CN" dirty="0"/>
              <a:t>: </a:t>
            </a:r>
            <a:r>
              <a:rPr lang="en-US" altLang="zh-CN" dirty="0" smtClean="0"/>
              <a:t>print("</a:t>
            </a:r>
            <a:r>
              <a:rPr lang="en-US" altLang="zh-CN" dirty="0"/>
              <a:t>Student name is: \(</a:t>
            </a:r>
            <a:r>
              <a:rPr lang="en-US" altLang="zh-CN" dirty="0" err="1"/>
              <a:t>studName</a:t>
            </a:r>
            <a:r>
              <a:rPr lang="en-US" altLang="zh-CN" dirty="0"/>
              <a:t>).") case </a:t>
            </a:r>
            <a:r>
              <a:rPr lang="en-US" altLang="zh-CN" dirty="0">
                <a:solidFill>
                  <a:srgbClr val="FF0000"/>
                </a:solidFill>
              </a:rPr>
              <a:t>.Mark(let Mark1, let Mark2, let Mark3)</a:t>
            </a:r>
            <a:r>
              <a:rPr lang="en-US" altLang="zh-CN" dirty="0"/>
              <a:t>: </a:t>
            </a:r>
            <a:r>
              <a:rPr lang="en-US" altLang="zh-CN" dirty="0" smtClean="0"/>
              <a:t>print("</a:t>
            </a:r>
            <a:r>
              <a:rPr lang="en-US" altLang="zh-CN" dirty="0"/>
              <a:t>Student Marks are: \(Mark1),\(Mark2),\(Mark3).") </a:t>
            </a:r>
            <a:endParaRPr lang="en-US" altLang="zh-CN" dirty="0" smtClean="0"/>
          </a:p>
          <a:p>
            <a:r>
              <a:rPr lang="en-US" altLang="zh-CN" dirty="0" smtClean="0"/>
              <a:t>default</a:t>
            </a:r>
            <a:r>
              <a:rPr lang="en-US" altLang="zh-CN" dirty="0"/>
              <a:t>: </a:t>
            </a:r>
            <a:r>
              <a:rPr lang="en-US" altLang="zh-CN" dirty="0" smtClean="0"/>
              <a:t>print("</a:t>
            </a:r>
            <a:r>
              <a:rPr lang="en-US" altLang="zh-CN" dirty="0"/>
              <a:t>Nothing") }</a:t>
            </a:r>
            <a:endParaRPr kumimoji="1" lang="zh-CN" altLang="en-US" dirty="0"/>
          </a:p>
        </p:txBody>
      </p:sp>
    </p:spTree>
    <p:extLst>
      <p:ext uri="{BB962C8B-B14F-4D97-AF65-F5344CB8AC3E}">
        <p14:creationId xmlns:p14="http://schemas.microsoft.com/office/powerpoint/2010/main" val="158620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8"/>
            <a:ext cx="10364451" cy="758870"/>
          </a:xfrm>
        </p:spPr>
        <p:txBody>
          <a:bodyPr/>
          <a:lstStyle/>
          <a:p>
            <a:r>
              <a:rPr kumimoji="1" lang="zh-CN" altLang="en-US" smtClean="0"/>
              <a:t>枚举与原始值</a:t>
            </a:r>
            <a:endParaRPr kumimoji="1" lang="zh-CN" altLang="en-US"/>
          </a:p>
        </p:txBody>
      </p:sp>
      <p:sp>
        <p:nvSpPr>
          <p:cNvPr id="3" name="内容占位符 2"/>
          <p:cNvSpPr>
            <a:spLocks noGrp="1"/>
          </p:cNvSpPr>
          <p:nvPr>
            <p:ph sz="quarter" idx="13"/>
          </p:nvPr>
        </p:nvSpPr>
        <p:spPr>
          <a:xfrm>
            <a:off x="913774" y="1469986"/>
            <a:ext cx="10363826" cy="4930814"/>
          </a:xfrm>
        </p:spPr>
        <p:txBody>
          <a:bodyPr/>
          <a:lstStyle/>
          <a:p>
            <a:r>
              <a:rPr lang="zh-CN" altLang="en-US" dirty="0"/>
              <a:t>原始值可以是字符串，字符，或任何整数或浮点数类型。每个原始值必须在其枚举声明中是</a:t>
            </a:r>
            <a:r>
              <a:rPr lang="zh-CN" altLang="en-US" dirty="0" smtClean="0"/>
              <a:t>唯一的</a:t>
            </a:r>
            <a:r>
              <a:rPr lang="zh-CN" altLang="en-US" dirty="0"/>
              <a:t>。当整数用于原始值，如果指定的一些枚举成员没有任何值，它们会自动递增</a:t>
            </a:r>
            <a:r>
              <a:rPr lang="zh-CN" altLang="en-US" dirty="0" smtClean="0"/>
              <a:t>。</a:t>
            </a:r>
            <a:endParaRPr lang="en-US" altLang="zh-CN" dirty="0" smtClean="0"/>
          </a:p>
          <a:p>
            <a:pPr marL="0" indent="0">
              <a:buNone/>
            </a:pPr>
            <a:r>
              <a:rPr lang="en-US" altLang="zh-CN" dirty="0" err="1"/>
              <a:t>enum</a:t>
            </a:r>
            <a:r>
              <a:rPr lang="en-US" altLang="zh-CN" dirty="0"/>
              <a:t> Month: </a:t>
            </a:r>
            <a:r>
              <a:rPr lang="en-US" altLang="zh-CN" dirty="0" err="1"/>
              <a:t>Int</a:t>
            </a:r>
            <a:r>
              <a:rPr lang="en-US" altLang="zh-CN" dirty="0"/>
              <a:t> </a:t>
            </a:r>
            <a:endParaRPr lang="en-US" altLang="zh-CN" dirty="0" smtClean="0"/>
          </a:p>
          <a:p>
            <a:pPr marL="0" indent="0">
              <a:buNone/>
            </a:pPr>
            <a:r>
              <a:rPr lang="en-US" altLang="zh-CN" dirty="0" smtClean="0"/>
              <a:t>{ </a:t>
            </a:r>
            <a:r>
              <a:rPr lang="en-US" altLang="zh-CN" dirty="0"/>
              <a:t>case January = 1, February, March, April, May, June, July, August, September, October, November, December } </a:t>
            </a:r>
            <a:endParaRPr lang="en-US" altLang="zh-CN" dirty="0" smtClean="0"/>
          </a:p>
          <a:p>
            <a:pPr marL="0" indent="0">
              <a:buNone/>
            </a:pPr>
            <a:r>
              <a:rPr lang="en-US" altLang="zh-CN" dirty="0" smtClean="0"/>
              <a:t>let </a:t>
            </a:r>
            <a:r>
              <a:rPr lang="en-US" altLang="zh-CN" dirty="0" err="1"/>
              <a:t>yearMonth</a:t>
            </a:r>
            <a:r>
              <a:rPr lang="en-US" altLang="zh-CN" dirty="0"/>
              <a:t> = </a:t>
            </a:r>
            <a:r>
              <a:rPr lang="en-US" altLang="zh-CN" dirty="0" err="1"/>
              <a:t>Month.May.rawValue</a:t>
            </a:r>
            <a:r>
              <a:rPr lang="en-US" altLang="zh-CN" dirty="0"/>
              <a:t> </a:t>
            </a:r>
            <a:endParaRPr lang="en-US" altLang="zh-CN" dirty="0" smtClean="0"/>
          </a:p>
          <a:p>
            <a:pPr marL="0" indent="0">
              <a:buNone/>
            </a:pPr>
            <a:r>
              <a:rPr lang="en-US" altLang="zh-CN" dirty="0" smtClean="0"/>
              <a:t>print("</a:t>
            </a:r>
            <a:r>
              <a:rPr lang="en-US" altLang="zh-CN" dirty="0"/>
              <a:t>Value of the Month is: \(</a:t>
            </a:r>
            <a:r>
              <a:rPr lang="en-US" altLang="zh-CN" dirty="0" err="1"/>
              <a:t>yearMonth</a:t>
            </a:r>
            <a:r>
              <a:rPr lang="en-US" altLang="zh-CN" dirty="0" smtClean="0"/>
              <a:t>).")</a:t>
            </a:r>
          </a:p>
          <a:p>
            <a:pPr marL="0" indent="0">
              <a:buNone/>
            </a:pPr>
            <a:endParaRPr lang="en-US" altLang="zh-CN" dirty="0" smtClean="0"/>
          </a:p>
          <a:p>
            <a:pPr marL="0" indent="0">
              <a:buNone/>
            </a:pPr>
            <a:r>
              <a:rPr lang="en-US" altLang="zh-CN" dirty="0" smtClean="0"/>
              <a:t>//</a:t>
            </a:r>
            <a:r>
              <a:rPr lang="zh-CN" altLang="en-US" dirty="0" smtClean="0"/>
              <a:t>当</a:t>
            </a:r>
            <a:r>
              <a:rPr lang="zh-CN" altLang="en-US" dirty="0"/>
              <a:t>我们上面的程序使用 </a:t>
            </a:r>
            <a:r>
              <a:rPr lang="en-US" altLang="zh-CN" dirty="0"/>
              <a:t>playground </a:t>
            </a:r>
            <a:r>
              <a:rPr lang="zh-CN" altLang="en-US" dirty="0"/>
              <a:t>运行，我们得到以下结果：</a:t>
            </a:r>
          </a:p>
          <a:p>
            <a:pPr marL="0" indent="0">
              <a:buNone/>
            </a:pPr>
            <a:r>
              <a:rPr lang="en-US" altLang="zh-CN" dirty="0" smtClean="0"/>
              <a:t>//Value </a:t>
            </a:r>
            <a:r>
              <a:rPr lang="en-US" altLang="zh-CN" dirty="0"/>
              <a:t>of the Month is: 5.</a:t>
            </a:r>
            <a:endParaRPr kumimoji="1" lang="zh-CN" altLang="en-US" dirty="0"/>
          </a:p>
        </p:txBody>
      </p:sp>
    </p:spTree>
    <p:extLst>
      <p:ext uri="{BB962C8B-B14F-4D97-AF65-F5344CB8AC3E}">
        <p14:creationId xmlns:p14="http://schemas.microsoft.com/office/powerpoint/2010/main" val="115859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618517"/>
            <a:ext cx="10364451" cy="770445"/>
          </a:xfrm>
        </p:spPr>
        <p:txBody>
          <a:bodyPr/>
          <a:lstStyle/>
          <a:p>
            <a:r>
              <a:rPr kumimoji="1" lang="zh-CN" altLang="en-US" dirty="0" smtClean="0"/>
              <a:t>枚举与原始值</a:t>
            </a:r>
            <a:endParaRPr kumimoji="1" lang="zh-CN" altLang="en-US" dirty="0"/>
          </a:p>
        </p:txBody>
      </p:sp>
      <p:sp>
        <p:nvSpPr>
          <p:cNvPr id="3" name="内容占位符 2"/>
          <p:cNvSpPr>
            <a:spLocks noGrp="1"/>
          </p:cNvSpPr>
          <p:nvPr>
            <p:ph sz="quarter" idx="13"/>
          </p:nvPr>
        </p:nvSpPr>
        <p:spPr>
          <a:xfrm>
            <a:off x="913774" y="1585732"/>
            <a:ext cx="10363826" cy="4205467"/>
          </a:xfrm>
        </p:spPr>
        <p:txBody>
          <a:bodyPr/>
          <a:lstStyle/>
          <a:p>
            <a:r>
              <a:rPr kumimoji="1" lang="zh-CN" altLang="en-US" dirty="0" smtClean="0"/>
              <a:t>那么一开始的例子还可以这么写以赋给原始值：</a:t>
            </a:r>
            <a:endParaRPr kumimoji="1" lang="en-US" altLang="zh-CN" dirty="0" smtClean="0"/>
          </a:p>
          <a:p>
            <a:pPr marL="0" indent="0">
              <a:buNone/>
            </a:pPr>
            <a:r>
              <a:rPr lang="en-US" altLang="zh-CN" dirty="0" err="1"/>
              <a:t>enum</a:t>
            </a:r>
            <a:r>
              <a:rPr lang="en-US" altLang="zh-CN" dirty="0"/>
              <a:t> </a:t>
            </a:r>
            <a:r>
              <a:rPr lang="en-US" altLang="zh-CN" dirty="0" err="1" smtClean="0"/>
              <a:t>Climate:String</a:t>
            </a:r>
            <a:r>
              <a:rPr lang="en-US" altLang="zh-CN" dirty="0" smtClean="0"/>
              <a:t>{</a:t>
            </a:r>
            <a:endParaRPr lang="en-US" altLang="zh-CN" dirty="0"/>
          </a:p>
          <a:p>
            <a:pPr marL="0" indent="0">
              <a:buNone/>
            </a:pPr>
            <a:r>
              <a:rPr lang="en-US" altLang="zh-CN" dirty="0"/>
              <a:t>    case </a:t>
            </a:r>
            <a:r>
              <a:rPr lang="en-US" altLang="zh-CN" dirty="0" smtClean="0"/>
              <a:t>India</a:t>
            </a:r>
            <a:r>
              <a:rPr lang="zh-CN" altLang="en-US" dirty="0" smtClean="0"/>
              <a:t> </a:t>
            </a:r>
            <a:r>
              <a:rPr lang="en-US" altLang="zh-CN" dirty="0" smtClean="0"/>
              <a:t>=</a:t>
            </a:r>
            <a:r>
              <a:rPr lang="zh-CN" altLang="en-US" dirty="0" smtClean="0"/>
              <a:t> </a:t>
            </a:r>
            <a:r>
              <a:rPr lang="en-US" altLang="zh-CN" dirty="0" smtClean="0"/>
              <a:t>"</a:t>
            </a:r>
            <a:r>
              <a:rPr lang="en-US" altLang="zh-CN" dirty="0"/>
              <a:t>Climate is </a:t>
            </a:r>
            <a:r>
              <a:rPr lang="en-US" altLang="zh-CN" dirty="0" smtClean="0"/>
              <a:t>Hot”</a:t>
            </a:r>
            <a:endParaRPr lang="en-US" altLang="zh-CN" dirty="0"/>
          </a:p>
          <a:p>
            <a:pPr marL="0" indent="0">
              <a:buNone/>
            </a:pPr>
            <a:r>
              <a:rPr lang="en-US" altLang="zh-CN" dirty="0"/>
              <a:t> </a:t>
            </a:r>
            <a:r>
              <a:rPr lang="en-US" altLang="zh-CN" dirty="0" smtClean="0"/>
              <a:t>   case America = </a:t>
            </a:r>
            <a:r>
              <a:rPr lang="en-US" altLang="zh-CN" dirty="0"/>
              <a:t>"Climate is Cold"</a:t>
            </a:r>
          </a:p>
          <a:p>
            <a:pPr marL="0" indent="0">
              <a:buNone/>
            </a:pPr>
            <a:r>
              <a:rPr lang="en-US" altLang="zh-CN" dirty="0"/>
              <a:t>    case </a:t>
            </a:r>
            <a:r>
              <a:rPr lang="en-US" altLang="zh-CN" dirty="0" smtClean="0"/>
              <a:t>Africa = </a:t>
            </a:r>
            <a:r>
              <a:rPr lang="en-US" altLang="zh-CN" dirty="0"/>
              <a:t>"Climate is Moderate"</a:t>
            </a:r>
          </a:p>
          <a:p>
            <a:pPr marL="0" indent="0">
              <a:buNone/>
            </a:pPr>
            <a:r>
              <a:rPr lang="en-US" altLang="zh-CN" dirty="0"/>
              <a:t>    case Australia </a:t>
            </a:r>
            <a:r>
              <a:rPr lang="en-US" altLang="zh-CN" dirty="0" smtClean="0"/>
              <a:t>= </a:t>
            </a:r>
            <a:r>
              <a:rPr lang="en-US" altLang="zh-CN" dirty="0"/>
              <a:t>"Climate is Rainy"</a:t>
            </a:r>
            <a:endParaRPr lang="en-US" altLang="zh-CN" dirty="0" smtClean="0"/>
          </a:p>
          <a:p>
            <a:pPr marL="0" indent="0">
              <a:buNone/>
            </a:pPr>
            <a:r>
              <a:rPr lang="en-US" altLang="zh-CN" dirty="0" smtClean="0"/>
              <a:t>}</a:t>
            </a:r>
            <a:endParaRPr lang="en-US" altLang="zh-CN" dirty="0"/>
          </a:p>
          <a:p>
            <a:endParaRPr kumimoji="1" lang="zh-CN" altLang="en-US" dirty="0"/>
          </a:p>
        </p:txBody>
      </p:sp>
    </p:spTree>
    <p:extLst>
      <p:ext uri="{BB962C8B-B14F-4D97-AF65-F5344CB8AC3E}">
        <p14:creationId xmlns:p14="http://schemas.microsoft.com/office/powerpoint/2010/main" val="1117557366"/>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830</TotalTime>
  <Words>1437</Words>
  <Application>Microsoft Macintosh PowerPoint</Application>
  <PresentationFormat>宽屏</PresentationFormat>
  <Paragraphs>222</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Hiragino Sans GB W3</vt:lpstr>
      <vt:lpstr>Tw Cen MT</vt:lpstr>
      <vt:lpstr>Arial</vt:lpstr>
      <vt:lpstr>水滴</vt:lpstr>
      <vt:lpstr>第七次学习</vt:lpstr>
      <vt:lpstr>Swift枚举</vt:lpstr>
      <vt:lpstr>Swift枚举</vt:lpstr>
      <vt:lpstr>枚举示例</vt:lpstr>
      <vt:lpstr>Swift枚举</vt:lpstr>
      <vt:lpstr>枚举与switch语句</vt:lpstr>
      <vt:lpstr>枚举与关联值</vt:lpstr>
      <vt:lpstr>枚举与原始值</vt:lpstr>
      <vt:lpstr>枚举与原始值</vt:lpstr>
      <vt:lpstr>Swift结构体</vt:lpstr>
      <vt:lpstr>结构体的定义</vt:lpstr>
      <vt:lpstr>访问结构体及属性</vt:lpstr>
      <vt:lpstr>访问结构体及属性</vt:lpstr>
      <vt:lpstr>结构体最佳的使用方式</vt:lpstr>
      <vt:lpstr>结构体实例</vt:lpstr>
      <vt:lpstr>另一个实例</vt:lpstr>
      <vt:lpstr>Swift类</vt:lpstr>
      <vt:lpstr>类和结构体的比较</vt:lpstr>
      <vt:lpstr>定义类</vt:lpstr>
      <vt:lpstr>类示例</vt:lpstr>
      <vt:lpstr>访问类属性作为引用类型</vt:lpstr>
      <vt:lpstr>类标识符</vt:lpstr>
      <vt:lpstr>示例</vt:lpstr>
      <vt:lpstr>类和结构体的选择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王宁</cp:lastModifiedBy>
  <cp:revision>158</cp:revision>
  <dcterms:created xsi:type="dcterms:W3CDTF">2017-03-15T02:33:02Z</dcterms:created>
  <dcterms:modified xsi:type="dcterms:W3CDTF">2017-04-09T07:29:10Z</dcterms:modified>
</cp:coreProperties>
</file>