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/>
    <p:restoredTop sz="93636"/>
  </p:normalViewPr>
  <p:slideViewPr>
    <p:cSldViewPr snapToGrid="0" snapToObjects="1">
      <p:cViewPr>
        <p:scale>
          <a:sx n="110" d="100"/>
          <a:sy n="110" d="100"/>
        </p:scale>
        <p:origin x="-440" y="-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 cap="none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effectLst/>
          <a:latin typeface="Hiragino Sans GB W3" charset="-122"/>
          <a:ea typeface="Hiragino Sans GB W3" charset="-122"/>
          <a:cs typeface="Hiragino Sans GB W3" charset="-122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Hiragino Sans GB W3" charset="-122"/>
          <a:ea typeface="Hiragino Sans GB W3" charset="-122"/>
          <a:cs typeface="Hiragino Sans GB W3" charset="-122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Hiragino Sans GB W3" charset="-122"/>
          <a:ea typeface="Hiragino Sans GB W3" charset="-122"/>
          <a:cs typeface="Hiragino Sans GB W3" charset="-122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Hiragino Sans GB W3" charset="-122"/>
          <a:ea typeface="Hiragino Sans GB W3" charset="-122"/>
          <a:cs typeface="Hiragino Sans GB W3" charset="-122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Hiragino Sans GB W3" charset="-122"/>
          <a:ea typeface="Hiragino Sans GB W3" charset="-122"/>
          <a:cs typeface="Hiragino Sans GB W3" charset="-122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Hiragino Sans GB W3" charset="-122"/>
          <a:ea typeface="Hiragino Sans GB W3" charset="-122"/>
          <a:cs typeface="Hiragino Sans GB W3" charset="-122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591005"/>
          </a:xfrm>
        </p:spPr>
        <p:txBody>
          <a:bodyPr/>
          <a:lstStyle/>
          <a:p>
            <a:r>
              <a:rPr kumimoji="1" lang="zh-CN" altLang="en-US" dirty="0" smtClean="0"/>
              <a:t>第三次学习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51012" y="3177540"/>
            <a:ext cx="8689976" cy="2080259"/>
          </a:xfrm>
        </p:spPr>
        <p:txBody>
          <a:bodyPr/>
          <a:lstStyle/>
          <a:p>
            <a:r>
              <a:rPr kumimoji="1" lang="en-US" altLang="zh-CN" dirty="0" smtClean="0"/>
              <a:t>Swift</a:t>
            </a:r>
            <a:r>
              <a:rPr kumimoji="1" lang="zh-CN" altLang="en-US" dirty="0" smtClean="0"/>
              <a:t>变量、选配、</a:t>
            </a:r>
            <a:r>
              <a:rPr kumimoji="1" lang="zh-CN" altLang="en-US" smtClean="0"/>
              <a:t>常量和字面量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759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98803"/>
          </a:xfrm>
        </p:spPr>
        <p:txBody>
          <a:bodyPr/>
          <a:lstStyle/>
          <a:p>
            <a:r>
              <a:rPr kumimoji="1" lang="zh-CN" altLang="en-US" dirty="0" smtClean="0"/>
              <a:t>强制解包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417320"/>
            <a:ext cx="10363826" cy="4373879"/>
          </a:xfrm>
        </p:spPr>
        <p:txBody>
          <a:bodyPr>
            <a:normAutofit/>
          </a:bodyPr>
          <a:lstStyle/>
          <a:p>
            <a:r>
              <a:rPr lang="zh-CN" altLang="en-US" dirty="0"/>
              <a:t>现在让我们来解包获得变量的正确值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myString:String</a:t>
            </a:r>
            <a:r>
              <a:rPr lang="en-US" altLang="zh-CN" dirty="0" smtClean="0"/>
              <a:t>?</a:t>
            </a:r>
            <a:endParaRPr lang="en-US" altLang="zh-CN" dirty="0"/>
          </a:p>
          <a:p>
            <a:r>
              <a:rPr lang="en-US" altLang="zh-CN" dirty="0" err="1"/>
              <a:t>myString</a:t>
            </a:r>
            <a:r>
              <a:rPr lang="en-US" altLang="zh-CN" dirty="0"/>
              <a:t> = "Hello, Swift</a:t>
            </a:r>
            <a:r>
              <a:rPr lang="en-US" altLang="zh-CN" dirty="0" smtClean="0"/>
              <a:t>!”</a:t>
            </a:r>
            <a:endParaRPr lang="en-US" altLang="zh-CN" dirty="0"/>
          </a:p>
          <a:p>
            <a:r>
              <a:rPr lang="en-US" altLang="zh-CN" dirty="0"/>
              <a:t>if </a:t>
            </a:r>
            <a:r>
              <a:rPr lang="en-US" altLang="zh-CN" dirty="0" err="1"/>
              <a:t>myString</a:t>
            </a:r>
            <a:r>
              <a:rPr lang="en-US" altLang="zh-CN" dirty="0"/>
              <a:t> != nil {</a:t>
            </a:r>
          </a:p>
          <a:p>
            <a:r>
              <a:rPr lang="en-US" altLang="zh-CN" dirty="0"/>
              <a:t>   </a:t>
            </a:r>
            <a:r>
              <a:rPr lang="en-US" altLang="zh-CN" dirty="0" smtClean="0"/>
              <a:t>print( </a:t>
            </a:r>
            <a:r>
              <a:rPr lang="en-US" altLang="zh-CN" dirty="0" err="1"/>
              <a:t>myString</a:t>
            </a:r>
            <a:r>
              <a:rPr lang="en-US" altLang="zh-CN" dirty="0"/>
              <a:t>! )</a:t>
            </a:r>
          </a:p>
          <a:p>
            <a:r>
              <a:rPr lang="en-US" altLang="zh-CN" dirty="0"/>
              <a:t>}else{</a:t>
            </a:r>
          </a:p>
          <a:p>
            <a:r>
              <a:rPr lang="en-US" altLang="zh-CN" dirty="0"/>
              <a:t>   </a:t>
            </a:r>
            <a:r>
              <a:rPr lang="en-US" altLang="zh-CN" dirty="0" smtClean="0"/>
              <a:t>print("</a:t>
            </a:r>
            <a:r>
              <a:rPr lang="en-US" altLang="zh-CN" dirty="0" err="1"/>
              <a:t>myString</a:t>
            </a:r>
            <a:r>
              <a:rPr lang="en-US" altLang="zh-CN" dirty="0"/>
              <a:t> has nil value")</a:t>
            </a:r>
          </a:p>
          <a:p>
            <a:r>
              <a:rPr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6234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84503"/>
          </a:xfrm>
        </p:spPr>
        <p:txBody>
          <a:bodyPr/>
          <a:lstStyle/>
          <a:p>
            <a:r>
              <a:rPr kumimoji="1" lang="zh-CN" altLang="en-US" smtClean="0"/>
              <a:t>自动解包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394460"/>
            <a:ext cx="10363826" cy="4396739"/>
          </a:xfrm>
        </p:spPr>
        <p:txBody>
          <a:bodyPr>
            <a:normAutofit/>
          </a:bodyPr>
          <a:lstStyle/>
          <a:p>
            <a:r>
              <a:rPr lang="zh-CN" altLang="en-US" dirty="0"/>
              <a:t>也可以使用感叹号，而不是一个问号声明可选变量。这种选配变量，会自动解开，不需要使用感叹号在变量的末尾获得分配的值。 让我们来看看下面的例子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myString:String</a:t>
            </a:r>
            <a:r>
              <a:rPr lang="en-US" altLang="zh-CN" dirty="0" smtClean="0"/>
              <a:t>!</a:t>
            </a:r>
            <a:endParaRPr lang="en-US" altLang="zh-CN" dirty="0"/>
          </a:p>
          <a:p>
            <a:r>
              <a:rPr lang="en-US" altLang="zh-CN" dirty="0" err="1"/>
              <a:t>myString</a:t>
            </a:r>
            <a:r>
              <a:rPr lang="en-US" altLang="zh-CN" dirty="0"/>
              <a:t> = "Hello, Swift</a:t>
            </a:r>
            <a:r>
              <a:rPr lang="en-US" altLang="zh-CN" dirty="0" smtClean="0"/>
              <a:t>!”</a:t>
            </a:r>
            <a:endParaRPr lang="en-US" altLang="zh-CN" dirty="0"/>
          </a:p>
          <a:p>
            <a:r>
              <a:rPr lang="en-US" altLang="zh-CN" dirty="0"/>
              <a:t>if </a:t>
            </a:r>
            <a:r>
              <a:rPr lang="en-US" altLang="zh-CN" dirty="0" err="1"/>
              <a:t>myString</a:t>
            </a:r>
            <a:r>
              <a:rPr lang="en-US" altLang="zh-CN" dirty="0"/>
              <a:t> != nil {</a:t>
            </a:r>
          </a:p>
          <a:p>
            <a:r>
              <a:rPr lang="en-US" altLang="zh-CN" dirty="0"/>
              <a:t>   </a:t>
            </a:r>
            <a:r>
              <a:rPr lang="en-US" altLang="zh-CN" dirty="0" smtClean="0"/>
              <a:t>print(</a:t>
            </a:r>
            <a:r>
              <a:rPr lang="en-US" altLang="zh-CN" dirty="0" err="1" smtClean="0"/>
              <a:t>myString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}else{</a:t>
            </a:r>
          </a:p>
          <a:p>
            <a:r>
              <a:rPr lang="en-US" altLang="zh-CN" dirty="0"/>
              <a:t>   </a:t>
            </a:r>
            <a:r>
              <a:rPr lang="en-US" altLang="zh-CN" dirty="0" smtClean="0"/>
              <a:t>print("</a:t>
            </a:r>
            <a:r>
              <a:rPr lang="en-US" altLang="zh-CN" dirty="0" err="1"/>
              <a:t>myString</a:t>
            </a:r>
            <a:r>
              <a:rPr lang="en-US" altLang="zh-CN" dirty="0"/>
              <a:t> has nil value")</a:t>
            </a:r>
          </a:p>
          <a:p>
            <a:r>
              <a:rPr lang="en-US" altLang="zh-CN" dirty="0"/>
              <a:t>}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620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84503"/>
          </a:xfrm>
        </p:spPr>
        <p:txBody>
          <a:bodyPr/>
          <a:lstStyle/>
          <a:p>
            <a:r>
              <a:rPr kumimoji="1" lang="zh-CN" altLang="en-US" smtClean="0"/>
              <a:t>可选绑定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303020"/>
            <a:ext cx="10363826" cy="4488179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使用可选绑定以找出一个可选</a:t>
            </a:r>
            <a:r>
              <a:rPr lang="en-US" altLang="zh-CN" dirty="0"/>
              <a:t>(optional)</a:t>
            </a:r>
            <a:r>
              <a:rPr lang="zh-CN" altLang="en-US" dirty="0"/>
              <a:t>是否包含一个值，如果是这样，使该值可以作为一个临时常数或变量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en-US" altLang="zh-CN" dirty="0"/>
              <a:t>if let </a:t>
            </a:r>
            <a:r>
              <a:rPr lang="en-US" altLang="zh-CN" dirty="0" err="1"/>
              <a:t>constantName</a:t>
            </a:r>
            <a:r>
              <a:rPr lang="en-US" altLang="zh-CN" dirty="0"/>
              <a:t> = </a:t>
            </a:r>
            <a:r>
              <a:rPr lang="en-US" altLang="zh-CN" dirty="0" err="1"/>
              <a:t>someOptional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statements</a:t>
            </a:r>
          </a:p>
          <a:p>
            <a:r>
              <a:rPr lang="en-US" altLang="zh-CN" dirty="0" smtClean="0"/>
              <a:t>}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myString:String</a:t>
            </a:r>
            <a:r>
              <a:rPr lang="en-US" altLang="zh-CN" dirty="0" smtClean="0"/>
              <a:t>?</a:t>
            </a:r>
            <a:endParaRPr lang="en-US" altLang="zh-CN" dirty="0"/>
          </a:p>
          <a:p>
            <a:r>
              <a:rPr lang="en-US" altLang="zh-CN" dirty="0" err="1"/>
              <a:t>myString</a:t>
            </a:r>
            <a:r>
              <a:rPr lang="en-US" altLang="zh-CN" dirty="0"/>
              <a:t> = "</a:t>
            </a:r>
            <a:r>
              <a:rPr lang="en-US" altLang="zh-CN" dirty="0" smtClean="0"/>
              <a:t>Hello</a:t>
            </a:r>
            <a:r>
              <a:rPr lang="en-US" altLang="zh-CN" dirty="0"/>
              <a:t>, Swift</a:t>
            </a:r>
            <a:r>
              <a:rPr lang="en-US" altLang="zh-CN" dirty="0" smtClean="0"/>
              <a:t>!</a:t>
            </a:r>
            <a:r>
              <a:rPr lang="en-US" altLang="zh-CN" dirty="0"/>
              <a:t> "</a:t>
            </a:r>
          </a:p>
          <a:p>
            <a:r>
              <a:rPr lang="en-US" altLang="zh-CN" dirty="0"/>
              <a:t>if let </a:t>
            </a:r>
            <a:r>
              <a:rPr lang="en-US" altLang="zh-CN" dirty="0" err="1"/>
              <a:t>yourString</a:t>
            </a:r>
            <a:r>
              <a:rPr lang="en-US" altLang="zh-CN" dirty="0"/>
              <a:t> = </a:t>
            </a:r>
            <a:r>
              <a:rPr lang="en-US" altLang="zh-CN" dirty="0" err="1"/>
              <a:t>myString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</a:t>
            </a:r>
            <a:r>
              <a:rPr lang="en-US" altLang="zh-CN" dirty="0" smtClean="0"/>
              <a:t>print("</a:t>
            </a:r>
            <a:r>
              <a:rPr lang="en-US" altLang="zh-CN" dirty="0"/>
              <a:t>Your string has - \(</a:t>
            </a:r>
            <a:r>
              <a:rPr lang="en-US" altLang="zh-CN" dirty="0" err="1"/>
              <a:t>yourString</a:t>
            </a:r>
            <a:r>
              <a:rPr lang="en-US" altLang="zh-CN" dirty="0"/>
              <a:t>)")</a:t>
            </a:r>
          </a:p>
          <a:p>
            <a:r>
              <a:rPr lang="en-US" altLang="zh-CN" dirty="0"/>
              <a:t>}else{</a:t>
            </a:r>
          </a:p>
          <a:p>
            <a:r>
              <a:rPr lang="en-US" altLang="zh-CN" dirty="0"/>
              <a:t>   </a:t>
            </a:r>
            <a:r>
              <a:rPr lang="en-US" altLang="zh-CN" dirty="0" smtClean="0"/>
              <a:t>print("</a:t>
            </a:r>
            <a:r>
              <a:rPr lang="en-US" altLang="zh-CN" dirty="0"/>
              <a:t>Your string does not have a value")</a:t>
            </a:r>
          </a:p>
          <a:p>
            <a:r>
              <a:rPr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4506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84553"/>
          </a:xfrm>
        </p:spPr>
        <p:txBody>
          <a:bodyPr/>
          <a:lstStyle/>
          <a:p>
            <a:r>
              <a:rPr kumimoji="1" lang="en-US" altLang="zh-CN" dirty="0" smtClean="0"/>
              <a:t>Swift</a:t>
            </a:r>
            <a:r>
              <a:rPr kumimoji="1" lang="zh-CN" altLang="en-US" dirty="0" smtClean="0"/>
              <a:t>常量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703070"/>
            <a:ext cx="10363826" cy="4088129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常量指的是程序无法在其执行期间改变的固定值。 常量可以是任何像整型常量，浮点常量，字符常量或字符串的基本数据类型。也可以是枚举常量。</a:t>
            </a:r>
          </a:p>
          <a:p>
            <a:r>
              <a:rPr lang="zh-CN" altLang="en-US" dirty="0"/>
              <a:t>这些常量和常规变量处理一样，只是</a:t>
            </a:r>
            <a:r>
              <a:rPr lang="zh-CN" altLang="en-US" dirty="0">
                <a:solidFill>
                  <a:srgbClr val="FF0000"/>
                </a:solidFill>
              </a:rPr>
              <a:t>它们的值不能在定义后进行修改</a:t>
            </a:r>
            <a:r>
              <a:rPr lang="zh-CN" altLang="en-US" dirty="0" smtClean="0"/>
              <a:t>。</a:t>
            </a:r>
            <a:endParaRPr lang="zh-CN" altLang="en-US" b="1" dirty="0"/>
          </a:p>
          <a:p>
            <a:r>
              <a:rPr lang="zh-CN" altLang="en-US" dirty="0"/>
              <a:t>使用常量时，则必须使用关键字 </a:t>
            </a:r>
            <a:r>
              <a:rPr lang="en-US" altLang="zh-CN" dirty="0"/>
              <a:t>let </a:t>
            </a:r>
            <a:r>
              <a:rPr lang="zh-CN" altLang="en-US" dirty="0"/>
              <a:t>声明它们如下：</a:t>
            </a:r>
          </a:p>
          <a:p>
            <a:r>
              <a:rPr lang="en-US" altLang="zh-CN" dirty="0"/>
              <a:t>let </a:t>
            </a:r>
            <a:r>
              <a:rPr lang="en-US" altLang="zh-CN" dirty="0" err="1"/>
              <a:t>constantName</a:t>
            </a:r>
            <a:r>
              <a:rPr lang="en-US" altLang="zh-CN" dirty="0"/>
              <a:t> = &lt;initial value</a:t>
            </a:r>
            <a:r>
              <a:rPr lang="en-US" altLang="zh-CN" dirty="0" smtClean="0"/>
              <a:t>&gt;</a:t>
            </a:r>
            <a:endParaRPr lang="zh-CN" altLang="en-US" dirty="0" smtClean="0"/>
          </a:p>
          <a:p>
            <a:endParaRPr lang="en-US" altLang="zh-CN" dirty="0"/>
          </a:p>
          <a:p>
            <a:r>
              <a:rPr lang="zh-CN" altLang="en-US" dirty="0"/>
              <a:t>下面是一个简单的例子来说明如何在 </a:t>
            </a:r>
            <a:r>
              <a:rPr lang="en-US" altLang="zh-CN" dirty="0"/>
              <a:t>Swift </a:t>
            </a:r>
            <a:r>
              <a:rPr lang="zh-CN" altLang="en-US" dirty="0"/>
              <a:t>中声明一个常量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let </a:t>
            </a:r>
            <a:r>
              <a:rPr lang="en-US" altLang="zh-CN" dirty="0" err="1"/>
              <a:t>constA</a:t>
            </a:r>
            <a:r>
              <a:rPr lang="en-US" altLang="zh-CN" dirty="0"/>
              <a:t> = 44</a:t>
            </a:r>
          </a:p>
          <a:p>
            <a:r>
              <a:rPr lang="en-US" altLang="zh-CN" dirty="0" smtClean="0"/>
              <a:t>print(</a:t>
            </a:r>
            <a:r>
              <a:rPr lang="en-US" altLang="zh-CN" dirty="0" err="1" smtClean="0"/>
              <a:t>constA</a:t>
            </a:r>
            <a:r>
              <a:rPr lang="en-US" altLang="zh-CN" dirty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9730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33093"/>
          </a:xfrm>
        </p:spPr>
        <p:txBody>
          <a:bodyPr/>
          <a:lstStyle/>
          <a:p>
            <a:r>
              <a:rPr kumimoji="1" lang="zh-CN" altLang="en-US" dirty="0" smtClean="0"/>
              <a:t>类型注释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451610"/>
            <a:ext cx="10363826" cy="4339589"/>
          </a:xfrm>
        </p:spPr>
        <p:txBody>
          <a:bodyPr>
            <a:normAutofit/>
          </a:bodyPr>
          <a:lstStyle/>
          <a:p>
            <a:r>
              <a:rPr lang="zh-CN" altLang="en-US" dirty="0"/>
              <a:t>当声明一个常数，可以提供一个类型注释，以指定清楚哪种常量值类型要存储。语法如下：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constantName</a:t>
            </a:r>
            <a:r>
              <a:rPr lang="en-US" altLang="zh-CN" dirty="0"/>
              <a:t>:&lt;data type&gt; = &lt;optional initial value&gt;</a:t>
            </a:r>
          </a:p>
          <a:p>
            <a:r>
              <a:rPr lang="zh-CN" altLang="en-US" dirty="0"/>
              <a:t>下面是一个简单的例子来说明如何使用注释来声明一个常量在 </a:t>
            </a:r>
            <a:r>
              <a:rPr lang="en-US" altLang="zh-CN" dirty="0"/>
              <a:t>Swift </a:t>
            </a:r>
            <a:r>
              <a:rPr lang="zh-CN" altLang="en-US" dirty="0"/>
              <a:t>中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这里</a:t>
            </a:r>
            <a:r>
              <a:rPr lang="zh-CN" altLang="en-US" dirty="0"/>
              <a:t>需要注意的</a:t>
            </a:r>
            <a:r>
              <a:rPr lang="zh-CN" altLang="en-US" dirty="0" smtClean="0"/>
              <a:t>是在</a:t>
            </a:r>
            <a:r>
              <a:rPr lang="zh-CN" altLang="en-US" dirty="0"/>
              <a:t>创建一个常数时提供初始值是很</a:t>
            </a:r>
            <a:r>
              <a:rPr lang="zh-CN" altLang="en-US" dirty="0" smtClean="0"/>
              <a:t>重要的：</a:t>
            </a:r>
            <a:endParaRPr lang="en-US" altLang="zh-CN" dirty="0"/>
          </a:p>
          <a:p>
            <a:r>
              <a:rPr lang="en-US" altLang="zh-CN" dirty="0"/>
              <a:t>let </a:t>
            </a:r>
            <a:r>
              <a:rPr lang="en-US" altLang="zh-CN" dirty="0" err="1"/>
              <a:t>constA</a:t>
            </a:r>
            <a:r>
              <a:rPr lang="en-US" altLang="zh-CN" dirty="0"/>
              <a:t> = 42</a:t>
            </a:r>
          </a:p>
          <a:p>
            <a:r>
              <a:rPr lang="en-US" altLang="zh-CN" dirty="0" smtClean="0"/>
              <a:t>print(</a:t>
            </a:r>
            <a:r>
              <a:rPr lang="en-US" altLang="zh-CN" dirty="0" err="1" smtClean="0"/>
              <a:t>constA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let </a:t>
            </a:r>
            <a:r>
              <a:rPr lang="en-US" altLang="zh-CN" dirty="0" err="1"/>
              <a:t>constB:Float</a:t>
            </a:r>
            <a:r>
              <a:rPr lang="en-US" altLang="zh-CN" dirty="0"/>
              <a:t> = </a:t>
            </a:r>
            <a:r>
              <a:rPr lang="en-US" altLang="zh-CN" dirty="0" smtClean="0"/>
              <a:t>3.14159</a:t>
            </a:r>
            <a:endParaRPr lang="en-US" altLang="zh-CN" dirty="0"/>
          </a:p>
          <a:p>
            <a:r>
              <a:rPr lang="en-US" altLang="zh-CN" dirty="0" smtClean="0"/>
              <a:t>print(</a:t>
            </a:r>
            <a:r>
              <a:rPr lang="en-US" altLang="zh-CN" dirty="0" err="1" smtClean="0"/>
              <a:t>constB</a:t>
            </a:r>
            <a:r>
              <a:rPr lang="en-US" altLang="zh-CN" dirty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933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命名常量和打印常量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2091690"/>
            <a:ext cx="10363826" cy="3699509"/>
          </a:xfrm>
        </p:spPr>
        <p:txBody>
          <a:bodyPr/>
          <a:lstStyle/>
          <a:p>
            <a:r>
              <a:rPr lang="zh-CN" altLang="en-US" dirty="0"/>
              <a:t>一个常数的名称可以由字母，数字和下划线组成。它必须以字母或下</a:t>
            </a:r>
            <a:r>
              <a:rPr lang="zh-CN" altLang="en-US" dirty="0" smtClean="0"/>
              <a:t>划线</a:t>
            </a:r>
            <a:r>
              <a:rPr lang="zh-CN" altLang="en-US" dirty="0" smtClean="0"/>
              <a:t>开头</a:t>
            </a:r>
            <a:r>
              <a:rPr lang="zh-CN" altLang="en-US" dirty="0" smtClean="0"/>
              <a:t>。 </a:t>
            </a:r>
            <a:r>
              <a:rPr lang="zh-CN" altLang="en-US" dirty="0"/>
              <a:t>大写和小写字母是不同的，因为 </a:t>
            </a:r>
            <a:r>
              <a:rPr lang="en-US" altLang="zh-CN" dirty="0"/>
              <a:t>Swift </a:t>
            </a:r>
            <a:r>
              <a:rPr lang="zh-CN" altLang="en-US" dirty="0"/>
              <a:t>是区分大小写的编程语言。</a:t>
            </a:r>
          </a:p>
          <a:p>
            <a:r>
              <a:rPr lang="zh-CN" altLang="en-US" dirty="0"/>
              <a:t>可以使用简单或</a:t>
            </a:r>
            <a:r>
              <a:rPr lang="en-US" altLang="zh-CN" dirty="0"/>
              <a:t>Unicode</a:t>
            </a:r>
            <a:r>
              <a:rPr lang="zh-CN" altLang="en-US" dirty="0"/>
              <a:t>字符来命名变量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可以</a:t>
            </a:r>
            <a:r>
              <a:rPr lang="zh-CN" altLang="en-US" dirty="0"/>
              <a:t>使用 </a:t>
            </a:r>
            <a:r>
              <a:rPr lang="en-US" altLang="zh-CN" dirty="0" smtClean="0"/>
              <a:t>print </a:t>
            </a:r>
            <a:r>
              <a:rPr lang="zh-CN" altLang="en-US" dirty="0"/>
              <a:t>函数打印一个常量或变量的当前值。可以通过包裹名称在括号中，并用左括号前一个反斜杠转义内插一个变量</a:t>
            </a:r>
            <a:r>
              <a:rPr lang="zh-CN" altLang="en-US" dirty="0" smtClean="0"/>
              <a:t>值。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429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Swift</a:t>
            </a:r>
            <a:r>
              <a:rPr kumimoji="1" lang="zh-CN" altLang="en-US" dirty="0" smtClean="0"/>
              <a:t>字面量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字面量是一个整数，浮点数或字符串类型的值的源代码</a:t>
            </a:r>
            <a:r>
              <a:rPr lang="zh-CN" altLang="en-US" dirty="0" smtClean="0"/>
              <a:t>表示。</a:t>
            </a:r>
          </a:p>
          <a:p>
            <a:r>
              <a:rPr lang="zh-CN" altLang="en-US" dirty="0"/>
              <a:t>一个整型字面量可以是十进制，二进制，八进制，或十六进制常量。二进制的字面量以 </a:t>
            </a:r>
            <a:r>
              <a:rPr lang="en-US" altLang="zh-CN" dirty="0" smtClean="0"/>
              <a:t>0b </a:t>
            </a:r>
            <a:r>
              <a:rPr lang="zh-CN" altLang="en-US" dirty="0"/>
              <a:t>开始</a:t>
            </a:r>
            <a:r>
              <a:rPr lang="zh-CN" altLang="en-US" dirty="0" smtClean="0"/>
              <a:t>，八进制的</a:t>
            </a:r>
            <a:r>
              <a:rPr lang="zh-CN" altLang="en-US" dirty="0"/>
              <a:t>字面量以 </a:t>
            </a:r>
            <a:r>
              <a:rPr lang="en-US" altLang="zh-CN" dirty="0"/>
              <a:t>0o </a:t>
            </a:r>
            <a:r>
              <a:rPr lang="zh-CN" altLang="en-US" dirty="0"/>
              <a:t>开始</a:t>
            </a:r>
            <a:r>
              <a:rPr lang="zh-CN" altLang="en-US" dirty="0" smtClean="0"/>
              <a:t>，十六进制的</a:t>
            </a:r>
            <a:r>
              <a:rPr lang="zh-CN" altLang="en-US" dirty="0"/>
              <a:t>字面量以 </a:t>
            </a:r>
            <a:r>
              <a:rPr lang="en-US" altLang="zh-CN" dirty="0"/>
              <a:t>0x </a:t>
            </a:r>
            <a:r>
              <a:rPr lang="zh-CN" altLang="en-US" dirty="0"/>
              <a:t>开始，没有的则为十进制</a:t>
            </a:r>
            <a:r>
              <a:rPr lang="zh-CN" altLang="en-US" dirty="0" smtClean="0"/>
              <a:t>。</a:t>
            </a:r>
          </a:p>
          <a:p>
            <a:r>
              <a:rPr lang="zh-CN" altLang="en-US" dirty="0"/>
              <a:t>浮点字面量有整数部分，小数点，小数部分和一个指数部分。可以以十进制形式或十六进制形式来表示浮点字面量。</a:t>
            </a:r>
          </a:p>
          <a:p>
            <a:r>
              <a:rPr lang="zh-CN" altLang="en-US" dirty="0"/>
              <a:t>十进制浮点字面量由十进制数字后跟一个小数，小数指数，或两者序列。</a:t>
            </a:r>
          </a:p>
          <a:p>
            <a:r>
              <a:rPr lang="zh-CN" altLang="en-US" dirty="0"/>
              <a:t>十六进制的浮点字面量是由一个 </a:t>
            </a:r>
            <a:r>
              <a:rPr lang="en-US" altLang="zh-CN" dirty="0"/>
              <a:t>0x </a:t>
            </a:r>
            <a:r>
              <a:rPr lang="zh-CN" altLang="en-US" dirty="0"/>
              <a:t>前缀，后面跟着一个可选的十六进制分数，后面跟十六进制指数。</a:t>
            </a:r>
            <a:endParaRPr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049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浮点</a:t>
            </a:r>
            <a:r>
              <a:rPr kumimoji="1" lang="zh-CN" altLang="en-US" dirty="0" smtClean="0"/>
              <a:t>数字面量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let </a:t>
            </a:r>
            <a:r>
              <a:rPr lang="en-US" altLang="zh-CN" dirty="0" err="1"/>
              <a:t>decimalDouble</a:t>
            </a:r>
            <a:r>
              <a:rPr lang="en-US" altLang="zh-CN" dirty="0"/>
              <a:t> = 12.1875</a:t>
            </a:r>
          </a:p>
          <a:p>
            <a:r>
              <a:rPr lang="en-US" altLang="zh-CN" dirty="0"/>
              <a:t>let </a:t>
            </a:r>
            <a:r>
              <a:rPr lang="en-US" altLang="zh-CN" dirty="0" err="1"/>
              <a:t>exponentDouble</a:t>
            </a:r>
            <a:r>
              <a:rPr lang="en-US" altLang="zh-CN" dirty="0"/>
              <a:t> = 1.21875e1</a:t>
            </a:r>
          </a:p>
          <a:p>
            <a:r>
              <a:rPr lang="en-US" altLang="zh-CN" dirty="0"/>
              <a:t>let </a:t>
            </a:r>
            <a:r>
              <a:rPr lang="en-US" altLang="zh-CN" dirty="0" err="1"/>
              <a:t>hexadecimalDouble</a:t>
            </a:r>
            <a:r>
              <a:rPr lang="en-US" altLang="zh-CN" dirty="0"/>
              <a:t> = </a:t>
            </a:r>
            <a:r>
              <a:rPr lang="en-US" altLang="zh-CN" dirty="0" smtClean="0"/>
              <a:t>0xC.3p0</a:t>
            </a:r>
            <a:endParaRPr lang="zh-CN" altLang="en-US" dirty="0"/>
          </a:p>
          <a:p>
            <a:endParaRPr lang="zh-CN" altLang="en-US" dirty="0" smtClean="0"/>
          </a:p>
          <a:p>
            <a:r>
              <a:rPr lang="mr-IN" altLang="zh-CN" dirty="0" smtClean="0">
                <a:solidFill>
                  <a:srgbClr val="FF0000"/>
                </a:solidFill>
              </a:rPr>
              <a:t>0xC.3p0 </a:t>
            </a:r>
            <a:r>
              <a:rPr lang="mr-IN" altLang="zh-CN" dirty="0"/>
              <a:t>=</a:t>
            </a:r>
            <a:r>
              <a:rPr lang="mr-IN" altLang="zh-CN" dirty="0">
                <a:solidFill>
                  <a:srgbClr val="FF0000"/>
                </a:solidFill>
              </a:rPr>
              <a:t> (12 + 3/16) * 2^0 </a:t>
            </a:r>
            <a:r>
              <a:rPr lang="mr-IN" altLang="zh-CN" dirty="0"/>
              <a:t>=</a:t>
            </a:r>
            <a:r>
              <a:rPr lang="mr-IN" altLang="zh-CN" dirty="0">
                <a:solidFill>
                  <a:srgbClr val="FF0000"/>
                </a:solidFill>
              </a:rPr>
              <a:t> </a:t>
            </a:r>
            <a:r>
              <a:rPr lang="is-IS" altLang="zh-CN" dirty="0">
                <a:solidFill>
                  <a:srgbClr val="FF0000"/>
                </a:solidFill>
              </a:rPr>
              <a:t>1100.0011 * </a:t>
            </a:r>
            <a:r>
              <a:rPr lang="is-IS" altLang="zh-CN" dirty="0" smtClean="0">
                <a:solidFill>
                  <a:srgbClr val="FF0000"/>
                </a:solidFill>
              </a:rPr>
              <a:t>2^0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=</a:t>
            </a:r>
            <a:r>
              <a:rPr lang="mr-IN" altLang="zh-CN" dirty="0" smtClean="0">
                <a:solidFill>
                  <a:srgbClr val="FF0000"/>
                </a:solidFill>
              </a:rPr>
              <a:t>12.1875 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436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221713"/>
          </a:xfrm>
        </p:spPr>
        <p:txBody>
          <a:bodyPr/>
          <a:lstStyle/>
          <a:p>
            <a:r>
              <a:rPr kumimoji="1" lang="zh-CN" altLang="en-US" smtClean="0"/>
              <a:t>字符串字面量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840230"/>
            <a:ext cx="10363826" cy="3950969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字符串字面值是由双引号包围，以下形式的字符序列：</a:t>
            </a:r>
          </a:p>
          <a:p>
            <a:r>
              <a:rPr lang="en-US" altLang="zh-CN" dirty="0"/>
              <a:t>"characters"</a:t>
            </a:r>
          </a:p>
          <a:p>
            <a:r>
              <a:rPr lang="zh-CN" altLang="en-US" dirty="0" smtClean="0"/>
              <a:t>字符串常量不能包含转义双引号</a:t>
            </a:r>
            <a:r>
              <a:rPr lang="en-US" altLang="zh-CN" dirty="0" smtClean="0"/>
              <a:t>(“)</a:t>
            </a:r>
            <a:r>
              <a:rPr lang="zh-CN" altLang="en-US" dirty="0" smtClean="0"/>
              <a:t>，转义反斜线</a:t>
            </a:r>
            <a:r>
              <a:rPr lang="en-US" altLang="zh-CN" dirty="0" smtClean="0"/>
              <a:t>(\)</a:t>
            </a:r>
            <a:r>
              <a:rPr lang="zh-CN" altLang="en-US" dirty="0" smtClean="0"/>
              <a:t>，回车或换行。特殊字符可以包含使用以下转义序列字符串：</a:t>
            </a:r>
            <a:endParaRPr lang="en-US" altLang="zh-CN" dirty="0" smtClean="0"/>
          </a:p>
          <a:p>
            <a:r>
              <a:rPr lang="en-US" altLang="zh-CN" dirty="0"/>
              <a:t>\0	Null </a:t>
            </a:r>
            <a:r>
              <a:rPr lang="zh-CN" altLang="en-US" dirty="0"/>
              <a:t>字符	</a:t>
            </a:r>
            <a:r>
              <a:rPr lang="en-US" altLang="zh-CN" dirty="0" smtClean="0"/>
              <a:t>\\</a:t>
            </a:r>
            <a:r>
              <a:rPr lang="en-US" altLang="zh-CN" dirty="0"/>
              <a:t>	\ </a:t>
            </a:r>
            <a:r>
              <a:rPr lang="zh-CN" altLang="en-US" dirty="0"/>
              <a:t>字符	</a:t>
            </a:r>
          </a:p>
          <a:p>
            <a:r>
              <a:rPr lang="en-US" altLang="zh-CN" dirty="0"/>
              <a:t>\b	</a:t>
            </a:r>
            <a:r>
              <a:rPr lang="zh-CN" altLang="en-US" dirty="0"/>
              <a:t>退格	</a:t>
            </a:r>
            <a:r>
              <a:rPr lang="en-US" altLang="zh-CN" dirty="0" smtClean="0"/>
              <a:t>\</a:t>
            </a:r>
            <a:r>
              <a:rPr lang="en-US" altLang="zh-CN" dirty="0"/>
              <a:t>f	</a:t>
            </a:r>
            <a:r>
              <a:rPr lang="zh-CN" altLang="en-US" dirty="0"/>
              <a:t>换页	</a:t>
            </a:r>
          </a:p>
          <a:p>
            <a:r>
              <a:rPr lang="en-US" altLang="zh-CN" dirty="0"/>
              <a:t>\n	</a:t>
            </a:r>
            <a:r>
              <a:rPr lang="zh-CN" altLang="en-US" dirty="0"/>
              <a:t>新一行	</a:t>
            </a:r>
            <a:r>
              <a:rPr lang="en-US" altLang="zh-CN" dirty="0" smtClean="0"/>
              <a:t>\</a:t>
            </a:r>
            <a:r>
              <a:rPr lang="en-US" altLang="zh-CN" dirty="0"/>
              <a:t>r	</a:t>
            </a:r>
            <a:r>
              <a:rPr lang="zh-CN" altLang="en-US" dirty="0"/>
              <a:t>回车	</a:t>
            </a:r>
          </a:p>
          <a:p>
            <a:r>
              <a:rPr lang="en-US" altLang="zh-CN" dirty="0"/>
              <a:t>\t	</a:t>
            </a:r>
            <a:r>
              <a:rPr lang="zh-CN" altLang="en-US" dirty="0"/>
              <a:t>水平制表	</a:t>
            </a:r>
            <a:r>
              <a:rPr lang="en-US" altLang="ja-JP" dirty="0" smtClean="0"/>
              <a:t>\</a:t>
            </a:r>
            <a:r>
              <a:rPr lang="en-US" altLang="ja-JP" dirty="0"/>
              <a:t>v	</a:t>
            </a:r>
            <a:r>
              <a:rPr lang="ja-JP" altLang="en-US" dirty="0"/>
              <a:t>垂直制表	</a:t>
            </a:r>
          </a:p>
          <a:p>
            <a:r>
              <a:rPr lang="en-US" altLang="zh-CN" dirty="0" smtClean="0"/>
              <a:t>\‘</a:t>
            </a:r>
            <a:r>
              <a:rPr lang="en-US" altLang="zh-CN" dirty="0"/>
              <a:t>	</a:t>
            </a:r>
            <a:r>
              <a:rPr lang="zh-CN" altLang="en-US" dirty="0"/>
              <a:t>单引号	</a:t>
            </a:r>
            <a:r>
              <a:rPr lang="mr-IN" altLang="zh-CN" dirty="0" smtClean="0"/>
              <a:t>\"</a:t>
            </a:r>
            <a:r>
              <a:rPr lang="mr-IN" altLang="zh-CN" dirty="0"/>
              <a:t>	</a:t>
            </a:r>
            <a:r>
              <a:rPr lang="zh-CN" altLang="mr-IN" dirty="0"/>
              <a:t>双引号	</a:t>
            </a:r>
          </a:p>
          <a:p>
            <a:r>
              <a:rPr lang="en-US" altLang="zh-CN" dirty="0"/>
              <a:t>\000	</a:t>
            </a:r>
            <a:r>
              <a:rPr lang="zh-CN" altLang="en-US" dirty="0"/>
              <a:t>一到三位数字的八进制数	</a:t>
            </a:r>
          </a:p>
          <a:p>
            <a:r>
              <a:rPr lang="en-US" altLang="zh-CN" dirty="0"/>
              <a:t>\</a:t>
            </a:r>
            <a:r>
              <a:rPr lang="en-US" altLang="zh-CN" dirty="0" err="1"/>
              <a:t>xhh</a:t>
            </a:r>
            <a:r>
              <a:rPr lang="en-US" altLang="zh-CN" dirty="0"/>
              <a:t>...	</a:t>
            </a:r>
            <a:r>
              <a:rPr lang="zh-CN" altLang="en-US" dirty="0"/>
              <a:t>一个或多个数字的十六进制数	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4023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布尔类型字面量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有三个布尔字面量，它们是标准的 </a:t>
            </a:r>
            <a:r>
              <a:rPr lang="en-US" altLang="zh-CN" dirty="0"/>
              <a:t>Swift </a:t>
            </a:r>
            <a:r>
              <a:rPr lang="zh-CN" altLang="en-US" dirty="0"/>
              <a:t>关键字的一部分：</a:t>
            </a:r>
          </a:p>
          <a:p>
            <a:r>
              <a:rPr lang="zh-CN" altLang="mr-IN" dirty="0"/>
              <a:t>表示真值 </a:t>
            </a:r>
            <a:r>
              <a:rPr lang="mr-IN" altLang="zh-CN" dirty="0"/>
              <a:t>- </a:t>
            </a:r>
            <a:r>
              <a:rPr lang="mr-IN" altLang="zh-CN" dirty="0" err="1"/>
              <a:t>true</a:t>
            </a:r>
            <a:endParaRPr lang="mr-IN" altLang="zh-CN" dirty="0"/>
          </a:p>
          <a:p>
            <a:r>
              <a:rPr lang="zh-CN" altLang="es-ES_tradnl" dirty="0"/>
              <a:t>表示假值 </a:t>
            </a:r>
            <a:r>
              <a:rPr lang="es-ES_tradnl" altLang="zh-CN" dirty="0"/>
              <a:t>- false</a:t>
            </a:r>
          </a:p>
          <a:p>
            <a:r>
              <a:rPr lang="zh-CN" altLang="mr-IN" dirty="0"/>
              <a:t>表示无值 </a:t>
            </a:r>
            <a:r>
              <a:rPr lang="mr-IN" altLang="zh-CN" dirty="0"/>
              <a:t>- </a:t>
            </a:r>
            <a:r>
              <a:rPr lang="mr-IN" altLang="zh-CN" dirty="0" err="1"/>
              <a:t>nil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034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Swift</a:t>
            </a:r>
            <a:r>
              <a:rPr kumimoji="1" lang="zh-CN" altLang="en-US" dirty="0" smtClean="0"/>
              <a:t>变量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变量为我们提供了一个程序可以操纵存储的名称。在 </a:t>
            </a:r>
            <a:r>
              <a:rPr lang="en-US" altLang="zh-CN" dirty="0"/>
              <a:t>Swift </a:t>
            </a:r>
            <a:r>
              <a:rPr lang="zh-CN" altLang="en-US" dirty="0"/>
              <a:t>中每个变量具有特定的类型，它决定了变量存储的大小</a:t>
            </a:r>
            <a:r>
              <a:rPr lang="en-US" altLang="zh-CN" dirty="0"/>
              <a:t>; </a:t>
            </a:r>
            <a:r>
              <a:rPr lang="zh-CN" altLang="en-US" dirty="0"/>
              <a:t>在存储器内存储的值的范围 ，并且操作组可以变量应用</a:t>
            </a:r>
            <a:r>
              <a:rPr lang="zh-CN" altLang="en-US" dirty="0" smtClean="0"/>
              <a:t>。</a:t>
            </a:r>
          </a:p>
          <a:p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, Float , Double , </a:t>
            </a:r>
            <a:r>
              <a:rPr kumimoji="1" lang="en-US" altLang="zh-CN" dirty="0" err="1" smtClean="0"/>
              <a:t>Bool</a:t>
            </a:r>
            <a:r>
              <a:rPr kumimoji="1" lang="en-US" altLang="zh-CN" dirty="0" smtClean="0"/>
              <a:t> , String , Character , Optional.</a:t>
            </a:r>
          </a:p>
          <a:p>
            <a:r>
              <a:rPr lang="en-US" altLang="zh-CN" dirty="0"/>
              <a:t>Swift </a:t>
            </a:r>
            <a:r>
              <a:rPr lang="zh-CN" altLang="en-US" dirty="0"/>
              <a:t>还允许定义其他类型的变量，我们将在以后了解到类似 </a:t>
            </a:r>
            <a:r>
              <a:rPr lang="en-US" altLang="zh-CN" dirty="0" smtClean="0"/>
              <a:t>Array</a:t>
            </a:r>
            <a:r>
              <a:rPr lang="en-US" altLang="zh-CN" dirty="0"/>
              <a:t>, Dictionaries,</a:t>
            </a:r>
            <a:r>
              <a:rPr lang="en-US" altLang="zh-CN" b="1" dirty="0"/>
              <a:t> </a:t>
            </a:r>
            <a:r>
              <a:rPr lang="en-US" altLang="zh-CN" dirty="0"/>
              <a:t>Structures, </a:t>
            </a:r>
            <a:r>
              <a:rPr lang="zh-CN" altLang="en-US" dirty="0"/>
              <a:t>和 </a:t>
            </a:r>
            <a:r>
              <a:rPr lang="en-US" altLang="zh-CN" dirty="0"/>
              <a:t>Classes </a:t>
            </a:r>
            <a:r>
              <a:rPr lang="zh-CN" altLang="en-US" dirty="0"/>
              <a:t>等类型。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066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58823"/>
          </a:xfrm>
        </p:spPr>
        <p:txBody>
          <a:bodyPr/>
          <a:lstStyle/>
          <a:p>
            <a:r>
              <a:rPr kumimoji="1" lang="zh-CN" altLang="en-US" dirty="0" smtClean="0"/>
              <a:t>变量声明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577340"/>
            <a:ext cx="10363826" cy="4213859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变量声明意味着告诉编译器创建多少变量存储空间。在使用变量之前，必须使用 </a:t>
            </a:r>
            <a:r>
              <a:rPr lang="en-US" altLang="zh-CN" dirty="0" err="1">
                <a:solidFill>
                  <a:srgbClr val="FF0000"/>
                </a:solidFill>
              </a:rPr>
              <a:t>var</a:t>
            </a:r>
            <a:r>
              <a:rPr lang="en-US" altLang="zh-CN" dirty="0"/>
              <a:t> </a:t>
            </a:r>
            <a:r>
              <a:rPr lang="zh-CN" altLang="en-US" dirty="0"/>
              <a:t>关键字声明它们，如下：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variableName</a:t>
            </a:r>
            <a:r>
              <a:rPr lang="en-US" altLang="zh-CN" dirty="0"/>
              <a:t> = &lt;initial value&gt;</a:t>
            </a:r>
          </a:p>
          <a:p>
            <a:r>
              <a:rPr lang="zh-CN" altLang="en-US" dirty="0"/>
              <a:t>下面是一个简单的例子来说明如何在 </a:t>
            </a:r>
            <a:r>
              <a:rPr lang="en-US" altLang="zh-CN" dirty="0"/>
              <a:t>Swift </a:t>
            </a:r>
            <a:r>
              <a:rPr lang="zh-CN" altLang="en-US" dirty="0"/>
              <a:t>中声明一个变量：</a:t>
            </a:r>
          </a:p>
          <a:p>
            <a:endParaRPr lang="en-US" altLang="zh-CN" dirty="0"/>
          </a:p>
          <a:p>
            <a:r>
              <a:rPr lang="nb-NO" altLang="zh-CN" dirty="0"/>
              <a:t>var </a:t>
            </a:r>
            <a:r>
              <a:rPr lang="nb-NO" altLang="zh-CN" dirty="0" err="1"/>
              <a:t>varA</a:t>
            </a:r>
            <a:r>
              <a:rPr lang="nb-NO" altLang="zh-CN" dirty="0"/>
              <a:t> = </a:t>
            </a:r>
            <a:r>
              <a:rPr lang="nb-NO" altLang="zh-CN" dirty="0" smtClean="0"/>
              <a:t>42</a:t>
            </a:r>
            <a:endParaRPr lang="nb-NO" altLang="zh-CN" dirty="0"/>
          </a:p>
          <a:p>
            <a:r>
              <a:rPr lang="nb-NO" altLang="zh-CN" dirty="0" err="1" smtClean="0"/>
              <a:t>print</a:t>
            </a:r>
            <a:r>
              <a:rPr lang="nb-NO" altLang="zh-CN" dirty="0" smtClean="0"/>
              <a:t>(</a:t>
            </a:r>
            <a:r>
              <a:rPr lang="nb-NO" altLang="zh-CN" dirty="0" err="1" smtClean="0"/>
              <a:t>varA</a:t>
            </a:r>
            <a:r>
              <a:rPr lang="nb-NO" altLang="zh-CN" dirty="0"/>
              <a:t>)</a:t>
            </a:r>
          </a:p>
          <a:p>
            <a:r>
              <a:rPr lang="zh-CN" altLang="en-US" dirty="0"/>
              <a:t>当我们使用 </a:t>
            </a:r>
            <a:r>
              <a:rPr lang="en-US" altLang="zh-CN" dirty="0"/>
              <a:t>playground </a:t>
            </a:r>
            <a:r>
              <a:rPr lang="zh-CN" altLang="en-US" dirty="0"/>
              <a:t>运行上面的程序，我们得到以下结果。</a:t>
            </a:r>
          </a:p>
          <a:p>
            <a:r>
              <a:rPr lang="is-IS" altLang="zh-CN" dirty="0"/>
              <a:t>42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073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93113"/>
          </a:xfrm>
        </p:spPr>
        <p:txBody>
          <a:bodyPr/>
          <a:lstStyle/>
          <a:p>
            <a:r>
              <a:rPr kumimoji="1" lang="zh-CN" altLang="en-US" smtClean="0"/>
              <a:t>类型注解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611630"/>
            <a:ext cx="10363826" cy="4179569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当要声明一个变量，可以提供一个类型注解，以</a:t>
            </a:r>
            <a:r>
              <a:rPr lang="zh-CN" altLang="en-US" dirty="0" smtClean="0"/>
              <a:t>明确哪种</a:t>
            </a:r>
            <a:r>
              <a:rPr lang="zh-CN" altLang="en-US" dirty="0"/>
              <a:t>变量的值可以存储。下面是语法：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variableName</a:t>
            </a:r>
            <a:r>
              <a:rPr lang="en-US" altLang="zh-CN" dirty="0"/>
              <a:t>:&lt;data type&gt; = &lt;optional initial value&gt;</a:t>
            </a:r>
          </a:p>
          <a:p>
            <a:r>
              <a:rPr lang="zh-CN" altLang="en-US" dirty="0"/>
              <a:t>下面是一个简单的例子说明 </a:t>
            </a:r>
            <a:r>
              <a:rPr lang="en-US" altLang="zh-CN" dirty="0"/>
              <a:t>Swift </a:t>
            </a:r>
            <a:r>
              <a:rPr lang="zh-CN" altLang="en-US" dirty="0"/>
              <a:t>如何使用注解来声明一个变量。在这里要注意的是，如果不使用类型注释，那么它就变成强制变量的初始值的类型，否则使用类型注解声明变量的类型。</a:t>
            </a:r>
          </a:p>
          <a:p>
            <a:r>
              <a:rPr lang="nb-NO" altLang="zh-CN" dirty="0" smtClean="0"/>
              <a:t>var </a:t>
            </a:r>
            <a:r>
              <a:rPr lang="nb-NO" altLang="zh-CN" dirty="0" err="1"/>
              <a:t>varA</a:t>
            </a:r>
            <a:r>
              <a:rPr lang="nb-NO" altLang="zh-CN" dirty="0"/>
              <a:t> = 42</a:t>
            </a:r>
          </a:p>
          <a:p>
            <a:r>
              <a:rPr lang="nb-NO" altLang="zh-CN" dirty="0" err="1" smtClean="0"/>
              <a:t>print</a:t>
            </a:r>
            <a:r>
              <a:rPr lang="nb-NO" altLang="zh-CN" dirty="0" smtClean="0"/>
              <a:t>(</a:t>
            </a:r>
            <a:r>
              <a:rPr lang="nb-NO" altLang="zh-CN" dirty="0" err="1" smtClean="0"/>
              <a:t>varA</a:t>
            </a:r>
            <a:r>
              <a:rPr lang="nb-NO" altLang="zh-CN" dirty="0"/>
              <a:t>)</a:t>
            </a:r>
          </a:p>
          <a:p>
            <a:endParaRPr lang="nb-NO" altLang="zh-CN" dirty="0"/>
          </a:p>
          <a:p>
            <a:r>
              <a:rPr lang="nb-NO" altLang="zh-CN" dirty="0"/>
              <a:t>var </a:t>
            </a:r>
            <a:r>
              <a:rPr lang="nb-NO" altLang="zh-CN" dirty="0" err="1"/>
              <a:t>varB:Float</a:t>
            </a:r>
            <a:endParaRPr lang="nb-NO" altLang="zh-CN" dirty="0"/>
          </a:p>
          <a:p>
            <a:endParaRPr lang="nb-NO" altLang="zh-CN" dirty="0"/>
          </a:p>
          <a:p>
            <a:r>
              <a:rPr lang="mr-IN" altLang="zh-CN" dirty="0" err="1"/>
              <a:t>varB</a:t>
            </a:r>
            <a:r>
              <a:rPr lang="mr-IN" altLang="zh-CN" dirty="0"/>
              <a:t> = 3.14159</a:t>
            </a:r>
          </a:p>
          <a:p>
            <a:r>
              <a:rPr lang="en-US" altLang="zh-CN" dirty="0" smtClean="0"/>
              <a:t>print(</a:t>
            </a:r>
            <a:r>
              <a:rPr lang="en-US" altLang="zh-CN" dirty="0" err="1" smtClean="0"/>
              <a:t>varB</a:t>
            </a:r>
            <a:r>
              <a:rPr lang="en-US" altLang="zh-CN" dirty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202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13103"/>
          </a:xfrm>
        </p:spPr>
        <p:txBody>
          <a:bodyPr/>
          <a:lstStyle/>
          <a:p>
            <a:r>
              <a:rPr kumimoji="1" lang="zh-CN" altLang="en-US" smtClean="0"/>
              <a:t>变量命名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748790"/>
            <a:ext cx="10363826" cy="404240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一个变量名可以由字母，数字和下划线组成。它必须以字母或下划线。大写和小写字母的变量是不同的，因为 </a:t>
            </a:r>
            <a:r>
              <a:rPr lang="en-US" altLang="zh-CN" dirty="0"/>
              <a:t>Swift </a:t>
            </a:r>
            <a:r>
              <a:rPr lang="zh-CN" altLang="en-US" dirty="0"/>
              <a:t>是区分大小写的编程语言。</a:t>
            </a:r>
          </a:p>
          <a:p>
            <a:r>
              <a:rPr lang="zh-CN" altLang="en-US" dirty="0"/>
              <a:t>可以使用简单或</a:t>
            </a:r>
            <a:r>
              <a:rPr lang="en-US" altLang="zh-CN" dirty="0"/>
              <a:t>Unicode</a:t>
            </a:r>
            <a:r>
              <a:rPr lang="zh-CN" altLang="en-US" dirty="0"/>
              <a:t>字符来命名变量。以下是有效的例子：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_</a:t>
            </a:r>
            <a:r>
              <a:rPr lang="en-US" altLang="zh-CN" dirty="0" err="1"/>
              <a:t>var</a:t>
            </a:r>
            <a:r>
              <a:rPr lang="en-US" altLang="zh-CN" dirty="0"/>
              <a:t> = "Hello, Swift!"</a:t>
            </a:r>
          </a:p>
          <a:p>
            <a:r>
              <a:rPr lang="en-US" altLang="zh-CN" dirty="0" smtClean="0"/>
              <a:t>print(_</a:t>
            </a:r>
            <a:r>
              <a:rPr lang="en-US" altLang="zh-CN" dirty="0" err="1"/>
              <a:t>var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mr-IN" altLang="zh-CN" dirty="0" err="1"/>
              <a:t>var</a:t>
            </a:r>
            <a:r>
              <a:rPr lang="mr-IN" altLang="zh-CN" dirty="0"/>
              <a:t> </a:t>
            </a:r>
            <a:r>
              <a:rPr lang="zh-CN" altLang="mr-IN" dirty="0"/>
              <a:t>变量名 </a:t>
            </a:r>
            <a:r>
              <a:rPr lang="mr-IN" altLang="zh-CN" dirty="0"/>
              <a:t>= "</a:t>
            </a:r>
            <a:r>
              <a:rPr lang="zh-CN" altLang="mr-IN" dirty="0"/>
              <a:t>你好世界</a:t>
            </a:r>
            <a:r>
              <a:rPr lang="mr-IN" altLang="zh-CN" dirty="0"/>
              <a:t>"</a:t>
            </a:r>
          </a:p>
          <a:p>
            <a:r>
              <a:rPr lang="mr-IN" altLang="zh-CN" dirty="0" err="1" smtClean="0"/>
              <a:t>print</a:t>
            </a:r>
            <a:r>
              <a:rPr lang="mr-IN" altLang="zh-CN" dirty="0" smtClean="0"/>
              <a:t>(</a:t>
            </a:r>
            <a:r>
              <a:rPr lang="zh-CN" altLang="mr-IN" dirty="0"/>
              <a:t>变量名</a:t>
            </a:r>
            <a:r>
              <a:rPr lang="mr-IN" altLang="zh-CN" dirty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36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67383"/>
          </a:xfrm>
        </p:spPr>
        <p:txBody>
          <a:bodyPr/>
          <a:lstStyle/>
          <a:p>
            <a:r>
              <a:rPr kumimoji="1" lang="zh-CN" altLang="en-US" smtClean="0"/>
              <a:t>打印变量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611630"/>
            <a:ext cx="10363826" cy="4179569"/>
          </a:xfrm>
        </p:spPr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 smtClean="0"/>
              <a:t>print</a:t>
            </a:r>
            <a:r>
              <a:rPr lang="zh-CN" altLang="en-US" dirty="0" smtClean="0"/>
              <a:t>函数</a:t>
            </a:r>
            <a:r>
              <a:rPr lang="zh-CN" altLang="en-US" dirty="0"/>
              <a:t>可以打印一个常量或变量的当前值。 可以通过封装名称在括号中，并在左括号前用一个反斜杠转义内插一个变量值，以下是有效的例子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varA</a:t>
            </a:r>
            <a:r>
              <a:rPr lang="en-US" altLang="zh-CN" dirty="0"/>
              <a:t> = "</a:t>
            </a:r>
            <a:r>
              <a:rPr lang="en-US" altLang="zh-CN" dirty="0" err="1"/>
              <a:t>ValueA</a:t>
            </a:r>
            <a:r>
              <a:rPr lang="en-US" altLang="zh-CN" dirty="0"/>
              <a:t>"</a:t>
            </a:r>
          </a:p>
          <a:p>
            <a:r>
              <a:rPr lang="is-IS" altLang="zh-CN" dirty="0"/>
              <a:t>var varB = 1008.00</a:t>
            </a:r>
          </a:p>
          <a:p>
            <a:endParaRPr lang="is-IS" altLang="zh-CN" dirty="0"/>
          </a:p>
          <a:p>
            <a:r>
              <a:rPr lang="en-US" altLang="zh-CN" dirty="0" err="1"/>
              <a:t>println</a:t>
            </a:r>
            <a:r>
              <a:rPr lang="en-US" altLang="zh-CN" dirty="0" smtClean="0"/>
              <a:t>(“Value </a:t>
            </a:r>
            <a:r>
              <a:rPr lang="en-US" altLang="zh-CN" dirty="0"/>
              <a:t>of \(</a:t>
            </a:r>
            <a:r>
              <a:rPr lang="en-US" altLang="zh-CN" dirty="0" err="1"/>
              <a:t>varA</a:t>
            </a:r>
            <a:r>
              <a:rPr lang="en-US" altLang="zh-CN" dirty="0"/>
              <a:t>) is more </a:t>
            </a:r>
            <a:r>
              <a:rPr lang="en-US" altLang="zh-CN" dirty="0" smtClean="0"/>
              <a:t>than </a:t>
            </a:r>
            <a:r>
              <a:rPr lang="en-US" altLang="zh-CN" dirty="0"/>
              <a:t>\(</a:t>
            </a:r>
            <a:r>
              <a:rPr lang="en-US" altLang="zh-CN" dirty="0" err="1"/>
              <a:t>varB</a:t>
            </a:r>
            <a:r>
              <a:rPr lang="en-US" altLang="zh-CN" dirty="0"/>
              <a:t>) </a:t>
            </a:r>
            <a:r>
              <a:rPr lang="en-US" altLang="zh-CN" dirty="0" smtClean="0"/>
              <a:t>millions”)</a:t>
            </a:r>
            <a:endParaRPr lang="zh-CN" altLang="en-US" dirty="0" smtClean="0"/>
          </a:p>
          <a:p>
            <a:r>
              <a:rPr lang="zh-CN" altLang="hu-HU" dirty="0"/>
              <a:t>在最新的</a:t>
            </a:r>
            <a:r>
              <a:rPr lang="hu-HU" altLang="zh-CN" dirty="0" err="1"/>
              <a:t>sdk</a:t>
            </a:r>
            <a:r>
              <a:rPr lang="zh-CN" altLang="hu-HU" dirty="0"/>
              <a:t>中，</a:t>
            </a:r>
            <a:r>
              <a:rPr lang="hu-HU" altLang="zh-CN" dirty="0" err="1"/>
              <a:t>println</a:t>
            </a:r>
            <a:r>
              <a:rPr lang="zh-CN" altLang="hu-HU" dirty="0"/>
              <a:t>取消，使用</a:t>
            </a:r>
            <a:r>
              <a:rPr lang="hu-HU" altLang="zh-CN" dirty="0"/>
              <a:t>print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8231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15973"/>
          </a:xfrm>
        </p:spPr>
        <p:txBody>
          <a:bodyPr/>
          <a:lstStyle/>
          <a:p>
            <a:r>
              <a:rPr kumimoji="1" lang="en-US" altLang="zh-CN" dirty="0" smtClean="0"/>
              <a:t>Swift</a:t>
            </a:r>
            <a:r>
              <a:rPr kumimoji="1" lang="zh-CN" altLang="en-US" dirty="0" smtClean="0"/>
              <a:t>选配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760220"/>
            <a:ext cx="10363826" cy="459486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Swift </a:t>
            </a:r>
            <a:r>
              <a:rPr lang="zh-CN" altLang="en-US" dirty="0"/>
              <a:t>还引入了选配 </a:t>
            </a:r>
            <a:r>
              <a:rPr lang="en-US" altLang="zh-CN" dirty="0"/>
              <a:t>(</a:t>
            </a:r>
            <a:r>
              <a:rPr lang="en-US" altLang="zh-CN" dirty="0" err="1"/>
              <a:t>optionals</a:t>
            </a:r>
            <a:r>
              <a:rPr lang="en-US" altLang="zh-CN" dirty="0"/>
              <a:t>) </a:t>
            </a:r>
            <a:r>
              <a:rPr lang="zh-CN" altLang="en-US" dirty="0"/>
              <a:t>型，处理不存在的值。选配</a:t>
            </a:r>
            <a:r>
              <a:rPr lang="en-US" altLang="zh-CN" dirty="0"/>
              <a:t>(</a:t>
            </a:r>
            <a:r>
              <a:rPr lang="en-US" altLang="zh-CN" dirty="0" err="1"/>
              <a:t>Optionals</a:t>
            </a:r>
            <a:r>
              <a:rPr lang="en-US" altLang="zh-CN" dirty="0"/>
              <a:t>)</a:t>
            </a:r>
            <a:r>
              <a:rPr lang="zh-CN" altLang="en-US" dirty="0"/>
              <a:t>或者说“有一个值，它等于</a:t>
            </a:r>
            <a:r>
              <a:rPr lang="en-US" altLang="zh-CN" dirty="0"/>
              <a:t>x”</a:t>
            </a:r>
            <a:r>
              <a:rPr lang="zh-CN" altLang="en-US" dirty="0"/>
              <a:t>或</a:t>
            </a:r>
            <a:r>
              <a:rPr lang="zh-CN" altLang="en-US" dirty="0" smtClean="0"/>
              <a:t>“没有</a:t>
            </a:r>
            <a:r>
              <a:rPr lang="zh-CN" altLang="en-US" dirty="0"/>
              <a:t>值可言”。</a:t>
            </a:r>
          </a:p>
          <a:p>
            <a:r>
              <a:rPr lang="zh-CN" altLang="en-US" dirty="0"/>
              <a:t>可选 </a:t>
            </a:r>
            <a:r>
              <a:rPr lang="en-US" altLang="zh-CN" dirty="0"/>
              <a:t>(Optional ) </a:t>
            </a:r>
            <a:r>
              <a:rPr lang="zh-CN" altLang="en-US" dirty="0"/>
              <a:t>是一种自己所有的，实际上是 </a:t>
            </a:r>
            <a:r>
              <a:rPr lang="en-US" altLang="zh-CN" dirty="0"/>
              <a:t>Swift </a:t>
            </a:r>
            <a:r>
              <a:rPr lang="zh-CN" altLang="en-US" dirty="0"/>
              <a:t>新的超能力枚举之一。它有两个可能的值，无和有</a:t>
            </a:r>
            <a:r>
              <a:rPr lang="en-US" altLang="zh-CN" dirty="0"/>
              <a:t>(T)</a:t>
            </a:r>
            <a:r>
              <a:rPr lang="zh-CN" altLang="en-US" dirty="0"/>
              <a:t>，其中</a:t>
            </a:r>
            <a:r>
              <a:rPr lang="en-US" altLang="zh-CN" dirty="0"/>
              <a:t>T</a:t>
            </a:r>
            <a:r>
              <a:rPr lang="zh-CN" altLang="en-US" dirty="0"/>
              <a:t>是 </a:t>
            </a:r>
            <a:r>
              <a:rPr lang="en-US" altLang="zh-CN" dirty="0"/>
              <a:t>Swift </a:t>
            </a:r>
            <a:r>
              <a:rPr lang="zh-CN" altLang="en-US" dirty="0"/>
              <a:t>中提供正确的数据类型的关联值。</a:t>
            </a:r>
          </a:p>
          <a:p>
            <a:r>
              <a:rPr lang="zh-CN" altLang="en-US" dirty="0"/>
              <a:t>这里有一个可选的整数声明：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perhapsInt</a:t>
            </a:r>
            <a:r>
              <a:rPr lang="en-US" altLang="zh-CN" dirty="0"/>
              <a:t>: </a:t>
            </a:r>
            <a:r>
              <a:rPr lang="en-US" altLang="zh-CN" dirty="0" err="1"/>
              <a:t>Int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这里是一个可选的字符串声明：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perhapsStr</a:t>
            </a:r>
            <a:r>
              <a:rPr lang="en-US" altLang="zh-CN" dirty="0"/>
              <a:t>: String?</a:t>
            </a:r>
          </a:p>
          <a:p>
            <a:r>
              <a:rPr lang="zh-CN" altLang="en-US" dirty="0"/>
              <a:t>上述声明是相当于明确初始化为 </a:t>
            </a:r>
            <a:r>
              <a:rPr lang="en-US" altLang="zh-CN" dirty="0"/>
              <a:t>nil </a:t>
            </a:r>
            <a:r>
              <a:rPr lang="zh-CN" altLang="en-US" dirty="0"/>
              <a:t>，这意味着没有任何值：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perhapsStr</a:t>
            </a:r>
            <a:r>
              <a:rPr lang="en-US" altLang="zh-CN" dirty="0"/>
              <a:t>: String?  = nil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4603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18793"/>
          </a:xfrm>
        </p:spPr>
        <p:txBody>
          <a:bodyPr/>
          <a:lstStyle/>
          <a:p>
            <a:r>
              <a:rPr kumimoji="1" lang="en-US" altLang="zh-CN" dirty="0" smtClean="0"/>
              <a:t>Swift</a:t>
            </a:r>
            <a:r>
              <a:rPr kumimoji="1" lang="zh-CN" altLang="en-US" dirty="0" smtClean="0"/>
              <a:t>选配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451610"/>
            <a:ext cx="10363826" cy="4339589"/>
          </a:xfrm>
        </p:spPr>
        <p:txBody>
          <a:bodyPr>
            <a:normAutofit/>
          </a:bodyPr>
          <a:lstStyle/>
          <a:p>
            <a:r>
              <a:rPr lang="zh-CN" altLang="en-US" dirty="0"/>
              <a:t>看看下面的例子来了解选配</a:t>
            </a:r>
            <a:r>
              <a:rPr lang="en-US" altLang="zh-CN" dirty="0"/>
              <a:t>(</a:t>
            </a:r>
            <a:r>
              <a:rPr lang="en-US" altLang="zh-CN" dirty="0" err="1"/>
              <a:t>optionals</a:t>
            </a:r>
            <a:r>
              <a:rPr lang="en-US" altLang="zh-CN" dirty="0"/>
              <a:t>)</a:t>
            </a:r>
            <a:r>
              <a:rPr lang="zh-CN" altLang="en-US" dirty="0"/>
              <a:t>如何工作在 </a:t>
            </a:r>
            <a:r>
              <a:rPr lang="en-US" altLang="zh-CN" dirty="0"/>
              <a:t>Swift </a:t>
            </a:r>
            <a:r>
              <a:rPr lang="zh-CN" altLang="en-US" dirty="0"/>
              <a:t>中：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myString:String</a:t>
            </a:r>
            <a:r>
              <a:rPr lang="en-US" altLang="zh-CN" dirty="0"/>
              <a:t>? = nil</a:t>
            </a:r>
          </a:p>
          <a:p>
            <a:r>
              <a:rPr lang="en-US" altLang="zh-CN" dirty="0" smtClean="0"/>
              <a:t>if </a:t>
            </a:r>
            <a:r>
              <a:rPr lang="en-US" altLang="zh-CN" dirty="0" err="1"/>
              <a:t>myString</a:t>
            </a:r>
            <a:r>
              <a:rPr lang="en-US" altLang="zh-CN" dirty="0"/>
              <a:t> != nil {</a:t>
            </a:r>
          </a:p>
          <a:p>
            <a:r>
              <a:rPr lang="en-US" altLang="zh-CN" dirty="0"/>
              <a:t>   </a:t>
            </a:r>
            <a:r>
              <a:rPr lang="en-US" altLang="zh-CN" dirty="0" smtClean="0"/>
              <a:t>print(</a:t>
            </a:r>
            <a:r>
              <a:rPr lang="en-US" altLang="zh-CN" dirty="0" err="1" smtClean="0"/>
              <a:t>myString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}else{</a:t>
            </a:r>
          </a:p>
          <a:p>
            <a:r>
              <a:rPr lang="en-US" altLang="zh-CN" dirty="0"/>
              <a:t>   </a:t>
            </a:r>
            <a:r>
              <a:rPr lang="en-US" altLang="zh-CN" dirty="0" smtClean="0"/>
              <a:t>print("</a:t>
            </a:r>
            <a:r>
              <a:rPr lang="en-US" altLang="zh-CN" dirty="0" err="1"/>
              <a:t>myString</a:t>
            </a:r>
            <a:r>
              <a:rPr lang="en-US" altLang="zh-CN" dirty="0"/>
              <a:t> has nil value")</a:t>
            </a:r>
          </a:p>
          <a:p>
            <a:r>
              <a:rPr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0106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67383"/>
          </a:xfrm>
        </p:spPr>
        <p:txBody>
          <a:bodyPr/>
          <a:lstStyle/>
          <a:p>
            <a:r>
              <a:rPr kumimoji="1" lang="zh-CN" altLang="en-US" dirty="0" smtClean="0"/>
              <a:t>强制解包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485900"/>
            <a:ext cx="10363826" cy="430529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如果定义一个变量作为配选</a:t>
            </a:r>
            <a:r>
              <a:rPr lang="en-US" altLang="zh-CN" dirty="0"/>
              <a:t>(optional)</a:t>
            </a:r>
            <a:r>
              <a:rPr lang="zh-CN" altLang="en-US" dirty="0"/>
              <a:t>再获得这个变量的值，则必须解开它。这只是意味着把一个感叹号放在变量的末尾。</a:t>
            </a:r>
          </a:p>
          <a:p>
            <a:r>
              <a:rPr lang="zh-CN" altLang="en-US" dirty="0"/>
              <a:t>让我们来简单的例子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myString:String</a:t>
            </a:r>
            <a:r>
              <a:rPr lang="en-US" altLang="zh-CN" dirty="0" smtClean="0"/>
              <a:t>?</a:t>
            </a:r>
            <a:endParaRPr lang="en-US" altLang="zh-CN" dirty="0"/>
          </a:p>
          <a:p>
            <a:r>
              <a:rPr lang="en-US" altLang="zh-CN" dirty="0" err="1"/>
              <a:t>myString</a:t>
            </a:r>
            <a:r>
              <a:rPr lang="en-US" altLang="zh-CN" dirty="0"/>
              <a:t> = </a:t>
            </a:r>
            <a:r>
              <a:rPr lang="en-US" altLang="zh-CN" dirty="0" smtClean="0"/>
              <a:t>“Hello</a:t>
            </a:r>
            <a:r>
              <a:rPr lang="en-US" altLang="zh-CN" dirty="0"/>
              <a:t>, Swift</a:t>
            </a:r>
            <a:r>
              <a:rPr lang="en-US" altLang="zh-CN" dirty="0" smtClean="0"/>
              <a:t>!”</a:t>
            </a:r>
            <a:endParaRPr lang="en-US" altLang="zh-CN" dirty="0"/>
          </a:p>
          <a:p>
            <a:r>
              <a:rPr lang="en-US" altLang="zh-CN" dirty="0"/>
              <a:t>if </a:t>
            </a:r>
            <a:r>
              <a:rPr lang="en-US" altLang="zh-CN" dirty="0" err="1"/>
              <a:t>myString</a:t>
            </a:r>
            <a:r>
              <a:rPr lang="en-US" altLang="zh-CN" dirty="0"/>
              <a:t> != nil {</a:t>
            </a:r>
          </a:p>
          <a:p>
            <a:r>
              <a:rPr lang="en-US" altLang="zh-CN" dirty="0"/>
              <a:t>   </a:t>
            </a:r>
            <a:r>
              <a:rPr lang="en-US" altLang="zh-CN" dirty="0" smtClean="0"/>
              <a:t>print(</a:t>
            </a:r>
            <a:r>
              <a:rPr lang="en-US" altLang="zh-CN" dirty="0" err="1" smtClean="0"/>
              <a:t>myString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}else{</a:t>
            </a:r>
          </a:p>
          <a:p>
            <a:r>
              <a:rPr lang="en-US" altLang="zh-CN" dirty="0"/>
              <a:t>   </a:t>
            </a:r>
            <a:r>
              <a:rPr lang="en-US" altLang="zh-CN" dirty="0" smtClean="0"/>
              <a:t>print("</a:t>
            </a:r>
            <a:r>
              <a:rPr lang="en-US" altLang="zh-CN" dirty="0" err="1"/>
              <a:t>myString</a:t>
            </a:r>
            <a:r>
              <a:rPr lang="en-US" altLang="zh-CN" dirty="0"/>
              <a:t> has nil value")</a:t>
            </a:r>
          </a:p>
          <a:p>
            <a:r>
              <a:rPr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1269796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150</TotalTime>
  <Words>1424</Words>
  <Application>Microsoft Macintosh PowerPoint</Application>
  <PresentationFormat>宽屏</PresentationFormat>
  <Paragraphs>152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Hiragino Sans GB W3</vt:lpstr>
      <vt:lpstr>Tw Cen MT</vt:lpstr>
      <vt:lpstr>Arial</vt:lpstr>
      <vt:lpstr>水滴</vt:lpstr>
      <vt:lpstr>第三次学习</vt:lpstr>
      <vt:lpstr>Swift变量</vt:lpstr>
      <vt:lpstr>变量声明</vt:lpstr>
      <vt:lpstr>类型注解</vt:lpstr>
      <vt:lpstr>变量命名</vt:lpstr>
      <vt:lpstr>打印变量</vt:lpstr>
      <vt:lpstr>Swift选配</vt:lpstr>
      <vt:lpstr>Swift选配</vt:lpstr>
      <vt:lpstr>强制解包</vt:lpstr>
      <vt:lpstr>强制解包</vt:lpstr>
      <vt:lpstr>自动解包</vt:lpstr>
      <vt:lpstr>可选绑定</vt:lpstr>
      <vt:lpstr>Swift常量</vt:lpstr>
      <vt:lpstr>类型注释</vt:lpstr>
      <vt:lpstr>命名常量和打印常量</vt:lpstr>
      <vt:lpstr>Swift字面量</vt:lpstr>
      <vt:lpstr> 浮点数字面量</vt:lpstr>
      <vt:lpstr>字符串字面量</vt:lpstr>
      <vt:lpstr>布尔类型字面量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35</cp:revision>
  <dcterms:created xsi:type="dcterms:W3CDTF">2017-03-15T02:33:02Z</dcterms:created>
  <dcterms:modified xsi:type="dcterms:W3CDTF">2017-03-26T08:22:19Z</dcterms:modified>
</cp:coreProperties>
</file>