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3706"/>
  </p:normalViewPr>
  <p:slideViewPr>
    <p:cSldViewPr snapToGrid="0" snapToObjects="1">
      <p:cViewPr>
        <p:scale>
          <a:sx n="108" d="100"/>
          <a:sy n="108" d="100"/>
        </p:scale>
        <p:origin x="129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cap="none"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3/25/17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none" baseline="0">
          <a:solidFill>
            <a:schemeClr val="tx1"/>
          </a:solidFill>
          <a:effectLst/>
          <a:latin typeface="Hiragino Sans GB W3" charset="-122"/>
          <a:ea typeface="Hiragino Sans GB W3" charset="-122"/>
          <a:cs typeface="Hiragino Sans GB W3" charset="-122"/>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Hiragino Sans GB W3" charset="-122"/>
          <a:ea typeface="Hiragino Sans GB W3" charset="-122"/>
          <a:cs typeface="Hiragino Sans GB W3" charset="-122"/>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Hiragino Sans GB W3" charset="-122"/>
          <a:ea typeface="Hiragino Sans GB W3" charset="-122"/>
          <a:cs typeface="Hiragino Sans GB W3" charset="-122"/>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Hiragino Sans GB W3" charset="-122"/>
          <a:ea typeface="Hiragino Sans GB W3" charset="-122"/>
          <a:cs typeface="Hiragino Sans GB W3" charset="-122"/>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Hiragino Sans GB W3" charset="-122"/>
          <a:ea typeface="Hiragino Sans GB W3" charset="-122"/>
          <a:cs typeface="Hiragino Sans GB W3" charset="-122"/>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Hiragino Sans GB W3" charset="-122"/>
          <a:ea typeface="Hiragino Sans GB W3" charset="-122"/>
          <a:cs typeface="Hiragino Sans GB W3" charset="-122"/>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1300785"/>
            <a:ext cx="8689976" cy="1591005"/>
          </a:xfrm>
        </p:spPr>
        <p:txBody>
          <a:bodyPr/>
          <a:lstStyle/>
          <a:p>
            <a:r>
              <a:rPr kumimoji="1" lang="zh-CN" altLang="en-US" dirty="0" smtClean="0"/>
              <a:t>第九次学习</a:t>
            </a:r>
            <a:endParaRPr kumimoji="1" lang="zh-CN" altLang="en-US" dirty="0"/>
          </a:p>
        </p:txBody>
      </p:sp>
      <p:sp>
        <p:nvSpPr>
          <p:cNvPr id="3" name="副标题 2"/>
          <p:cNvSpPr>
            <a:spLocks noGrp="1"/>
          </p:cNvSpPr>
          <p:nvPr>
            <p:ph type="subTitle" idx="1"/>
          </p:nvPr>
        </p:nvSpPr>
        <p:spPr>
          <a:xfrm>
            <a:off x="1751012" y="3177540"/>
            <a:ext cx="8689976" cy="2080259"/>
          </a:xfrm>
        </p:spPr>
        <p:txBody>
          <a:bodyPr/>
          <a:lstStyle/>
          <a:p>
            <a:r>
              <a:rPr kumimoji="1" lang="en-US" altLang="zh-CN" dirty="0" smtClean="0"/>
              <a:t>Swift</a:t>
            </a:r>
            <a:r>
              <a:rPr kumimoji="1" lang="zh-CN" altLang="en-US" dirty="0" smtClean="0"/>
              <a:t>下标、类和继承</a:t>
            </a:r>
            <a:endParaRPr kumimoji="1" lang="en-US" altLang="zh-CN" dirty="0" smtClean="0"/>
          </a:p>
        </p:txBody>
      </p:sp>
    </p:spTree>
    <p:extLst>
      <p:ext uri="{BB962C8B-B14F-4D97-AF65-F5344CB8AC3E}">
        <p14:creationId xmlns:p14="http://schemas.microsoft.com/office/powerpoint/2010/main" val="11475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77792"/>
            <a:ext cx="10364451" cy="740780"/>
          </a:xfrm>
        </p:spPr>
        <p:txBody>
          <a:bodyPr/>
          <a:lstStyle/>
          <a:p>
            <a:r>
              <a:rPr kumimoji="1" lang="zh-CN" altLang="en-US" dirty="0" smtClean="0"/>
              <a:t>重写属性</a:t>
            </a:r>
            <a:endParaRPr kumimoji="1" lang="zh-CN" altLang="en-US" dirty="0"/>
          </a:p>
        </p:txBody>
      </p:sp>
      <p:sp>
        <p:nvSpPr>
          <p:cNvPr id="3" name="内容占位符 2"/>
          <p:cNvSpPr>
            <a:spLocks noGrp="1"/>
          </p:cNvSpPr>
          <p:nvPr>
            <p:ph sz="quarter" idx="13"/>
          </p:nvPr>
        </p:nvSpPr>
        <p:spPr>
          <a:xfrm>
            <a:off x="913774" y="1018571"/>
            <a:ext cx="10363826" cy="5428527"/>
          </a:xfrm>
        </p:spPr>
        <p:txBody>
          <a:bodyPr/>
          <a:lstStyle/>
          <a:p>
            <a:r>
              <a:rPr lang="zh-CN" altLang="en-US" dirty="0"/>
              <a:t>在</a:t>
            </a:r>
            <a:r>
              <a:rPr lang="en-US" altLang="zh-CN" dirty="0"/>
              <a:t>Swift</a:t>
            </a:r>
            <a:r>
              <a:rPr lang="zh-CN" altLang="en-US" dirty="0"/>
              <a:t>中</a:t>
            </a:r>
            <a:r>
              <a:rPr lang="en-US" altLang="zh-CN" dirty="0"/>
              <a:t>, </a:t>
            </a:r>
            <a:r>
              <a:rPr lang="zh-CN" altLang="en-US" dirty="0"/>
              <a:t>既然能重写父类的方法</a:t>
            </a:r>
            <a:r>
              <a:rPr lang="en-US" altLang="zh-CN" dirty="0"/>
              <a:t>, </a:t>
            </a:r>
            <a:r>
              <a:rPr lang="zh-CN" altLang="en-US" dirty="0"/>
              <a:t>那当然也是可以重写父类的属性了</a:t>
            </a:r>
            <a:r>
              <a:rPr lang="en-US" altLang="zh-CN" dirty="0"/>
              <a:t>, </a:t>
            </a:r>
            <a:r>
              <a:rPr lang="zh-CN" altLang="en-US" dirty="0"/>
              <a:t>让我们来看看例子</a:t>
            </a:r>
            <a:r>
              <a:rPr lang="en-US" altLang="zh-CN" dirty="0"/>
              <a:t>:</a:t>
            </a:r>
          </a:p>
          <a:p>
            <a:r>
              <a:rPr lang="en-US" altLang="zh-CN" dirty="0"/>
              <a:t>class </a:t>
            </a:r>
            <a:r>
              <a:rPr lang="en-US" altLang="zh-CN" dirty="0" err="1"/>
              <a:t>SpeedLimitedCar</a:t>
            </a:r>
            <a:r>
              <a:rPr lang="en-US" altLang="zh-CN" dirty="0"/>
              <a:t>: Car </a:t>
            </a:r>
            <a:endParaRPr lang="en-US" altLang="zh-CN" dirty="0" smtClean="0"/>
          </a:p>
          <a:p>
            <a:r>
              <a:rPr lang="en-US" altLang="zh-CN" dirty="0" smtClean="0"/>
              <a:t>{ </a:t>
            </a:r>
            <a:r>
              <a:rPr lang="en-US" altLang="zh-CN" dirty="0"/>
              <a:t>override </a:t>
            </a:r>
            <a:r>
              <a:rPr lang="en-US" altLang="zh-CN" dirty="0" err="1"/>
              <a:t>var</a:t>
            </a:r>
            <a:r>
              <a:rPr lang="en-US" altLang="zh-CN" dirty="0"/>
              <a:t> gear: </a:t>
            </a:r>
            <a:r>
              <a:rPr lang="en-US" altLang="zh-CN" dirty="0" err="1"/>
              <a:t>Int</a:t>
            </a:r>
            <a:r>
              <a:rPr lang="en-US" altLang="zh-CN" dirty="0"/>
              <a:t> </a:t>
            </a:r>
            <a:r>
              <a:rPr lang="en-US" altLang="zh-CN" dirty="0" smtClean="0"/>
              <a:t>{ </a:t>
            </a:r>
            <a:r>
              <a:rPr lang="en-US" altLang="zh-CN" dirty="0"/>
              <a:t>get { return </a:t>
            </a:r>
            <a:r>
              <a:rPr lang="en-US" altLang="zh-CN" dirty="0" err="1">
                <a:solidFill>
                  <a:srgbClr val="FF0000"/>
                </a:solidFill>
              </a:rPr>
              <a:t>super</a:t>
            </a:r>
            <a:r>
              <a:rPr lang="en-US" altLang="zh-CN" dirty="0" err="1"/>
              <a:t>.gear</a:t>
            </a:r>
            <a:r>
              <a:rPr lang="en-US" altLang="zh-CN" dirty="0"/>
              <a:t> } </a:t>
            </a:r>
            <a:endParaRPr lang="en-US" altLang="zh-CN" dirty="0" smtClean="0"/>
          </a:p>
          <a:p>
            <a:r>
              <a:rPr lang="en-US" altLang="zh-CN" dirty="0" smtClean="0"/>
              <a:t>set </a:t>
            </a:r>
            <a:r>
              <a:rPr lang="en-US" altLang="zh-CN" dirty="0"/>
              <a:t>{ </a:t>
            </a:r>
            <a:r>
              <a:rPr lang="en-US" altLang="zh-CN" dirty="0" err="1">
                <a:solidFill>
                  <a:srgbClr val="FF0000"/>
                </a:solidFill>
              </a:rPr>
              <a:t>super</a:t>
            </a:r>
            <a:r>
              <a:rPr lang="en-US" altLang="zh-CN" dirty="0" err="1"/>
              <a:t>.gear</a:t>
            </a:r>
            <a:r>
              <a:rPr lang="en-US" altLang="zh-CN" dirty="0"/>
              <a:t> = 2 } } } </a:t>
            </a:r>
            <a:endParaRPr lang="en-US" altLang="zh-CN" dirty="0" smtClean="0"/>
          </a:p>
          <a:p>
            <a:r>
              <a:rPr lang="en-US" altLang="zh-CN" dirty="0" smtClean="0"/>
              <a:t>let </a:t>
            </a:r>
            <a:r>
              <a:rPr lang="en-US" altLang="zh-CN" dirty="0" err="1"/>
              <a:t>limitedCar</a:t>
            </a:r>
            <a:r>
              <a:rPr lang="en-US" altLang="zh-CN" dirty="0"/>
              <a:t> = </a:t>
            </a:r>
            <a:r>
              <a:rPr lang="en-US" altLang="zh-CN" dirty="0" err="1"/>
              <a:t>SpeedLimitedCar</a:t>
            </a:r>
            <a:r>
              <a:rPr lang="en-US" altLang="zh-CN" dirty="0"/>
              <a:t>() </a:t>
            </a:r>
            <a:endParaRPr lang="en-US" altLang="zh-CN" dirty="0" smtClean="0"/>
          </a:p>
          <a:p>
            <a:r>
              <a:rPr lang="en-US" altLang="zh-CN" dirty="0" err="1" smtClean="0"/>
              <a:t>limitedCar.gear</a:t>
            </a:r>
            <a:r>
              <a:rPr lang="en-US" altLang="zh-CN" dirty="0" smtClean="0"/>
              <a:t> </a:t>
            </a:r>
            <a:r>
              <a:rPr lang="en-US" altLang="zh-CN" dirty="0"/>
              <a:t>= 60 </a:t>
            </a:r>
            <a:endParaRPr lang="en-US" altLang="zh-CN" dirty="0" smtClean="0"/>
          </a:p>
          <a:p>
            <a:r>
              <a:rPr lang="en-US" altLang="zh-CN" dirty="0" smtClean="0"/>
              <a:t>print("</a:t>
            </a:r>
            <a:r>
              <a:rPr lang="en-US" altLang="zh-CN" dirty="0" err="1"/>
              <a:t>SpeedLimitedCar</a:t>
            </a:r>
            <a:r>
              <a:rPr lang="en-US" altLang="zh-CN" dirty="0"/>
              <a:t>: \(</a:t>
            </a:r>
            <a:r>
              <a:rPr lang="en-US" altLang="zh-CN" dirty="0" err="1"/>
              <a:t>limitedCar.gear</a:t>
            </a:r>
            <a:r>
              <a:rPr lang="en-US" altLang="zh-CN" dirty="0"/>
              <a:t>)") </a:t>
            </a:r>
            <a:endParaRPr lang="en-US" altLang="zh-CN" dirty="0" smtClean="0"/>
          </a:p>
          <a:p>
            <a:r>
              <a:rPr lang="en-US" altLang="zh-CN" dirty="0" smtClean="0"/>
              <a:t>// </a:t>
            </a:r>
            <a:r>
              <a:rPr lang="zh-CN" altLang="en-US" dirty="0"/>
              <a:t>打印出来的结果</a:t>
            </a:r>
            <a:r>
              <a:rPr lang="en-US" altLang="zh-CN" dirty="0"/>
              <a:t>: </a:t>
            </a:r>
            <a:r>
              <a:rPr lang="en-US" altLang="zh-CN" dirty="0" err="1"/>
              <a:t>SpeedLimitedCar</a:t>
            </a:r>
            <a:r>
              <a:rPr lang="en-US" altLang="zh-CN" dirty="0"/>
              <a:t>: </a:t>
            </a:r>
            <a:r>
              <a:rPr lang="en-US" altLang="zh-CN" dirty="0" smtClean="0"/>
              <a:t>2</a:t>
            </a:r>
          </a:p>
          <a:p>
            <a:r>
              <a:rPr lang="en-US" altLang="zh-CN" dirty="0" smtClean="0"/>
              <a:t>PS</a:t>
            </a:r>
            <a:r>
              <a:rPr lang="en-US" altLang="zh-CN" dirty="0"/>
              <a:t>: </a:t>
            </a:r>
            <a:r>
              <a:rPr lang="zh-CN" altLang="en-US" dirty="0"/>
              <a:t>这里需要注意一点的就是</a:t>
            </a:r>
            <a:r>
              <a:rPr lang="en-US" altLang="zh-CN" dirty="0"/>
              <a:t>, </a:t>
            </a:r>
            <a:r>
              <a:rPr lang="zh-CN" altLang="en-US" dirty="0">
                <a:solidFill>
                  <a:srgbClr val="FF0000"/>
                </a:solidFill>
              </a:rPr>
              <a:t>必须通过</a:t>
            </a:r>
            <a:r>
              <a:rPr lang="en-US" altLang="zh-CN" dirty="0">
                <a:solidFill>
                  <a:srgbClr val="FF0000"/>
                </a:solidFill>
              </a:rPr>
              <a:t>get</a:t>
            </a:r>
            <a:r>
              <a:rPr lang="zh-CN" altLang="en-US" dirty="0">
                <a:solidFill>
                  <a:srgbClr val="FF0000"/>
                </a:solidFill>
              </a:rPr>
              <a:t>和</a:t>
            </a:r>
            <a:r>
              <a:rPr lang="en-US" altLang="zh-CN" dirty="0">
                <a:solidFill>
                  <a:srgbClr val="FF0000"/>
                </a:solidFill>
              </a:rPr>
              <a:t>set</a:t>
            </a:r>
            <a:r>
              <a:rPr lang="zh-CN" altLang="en-US" dirty="0">
                <a:solidFill>
                  <a:srgbClr val="FF0000"/>
                </a:solidFill>
              </a:rPr>
              <a:t>这种特性的方式来重写父类的属性</a:t>
            </a:r>
            <a:r>
              <a:rPr lang="en-US" altLang="zh-CN" dirty="0"/>
              <a:t>.</a:t>
            </a:r>
          </a:p>
          <a:p>
            <a:endParaRPr kumimoji="1" lang="zh-CN" altLang="en-US" dirty="0"/>
          </a:p>
        </p:txBody>
      </p:sp>
    </p:spTree>
    <p:extLst>
      <p:ext uri="{BB962C8B-B14F-4D97-AF65-F5344CB8AC3E}">
        <p14:creationId xmlns:p14="http://schemas.microsoft.com/office/powerpoint/2010/main" val="212827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70390"/>
            <a:ext cx="10364451" cy="868102"/>
          </a:xfrm>
        </p:spPr>
        <p:txBody>
          <a:bodyPr/>
          <a:lstStyle/>
          <a:p>
            <a:r>
              <a:rPr kumimoji="1" lang="zh-CN" altLang="en-US" smtClean="0"/>
              <a:t>防止重写</a:t>
            </a:r>
            <a:endParaRPr kumimoji="1" lang="zh-CN" altLang="en-US"/>
          </a:p>
        </p:txBody>
      </p:sp>
      <p:sp>
        <p:nvSpPr>
          <p:cNvPr id="3" name="内容占位符 2"/>
          <p:cNvSpPr>
            <a:spLocks noGrp="1"/>
          </p:cNvSpPr>
          <p:nvPr>
            <p:ph sz="quarter" idx="13"/>
          </p:nvPr>
        </p:nvSpPr>
        <p:spPr>
          <a:xfrm>
            <a:off x="913774" y="1354238"/>
            <a:ext cx="10363826" cy="5104435"/>
          </a:xfrm>
        </p:spPr>
        <p:txBody>
          <a:bodyPr>
            <a:normAutofit lnSpcReduction="10000"/>
          </a:bodyPr>
          <a:lstStyle/>
          <a:p>
            <a:r>
              <a:rPr lang="zh-CN" altLang="en-US" dirty="0"/>
              <a:t>在上面的例子中</a:t>
            </a:r>
            <a:r>
              <a:rPr lang="en-US" altLang="zh-CN" dirty="0"/>
              <a:t>, </a:t>
            </a:r>
            <a:r>
              <a:rPr lang="zh-CN" altLang="en-US" dirty="0"/>
              <a:t>如果我有某个类的属性或者方法不想被重写</a:t>
            </a:r>
            <a:r>
              <a:rPr lang="en-US" altLang="zh-CN" dirty="0"/>
              <a:t>, </a:t>
            </a:r>
            <a:r>
              <a:rPr lang="zh-CN" altLang="en-US" dirty="0"/>
              <a:t>只要在基类定义的时候在前面加一个</a:t>
            </a:r>
            <a:r>
              <a:rPr lang="en-US" altLang="zh-CN" dirty="0"/>
              <a:t>final</a:t>
            </a:r>
            <a:r>
              <a:rPr lang="zh-CN" altLang="en-US" dirty="0"/>
              <a:t>关键字就可以防止被重写</a:t>
            </a:r>
            <a:r>
              <a:rPr lang="en-US" altLang="zh-CN" dirty="0"/>
              <a:t>, </a:t>
            </a:r>
            <a:r>
              <a:rPr lang="zh-CN" altLang="en-US" dirty="0"/>
              <a:t>下面让我们来看看例子</a:t>
            </a:r>
            <a:r>
              <a:rPr lang="en-US" altLang="zh-CN" dirty="0"/>
              <a:t>:</a:t>
            </a:r>
          </a:p>
          <a:p>
            <a:pPr marL="0" indent="0">
              <a:buNone/>
            </a:pPr>
            <a:r>
              <a:rPr lang="en-US" altLang="zh-CN" dirty="0"/>
              <a:t>class Car: Vehicle </a:t>
            </a:r>
            <a:endParaRPr lang="en-US" altLang="zh-CN" dirty="0" smtClean="0"/>
          </a:p>
          <a:p>
            <a:pPr marL="0" indent="0">
              <a:buNone/>
            </a:pPr>
            <a:r>
              <a:rPr lang="en-US" altLang="zh-CN" dirty="0" smtClean="0"/>
              <a:t>{ </a:t>
            </a:r>
            <a:r>
              <a:rPr lang="en-US" altLang="zh-CN" dirty="0"/>
              <a:t>final </a:t>
            </a:r>
            <a:r>
              <a:rPr lang="en-US" altLang="zh-CN" dirty="0" err="1"/>
              <a:t>var</a:t>
            </a:r>
            <a:r>
              <a:rPr lang="en-US" altLang="zh-CN" dirty="0"/>
              <a:t> gear = 0 </a:t>
            </a:r>
            <a:endParaRPr lang="en-US" altLang="zh-CN" dirty="0" smtClean="0"/>
          </a:p>
          <a:p>
            <a:pPr marL="0" indent="0">
              <a:buNone/>
            </a:pPr>
            <a:r>
              <a:rPr lang="en-US" altLang="zh-CN" dirty="0" smtClean="0"/>
              <a:t>final </a:t>
            </a:r>
            <a:r>
              <a:rPr lang="en-US" altLang="zh-CN" dirty="0"/>
              <a:t>override </a:t>
            </a:r>
            <a:r>
              <a:rPr lang="en-US" altLang="zh-CN" dirty="0" err="1"/>
              <a:t>var</a:t>
            </a:r>
            <a:r>
              <a:rPr lang="en-US" altLang="zh-CN" dirty="0"/>
              <a:t> description: String { return </a:t>
            </a:r>
            <a:r>
              <a:rPr lang="en-US" altLang="zh-CN" dirty="0" err="1"/>
              <a:t>super.description</a:t>
            </a:r>
            <a:r>
              <a:rPr lang="en-US" altLang="zh-CN" dirty="0"/>
              <a:t> + " in gear \(gear)" } } </a:t>
            </a:r>
            <a:endParaRPr lang="en-US" altLang="zh-CN" dirty="0" smtClean="0"/>
          </a:p>
          <a:p>
            <a:pPr marL="0" indent="0">
              <a:buNone/>
            </a:pPr>
            <a:r>
              <a:rPr lang="en-US" altLang="zh-CN" dirty="0" smtClean="0"/>
              <a:t>class </a:t>
            </a:r>
            <a:r>
              <a:rPr lang="en-US" altLang="zh-CN" dirty="0" err="1"/>
              <a:t>SpeedLimitedCar</a:t>
            </a:r>
            <a:r>
              <a:rPr lang="en-US" altLang="zh-CN" dirty="0"/>
              <a:t>: Car </a:t>
            </a:r>
            <a:endParaRPr lang="en-US" altLang="zh-CN" dirty="0" smtClean="0"/>
          </a:p>
          <a:p>
            <a:pPr marL="0" indent="0">
              <a:buNone/>
            </a:pPr>
            <a:r>
              <a:rPr lang="en-US" altLang="zh-CN" dirty="0" smtClean="0"/>
              <a:t>{ </a:t>
            </a:r>
            <a:r>
              <a:rPr lang="en-US" altLang="zh-CN" dirty="0"/>
              <a:t>override </a:t>
            </a:r>
            <a:r>
              <a:rPr lang="en-US" altLang="zh-CN" dirty="0" err="1"/>
              <a:t>var</a:t>
            </a:r>
            <a:r>
              <a:rPr lang="en-US" altLang="zh-CN" dirty="0"/>
              <a:t> description: String { return "</a:t>
            </a:r>
            <a:r>
              <a:rPr lang="zh-CN" altLang="en-US" dirty="0"/>
              <a:t>重写了</a:t>
            </a:r>
            <a:r>
              <a:rPr lang="en-US" altLang="zh-CN" dirty="0"/>
              <a:t>" } </a:t>
            </a:r>
            <a:endParaRPr lang="en-US" altLang="zh-CN" dirty="0" smtClean="0"/>
          </a:p>
          <a:p>
            <a:pPr marL="0" indent="0">
              <a:buNone/>
            </a:pPr>
            <a:r>
              <a:rPr lang="en-US" altLang="zh-CN" dirty="0" smtClean="0"/>
              <a:t>override </a:t>
            </a:r>
            <a:r>
              <a:rPr lang="en-US" altLang="zh-CN" dirty="0" err="1"/>
              <a:t>var</a:t>
            </a:r>
            <a:r>
              <a:rPr lang="en-US" altLang="zh-CN" dirty="0"/>
              <a:t> gear: </a:t>
            </a:r>
            <a:r>
              <a:rPr lang="en-US" altLang="zh-CN" dirty="0" err="1"/>
              <a:t>Int</a:t>
            </a:r>
            <a:r>
              <a:rPr lang="en-US" altLang="zh-CN" dirty="0"/>
              <a:t> </a:t>
            </a:r>
            <a:endParaRPr lang="en-US" altLang="zh-CN" dirty="0" smtClean="0"/>
          </a:p>
          <a:p>
            <a:pPr marL="0" indent="0">
              <a:buNone/>
            </a:pPr>
            <a:r>
              <a:rPr lang="en-US" altLang="zh-CN" dirty="0" smtClean="0"/>
              <a:t>{ </a:t>
            </a:r>
            <a:r>
              <a:rPr lang="en-US" altLang="zh-CN" dirty="0"/>
              <a:t>get { return </a:t>
            </a:r>
            <a:r>
              <a:rPr lang="en-US" altLang="zh-CN" dirty="0" err="1"/>
              <a:t>super.gear</a:t>
            </a:r>
            <a:r>
              <a:rPr lang="en-US" altLang="zh-CN" dirty="0"/>
              <a:t> } </a:t>
            </a:r>
            <a:endParaRPr lang="en-US" altLang="zh-CN" dirty="0" smtClean="0"/>
          </a:p>
          <a:p>
            <a:pPr marL="0" indent="0">
              <a:buNone/>
            </a:pPr>
            <a:r>
              <a:rPr lang="en-US" altLang="zh-CN" dirty="0" smtClean="0"/>
              <a:t>set </a:t>
            </a:r>
            <a:r>
              <a:rPr lang="en-US" altLang="zh-CN" dirty="0"/>
              <a:t>{ </a:t>
            </a:r>
            <a:r>
              <a:rPr lang="en-US" altLang="zh-CN" dirty="0" err="1"/>
              <a:t>super.gear</a:t>
            </a:r>
            <a:r>
              <a:rPr lang="en-US" altLang="zh-CN" dirty="0"/>
              <a:t> = 2 } } }</a:t>
            </a:r>
            <a:endParaRPr kumimoji="1" lang="zh-CN" altLang="en-US" dirty="0"/>
          </a:p>
        </p:txBody>
      </p:sp>
    </p:spTree>
    <p:extLst>
      <p:ext uri="{BB962C8B-B14F-4D97-AF65-F5344CB8AC3E}">
        <p14:creationId xmlns:p14="http://schemas.microsoft.com/office/powerpoint/2010/main" val="78926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631549"/>
          </a:xfrm>
        </p:spPr>
        <p:txBody>
          <a:bodyPr/>
          <a:lstStyle/>
          <a:p>
            <a:r>
              <a:rPr kumimoji="1" lang="zh-CN" altLang="en-US" smtClean="0"/>
              <a:t>初始化</a:t>
            </a:r>
            <a:endParaRPr kumimoji="1" lang="zh-CN" altLang="en-US"/>
          </a:p>
        </p:txBody>
      </p:sp>
      <p:sp>
        <p:nvSpPr>
          <p:cNvPr id="3" name="内容占位符 2"/>
          <p:cNvSpPr>
            <a:spLocks noGrp="1"/>
          </p:cNvSpPr>
          <p:nvPr>
            <p:ph sz="quarter" idx="13"/>
          </p:nvPr>
        </p:nvSpPr>
        <p:spPr>
          <a:xfrm>
            <a:off x="913774" y="1331090"/>
            <a:ext cx="10363826" cy="5104434"/>
          </a:xfrm>
        </p:spPr>
        <p:txBody>
          <a:bodyPr>
            <a:normAutofit lnSpcReduction="10000"/>
          </a:bodyPr>
          <a:lstStyle/>
          <a:p>
            <a:r>
              <a:rPr lang="en-US" altLang="zh-CN" dirty="0"/>
              <a:t>Swift</a:t>
            </a:r>
            <a:r>
              <a:rPr lang="zh-CN" altLang="en-US" dirty="0"/>
              <a:t>中的初始化其实和</a:t>
            </a:r>
            <a:r>
              <a:rPr lang="en-US" altLang="zh-CN" dirty="0"/>
              <a:t>OC</a:t>
            </a:r>
            <a:r>
              <a:rPr lang="zh-CN" altLang="en-US" dirty="0"/>
              <a:t>的初始化没多大区别</a:t>
            </a:r>
            <a:r>
              <a:rPr lang="en-US" altLang="zh-CN" dirty="0"/>
              <a:t>, </a:t>
            </a:r>
            <a:r>
              <a:rPr lang="zh-CN" altLang="en-US" dirty="0"/>
              <a:t>但唯一不同的就是</a:t>
            </a:r>
            <a:r>
              <a:rPr lang="en-US" altLang="zh-CN" dirty="0"/>
              <a:t>, Swift</a:t>
            </a:r>
            <a:r>
              <a:rPr lang="zh-CN" altLang="en-US" dirty="0"/>
              <a:t>在构造的过程是不需要返回值的</a:t>
            </a:r>
            <a:r>
              <a:rPr lang="en-US" altLang="zh-CN" dirty="0"/>
              <a:t>, </a:t>
            </a:r>
            <a:r>
              <a:rPr lang="zh-CN" altLang="en-US" dirty="0"/>
              <a:t>只要保证新实例在第一次使用的时候能够正确的完成初始化就可以了</a:t>
            </a:r>
            <a:r>
              <a:rPr lang="en-US" altLang="zh-CN" dirty="0"/>
              <a:t>.</a:t>
            </a:r>
          </a:p>
          <a:p>
            <a:r>
              <a:rPr lang="zh-CN" altLang="en-US" dirty="0"/>
              <a:t>类和结构体在初始化的时候</a:t>
            </a:r>
            <a:r>
              <a:rPr lang="en-US" altLang="zh-CN" dirty="0"/>
              <a:t>, </a:t>
            </a:r>
            <a:r>
              <a:rPr lang="zh-CN" altLang="en-US" dirty="0">
                <a:solidFill>
                  <a:srgbClr val="FF0000"/>
                </a:solidFill>
              </a:rPr>
              <a:t>必须为所有存储型属性设置合适的默认值</a:t>
            </a:r>
            <a:r>
              <a:rPr lang="en-US" altLang="zh-CN" dirty="0"/>
              <a:t>.</a:t>
            </a:r>
          </a:p>
          <a:p>
            <a:r>
              <a:rPr lang="en-US" altLang="zh-CN" dirty="0"/>
              <a:t>PS: </a:t>
            </a:r>
            <a:r>
              <a:rPr lang="zh-CN" altLang="en-US" dirty="0"/>
              <a:t>如果我们为存储型属性设置默认值</a:t>
            </a:r>
            <a:r>
              <a:rPr lang="en-US" altLang="zh-CN" dirty="0"/>
              <a:t>, </a:t>
            </a:r>
            <a:r>
              <a:rPr lang="zh-CN" altLang="en-US" dirty="0"/>
              <a:t>或者在初始化方法中给存储性属性赋值</a:t>
            </a:r>
            <a:r>
              <a:rPr lang="en-US" altLang="zh-CN" dirty="0"/>
              <a:t>, </a:t>
            </a:r>
            <a:r>
              <a:rPr lang="zh-CN" altLang="en-US" dirty="0"/>
              <a:t>是不会触发任何属性观测器的</a:t>
            </a:r>
            <a:r>
              <a:rPr lang="en-US" altLang="zh-CN" dirty="0"/>
              <a:t>.</a:t>
            </a:r>
          </a:p>
          <a:p>
            <a:r>
              <a:rPr lang="zh-CN" altLang="en-US" dirty="0"/>
              <a:t>例子</a:t>
            </a:r>
            <a:r>
              <a:rPr lang="en-US" altLang="zh-CN" dirty="0"/>
              <a:t>:</a:t>
            </a:r>
          </a:p>
          <a:p>
            <a:pPr marL="0" indent="0">
              <a:buNone/>
            </a:pPr>
            <a:r>
              <a:rPr lang="en-US" altLang="zh-CN" dirty="0" err="1"/>
              <a:t>struct</a:t>
            </a:r>
            <a:r>
              <a:rPr lang="zh-CN" altLang="en-US" dirty="0"/>
              <a:t> </a:t>
            </a:r>
            <a:r>
              <a:rPr lang="en-US" altLang="zh-CN" dirty="0"/>
              <a:t>Fahrenheit </a:t>
            </a:r>
            <a:endParaRPr lang="en-US" altLang="zh-CN" dirty="0" smtClean="0"/>
          </a:p>
          <a:p>
            <a:pPr marL="0" indent="0">
              <a:buNone/>
            </a:pPr>
            <a:r>
              <a:rPr lang="en-US" altLang="zh-CN" dirty="0" smtClean="0"/>
              <a:t>{ </a:t>
            </a:r>
            <a:r>
              <a:rPr lang="en-US" altLang="zh-CN" dirty="0" err="1"/>
              <a:t>var</a:t>
            </a:r>
            <a:r>
              <a:rPr lang="zh-CN" altLang="en-US" dirty="0"/>
              <a:t> </a:t>
            </a:r>
            <a:r>
              <a:rPr lang="en-US" altLang="zh-CN" dirty="0"/>
              <a:t>temperature: Double </a:t>
            </a:r>
            <a:endParaRPr lang="en-US" altLang="zh-CN" dirty="0" smtClean="0"/>
          </a:p>
          <a:p>
            <a:pPr marL="0" indent="0">
              <a:buNone/>
            </a:pPr>
            <a:r>
              <a:rPr lang="en-US" altLang="zh-CN" dirty="0" err="1" smtClean="0"/>
              <a:t>init</a:t>
            </a:r>
            <a:r>
              <a:rPr lang="en-US" altLang="zh-CN" dirty="0"/>
              <a:t>() { temperature =</a:t>
            </a:r>
            <a:r>
              <a:rPr lang="zh-CN" altLang="en-US" dirty="0"/>
              <a:t> </a:t>
            </a:r>
            <a:r>
              <a:rPr lang="en-US" altLang="zh-CN" dirty="0"/>
              <a:t>32.0</a:t>
            </a:r>
            <a:r>
              <a:rPr lang="zh-CN" altLang="en-US" dirty="0"/>
              <a:t> </a:t>
            </a:r>
            <a:r>
              <a:rPr lang="en-US" altLang="zh-CN" dirty="0"/>
              <a:t>} } </a:t>
            </a:r>
            <a:endParaRPr lang="en-US" altLang="zh-CN" dirty="0" smtClean="0"/>
          </a:p>
          <a:p>
            <a:pPr marL="0" indent="0">
              <a:buNone/>
            </a:pPr>
            <a:r>
              <a:rPr lang="en-US" altLang="zh-CN" dirty="0" err="1" smtClean="0"/>
              <a:t>var</a:t>
            </a:r>
            <a:r>
              <a:rPr lang="zh-CN" altLang="en-US" dirty="0" smtClean="0"/>
              <a:t> </a:t>
            </a:r>
            <a:r>
              <a:rPr lang="en-US" altLang="zh-CN" dirty="0"/>
              <a:t>f = Fahrenheit() </a:t>
            </a:r>
            <a:endParaRPr lang="en-US" altLang="zh-CN" dirty="0" smtClean="0"/>
          </a:p>
          <a:p>
            <a:pPr marL="0" indent="0">
              <a:buNone/>
            </a:pPr>
            <a:r>
              <a:rPr lang="en-US" altLang="zh-CN" dirty="0" smtClean="0"/>
              <a:t>print("</a:t>
            </a:r>
            <a:r>
              <a:rPr lang="en-US" altLang="zh-CN" dirty="0"/>
              <a:t>The default temperature is \(</a:t>
            </a:r>
            <a:r>
              <a:rPr lang="en-US" altLang="zh-CN" dirty="0" err="1"/>
              <a:t>f.temperature</a:t>
            </a:r>
            <a:r>
              <a:rPr lang="en-US" altLang="zh-CN" dirty="0"/>
              <a:t>)° Fahrenheit")</a:t>
            </a:r>
            <a:endParaRPr kumimoji="1" lang="zh-CN" altLang="en-US" dirty="0"/>
          </a:p>
        </p:txBody>
      </p:sp>
    </p:spTree>
    <p:extLst>
      <p:ext uri="{BB962C8B-B14F-4D97-AF65-F5344CB8AC3E}">
        <p14:creationId xmlns:p14="http://schemas.microsoft.com/office/powerpoint/2010/main" val="52042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920916"/>
          </a:xfrm>
        </p:spPr>
        <p:txBody>
          <a:bodyPr/>
          <a:lstStyle/>
          <a:p>
            <a:r>
              <a:rPr kumimoji="1" lang="zh-CN" altLang="en-US" dirty="0" smtClean="0"/>
              <a:t>默认属性值</a:t>
            </a:r>
            <a:endParaRPr kumimoji="1" lang="zh-CN" altLang="en-US" dirty="0"/>
          </a:p>
        </p:txBody>
      </p:sp>
      <p:sp>
        <p:nvSpPr>
          <p:cNvPr id="3" name="内容占位符 2"/>
          <p:cNvSpPr>
            <a:spLocks noGrp="1"/>
          </p:cNvSpPr>
          <p:nvPr>
            <p:ph sz="quarter" idx="13"/>
          </p:nvPr>
        </p:nvSpPr>
        <p:spPr>
          <a:xfrm>
            <a:off x="913774" y="2002420"/>
            <a:ext cx="10363826" cy="3788779"/>
          </a:xfrm>
        </p:spPr>
        <p:txBody>
          <a:bodyPr/>
          <a:lstStyle/>
          <a:p>
            <a:r>
              <a:rPr lang="zh-CN" altLang="de-DE" dirty="0"/>
              <a:t>所谓的默认属性值</a:t>
            </a:r>
            <a:r>
              <a:rPr lang="de-DE" altLang="zh-CN" dirty="0"/>
              <a:t>, </a:t>
            </a:r>
            <a:r>
              <a:rPr lang="zh-CN" altLang="de-DE" dirty="0"/>
              <a:t>就是在我们的初始化方法中所存储的数值</a:t>
            </a:r>
            <a:r>
              <a:rPr lang="de-DE" altLang="zh-CN" dirty="0"/>
              <a:t>, </a:t>
            </a:r>
            <a:r>
              <a:rPr lang="zh-CN" altLang="de-DE" dirty="0"/>
              <a:t>比如</a:t>
            </a:r>
            <a:r>
              <a:rPr lang="de-DE" altLang="zh-CN" dirty="0" smtClean="0"/>
              <a:t>:</a:t>
            </a:r>
          </a:p>
          <a:p>
            <a:endParaRPr lang="de-DE" altLang="zh-CN" dirty="0"/>
          </a:p>
          <a:p>
            <a:pPr marL="0" indent="0">
              <a:buNone/>
            </a:pPr>
            <a:r>
              <a:rPr lang="de-DE" altLang="zh-CN" dirty="0" err="1"/>
              <a:t>struct</a:t>
            </a:r>
            <a:r>
              <a:rPr lang="de-DE" altLang="zh-CN" dirty="0"/>
              <a:t> Fahrenheit </a:t>
            </a:r>
            <a:endParaRPr lang="de-DE" altLang="zh-CN" dirty="0" smtClean="0"/>
          </a:p>
          <a:p>
            <a:pPr marL="0" indent="0">
              <a:buNone/>
            </a:pPr>
            <a:r>
              <a:rPr lang="de-DE" altLang="zh-CN" dirty="0" smtClean="0"/>
              <a:t>{ </a:t>
            </a:r>
            <a:r>
              <a:rPr lang="de-DE" altLang="zh-CN" dirty="0" err="1"/>
              <a:t>var</a:t>
            </a:r>
            <a:r>
              <a:rPr lang="de-DE" altLang="zh-CN" dirty="0"/>
              <a:t> </a:t>
            </a:r>
            <a:r>
              <a:rPr lang="de-DE" altLang="zh-CN" dirty="0" err="1"/>
              <a:t>temperature</a:t>
            </a:r>
            <a:r>
              <a:rPr lang="de-DE" altLang="zh-CN" dirty="0"/>
              <a:t> = 32.0 </a:t>
            </a:r>
            <a:r>
              <a:rPr lang="de-DE" altLang="zh-CN" dirty="0" smtClean="0"/>
              <a:t>}</a:t>
            </a:r>
          </a:p>
          <a:p>
            <a:pPr marL="0" indent="0">
              <a:buNone/>
            </a:pPr>
            <a:endParaRPr lang="de-DE" altLang="zh-CN" dirty="0" smtClean="0"/>
          </a:p>
          <a:p>
            <a:r>
              <a:rPr lang="de-DE" altLang="zh-CN" dirty="0" smtClean="0"/>
              <a:t>PS</a:t>
            </a:r>
            <a:r>
              <a:rPr lang="de-DE" altLang="zh-CN" dirty="0"/>
              <a:t>: </a:t>
            </a:r>
            <a:r>
              <a:rPr lang="zh-CN" altLang="de-DE" dirty="0"/>
              <a:t>例子中的</a:t>
            </a:r>
            <a:r>
              <a:rPr lang="de-DE" altLang="zh-CN" dirty="0" err="1"/>
              <a:t>temperature</a:t>
            </a:r>
            <a:r>
              <a:rPr lang="zh-CN" altLang="de-DE" dirty="0"/>
              <a:t>的默认值就是</a:t>
            </a:r>
            <a:r>
              <a:rPr lang="de-DE" altLang="zh-CN" dirty="0"/>
              <a:t>32</a:t>
            </a:r>
            <a:r>
              <a:rPr lang="zh-CN" altLang="de-DE" dirty="0"/>
              <a:t>了</a:t>
            </a:r>
            <a:r>
              <a:rPr lang="de-DE" altLang="zh-CN" dirty="0"/>
              <a:t>.</a:t>
            </a:r>
          </a:p>
          <a:p>
            <a:endParaRPr kumimoji="1" lang="zh-CN" altLang="en-US" dirty="0"/>
          </a:p>
        </p:txBody>
      </p:sp>
    </p:spTree>
    <p:extLst>
      <p:ext uri="{BB962C8B-B14F-4D97-AF65-F5344CB8AC3E}">
        <p14:creationId xmlns:p14="http://schemas.microsoft.com/office/powerpoint/2010/main" val="33935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66219"/>
            <a:ext cx="10364451" cy="613457"/>
          </a:xfrm>
        </p:spPr>
        <p:txBody>
          <a:bodyPr/>
          <a:lstStyle/>
          <a:p>
            <a:r>
              <a:rPr kumimoji="1" lang="zh-CN" altLang="en-US" smtClean="0"/>
              <a:t>初始化的参数</a:t>
            </a:r>
            <a:endParaRPr kumimoji="1" lang="zh-CN" altLang="en-US"/>
          </a:p>
        </p:txBody>
      </p:sp>
      <p:sp>
        <p:nvSpPr>
          <p:cNvPr id="3" name="内容占位符 2"/>
          <p:cNvSpPr>
            <a:spLocks noGrp="1"/>
          </p:cNvSpPr>
          <p:nvPr>
            <p:ph sz="quarter" idx="13"/>
          </p:nvPr>
        </p:nvSpPr>
        <p:spPr>
          <a:xfrm>
            <a:off x="913774" y="879676"/>
            <a:ext cx="10363826" cy="5683170"/>
          </a:xfrm>
        </p:spPr>
        <p:txBody>
          <a:bodyPr>
            <a:normAutofit fontScale="92500" lnSpcReduction="20000"/>
          </a:bodyPr>
          <a:lstStyle/>
          <a:p>
            <a:r>
              <a:rPr lang="zh-CN" altLang="de-DE" dirty="0"/>
              <a:t>在我们初始化的过程中</a:t>
            </a:r>
            <a:r>
              <a:rPr lang="de-DE" altLang="zh-CN" dirty="0"/>
              <a:t>, </a:t>
            </a:r>
            <a:r>
              <a:rPr lang="zh-CN" altLang="de-DE" dirty="0"/>
              <a:t>我们可以加入一些参数和可选属性类型来定制我们需要的初始化方法</a:t>
            </a:r>
            <a:r>
              <a:rPr lang="de-DE" altLang="zh-CN" dirty="0"/>
              <a:t>, </a:t>
            </a:r>
            <a:r>
              <a:rPr lang="zh-CN" altLang="de-DE" dirty="0"/>
              <a:t>也可以在初始化方法中对常量进行修改</a:t>
            </a:r>
            <a:r>
              <a:rPr lang="de-DE" altLang="zh-CN" dirty="0"/>
              <a:t>, </a:t>
            </a:r>
            <a:r>
              <a:rPr lang="zh-CN" altLang="de-DE" dirty="0"/>
              <a:t>比如</a:t>
            </a:r>
            <a:r>
              <a:rPr lang="de-DE" altLang="zh-CN" dirty="0"/>
              <a:t>:</a:t>
            </a:r>
          </a:p>
          <a:p>
            <a:pPr marL="0" indent="0">
              <a:buNone/>
            </a:pPr>
            <a:r>
              <a:rPr lang="de-DE" altLang="zh-CN" dirty="0" err="1"/>
              <a:t>struct</a:t>
            </a:r>
            <a:r>
              <a:rPr lang="de-DE" altLang="zh-CN" dirty="0"/>
              <a:t> Celsius </a:t>
            </a:r>
            <a:endParaRPr lang="de-DE" altLang="zh-CN" dirty="0" smtClean="0"/>
          </a:p>
          <a:p>
            <a:pPr marL="0" indent="0">
              <a:buNone/>
            </a:pPr>
            <a:r>
              <a:rPr lang="de-DE" altLang="zh-CN" dirty="0" smtClean="0"/>
              <a:t>{ </a:t>
            </a:r>
            <a:r>
              <a:rPr lang="de-DE" altLang="zh-CN" dirty="0" err="1"/>
              <a:t>var</a:t>
            </a:r>
            <a:r>
              <a:rPr lang="de-DE" altLang="zh-CN" dirty="0"/>
              <a:t> </a:t>
            </a:r>
            <a:r>
              <a:rPr lang="de-DE" altLang="zh-CN" dirty="0" err="1"/>
              <a:t>temperatureInCelsius</a:t>
            </a:r>
            <a:r>
              <a:rPr lang="de-DE" altLang="zh-CN" dirty="0"/>
              <a:t>: Double = 0.0 </a:t>
            </a:r>
            <a:endParaRPr lang="de-DE" altLang="zh-CN" dirty="0" smtClean="0"/>
          </a:p>
          <a:p>
            <a:pPr marL="0" indent="0">
              <a:buNone/>
            </a:pPr>
            <a:r>
              <a:rPr lang="de-DE" altLang="zh-CN" dirty="0" err="1" smtClean="0"/>
              <a:t>init</a:t>
            </a:r>
            <a:r>
              <a:rPr lang="de-DE" altLang="zh-CN" dirty="0" smtClean="0"/>
              <a:t>(</a:t>
            </a:r>
            <a:r>
              <a:rPr lang="de-DE" altLang="zh-CN" dirty="0" err="1" smtClean="0"/>
              <a:t>fromFahrenheit</a:t>
            </a:r>
            <a:r>
              <a:rPr lang="de-DE" altLang="zh-CN" dirty="0" smtClean="0"/>
              <a:t> </a:t>
            </a:r>
            <a:r>
              <a:rPr lang="de-DE" altLang="zh-CN" dirty="0" err="1"/>
              <a:t>fahrenheit</a:t>
            </a:r>
            <a:r>
              <a:rPr lang="de-DE" altLang="zh-CN" dirty="0"/>
              <a:t>: Double) </a:t>
            </a:r>
            <a:endParaRPr lang="de-DE" altLang="zh-CN" dirty="0" smtClean="0"/>
          </a:p>
          <a:p>
            <a:pPr marL="0" indent="0">
              <a:buNone/>
            </a:pPr>
            <a:r>
              <a:rPr lang="de-DE" altLang="zh-CN" dirty="0" smtClean="0"/>
              <a:t>{ </a:t>
            </a:r>
            <a:r>
              <a:rPr lang="de-DE" altLang="zh-CN" dirty="0" err="1"/>
              <a:t>temperatureInCelsius</a:t>
            </a:r>
            <a:r>
              <a:rPr lang="de-DE" altLang="zh-CN" dirty="0"/>
              <a:t> = (</a:t>
            </a:r>
            <a:r>
              <a:rPr lang="de-DE" altLang="zh-CN" dirty="0" err="1"/>
              <a:t>fahrenheit</a:t>
            </a:r>
            <a:r>
              <a:rPr lang="de-DE" altLang="zh-CN" dirty="0"/>
              <a:t> - 32.0) / 1.8 } </a:t>
            </a:r>
            <a:endParaRPr lang="de-DE" altLang="zh-CN" dirty="0" smtClean="0"/>
          </a:p>
          <a:p>
            <a:pPr marL="0" indent="0">
              <a:buNone/>
            </a:pPr>
            <a:r>
              <a:rPr lang="de-DE" altLang="zh-CN" dirty="0" err="1" smtClean="0"/>
              <a:t>init</a:t>
            </a:r>
            <a:r>
              <a:rPr lang="de-DE" altLang="zh-CN" dirty="0" smtClean="0"/>
              <a:t>(</a:t>
            </a:r>
            <a:r>
              <a:rPr lang="de-DE" altLang="zh-CN" dirty="0" err="1" smtClean="0"/>
              <a:t>fromKelvin</a:t>
            </a:r>
            <a:r>
              <a:rPr lang="de-DE" altLang="zh-CN" dirty="0" smtClean="0"/>
              <a:t> </a:t>
            </a:r>
            <a:r>
              <a:rPr lang="de-DE" altLang="zh-CN" dirty="0" err="1"/>
              <a:t>kelvin</a:t>
            </a:r>
            <a:r>
              <a:rPr lang="de-DE" altLang="zh-CN" dirty="0"/>
              <a:t>: Double) </a:t>
            </a:r>
            <a:endParaRPr lang="de-DE" altLang="zh-CN" dirty="0" smtClean="0"/>
          </a:p>
          <a:p>
            <a:pPr marL="0" indent="0">
              <a:buNone/>
            </a:pPr>
            <a:r>
              <a:rPr lang="de-DE" altLang="zh-CN" dirty="0" smtClean="0"/>
              <a:t>{ </a:t>
            </a:r>
            <a:r>
              <a:rPr lang="de-DE" altLang="zh-CN" dirty="0" err="1"/>
              <a:t>temperatureInCelsius</a:t>
            </a:r>
            <a:r>
              <a:rPr lang="de-DE" altLang="zh-CN" dirty="0"/>
              <a:t> = </a:t>
            </a:r>
            <a:r>
              <a:rPr lang="de-DE" altLang="zh-CN" dirty="0" err="1"/>
              <a:t>kelvin</a:t>
            </a:r>
            <a:r>
              <a:rPr lang="de-DE" altLang="zh-CN" dirty="0"/>
              <a:t> - 273.15 } } </a:t>
            </a:r>
            <a:endParaRPr lang="de-DE" altLang="zh-CN" dirty="0" smtClean="0"/>
          </a:p>
          <a:p>
            <a:pPr marL="0" indent="0">
              <a:buNone/>
            </a:pPr>
            <a:r>
              <a:rPr lang="de-DE" altLang="zh-CN" dirty="0" err="1" smtClean="0"/>
              <a:t>let</a:t>
            </a:r>
            <a:r>
              <a:rPr lang="de-DE" altLang="zh-CN" dirty="0" smtClean="0"/>
              <a:t> </a:t>
            </a:r>
            <a:r>
              <a:rPr lang="de-DE" altLang="zh-CN" dirty="0" err="1"/>
              <a:t>boilingPointOfWater</a:t>
            </a:r>
            <a:r>
              <a:rPr lang="de-DE" altLang="zh-CN" dirty="0"/>
              <a:t> = Celsius(</a:t>
            </a:r>
            <a:r>
              <a:rPr lang="de-DE" altLang="zh-CN" dirty="0" err="1"/>
              <a:t>fromFahrenheit</a:t>
            </a:r>
            <a:r>
              <a:rPr lang="de-DE" altLang="zh-CN" dirty="0"/>
              <a:t>: 212.0) </a:t>
            </a:r>
            <a:r>
              <a:rPr lang="de-DE" altLang="zh-CN" dirty="0" err="1" smtClean="0"/>
              <a:t>print</a:t>
            </a:r>
            <a:r>
              <a:rPr lang="de-DE" altLang="zh-CN" dirty="0" smtClean="0"/>
              <a:t>(</a:t>
            </a:r>
            <a:r>
              <a:rPr lang="de-DE" altLang="zh-CN" dirty="0" err="1" smtClean="0"/>
              <a:t>boilingPointOfWater.temperatureInCelsius</a:t>
            </a:r>
            <a:r>
              <a:rPr lang="de-DE" altLang="zh-CN" dirty="0"/>
              <a:t>) // </a:t>
            </a:r>
            <a:r>
              <a:rPr lang="zh-CN" altLang="de-DE" dirty="0"/>
              <a:t>打印出来的结果</a:t>
            </a:r>
            <a:r>
              <a:rPr lang="de-DE" altLang="zh-CN" dirty="0"/>
              <a:t>: 100.0 </a:t>
            </a:r>
            <a:endParaRPr lang="de-DE" altLang="zh-CN" dirty="0" smtClean="0"/>
          </a:p>
          <a:p>
            <a:pPr marL="0" indent="0">
              <a:buNone/>
            </a:pPr>
            <a:r>
              <a:rPr lang="de-DE" altLang="zh-CN" dirty="0" err="1" smtClean="0"/>
              <a:t>let</a:t>
            </a:r>
            <a:r>
              <a:rPr lang="de-DE" altLang="zh-CN" dirty="0" smtClean="0"/>
              <a:t> </a:t>
            </a:r>
            <a:r>
              <a:rPr lang="de-DE" altLang="zh-CN" dirty="0" err="1"/>
              <a:t>freezingPointOfWater</a:t>
            </a:r>
            <a:r>
              <a:rPr lang="de-DE" altLang="zh-CN" dirty="0"/>
              <a:t> = Celsius(</a:t>
            </a:r>
            <a:r>
              <a:rPr lang="de-DE" altLang="zh-CN" dirty="0" err="1"/>
              <a:t>fromKelvin</a:t>
            </a:r>
            <a:r>
              <a:rPr lang="de-DE" altLang="zh-CN" dirty="0"/>
              <a:t>: 273.15) </a:t>
            </a:r>
            <a:r>
              <a:rPr lang="de-DE" altLang="zh-CN" dirty="0" err="1" smtClean="0"/>
              <a:t>print</a:t>
            </a:r>
            <a:r>
              <a:rPr lang="de-DE" altLang="zh-CN" dirty="0" smtClean="0"/>
              <a:t>(</a:t>
            </a:r>
            <a:r>
              <a:rPr lang="de-DE" altLang="zh-CN" dirty="0" err="1" smtClean="0"/>
              <a:t>freezingPointOfWater.temperatureInCelsius</a:t>
            </a:r>
            <a:r>
              <a:rPr lang="de-DE" altLang="zh-CN" dirty="0"/>
              <a:t>) // </a:t>
            </a:r>
            <a:r>
              <a:rPr lang="zh-CN" altLang="de-DE" dirty="0"/>
              <a:t>打印出来的结果</a:t>
            </a:r>
            <a:r>
              <a:rPr lang="de-DE" altLang="zh-CN" dirty="0"/>
              <a:t>: </a:t>
            </a:r>
            <a:r>
              <a:rPr lang="de-DE" altLang="zh-CN" dirty="0" smtClean="0"/>
              <a:t>0.0</a:t>
            </a:r>
          </a:p>
          <a:p>
            <a:r>
              <a:rPr lang="de-DE" altLang="zh-CN" dirty="0" smtClean="0"/>
              <a:t>PS</a:t>
            </a:r>
            <a:r>
              <a:rPr lang="de-DE" altLang="zh-CN" dirty="0"/>
              <a:t>: </a:t>
            </a:r>
            <a:r>
              <a:rPr lang="zh-CN" altLang="de-DE" dirty="0"/>
              <a:t>仔细的人会按着 </a:t>
            </a:r>
            <a:r>
              <a:rPr lang="de-DE" altLang="zh-CN" dirty="0"/>
              <a:t>Option </a:t>
            </a:r>
            <a:r>
              <a:rPr lang="zh-CN" altLang="de-DE" dirty="0"/>
              <a:t>键去看看 </a:t>
            </a:r>
            <a:r>
              <a:rPr lang="de-DE" altLang="zh-CN" dirty="0" err="1"/>
              <a:t>fahrenheit</a:t>
            </a:r>
            <a:r>
              <a:rPr lang="de-DE" altLang="zh-CN" dirty="0"/>
              <a:t> </a:t>
            </a:r>
            <a:r>
              <a:rPr lang="zh-CN" altLang="de-DE" dirty="0"/>
              <a:t>和 </a:t>
            </a:r>
            <a:r>
              <a:rPr lang="de-DE" altLang="zh-CN" dirty="0" err="1"/>
              <a:t>kelvin</a:t>
            </a:r>
            <a:r>
              <a:rPr lang="de-DE" altLang="zh-CN" dirty="0"/>
              <a:t> </a:t>
            </a:r>
            <a:r>
              <a:rPr lang="zh-CN" altLang="de-DE" dirty="0"/>
              <a:t>是什么类型</a:t>
            </a:r>
            <a:r>
              <a:rPr lang="de-DE" altLang="zh-CN" dirty="0"/>
              <a:t>, </a:t>
            </a:r>
            <a:r>
              <a:rPr lang="zh-CN" altLang="de-DE" dirty="0"/>
              <a:t>一旦我们查看到之后</a:t>
            </a:r>
            <a:r>
              <a:rPr lang="de-DE" altLang="zh-CN" dirty="0"/>
              <a:t>, </a:t>
            </a:r>
            <a:r>
              <a:rPr lang="zh-CN" altLang="de-DE" dirty="0"/>
              <a:t>我们就发现</a:t>
            </a:r>
            <a:r>
              <a:rPr lang="de-DE" altLang="zh-CN" dirty="0"/>
              <a:t>, </a:t>
            </a:r>
            <a:r>
              <a:rPr lang="zh-CN" altLang="de-DE" dirty="0"/>
              <a:t>原来这两个形参都是 </a:t>
            </a:r>
            <a:r>
              <a:rPr lang="de-DE" altLang="zh-CN" dirty="0" err="1"/>
              <a:t>let</a:t>
            </a:r>
            <a:r>
              <a:rPr lang="de-DE" altLang="zh-CN" dirty="0"/>
              <a:t> </a:t>
            </a:r>
            <a:r>
              <a:rPr lang="zh-CN" altLang="de-DE" dirty="0"/>
              <a:t>类型</a:t>
            </a:r>
            <a:r>
              <a:rPr lang="de-DE" altLang="zh-CN" dirty="0"/>
              <a:t>.</a:t>
            </a:r>
          </a:p>
          <a:p>
            <a:endParaRPr kumimoji="1" lang="zh-CN" altLang="en-US" dirty="0"/>
          </a:p>
        </p:txBody>
      </p:sp>
    </p:spTree>
    <p:extLst>
      <p:ext uri="{BB962C8B-B14F-4D97-AF65-F5344CB8AC3E}">
        <p14:creationId xmlns:p14="http://schemas.microsoft.com/office/powerpoint/2010/main" val="117613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93539"/>
            <a:ext cx="10364451" cy="752355"/>
          </a:xfrm>
        </p:spPr>
        <p:txBody>
          <a:bodyPr>
            <a:normAutofit/>
          </a:bodyPr>
          <a:lstStyle/>
          <a:p>
            <a:r>
              <a:rPr kumimoji="1" lang="zh-CN" altLang="en-US" smtClean="0"/>
              <a:t>内部和外部参数</a:t>
            </a:r>
            <a:endParaRPr kumimoji="1" lang="zh-CN" altLang="en-US"/>
          </a:p>
        </p:txBody>
      </p:sp>
      <p:sp>
        <p:nvSpPr>
          <p:cNvPr id="3" name="内容占位符 2"/>
          <p:cNvSpPr>
            <a:spLocks noGrp="1"/>
          </p:cNvSpPr>
          <p:nvPr>
            <p:ph sz="quarter" idx="13"/>
          </p:nvPr>
        </p:nvSpPr>
        <p:spPr>
          <a:xfrm>
            <a:off x="913774" y="1145894"/>
            <a:ext cx="10363826" cy="5162309"/>
          </a:xfrm>
        </p:spPr>
        <p:txBody>
          <a:bodyPr>
            <a:normAutofit fontScale="85000" lnSpcReduction="20000"/>
          </a:bodyPr>
          <a:lstStyle/>
          <a:p>
            <a:r>
              <a:rPr lang="zh-CN" altLang="en-US" dirty="0"/>
              <a:t>与方法</a:t>
            </a:r>
            <a:r>
              <a:rPr lang="en-US" altLang="zh-CN" dirty="0"/>
              <a:t>, </a:t>
            </a:r>
            <a:r>
              <a:rPr lang="zh-CN" altLang="en-US" dirty="0"/>
              <a:t>函数一样</a:t>
            </a:r>
            <a:r>
              <a:rPr lang="en-US" altLang="zh-CN" dirty="0"/>
              <a:t>, </a:t>
            </a:r>
            <a:r>
              <a:rPr lang="zh-CN" altLang="en-US" dirty="0"/>
              <a:t>初始化的时候</a:t>
            </a:r>
            <a:r>
              <a:rPr lang="en-US" altLang="zh-CN" dirty="0"/>
              <a:t>, </a:t>
            </a:r>
            <a:r>
              <a:rPr lang="zh-CN" altLang="en-US" dirty="0"/>
              <a:t>我们可以添加外部参数</a:t>
            </a:r>
            <a:r>
              <a:rPr lang="en-US" altLang="zh-CN" dirty="0"/>
              <a:t>, </a:t>
            </a:r>
            <a:r>
              <a:rPr lang="zh-CN" altLang="en-US" dirty="0"/>
              <a:t>这样子我们就可以在初始化的时候</a:t>
            </a:r>
            <a:r>
              <a:rPr lang="en-US" altLang="zh-CN" dirty="0"/>
              <a:t>, </a:t>
            </a:r>
            <a:r>
              <a:rPr lang="zh-CN" altLang="en-US" dirty="0"/>
              <a:t>一次性初始化我们需要的多个默认属性或者是默认值</a:t>
            </a:r>
            <a:r>
              <a:rPr lang="en-US" altLang="zh-CN" dirty="0"/>
              <a:t>, </a:t>
            </a:r>
            <a:r>
              <a:rPr lang="zh-CN" altLang="en-US" dirty="0"/>
              <a:t>比如</a:t>
            </a:r>
            <a:r>
              <a:rPr lang="en-US" altLang="zh-CN" dirty="0"/>
              <a:t>:</a:t>
            </a:r>
          </a:p>
          <a:p>
            <a:pPr marL="0" indent="0">
              <a:buNone/>
            </a:pPr>
            <a:r>
              <a:rPr lang="en-US" altLang="zh-CN" dirty="0" err="1"/>
              <a:t>struct</a:t>
            </a:r>
            <a:r>
              <a:rPr lang="en-US" altLang="zh-CN" dirty="0"/>
              <a:t> Color </a:t>
            </a:r>
            <a:endParaRPr lang="en-US" altLang="zh-CN" dirty="0" smtClean="0"/>
          </a:p>
          <a:p>
            <a:pPr marL="0" indent="0">
              <a:buNone/>
            </a:pPr>
            <a:r>
              <a:rPr lang="en-US" altLang="zh-CN" dirty="0" smtClean="0"/>
              <a:t>{ </a:t>
            </a:r>
            <a:r>
              <a:rPr lang="en-US" altLang="zh-CN" dirty="0" err="1" smtClean="0"/>
              <a:t>var</a:t>
            </a:r>
            <a:r>
              <a:rPr lang="en-US" altLang="zh-CN" dirty="0" smtClean="0"/>
              <a:t> </a:t>
            </a:r>
            <a:r>
              <a:rPr lang="en-US" altLang="zh-CN" dirty="0"/>
              <a:t>red = 0.0, green = 0.0, blue = 0.0 </a:t>
            </a:r>
            <a:endParaRPr lang="en-US" altLang="zh-CN" dirty="0" smtClean="0"/>
          </a:p>
          <a:p>
            <a:pPr marL="0" indent="0">
              <a:buNone/>
            </a:pPr>
            <a:r>
              <a:rPr lang="en-US" altLang="zh-CN" dirty="0" err="1" smtClean="0"/>
              <a:t>init</a:t>
            </a:r>
            <a:r>
              <a:rPr lang="en-US" altLang="zh-CN" dirty="0" smtClean="0"/>
              <a:t>(red</a:t>
            </a:r>
            <a:r>
              <a:rPr lang="en-US" altLang="zh-CN" dirty="0"/>
              <a:t>: Double, green: Double, blue: Double) </a:t>
            </a:r>
            <a:endParaRPr lang="en-US" altLang="zh-CN" dirty="0" smtClean="0"/>
          </a:p>
          <a:p>
            <a:pPr marL="0" indent="0">
              <a:buNone/>
            </a:pPr>
            <a:r>
              <a:rPr lang="en-US" altLang="zh-CN" dirty="0" smtClean="0"/>
              <a:t>{ </a:t>
            </a:r>
            <a:r>
              <a:rPr lang="en-US" altLang="zh-CN" dirty="0" err="1"/>
              <a:t>self.red</a:t>
            </a:r>
            <a:r>
              <a:rPr lang="en-US" altLang="zh-CN" dirty="0"/>
              <a:t> = red </a:t>
            </a:r>
            <a:endParaRPr lang="en-US" altLang="zh-CN" dirty="0" smtClean="0"/>
          </a:p>
          <a:p>
            <a:pPr marL="0" indent="0">
              <a:buNone/>
            </a:pPr>
            <a:r>
              <a:rPr lang="en-US" altLang="zh-CN" dirty="0" err="1" smtClean="0"/>
              <a:t>self.green</a:t>
            </a:r>
            <a:r>
              <a:rPr lang="en-US" altLang="zh-CN" dirty="0" smtClean="0"/>
              <a:t> </a:t>
            </a:r>
            <a:r>
              <a:rPr lang="en-US" altLang="zh-CN" dirty="0"/>
              <a:t>= green </a:t>
            </a:r>
            <a:endParaRPr lang="en-US" altLang="zh-CN" dirty="0" smtClean="0"/>
          </a:p>
          <a:p>
            <a:pPr marL="0" indent="0">
              <a:buNone/>
            </a:pPr>
            <a:r>
              <a:rPr lang="en-US" altLang="zh-CN" dirty="0" err="1" smtClean="0"/>
              <a:t>self.blue</a:t>
            </a:r>
            <a:r>
              <a:rPr lang="en-US" altLang="zh-CN" dirty="0" smtClean="0"/>
              <a:t> </a:t>
            </a:r>
            <a:r>
              <a:rPr lang="en-US" altLang="zh-CN" dirty="0"/>
              <a:t>= blue } } </a:t>
            </a:r>
            <a:endParaRPr lang="en-US" altLang="zh-CN" dirty="0" smtClean="0"/>
          </a:p>
          <a:p>
            <a:pPr marL="0" indent="0">
              <a:buNone/>
            </a:pPr>
            <a:r>
              <a:rPr lang="en-US" altLang="zh-CN" dirty="0" smtClean="0"/>
              <a:t>let </a:t>
            </a:r>
            <a:r>
              <a:rPr lang="en-US" altLang="zh-CN" dirty="0"/>
              <a:t>magenta = Color(red: 1.0, green: 0.0, blue: 1.0) </a:t>
            </a:r>
            <a:endParaRPr lang="en-US" altLang="zh-CN" dirty="0" smtClean="0"/>
          </a:p>
          <a:p>
            <a:pPr marL="0" indent="0">
              <a:buNone/>
            </a:pPr>
            <a:r>
              <a:rPr lang="en-US" altLang="zh-CN" dirty="0" smtClean="0"/>
              <a:t>print("\(</a:t>
            </a:r>
            <a:r>
              <a:rPr lang="en-US" altLang="zh-CN" dirty="0" err="1"/>
              <a:t>magenta.red</a:t>
            </a:r>
            <a:r>
              <a:rPr lang="en-US" altLang="zh-CN" dirty="0"/>
              <a:t>), \(</a:t>
            </a:r>
            <a:r>
              <a:rPr lang="en-US" altLang="zh-CN" dirty="0" err="1"/>
              <a:t>magenta.green</a:t>
            </a:r>
            <a:r>
              <a:rPr lang="en-US" altLang="zh-CN" dirty="0"/>
              <a:t>), \(</a:t>
            </a:r>
            <a:r>
              <a:rPr lang="en-US" altLang="zh-CN" dirty="0" err="1"/>
              <a:t>magenta.blue</a:t>
            </a:r>
            <a:r>
              <a:rPr lang="en-US" altLang="zh-CN" dirty="0"/>
              <a:t>)") </a:t>
            </a:r>
            <a:endParaRPr lang="en-US" altLang="zh-CN" dirty="0" smtClean="0"/>
          </a:p>
          <a:p>
            <a:r>
              <a:rPr lang="en-US" altLang="zh-CN" dirty="0" smtClean="0"/>
              <a:t>// </a:t>
            </a:r>
            <a:r>
              <a:rPr lang="zh-CN" altLang="en-US" dirty="0"/>
              <a:t>打印出来的结果</a:t>
            </a:r>
            <a:r>
              <a:rPr lang="en-US" altLang="zh-CN" dirty="0"/>
              <a:t>: 1.0, 0.0, </a:t>
            </a:r>
            <a:r>
              <a:rPr lang="en-US" altLang="zh-CN" dirty="0" smtClean="0"/>
              <a:t>1.0</a:t>
            </a:r>
          </a:p>
          <a:p>
            <a:r>
              <a:rPr lang="en-US" altLang="zh-CN" dirty="0" smtClean="0"/>
              <a:t>PS</a:t>
            </a:r>
            <a:r>
              <a:rPr lang="en-US" altLang="zh-CN" dirty="0"/>
              <a:t>: Swift </a:t>
            </a:r>
            <a:r>
              <a:rPr lang="zh-CN" altLang="en-US" dirty="0"/>
              <a:t>会为每个构造器的参数自动生成 一个跟内部名字相同的外部名</a:t>
            </a:r>
            <a:r>
              <a:rPr lang="en-US" altLang="zh-CN" dirty="0"/>
              <a:t>, </a:t>
            </a:r>
            <a:r>
              <a:rPr lang="zh-CN" altLang="en-US" dirty="0"/>
              <a:t>就相当于在每个构造参数之前加了一个哈希符号</a:t>
            </a:r>
            <a:r>
              <a:rPr lang="en-US" altLang="zh-CN" dirty="0"/>
              <a:t>, </a:t>
            </a:r>
            <a:r>
              <a:rPr lang="zh-CN" altLang="en-US" dirty="0"/>
              <a:t>如果你不希望为构造器的某个参数提供外部名字</a:t>
            </a:r>
            <a:r>
              <a:rPr lang="en-US" altLang="zh-CN" dirty="0"/>
              <a:t>, </a:t>
            </a:r>
            <a:r>
              <a:rPr lang="zh-CN" altLang="en-US" dirty="0"/>
              <a:t>你可以使用下划线 ‘</a:t>
            </a:r>
            <a:r>
              <a:rPr lang="en-US" altLang="zh-CN" dirty="0"/>
              <a:t>_’ </a:t>
            </a:r>
            <a:r>
              <a:rPr lang="zh-CN" altLang="en-US" dirty="0"/>
              <a:t>来显示描述它的外部名</a:t>
            </a:r>
            <a:r>
              <a:rPr lang="en-US" altLang="zh-CN" dirty="0"/>
              <a:t>, </a:t>
            </a:r>
            <a:r>
              <a:rPr lang="zh-CN" altLang="en-US" dirty="0"/>
              <a:t>以此覆盖上面所说的默认行为</a:t>
            </a:r>
            <a:r>
              <a:rPr lang="en-US" altLang="zh-CN" dirty="0"/>
              <a:t>.</a:t>
            </a:r>
          </a:p>
          <a:p>
            <a:endParaRPr kumimoji="1" lang="zh-CN" altLang="en-US" dirty="0"/>
          </a:p>
        </p:txBody>
      </p:sp>
    </p:spTree>
    <p:extLst>
      <p:ext uri="{BB962C8B-B14F-4D97-AF65-F5344CB8AC3E}">
        <p14:creationId xmlns:p14="http://schemas.microsoft.com/office/powerpoint/2010/main" val="108232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19457"/>
            <a:ext cx="10364451" cy="658368"/>
          </a:xfrm>
        </p:spPr>
        <p:txBody>
          <a:bodyPr>
            <a:normAutofit/>
          </a:bodyPr>
          <a:lstStyle/>
          <a:p>
            <a:r>
              <a:rPr kumimoji="1" lang="zh-CN" altLang="en-US" smtClean="0"/>
              <a:t>可选属性类型</a:t>
            </a:r>
            <a:endParaRPr kumimoji="1" lang="zh-CN" altLang="en-US"/>
          </a:p>
        </p:txBody>
      </p:sp>
      <p:sp>
        <p:nvSpPr>
          <p:cNvPr id="3" name="内容占位符 2"/>
          <p:cNvSpPr>
            <a:spLocks noGrp="1"/>
          </p:cNvSpPr>
          <p:nvPr>
            <p:ph sz="quarter" idx="13"/>
          </p:nvPr>
        </p:nvSpPr>
        <p:spPr>
          <a:xfrm>
            <a:off x="913774" y="961901"/>
            <a:ext cx="10363826" cy="5635669"/>
          </a:xfrm>
        </p:spPr>
        <p:txBody>
          <a:bodyPr>
            <a:normAutofit fontScale="92500" lnSpcReduction="20000"/>
          </a:bodyPr>
          <a:lstStyle/>
          <a:p>
            <a:r>
              <a:rPr lang="zh-CN" altLang="en-US" dirty="0"/>
              <a:t>如果我们在定义初始化方法的时候</a:t>
            </a:r>
            <a:r>
              <a:rPr lang="en-US" altLang="zh-CN" dirty="0"/>
              <a:t>, </a:t>
            </a:r>
            <a:r>
              <a:rPr lang="zh-CN" altLang="en-US" dirty="0"/>
              <a:t>有一个允许取值为空的存储型属性</a:t>
            </a:r>
            <a:r>
              <a:rPr lang="en-US" altLang="zh-CN" dirty="0"/>
              <a:t>, </a:t>
            </a:r>
            <a:r>
              <a:rPr lang="zh-CN" altLang="en-US" dirty="0"/>
              <a:t>不管它是在初始化时赋值</a:t>
            </a:r>
            <a:r>
              <a:rPr lang="en-US" altLang="zh-CN" dirty="0"/>
              <a:t>, </a:t>
            </a:r>
            <a:r>
              <a:rPr lang="zh-CN" altLang="en-US" dirty="0"/>
              <a:t>还是在调用的时候复制</a:t>
            </a:r>
            <a:r>
              <a:rPr lang="en-US" altLang="zh-CN" dirty="0"/>
              <a:t>, </a:t>
            </a:r>
            <a:r>
              <a:rPr lang="zh-CN" altLang="en-US" dirty="0"/>
              <a:t>我们都必须给它设置成可选类型</a:t>
            </a:r>
            <a:r>
              <a:rPr lang="en-US" altLang="zh-CN" dirty="0"/>
              <a:t>, </a:t>
            </a:r>
            <a:r>
              <a:rPr lang="zh-CN" altLang="en-US" dirty="0"/>
              <a:t>因为可选类型会自动初始化为空</a:t>
            </a:r>
            <a:r>
              <a:rPr lang="en-US" altLang="zh-CN" dirty="0"/>
              <a:t>, </a:t>
            </a:r>
            <a:r>
              <a:rPr lang="zh-CN" altLang="en-US" dirty="0"/>
              <a:t>比如</a:t>
            </a:r>
            <a:r>
              <a:rPr lang="en-US" altLang="zh-CN" dirty="0"/>
              <a:t>:</a:t>
            </a:r>
          </a:p>
          <a:p>
            <a:pPr marL="0" indent="0">
              <a:buNone/>
            </a:pPr>
            <a:r>
              <a:rPr lang="en-US" altLang="zh-CN" dirty="0"/>
              <a:t>class </a:t>
            </a:r>
            <a:r>
              <a:rPr lang="en-US" altLang="zh-CN" dirty="0" err="1"/>
              <a:t>SurveyQuestion</a:t>
            </a:r>
            <a:r>
              <a:rPr lang="en-US" altLang="zh-CN" dirty="0"/>
              <a:t> </a:t>
            </a:r>
            <a:endParaRPr lang="en-US" altLang="zh-CN" dirty="0" smtClean="0"/>
          </a:p>
          <a:p>
            <a:pPr marL="0" indent="0">
              <a:buNone/>
            </a:pPr>
            <a:r>
              <a:rPr lang="en-US" altLang="zh-CN" dirty="0" smtClean="0"/>
              <a:t>{ </a:t>
            </a:r>
            <a:r>
              <a:rPr lang="en-US" altLang="zh-CN" dirty="0" err="1"/>
              <a:t>var</a:t>
            </a:r>
            <a:r>
              <a:rPr lang="en-US" altLang="zh-CN" dirty="0"/>
              <a:t> text: String </a:t>
            </a:r>
            <a:endParaRPr lang="en-US" altLang="zh-CN" dirty="0" smtClean="0"/>
          </a:p>
          <a:p>
            <a:pPr marL="0" indent="0">
              <a:buNone/>
            </a:pPr>
            <a:r>
              <a:rPr lang="en-US" altLang="zh-CN" dirty="0" err="1" smtClean="0"/>
              <a:t>var</a:t>
            </a:r>
            <a:r>
              <a:rPr lang="en-US" altLang="zh-CN" dirty="0" smtClean="0"/>
              <a:t> </a:t>
            </a:r>
            <a:r>
              <a:rPr lang="en-US" altLang="zh-CN" dirty="0"/>
              <a:t>response: String? </a:t>
            </a:r>
            <a:endParaRPr lang="en-US" altLang="zh-CN" dirty="0" smtClean="0"/>
          </a:p>
          <a:p>
            <a:pPr marL="0" indent="0">
              <a:buNone/>
            </a:pPr>
            <a:r>
              <a:rPr lang="en-US" altLang="zh-CN" dirty="0" err="1" smtClean="0"/>
              <a:t>init</a:t>
            </a:r>
            <a:r>
              <a:rPr lang="en-US" altLang="zh-CN" dirty="0" smtClean="0"/>
              <a:t>(text</a:t>
            </a:r>
            <a:r>
              <a:rPr lang="en-US" altLang="zh-CN" dirty="0"/>
              <a:t>: String) { </a:t>
            </a:r>
            <a:r>
              <a:rPr lang="en-US" altLang="zh-CN" dirty="0" err="1"/>
              <a:t>self.text</a:t>
            </a:r>
            <a:r>
              <a:rPr lang="en-US" altLang="zh-CN" dirty="0"/>
              <a:t> = text } </a:t>
            </a:r>
            <a:endParaRPr lang="en-US" altLang="zh-CN" dirty="0" smtClean="0"/>
          </a:p>
          <a:p>
            <a:pPr marL="0" indent="0">
              <a:buNone/>
            </a:pPr>
            <a:r>
              <a:rPr lang="en-US" altLang="zh-CN" dirty="0" err="1" smtClean="0"/>
              <a:t>func</a:t>
            </a:r>
            <a:r>
              <a:rPr lang="en-US" altLang="zh-CN" dirty="0" smtClean="0"/>
              <a:t> </a:t>
            </a:r>
            <a:r>
              <a:rPr lang="en-US" altLang="zh-CN" dirty="0"/>
              <a:t>ask() { </a:t>
            </a:r>
            <a:r>
              <a:rPr lang="en-US" altLang="zh-CN" dirty="0" smtClean="0"/>
              <a:t>print(text</a:t>
            </a:r>
            <a:r>
              <a:rPr lang="en-US" altLang="zh-CN" dirty="0"/>
              <a:t>) } } </a:t>
            </a:r>
            <a:endParaRPr lang="en-US" altLang="zh-CN" dirty="0" smtClean="0"/>
          </a:p>
          <a:p>
            <a:pPr marL="0" indent="0">
              <a:buNone/>
            </a:pPr>
            <a:r>
              <a:rPr lang="en-US" altLang="zh-CN" dirty="0" smtClean="0"/>
              <a:t>let </a:t>
            </a:r>
            <a:r>
              <a:rPr lang="en-US" altLang="zh-CN" dirty="0" err="1"/>
              <a:t>cheeseQuestion</a:t>
            </a:r>
            <a:r>
              <a:rPr lang="en-US" altLang="zh-CN" dirty="0"/>
              <a:t> = </a:t>
            </a:r>
            <a:r>
              <a:rPr lang="en-US" altLang="zh-CN" dirty="0" err="1"/>
              <a:t>SurveyQuestion</a:t>
            </a:r>
            <a:r>
              <a:rPr lang="en-US" altLang="zh-CN" dirty="0"/>
              <a:t>(text: "Do you like cheese?") </a:t>
            </a:r>
            <a:r>
              <a:rPr lang="en-US" altLang="zh-CN" dirty="0" err="1"/>
              <a:t>cheeseQuestion.ask</a:t>
            </a:r>
            <a:r>
              <a:rPr lang="en-US" altLang="zh-CN" dirty="0"/>
              <a:t>() // </a:t>
            </a:r>
            <a:r>
              <a:rPr lang="zh-CN" altLang="en-US" dirty="0"/>
              <a:t>打印出来的结果</a:t>
            </a:r>
            <a:r>
              <a:rPr lang="en-US" altLang="zh-CN" dirty="0"/>
              <a:t>: Do you like cheese? </a:t>
            </a:r>
            <a:r>
              <a:rPr lang="en-US" altLang="zh-CN" dirty="0" err="1"/>
              <a:t>cheeseQuestion.response</a:t>
            </a:r>
            <a:r>
              <a:rPr lang="en-US" altLang="zh-CN" dirty="0"/>
              <a:t> = "Yes, I do like cheese." </a:t>
            </a:r>
            <a:endParaRPr lang="en-US" altLang="zh-CN" dirty="0" smtClean="0"/>
          </a:p>
          <a:p>
            <a:pPr marL="0" indent="0">
              <a:buNone/>
            </a:pPr>
            <a:r>
              <a:rPr lang="en-US" altLang="zh-CN" dirty="0" smtClean="0"/>
              <a:t>print(</a:t>
            </a:r>
            <a:r>
              <a:rPr lang="en-US" altLang="zh-CN" dirty="0" err="1" smtClean="0"/>
              <a:t>cheeseQuestion.response</a:t>
            </a:r>
            <a:r>
              <a:rPr lang="en-US" altLang="zh-CN" dirty="0"/>
              <a:t>) </a:t>
            </a:r>
            <a:endParaRPr lang="en-US" altLang="zh-CN" dirty="0" smtClean="0"/>
          </a:p>
          <a:p>
            <a:r>
              <a:rPr lang="en-US" altLang="zh-CN" dirty="0" smtClean="0"/>
              <a:t>// </a:t>
            </a:r>
            <a:r>
              <a:rPr lang="zh-CN" altLang="en-US" dirty="0"/>
              <a:t>打印出来的结果</a:t>
            </a:r>
            <a:r>
              <a:rPr lang="en-US" altLang="zh-CN" dirty="0"/>
              <a:t>:Optional("Yes, I do like cheese</a:t>
            </a:r>
            <a:r>
              <a:rPr lang="en-US" altLang="zh-CN" dirty="0" smtClean="0"/>
              <a:t>.")</a:t>
            </a:r>
          </a:p>
          <a:p>
            <a:r>
              <a:rPr lang="en-US" altLang="zh-CN" dirty="0" smtClean="0"/>
              <a:t>PS</a:t>
            </a:r>
            <a:r>
              <a:rPr lang="en-US" altLang="zh-CN" dirty="0"/>
              <a:t>: </a:t>
            </a:r>
            <a:r>
              <a:rPr lang="zh-CN" altLang="en-US" dirty="0"/>
              <a:t>这个模式就类似于问答卷一样</a:t>
            </a:r>
            <a:r>
              <a:rPr lang="en-US" altLang="zh-CN" dirty="0"/>
              <a:t>, </a:t>
            </a:r>
            <a:r>
              <a:rPr lang="zh-CN" altLang="en-US" dirty="0"/>
              <a:t>先知道问题</a:t>
            </a:r>
            <a:r>
              <a:rPr lang="en-US" altLang="zh-CN" dirty="0"/>
              <a:t>, </a:t>
            </a:r>
            <a:r>
              <a:rPr lang="zh-CN" altLang="en-US" dirty="0"/>
              <a:t>然后由我们去回答</a:t>
            </a:r>
            <a:r>
              <a:rPr lang="en-US" altLang="zh-CN" dirty="0"/>
              <a:t>, </a:t>
            </a:r>
            <a:r>
              <a:rPr lang="zh-CN" altLang="en-US" dirty="0"/>
              <a:t>如果不回答</a:t>
            </a:r>
            <a:r>
              <a:rPr lang="en-US" altLang="zh-CN" dirty="0"/>
              <a:t>, </a:t>
            </a:r>
            <a:r>
              <a:rPr lang="zh-CN" altLang="en-US" dirty="0"/>
              <a:t>那么默认就是空的</a:t>
            </a:r>
            <a:r>
              <a:rPr lang="en-US" altLang="zh-CN" dirty="0"/>
              <a:t>.</a:t>
            </a:r>
          </a:p>
          <a:p>
            <a:endParaRPr kumimoji="1" lang="zh-CN" altLang="en-US" dirty="0"/>
          </a:p>
        </p:txBody>
      </p:sp>
    </p:spTree>
    <p:extLst>
      <p:ext uri="{BB962C8B-B14F-4D97-AF65-F5344CB8AC3E}">
        <p14:creationId xmlns:p14="http://schemas.microsoft.com/office/powerpoint/2010/main" val="3170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80011"/>
            <a:ext cx="10364451" cy="890650"/>
          </a:xfrm>
        </p:spPr>
        <p:txBody>
          <a:bodyPr/>
          <a:lstStyle/>
          <a:p>
            <a:r>
              <a:rPr kumimoji="1" lang="zh-CN" altLang="en-US" dirty="0" smtClean="0"/>
              <a:t>构造</a:t>
            </a:r>
            <a:r>
              <a:rPr kumimoji="1" lang="zh-CN" altLang="en-US" smtClean="0"/>
              <a:t>过程中常量属性的修改</a:t>
            </a:r>
            <a:endParaRPr kumimoji="1" lang="zh-CN" altLang="en-US"/>
          </a:p>
        </p:txBody>
      </p:sp>
      <p:sp>
        <p:nvSpPr>
          <p:cNvPr id="3" name="内容占位符 2"/>
          <p:cNvSpPr>
            <a:spLocks noGrp="1"/>
          </p:cNvSpPr>
          <p:nvPr>
            <p:ph sz="quarter" idx="13"/>
          </p:nvPr>
        </p:nvSpPr>
        <p:spPr>
          <a:xfrm>
            <a:off x="913774" y="1270662"/>
            <a:ext cx="10363826" cy="5094512"/>
          </a:xfrm>
        </p:spPr>
        <p:txBody>
          <a:bodyPr>
            <a:normAutofit fontScale="92500" lnSpcReduction="20000"/>
          </a:bodyPr>
          <a:lstStyle/>
          <a:p>
            <a:r>
              <a:rPr lang="zh-CN" altLang="en-US" dirty="0"/>
              <a:t>只要在构造过程结束前</a:t>
            </a:r>
            <a:r>
              <a:rPr lang="en-US" altLang="zh-CN" dirty="0"/>
              <a:t>, </a:t>
            </a:r>
            <a:r>
              <a:rPr lang="zh-CN" altLang="en-US" dirty="0"/>
              <a:t>常量的值能确定</a:t>
            </a:r>
            <a:r>
              <a:rPr lang="en-US" altLang="zh-CN" dirty="0"/>
              <a:t>, </a:t>
            </a:r>
            <a:r>
              <a:rPr lang="zh-CN" altLang="en-US" dirty="0"/>
              <a:t>你</a:t>
            </a:r>
            <a:r>
              <a:rPr lang="zh-CN" altLang="en-US" dirty="0">
                <a:solidFill>
                  <a:srgbClr val="FF0000"/>
                </a:solidFill>
              </a:rPr>
              <a:t>可以在构造过程中的任意时间点修改常量属性的值</a:t>
            </a:r>
            <a:r>
              <a:rPr lang="en-US" altLang="zh-CN" dirty="0">
                <a:solidFill>
                  <a:srgbClr val="FF0000"/>
                </a:solidFill>
              </a:rPr>
              <a:t>.</a:t>
            </a:r>
          </a:p>
          <a:p>
            <a:r>
              <a:rPr lang="en-US" altLang="zh-CN" dirty="0"/>
              <a:t>class</a:t>
            </a:r>
            <a:r>
              <a:rPr lang="en-US" altLang="zh-CN" dirty="0"/>
              <a:t> </a:t>
            </a:r>
            <a:r>
              <a:rPr lang="en-US" altLang="zh-CN" dirty="0" err="1"/>
              <a:t>SurveyQuestion</a:t>
            </a:r>
            <a:r>
              <a:rPr lang="en-US" altLang="zh-CN" dirty="0"/>
              <a:t> </a:t>
            </a:r>
            <a:endParaRPr lang="en-US" altLang="zh-CN" dirty="0" smtClean="0"/>
          </a:p>
          <a:p>
            <a:r>
              <a:rPr lang="en-US" altLang="zh-CN" dirty="0" smtClean="0"/>
              <a:t>{ </a:t>
            </a:r>
            <a:r>
              <a:rPr lang="en-US" altLang="zh-CN" dirty="0"/>
              <a:t>let</a:t>
            </a:r>
            <a:r>
              <a:rPr lang="en-US" altLang="zh-CN" dirty="0"/>
              <a:t> text: </a:t>
            </a:r>
            <a:r>
              <a:rPr lang="en-US" altLang="zh-CN" dirty="0"/>
              <a:t>String</a:t>
            </a:r>
            <a:r>
              <a:rPr lang="en-US" altLang="zh-CN" dirty="0"/>
              <a:t> </a:t>
            </a:r>
            <a:endParaRPr lang="en-US" altLang="zh-CN" dirty="0" smtClean="0"/>
          </a:p>
          <a:p>
            <a:r>
              <a:rPr lang="en-US" altLang="zh-CN" dirty="0" err="1" smtClean="0"/>
              <a:t>var</a:t>
            </a:r>
            <a:r>
              <a:rPr lang="en-US" altLang="zh-CN" dirty="0" smtClean="0"/>
              <a:t> </a:t>
            </a:r>
            <a:r>
              <a:rPr lang="en-US" altLang="zh-CN" dirty="0"/>
              <a:t>response: </a:t>
            </a:r>
            <a:r>
              <a:rPr lang="en-US" altLang="zh-CN" dirty="0"/>
              <a:t>String</a:t>
            </a:r>
            <a:r>
              <a:rPr lang="en-US" altLang="zh-CN" dirty="0"/>
              <a:t>? </a:t>
            </a:r>
            <a:endParaRPr lang="en-US" altLang="zh-CN" dirty="0" smtClean="0"/>
          </a:p>
          <a:p>
            <a:r>
              <a:rPr lang="en-US" altLang="zh-CN" dirty="0" err="1" smtClean="0"/>
              <a:t>init</a:t>
            </a:r>
            <a:r>
              <a:rPr lang="en-US" altLang="zh-CN" dirty="0" smtClean="0"/>
              <a:t>(text</a:t>
            </a:r>
            <a:r>
              <a:rPr lang="en-US" altLang="zh-CN" dirty="0"/>
              <a:t>: </a:t>
            </a:r>
            <a:r>
              <a:rPr lang="en-US" altLang="zh-CN" dirty="0"/>
              <a:t>String</a:t>
            </a:r>
            <a:r>
              <a:rPr lang="en-US" altLang="zh-CN" dirty="0"/>
              <a:t>) { </a:t>
            </a:r>
            <a:r>
              <a:rPr lang="en-US" altLang="zh-CN" dirty="0" err="1">
                <a:solidFill>
                  <a:srgbClr val="FF0000"/>
                </a:solidFill>
              </a:rPr>
              <a:t>self.text</a:t>
            </a:r>
            <a:r>
              <a:rPr lang="en-US" altLang="zh-CN" dirty="0">
                <a:solidFill>
                  <a:srgbClr val="FF0000"/>
                </a:solidFill>
              </a:rPr>
              <a:t> = text </a:t>
            </a:r>
            <a:r>
              <a:rPr lang="en-US" altLang="zh-CN" dirty="0"/>
              <a:t>} </a:t>
            </a:r>
            <a:endParaRPr lang="en-US" altLang="zh-CN" dirty="0" smtClean="0"/>
          </a:p>
          <a:p>
            <a:r>
              <a:rPr lang="en-US" altLang="zh-CN" dirty="0" err="1" smtClean="0"/>
              <a:t>func</a:t>
            </a:r>
            <a:r>
              <a:rPr lang="en-US" altLang="zh-CN" dirty="0" smtClean="0"/>
              <a:t> </a:t>
            </a:r>
            <a:r>
              <a:rPr lang="en-US" altLang="zh-CN" dirty="0"/>
              <a:t>ask() { </a:t>
            </a:r>
            <a:r>
              <a:rPr lang="en-US" altLang="zh-CN" dirty="0" smtClean="0"/>
              <a:t>print(text</a:t>
            </a:r>
            <a:r>
              <a:rPr lang="en-US" altLang="zh-CN" dirty="0"/>
              <a:t>) } } </a:t>
            </a:r>
            <a:endParaRPr lang="en-US" altLang="zh-CN" dirty="0" smtClean="0"/>
          </a:p>
          <a:p>
            <a:r>
              <a:rPr lang="en-US" altLang="zh-CN" dirty="0" smtClean="0"/>
              <a:t>let </a:t>
            </a:r>
            <a:r>
              <a:rPr lang="en-US" altLang="zh-CN" dirty="0" err="1"/>
              <a:t>beetsQuestion</a:t>
            </a:r>
            <a:r>
              <a:rPr lang="en-US" altLang="zh-CN" dirty="0"/>
              <a:t> = </a:t>
            </a:r>
            <a:r>
              <a:rPr lang="en-US" altLang="zh-CN" dirty="0" err="1"/>
              <a:t>SurveyQuestion</a:t>
            </a:r>
            <a:r>
              <a:rPr lang="en-US" altLang="zh-CN" dirty="0"/>
              <a:t>(text: </a:t>
            </a:r>
            <a:r>
              <a:rPr lang="en-US" altLang="zh-CN" dirty="0"/>
              <a:t>"How about beets?"</a:t>
            </a:r>
            <a:r>
              <a:rPr lang="en-US" altLang="zh-CN" dirty="0"/>
              <a:t>) </a:t>
            </a:r>
            <a:endParaRPr lang="en-US" altLang="zh-CN" dirty="0" smtClean="0"/>
          </a:p>
          <a:p>
            <a:r>
              <a:rPr lang="en-US" altLang="zh-CN" dirty="0" err="1" smtClean="0"/>
              <a:t>beetsQuestion.ask</a:t>
            </a:r>
            <a:r>
              <a:rPr lang="en-US" altLang="zh-CN" dirty="0" smtClean="0"/>
              <a:t>() // </a:t>
            </a:r>
            <a:r>
              <a:rPr lang="zh-CN" altLang="en-US" dirty="0" smtClean="0"/>
              <a:t>打印出来的结果</a:t>
            </a:r>
            <a:r>
              <a:rPr lang="en-US" altLang="zh-CN" dirty="0" smtClean="0"/>
              <a:t>: How about beets? </a:t>
            </a:r>
          </a:p>
          <a:p>
            <a:r>
              <a:rPr lang="en-US" altLang="zh-CN" dirty="0" err="1" smtClean="0"/>
              <a:t>beetsQuestion.response</a:t>
            </a:r>
            <a:r>
              <a:rPr lang="en-US" altLang="zh-CN" dirty="0" smtClean="0"/>
              <a:t> = "I also like beets. (But not with cheese.)" print(</a:t>
            </a:r>
            <a:r>
              <a:rPr lang="en-US" altLang="zh-CN" dirty="0" err="1" smtClean="0"/>
              <a:t>beetsQuestion.response</a:t>
            </a:r>
            <a:r>
              <a:rPr lang="en-US" altLang="zh-CN" dirty="0" smtClean="0"/>
              <a:t>) // </a:t>
            </a:r>
            <a:r>
              <a:rPr lang="zh-CN" altLang="en-US" dirty="0" smtClean="0"/>
              <a:t>打印出来的结果</a:t>
            </a:r>
            <a:r>
              <a:rPr lang="en-US" altLang="zh-CN" dirty="0" smtClean="0"/>
              <a:t>: Optional("I also like beets. (But not with cheese.)")</a:t>
            </a:r>
          </a:p>
          <a:p>
            <a:r>
              <a:rPr lang="en-US" altLang="zh-CN" dirty="0" smtClean="0"/>
              <a:t>PS: </a:t>
            </a:r>
            <a:r>
              <a:rPr lang="zh-CN" altLang="en-US" dirty="0" smtClean="0"/>
              <a:t>注意一下</a:t>
            </a:r>
            <a:r>
              <a:rPr lang="en-US" altLang="zh-CN" dirty="0" smtClean="0"/>
              <a:t>, </a:t>
            </a:r>
            <a:r>
              <a:rPr lang="zh-CN" altLang="en-US" dirty="0" smtClean="0"/>
              <a:t>对于某个实例来讲</a:t>
            </a:r>
            <a:r>
              <a:rPr lang="en-US" altLang="zh-CN" dirty="0" smtClean="0"/>
              <a:t>, </a:t>
            </a:r>
            <a:r>
              <a:rPr lang="zh-CN" altLang="en-US" dirty="0" smtClean="0"/>
              <a:t>它的常量属性只能定义在本身的初始化中</a:t>
            </a:r>
            <a:r>
              <a:rPr lang="en-US" altLang="zh-CN" dirty="0" smtClean="0"/>
              <a:t>, </a:t>
            </a:r>
            <a:r>
              <a:rPr lang="zh-CN" altLang="en-US" dirty="0" smtClean="0"/>
              <a:t>不能在继承与它的子类中进行修改</a:t>
            </a:r>
            <a:r>
              <a:rPr lang="en-US" altLang="zh-CN" dirty="0" smtClean="0"/>
              <a:t>.</a:t>
            </a:r>
          </a:p>
          <a:p>
            <a:endParaRPr kumimoji="1" lang="zh-CN" altLang="en-US" dirty="0"/>
          </a:p>
        </p:txBody>
      </p:sp>
    </p:spTree>
    <p:extLst>
      <p:ext uri="{BB962C8B-B14F-4D97-AF65-F5344CB8AC3E}">
        <p14:creationId xmlns:p14="http://schemas.microsoft.com/office/powerpoint/2010/main" val="729205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08759"/>
            <a:ext cx="10364451" cy="748146"/>
          </a:xfrm>
        </p:spPr>
        <p:txBody>
          <a:bodyPr>
            <a:normAutofit/>
          </a:bodyPr>
          <a:lstStyle/>
          <a:p>
            <a:r>
              <a:rPr kumimoji="1" lang="zh-CN" altLang="en-US" smtClean="0"/>
              <a:t>默认构造器</a:t>
            </a:r>
            <a:endParaRPr kumimoji="1" lang="zh-CN" altLang="en-US"/>
          </a:p>
        </p:txBody>
      </p:sp>
      <p:sp>
        <p:nvSpPr>
          <p:cNvPr id="3" name="内容占位符 2"/>
          <p:cNvSpPr>
            <a:spLocks noGrp="1"/>
          </p:cNvSpPr>
          <p:nvPr>
            <p:ph sz="quarter" idx="13"/>
          </p:nvPr>
        </p:nvSpPr>
        <p:spPr>
          <a:xfrm>
            <a:off x="913774" y="1056905"/>
            <a:ext cx="10363826" cy="5640777"/>
          </a:xfrm>
        </p:spPr>
        <p:txBody>
          <a:bodyPr>
            <a:normAutofit fontScale="70000" lnSpcReduction="20000"/>
          </a:bodyPr>
          <a:lstStyle/>
          <a:p>
            <a:pPr>
              <a:lnSpc>
                <a:spcPts val="1400"/>
              </a:lnSpc>
            </a:pPr>
            <a:r>
              <a:rPr lang="zh-CN" altLang="en-US" dirty="0"/>
              <a:t>在</a:t>
            </a:r>
            <a:r>
              <a:rPr lang="en-US" altLang="zh-CN" dirty="0"/>
              <a:t>Swift</a:t>
            </a:r>
            <a:r>
              <a:rPr lang="zh-CN" altLang="en-US" dirty="0"/>
              <a:t>中</a:t>
            </a:r>
            <a:r>
              <a:rPr lang="en-US" altLang="zh-CN" dirty="0"/>
              <a:t>, </a:t>
            </a:r>
            <a:r>
              <a:rPr lang="zh-CN" altLang="en-US" dirty="0"/>
              <a:t>我们在定义结构体时</a:t>
            </a:r>
            <a:r>
              <a:rPr lang="en-US" altLang="zh-CN" dirty="0"/>
              <a:t>, </a:t>
            </a:r>
            <a:r>
              <a:rPr lang="zh-CN" altLang="en-US" dirty="0"/>
              <a:t>如果不加初始化方法</a:t>
            </a:r>
            <a:r>
              <a:rPr lang="en-US" altLang="zh-CN" dirty="0"/>
              <a:t>, </a:t>
            </a:r>
            <a:r>
              <a:rPr lang="zh-CN" altLang="en-US" dirty="0"/>
              <a:t>那么</a:t>
            </a:r>
            <a:r>
              <a:rPr lang="en-US" altLang="zh-CN" dirty="0"/>
              <a:t>Swift</a:t>
            </a:r>
            <a:r>
              <a:rPr lang="zh-CN" altLang="en-US" dirty="0"/>
              <a:t>会自动给我们结构体中的每一个成员属性默认添加一个初始化</a:t>
            </a:r>
            <a:r>
              <a:rPr lang="en-US" altLang="zh-CN" dirty="0"/>
              <a:t>, </a:t>
            </a:r>
            <a:r>
              <a:rPr lang="zh-CN" altLang="en-US" dirty="0"/>
              <a:t>比如</a:t>
            </a:r>
            <a:r>
              <a:rPr lang="en-US" altLang="zh-CN" dirty="0"/>
              <a:t>:</a:t>
            </a:r>
          </a:p>
          <a:p>
            <a:pPr>
              <a:lnSpc>
                <a:spcPts val="1400"/>
              </a:lnSpc>
            </a:pPr>
            <a:r>
              <a:rPr lang="en-US" altLang="zh-CN" dirty="0"/>
              <a:t>class</a:t>
            </a:r>
            <a:r>
              <a:rPr lang="zh-CN" altLang="en-US" dirty="0"/>
              <a:t> </a:t>
            </a:r>
            <a:r>
              <a:rPr lang="en-US" altLang="zh-CN" dirty="0" err="1"/>
              <a:t>ShoppingListItem</a:t>
            </a:r>
            <a:r>
              <a:rPr lang="zh-CN" altLang="en-US" dirty="0"/>
              <a:t> </a:t>
            </a:r>
            <a:endParaRPr lang="en-US" altLang="zh-CN" dirty="0" smtClean="0"/>
          </a:p>
          <a:p>
            <a:pPr>
              <a:lnSpc>
                <a:spcPts val="1400"/>
              </a:lnSpc>
            </a:pPr>
            <a:r>
              <a:rPr lang="en-US" altLang="zh-CN" dirty="0" smtClean="0"/>
              <a:t>{</a:t>
            </a:r>
            <a:r>
              <a:rPr lang="zh-CN" altLang="en-US" dirty="0" smtClean="0"/>
              <a:t> </a:t>
            </a:r>
            <a:r>
              <a:rPr lang="en-US" altLang="zh-CN" dirty="0" err="1"/>
              <a:t>var</a:t>
            </a:r>
            <a:r>
              <a:rPr lang="zh-CN" altLang="en-US" dirty="0"/>
              <a:t> </a:t>
            </a:r>
            <a:r>
              <a:rPr lang="en-US" altLang="zh-CN" dirty="0"/>
              <a:t>name</a:t>
            </a:r>
            <a:r>
              <a:rPr lang="en-US" altLang="zh-CN" dirty="0"/>
              <a:t>: String? </a:t>
            </a:r>
            <a:endParaRPr lang="en-US" altLang="zh-CN" dirty="0" smtClean="0"/>
          </a:p>
          <a:p>
            <a:pPr>
              <a:lnSpc>
                <a:spcPts val="1400"/>
              </a:lnSpc>
            </a:pPr>
            <a:r>
              <a:rPr lang="en-US" altLang="zh-CN" dirty="0" err="1" smtClean="0"/>
              <a:t>var</a:t>
            </a:r>
            <a:r>
              <a:rPr lang="zh-CN" altLang="en-US" dirty="0" smtClean="0"/>
              <a:t> </a:t>
            </a:r>
            <a:r>
              <a:rPr lang="en-US" altLang="zh-CN" dirty="0"/>
              <a:t>age = 18</a:t>
            </a:r>
            <a:r>
              <a:rPr lang="zh-CN" altLang="en-US" dirty="0"/>
              <a:t> </a:t>
            </a:r>
            <a:endParaRPr lang="en-US" altLang="zh-CN" dirty="0" smtClean="0"/>
          </a:p>
          <a:p>
            <a:pPr>
              <a:lnSpc>
                <a:spcPts val="1400"/>
              </a:lnSpc>
            </a:pPr>
            <a:r>
              <a:rPr lang="en-US" altLang="zh-CN" dirty="0" err="1" smtClean="0"/>
              <a:t>var</a:t>
            </a:r>
            <a:r>
              <a:rPr lang="zh-CN" altLang="en-US" dirty="0" smtClean="0"/>
              <a:t> </a:t>
            </a:r>
            <a:r>
              <a:rPr lang="en-US" altLang="zh-CN" dirty="0"/>
              <a:t>purchased = </a:t>
            </a:r>
            <a:r>
              <a:rPr lang="en-US" altLang="zh-CN" dirty="0"/>
              <a:t>false</a:t>
            </a:r>
            <a:r>
              <a:rPr lang="zh-CN" altLang="en-US" dirty="0"/>
              <a:t> </a:t>
            </a:r>
            <a:r>
              <a:rPr lang="en-US" altLang="zh-CN" dirty="0"/>
              <a:t>} </a:t>
            </a:r>
            <a:endParaRPr lang="en-US" altLang="zh-CN" dirty="0" smtClean="0"/>
          </a:p>
          <a:p>
            <a:pPr>
              <a:lnSpc>
                <a:spcPts val="1400"/>
              </a:lnSpc>
            </a:pPr>
            <a:r>
              <a:rPr lang="en-US" altLang="zh-CN" dirty="0" err="1" smtClean="0"/>
              <a:t>var</a:t>
            </a:r>
            <a:r>
              <a:rPr lang="zh-CN" altLang="en-US" dirty="0" smtClean="0"/>
              <a:t> </a:t>
            </a:r>
            <a:r>
              <a:rPr lang="en-US" altLang="zh-CN" dirty="0"/>
              <a:t>item = </a:t>
            </a:r>
            <a:r>
              <a:rPr lang="en-US" altLang="zh-CN" dirty="0" err="1"/>
              <a:t>ShoppingListItem</a:t>
            </a:r>
            <a:r>
              <a:rPr lang="en-US" altLang="zh-CN" dirty="0"/>
              <a:t>() </a:t>
            </a:r>
            <a:endParaRPr lang="en-US" altLang="zh-CN" dirty="0" smtClean="0"/>
          </a:p>
          <a:p>
            <a:pPr>
              <a:lnSpc>
                <a:spcPts val="1400"/>
              </a:lnSpc>
            </a:pPr>
            <a:r>
              <a:rPr lang="en-US" altLang="zh-CN" dirty="0" err="1" smtClean="0"/>
              <a:t>item.name</a:t>
            </a:r>
            <a:r>
              <a:rPr lang="en-US" altLang="zh-CN" dirty="0" smtClean="0"/>
              <a:t> </a:t>
            </a:r>
            <a:r>
              <a:rPr lang="en-US" altLang="zh-CN" dirty="0"/>
              <a:t>= </a:t>
            </a:r>
            <a:r>
              <a:rPr lang="en-US" altLang="zh-CN" dirty="0"/>
              <a:t>"</a:t>
            </a:r>
            <a:r>
              <a:rPr lang="en-US" altLang="zh-CN" dirty="0" err="1"/>
              <a:t>xiaoming</a:t>
            </a:r>
            <a:r>
              <a:rPr lang="en-US" altLang="zh-CN" dirty="0"/>
              <a:t>"</a:t>
            </a:r>
            <a:r>
              <a:rPr lang="zh-CN" altLang="en-US" dirty="0"/>
              <a:t> </a:t>
            </a:r>
            <a:endParaRPr lang="en-US" altLang="zh-CN" dirty="0" smtClean="0"/>
          </a:p>
          <a:p>
            <a:pPr>
              <a:lnSpc>
                <a:spcPts val="1400"/>
              </a:lnSpc>
            </a:pPr>
            <a:r>
              <a:rPr lang="en-US" altLang="zh-CN" dirty="0" smtClean="0"/>
              <a:t>print("</a:t>
            </a:r>
            <a:r>
              <a:rPr lang="en-US" altLang="zh-CN" dirty="0"/>
              <a:t>My name is \(</a:t>
            </a:r>
            <a:r>
              <a:rPr lang="en-US" altLang="zh-CN" dirty="0" err="1"/>
              <a:t>item.name</a:t>
            </a:r>
            <a:r>
              <a:rPr lang="en-US" altLang="zh-CN" dirty="0"/>
              <a:t>), age is \(</a:t>
            </a:r>
            <a:r>
              <a:rPr lang="en-US" altLang="zh-CN" dirty="0" err="1"/>
              <a:t>item.age</a:t>
            </a:r>
            <a:r>
              <a:rPr lang="en-US" altLang="zh-CN" dirty="0"/>
              <a:t>)"</a:t>
            </a:r>
            <a:r>
              <a:rPr lang="en-US" altLang="zh-CN" dirty="0"/>
              <a:t>) //</a:t>
            </a:r>
            <a:r>
              <a:rPr lang="zh-CN" altLang="en-US" dirty="0"/>
              <a:t> 打印出来的结果</a:t>
            </a:r>
            <a:r>
              <a:rPr lang="en-US" altLang="zh-CN" dirty="0"/>
              <a:t>: My name </a:t>
            </a:r>
            <a:r>
              <a:rPr lang="en-US" altLang="zh-CN" dirty="0"/>
              <a:t>is</a:t>
            </a:r>
            <a:r>
              <a:rPr lang="zh-CN" altLang="en-US" dirty="0"/>
              <a:t> </a:t>
            </a:r>
            <a:r>
              <a:rPr lang="en-US" altLang="zh-CN" dirty="0"/>
              <a:t>Optional(</a:t>
            </a:r>
            <a:r>
              <a:rPr lang="en-US" altLang="zh-CN" dirty="0"/>
              <a:t>"</a:t>
            </a:r>
            <a:r>
              <a:rPr lang="en-US" altLang="zh-CN" dirty="0" err="1"/>
              <a:t>xiaoming</a:t>
            </a:r>
            <a:r>
              <a:rPr lang="en-US" altLang="zh-CN" dirty="0"/>
              <a:t>"</a:t>
            </a:r>
            <a:r>
              <a:rPr lang="en-US" altLang="zh-CN" dirty="0"/>
              <a:t>), age </a:t>
            </a:r>
            <a:r>
              <a:rPr lang="en-US" altLang="zh-CN" dirty="0"/>
              <a:t>is</a:t>
            </a:r>
            <a:r>
              <a:rPr lang="zh-CN" altLang="en-US" dirty="0"/>
              <a:t> </a:t>
            </a:r>
            <a:r>
              <a:rPr lang="en-US" altLang="zh-CN" dirty="0" smtClean="0"/>
              <a:t>18</a:t>
            </a:r>
          </a:p>
          <a:p>
            <a:pPr>
              <a:lnSpc>
                <a:spcPts val="1400"/>
              </a:lnSpc>
            </a:pPr>
            <a:r>
              <a:rPr lang="en-US" altLang="zh-CN" dirty="0" smtClean="0"/>
              <a:t>PS</a:t>
            </a:r>
            <a:r>
              <a:rPr lang="en-US" altLang="zh-CN" dirty="0"/>
              <a:t>: </a:t>
            </a:r>
            <a:r>
              <a:rPr lang="zh-CN" altLang="en-US" dirty="0"/>
              <a:t>例子中的</a:t>
            </a:r>
            <a:r>
              <a:rPr lang="en-US" altLang="zh-CN" dirty="0"/>
              <a:t>name</a:t>
            </a:r>
            <a:r>
              <a:rPr lang="zh-CN" altLang="en-US" dirty="0"/>
              <a:t>属性</a:t>
            </a:r>
            <a:r>
              <a:rPr lang="en-US" altLang="zh-CN" dirty="0"/>
              <a:t>, </a:t>
            </a:r>
            <a:r>
              <a:rPr lang="zh-CN" altLang="en-US" dirty="0"/>
              <a:t>我们是没有给它定义任何东西的</a:t>
            </a:r>
            <a:r>
              <a:rPr lang="en-US" altLang="zh-CN" dirty="0"/>
              <a:t>, </a:t>
            </a:r>
            <a:r>
              <a:rPr lang="zh-CN" altLang="en-US" dirty="0"/>
              <a:t>但我们在类里面给它添加了一个可选符号</a:t>
            </a:r>
            <a:r>
              <a:rPr lang="en-US" altLang="zh-CN" dirty="0"/>
              <a:t>, </a:t>
            </a:r>
            <a:r>
              <a:rPr lang="zh-CN" altLang="en-US" dirty="0"/>
              <a:t>一旦添加了这个可选符号时</a:t>
            </a:r>
            <a:r>
              <a:rPr lang="en-US" altLang="zh-CN" dirty="0"/>
              <a:t>, Swift</a:t>
            </a:r>
            <a:r>
              <a:rPr lang="zh-CN" altLang="en-US" dirty="0"/>
              <a:t>会判断我们有没有给它初始化值</a:t>
            </a:r>
            <a:r>
              <a:rPr lang="en-US" altLang="zh-CN" dirty="0"/>
              <a:t>, </a:t>
            </a:r>
            <a:r>
              <a:rPr lang="zh-CN" altLang="en-US" dirty="0"/>
              <a:t>如果没有</a:t>
            </a:r>
            <a:r>
              <a:rPr lang="en-US" altLang="zh-CN" dirty="0"/>
              <a:t>, </a:t>
            </a:r>
            <a:r>
              <a:rPr lang="zh-CN" altLang="en-US" dirty="0"/>
              <a:t>它就会返回</a:t>
            </a:r>
            <a:r>
              <a:rPr lang="en-US" altLang="zh-CN" dirty="0"/>
              <a:t>nil.</a:t>
            </a:r>
          </a:p>
          <a:p>
            <a:pPr>
              <a:lnSpc>
                <a:spcPts val="1400"/>
              </a:lnSpc>
            </a:pPr>
            <a:r>
              <a:rPr lang="zh-CN" altLang="en-US" dirty="0"/>
              <a:t>在结构体中我们也是如此</a:t>
            </a:r>
            <a:r>
              <a:rPr lang="en-US" altLang="zh-CN" dirty="0"/>
              <a:t>, </a:t>
            </a:r>
            <a:r>
              <a:rPr lang="zh-CN" altLang="en-US" dirty="0"/>
              <a:t>比如</a:t>
            </a:r>
            <a:r>
              <a:rPr lang="en-US" altLang="zh-CN" dirty="0"/>
              <a:t>:</a:t>
            </a:r>
          </a:p>
          <a:p>
            <a:pPr>
              <a:lnSpc>
                <a:spcPts val="1400"/>
              </a:lnSpc>
            </a:pPr>
            <a:r>
              <a:rPr lang="en-US" altLang="zh-CN" dirty="0" err="1"/>
              <a:t>struct</a:t>
            </a:r>
            <a:r>
              <a:rPr lang="zh-CN" altLang="en-US" dirty="0"/>
              <a:t> </a:t>
            </a:r>
            <a:r>
              <a:rPr lang="en-US" altLang="zh-CN" dirty="0"/>
              <a:t>Size </a:t>
            </a:r>
            <a:endParaRPr lang="en-US" altLang="zh-CN" dirty="0" smtClean="0"/>
          </a:p>
          <a:p>
            <a:pPr>
              <a:lnSpc>
                <a:spcPts val="1400"/>
              </a:lnSpc>
            </a:pPr>
            <a:r>
              <a:rPr lang="en-US" altLang="zh-CN" dirty="0" smtClean="0"/>
              <a:t>{ </a:t>
            </a:r>
            <a:r>
              <a:rPr lang="en-US" altLang="zh-CN" dirty="0" err="1"/>
              <a:t>var</a:t>
            </a:r>
            <a:r>
              <a:rPr lang="zh-CN" altLang="en-US" dirty="0"/>
              <a:t> </a:t>
            </a:r>
            <a:r>
              <a:rPr lang="en-US" altLang="zh-CN" dirty="0"/>
              <a:t>rectangle: String? </a:t>
            </a:r>
            <a:endParaRPr lang="en-US" altLang="zh-CN" dirty="0" smtClean="0"/>
          </a:p>
          <a:p>
            <a:pPr>
              <a:lnSpc>
                <a:spcPts val="1400"/>
              </a:lnSpc>
            </a:pPr>
            <a:r>
              <a:rPr lang="en-US" altLang="zh-CN" dirty="0" err="1" smtClean="0"/>
              <a:t>var</a:t>
            </a:r>
            <a:r>
              <a:rPr lang="zh-CN" altLang="en-US" dirty="0" smtClean="0"/>
              <a:t> </a:t>
            </a:r>
            <a:r>
              <a:rPr lang="en-US" altLang="zh-CN" dirty="0"/>
              <a:t>width = 0.0, height = 0.0</a:t>
            </a:r>
            <a:r>
              <a:rPr lang="zh-CN" altLang="en-US" dirty="0"/>
              <a:t> </a:t>
            </a:r>
            <a:r>
              <a:rPr lang="en-US" altLang="zh-CN" dirty="0"/>
              <a:t>} </a:t>
            </a:r>
            <a:endParaRPr lang="en-US" altLang="zh-CN" dirty="0" smtClean="0"/>
          </a:p>
          <a:p>
            <a:pPr>
              <a:lnSpc>
                <a:spcPts val="1400"/>
              </a:lnSpc>
            </a:pPr>
            <a:r>
              <a:rPr lang="en-US" altLang="zh-CN" dirty="0" smtClean="0"/>
              <a:t>let</a:t>
            </a:r>
            <a:r>
              <a:rPr lang="zh-CN" altLang="en-US" dirty="0" smtClean="0"/>
              <a:t> </a:t>
            </a:r>
            <a:r>
              <a:rPr lang="en-US" altLang="zh-CN" dirty="0" err="1"/>
              <a:t>twoByTwo</a:t>
            </a:r>
            <a:r>
              <a:rPr lang="en-US" altLang="zh-CN" dirty="0"/>
              <a:t> = Size(rectangle: </a:t>
            </a:r>
            <a:r>
              <a:rPr lang="en-US" altLang="zh-CN" dirty="0"/>
              <a:t>"</a:t>
            </a:r>
            <a:r>
              <a:rPr lang="zh-CN" altLang="en-US" dirty="0"/>
              <a:t>长方形</a:t>
            </a:r>
            <a:r>
              <a:rPr lang="en-US" altLang="zh-CN" dirty="0"/>
              <a:t>"</a:t>
            </a:r>
            <a:r>
              <a:rPr lang="en-US" altLang="zh-CN" dirty="0"/>
              <a:t>, width: 1.5, height: 2.0) </a:t>
            </a:r>
            <a:endParaRPr lang="en-US" altLang="zh-CN" dirty="0" smtClean="0"/>
          </a:p>
          <a:p>
            <a:pPr>
              <a:lnSpc>
                <a:spcPts val="1400"/>
              </a:lnSpc>
            </a:pPr>
            <a:r>
              <a:rPr lang="en-US" altLang="zh-CN" dirty="0" smtClean="0"/>
              <a:t>print("\(</a:t>
            </a:r>
            <a:r>
              <a:rPr lang="en-US" altLang="zh-CN" dirty="0" err="1"/>
              <a:t>twoByTwo.rectangle</a:t>
            </a:r>
            <a:r>
              <a:rPr lang="en-US" altLang="zh-CN" dirty="0"/>
              <a:t>), \(</a:t>
            </a:r>
            <a:r>
              <a:rPr lang="en-US" altLang="zh-CN" dirty="0" err="1"/>
              <a:t>twoByTwo.width</a:t>
            </a:r>
            <a:r>
              <a:rPr lang="en-US" altLang="zh-CN" dirty="0"/>
              <a:t>), \(</a:t>
            </a:r>
            <a:r>
              <a:rPr lang="en-US" altLang="zh-CN" dirty="0" err="1"/>
              <a:t>twoByTwo.height</a:t>
            </a:r>
            <a:r>
              <a:rPr lang="en-US" altLang="zh-CN" dirty="0"/>
              <a:t>)"</a:t>
            </a:r>
            <a:r>
              <a:rPr lang="en-US" altLang="zh-CN" dirty="0"/>
              <a:t>) </a:t>
            </a:r>
            <a:r>
              <a:rPr lang="en-US" altLang="zh-CN" dirty="0"/>
              <a:t>// </a:t>
            </a:r>
            <a:r>
              <a:rPr lang="zh-CN" altLang="en-US" dirty="0"/>
              <a:t>打印出来的结果</a:t>
            </a:r>
            <a:r>
              <a:rPr lang="en-US" altLang="zh-CN" dirty="0"/>
              <a:t>: Optional("</a:t>
            </a:r>
            <a:r>
              <a:rPr lang="zh-CN" altLang="en-US" dirty="0"/>
              <a:t>长方形</a:t>
            </a:r>
            <a:r>
              <a:rPr lang="en-US" altLang="zh-CN" dirty="0"/>
              <a:t>"), 1.5, </a:t>
            </a:r>
            <a:r>
              <a:rPr lang="en-US" altLang="zh-CN" dirty="0" smtClean="0"/>
              <a:t>2.0</a:t>
            </a:r>
          </a:p>
          <a:p>
            <a:pPr>
              <a:lnSpc>
                <a:spcPts val="1400"/>
              </a:lnSpc>
            </a:pPr>
            <a:r>
              <a:rPr lang="en-US" altLang="zh-CN" dirty="0" smtClean="0"/>
              <a:t>PS</a:t>
            </a:r>
            <a:r>
              <a:rPr lang="en-US" altLang="zh-CN" dirty="0"/>
              <a:t>: </a:t>
            </a:r>
            <a:r>
              <a:rPr lang="zh-CN" altLang="en-US" dirty="0"/>
              <a:t>除了自动添加添加初始化方法之外</a:t>
            </a:r>
            <a:r>
              <a:rPr lang="en-US" altLang="zh-CN" dirty="0"/>
              <a:t>, </a:t>
            </a:r>
            <a:r>
              <a:rPr lang="zh-CN" altLang="en-US" dirty="0"/>
              <a:t>我们可以在结构体里给成员初始化某些值</a:t>
            </a:r>
            <a:r>
              <a:rPr lang="en-US" altLang="zh-CN" dirty="0"/>
              <a:t>, Swift</a:t>
            </a:r>
            <a:r>
              <a:rPr lang="zh-CN" altLang="en-US" dirty="0"/>
              <a:t>就会根据我们初始化的值来判断该成员是什么类型</a:t>
            </a:r>
            <a:r>
              <a:rPr lang="en-US" altLang="zh-CN" dirty="0"/>
              <a:t>, </a:t>
            </a:r>
            <a:r>
              <a:rPr lang="zh-CN" altLang="en-US" dirty="0"/>
              <a:t>就像例子中的</a:t>
            </a:r>
            <a:r>
              <a:rPr lang="en-US" altLang="zh-CN" dirty="0"/>
              <a:t>width</a:t>
            </a:r>
            <a:r>
              <a:rPr lang="zh-CN" altLang="en-US" dirty="0"/>
              <a:t>和</a:t>
            </a:r>
            <a:r>
              <a:rPr lang="en-US" altLang="zh-CN" dirty="0"/>
              <a:t>height.</a:t>
            </a:r>
          </a:p>
          <a:p>
            <a:endParaRPr kumimoji="1" lang="zh-CN" altLang="en-US" dirty="0"/>
          </a:p>
        </p:txBody>
      </p:sp>
    </p:spTree>
    <p:extLst>
      <p:ext uri="{BB962C8B-B14F-4D97-AF65-F5344CB8AC3E}">
        <p14:creationId xmlns:p14="http://schemas.microsoft.com/office/powerpoint/2010/main" val="28147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56261"/>
            <a:ext cx="10364451" cy="878774"/>
          </a:xfrm>
        </p:spPr>
        <p:txBody>
          <a:bodyPr/>
          <a:lstStyle/>
          <a:p>
            <a:r>
              <a:rPr kumimoji="1" lang="en-US" altLang="zh-CN" smtClean="0"/>
              <a:t>Swift</a:t>
            </a:r>
            <a:r>
              <a:rPr kumimoji="1" lang="zh-CN" altLang="en-US" dirty="0" smtClean="0"/>
              <a:t>访问控制</a:t>
            </a:r>
            <a:endParaRPr kumimoji="1" lang="zh-CN" altLang="en-US" dirty="0"/>
          </a:p>
        </p:txBody>
      </p:sp>
      <p:sp>
        <p:nvSpPr>
          <p:cNvPr id="3" name="内容占位符 2"/>
          <p:cNvSpPr>
            <a:spLocks noGrp="1"/>
          </p:cNvSpPr>
          <p:nvPr>
            <p:ph sz="quarter" idx="13"/>
          </p:nvPr>
        </p:nvSpPr>
        <p:spPr>
          <a:xfrm>
            <a:off x="913774" y="1235035"/>
            <a:ext cx="10363826" cy="5391395"/>
          </a:xfrm>
        </p:spPr>
        <p:txBody>
          <a:bodyPr/>
          <a:lstStyle/>
          <a:p>
            <a:r>
              <a:rPr lang="zh-CN" altLang="en-US" dirty="0"/>
              <a:t>限制访问代码块，模块和抽象通过访问控制来完成。类，结构和枚举可以根据自己的属性，方法，初始化函数和下标来通过访问控制机制进行访问。常量，变量和函数的协议限制，并允许通过访问控制来访问全局和局部变量。应用于属性，类型及函数的访问控制可以被称为“实体”。</a:t>
            </a:r>
          </a:p>
          <a:p>
            <a:r>
              <a:rPr lang="zh-CN" altLang="en-US" dirty="0"/>
              <a:t>访问控制模型是基于模块和源文件的。</a:t>
            </a:r>
          </a:p>
          <a:p>
            <a:r>
              <a:rPr lang="zh-CN" altLang="en-US" dirty="0"/>
              <a:t>模块定义为代码分配一个单独的单元，并且可以使用</a:t>
            </a:r>
            <a:r>
              <a:rPr lang="en-US" altLang="zh-CN" dirty="0"/>
              <a:t>import </a:t>
            </a:r>
            <a:r>
              <a:rPr lang="zh-CN" altLang="en-US" dirty="0"/>
              <a:t>关键字导入。源文件被定义为一个单一的源代码文件，模块可访问多种类型和函数</a:t>
            </a:r>
            <a:r>
              <a:rPr lang="zh-CN" altLang="en-US" dirty="0" smtClean="0"/>
              <a:t>。</a:t>
            </a:r>
            <a:endParaRPr lang="zh-CN" altLang="en-US" dirty="0"/>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9945817"/>
              </p:ext>
            </p:extLst>
          </p:nvPr>
        </p:nvGraphicFramePr>
        <p:xfrm>
          <a:off x="688769" y="4315859"/>
          <a:ext cx="10794670" cy="1853177"/>
        </p:xfrm>
        <a:graphic>
          <a:graphicData uri="http://schemas.openxmlformats.org/drawingml/2006/table">
            <a:tbl>
              <a:tblPr/>
              <a:tblGrid>
                <a:gridCol w="1555667"/>
                <a:gridCol w="9239003"/>
              </a:tblGrid>
              <a:tr h="153879">
                <a:tc>
                  <a:txBody>
                    <a:bodyPr/>
                    <a:lstStyle/>
                    <a:p>
                      <a:pPr algn="ctr" fontAlgn="t"/>
                      <a:r>
                        <a:rPr lang="zh-CN" altLang="en-US" sz="1600" dirty="0">
                          <a:effectLst/>
                        </a:rPr>
                        <a:t>方法级别</a:t>
                      </a:r>
                    </a:p>
                  </a:txBody>
                  <a:tcPr marL="29142" marR="29142" marT="29142" marB="2914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t"/>
                      <a:r>
                        <a:rPr lang="zh-CN" altLang="en-US" sz="1600">
                          <a:effectLst/>
                        </a:rPr>
                        <a:t>定义</a:t>
                      </a:r>
                    </a:p>
                  </a:txBody>
                  <a:tcPr marL="29142" marR="29142" marT="29142" marB="2914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r h="491660">
                <a:tc>
                  <a:txBody>
                    <a:bodyPr/>
                    <a:lstStyle/>
                    <a:p>
                      <a:pPr algn="ctr" fontAlgn="ctr"/>
                      <a:r>
                        <a:rPr lang="en-US" sz="1600" b="1" dirty="0">
                          <a:effectLst/>
                        </a:rPr>
                        <a:t>Public</a:t>
                      </a:r>
                      <a:endParaRPr lang="en-US" sz="1600" dirty="0">
                        <a:effectLst/>
                      </a:endParaRPr>
                    </a:p>
                  </a:txBody>
                  <a:tcPr marL="36428" marR="36428" marT="36428" marB="36428" anchor="ctr">
                    <a:lnL w="6350" cap="flat" cmpd="sng" algn="ctr">
                      <a:solidFill>
                        <a:srgbClr val="ECEEEF"/>
                      </a:solidFill>
                      <a:prstDash val="solid"/>
                      <a:round/>
                      <a:headEnd type="none" w="med" len="med"/>
                      <a:tailEnd type="none" w="med" len="med"/>
                    </a:lnL>
                    <a:lnR w="6350" cap="flat" cmpd="sng" algn="ctr">
                      <a:solidFill>
                        <a:srgbClr val="ECEEEF"/>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ctr"/>
                      <a:r>
                        <a:rPr lang="zh-CN" altLang="en-US" sz="1600" dirty="0">
                          <a:effectLst/>
                        </a:rPr>
                        <a:t>启用实体可以以任何源文件从它们的定义模块处理，导入已定义模块到另一个模块的源文件中。</a:t>
                      </a:r>
                    </a:p>
                  </a:txBody>
                  <a:tcPr marL="36428" marR="36428" marT="36428" marB="36428" anchor="ctr">
                    <a:lnL w="6350" cap="flat" cmpd="sng" algn="ctr">
                      <a:solidFill>
                        <a:srgbClr val="ECEEEF"/>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r h="491660">
                <a:tc>
                  <a:txBody>
                    <a:bodyPr/>
                    <a:lstStyle/>
                    <a:p>
                      <a:pPr algn="ctr" fontAlgn="ctr"/>
                      <a:r>
                        <a:rPr lang="en-US" sz="1600" b="1">
                          <a:effectLst/>
                        </a:rPr>
                        <a:t>Internal</a:t>
                      </a:r>
                      <a:endParaRPr lang="en-US" sz="1600">
                        <a:effectLst/>
                      </a:endParaRPr>
                    </a:p>
                  </a:txBody>
                  <a:tcPr marL="36428" marR="36428" marT="36428" marB="36428" anchor="ctr">
                    <a:lnL w="6350" cap="flat" cmpd="sng" algn="ctr">
                      <a:solidFill>
                        <a:srgbClr val="ECEEEF"/>
                      </a:solidFill>
                      <a:prstDash val="solid"/>
                      <a:round/>
                      <a:headEnd type="none" w="med" len="med"/>
                      <a:tailEnd type="none" w="med" len="med"/>
                    </a:lnL>
                    <a:lnR w="6350" cap="flat" cmpd="sng" algn="ctr">
                      <a:solidFill>
                        <a:srgbClr val="ECEEEF"/>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ctr"/>
                      <a:r>
                        <a:rPr lang="zh-CN" altLang="en-US" sz="1600" dirty="0">
                          <a:effectLst/>
                        </a:rPr>
                        <a:t>从它们定义模块启用实体被包含在任何的源文件，但不是在模块的外部的任何源文件。</a:t>
                      </a:r>
                    </a:p>
                  </a:txBody>
                  <a:tcPr marL="36428" marR="36428" marT="36428" marB="36428" anchor="ctr">
                    <a:lnL w="6350" cap="flat" cmpd="sng" algn="ctr">
                      <a:solidFill>
                        <a:srgbClr val="ECEEEF"/>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r h="567733">
                <a:tc>
                  <a:txBody>
                    <a:bodyPr/>
                    <a:lstStyle/>
                    <a:p>
                      <a:pPr algn="ctr" fontAlgn="ctr"/>
                      <a:r>
                        <a:rPr lang="en-US" sz="1600" b="1">
                          <a:effectLst/>
                        </a:rPr>
                        <a:t>Private</a:t>
                      </a:r>
                      <a:endParaRPr lang="en-US" sz="1600">
                        <a:effectLst/>
                      </a:endParaRPr>
                    </a:p>
                  </a:txBody>
                  <a:tcPr marL="36428" marR="36428" marT="36428" marB="36428" anchor="ctr">
                    <a:lnL w="6350" cap="flat" cmpd="sng" algn="ctr">
                      <a:solidFill>
                        <a:srgbClr val="ECEEEF"/>
                      </a:solidFill>
                      <a:prstDash val="solid"/>
                      <a:round/>
                      <a:headEnd type="none" w="med" len="med"/>
                      <a:tailEnd type="none" w="med" len="med"/>
                    </a:lnL>
                    <a:lnR w="6350" cap="flat" cmpd="sng" algn="ctr">
                      <a:solidFill>
                        <a:srgbClr val="ECEEEF"/>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ctr"/>
                      <a:r>
                        <a:rPr lang="zh-CN" altLang="en-US" sz="1600" dirty="0">
                          <a:effectLst/>
                        </a:rPr>
                        <a:t>限制使用一个实体的自身限定源文件。</a:t>
                      </a:r>
                      <a:r>
                        <a:rPr lang="en-US" altLang="zh-CN" sz="1600" dirty="0">
                          <a:effectLst/>
                        </a:rPr>
                        <a:t>private</a:t>
                      </a:r>
                      <a:r>
                        <a:rPr lang="zh-CN" altLang="en-US" sz="1600" dirty="0">
                          <a:effectLst/>
                        </a:rPr>
                        <a:t>访问扮演的角色是隐藏一个特定代码功能的实现细节。</a:t>
                      </a:r>
                    </a:p>
                  </a:txBody>
                  <a:tcPr marL="36428" marR="36428" marT="36428" marB="36428" anchor="ctr">
                    <a:lnL w="6350" cap="flat" cmpd="sng" algn="ctr">
                      <a:solidFill>
                        <a:srgbClr val="ECEEEF"/>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266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82020"/>
          </a:xfrm>
        </p:spPr>
        <p:txBody>
          <a:bodyPr/>
          <a:lstStyle/>
          <a:p>
            <a:r>
              <a:rPr kumimoji="1" lang="en-US" altLang="zh-CN" dirty="0" smtClean="0"/>
              <a:t>Swift</a:t>
            </a:r>
            <a:r>
              <a:rPr kumimoji="1" lang="zh-CN" altLang="en-US" dirty="0" smtClean="0"/>
              <a:t>下标</a:t>
            </a:r>
            <a:endParaRPr kumimoji="1" lang="zh-CN" altLang="en-US" dirty="0"/>
          </a:p>
        </p:txBody>
      </p:sp>
      <p:sp>
        <p:nvSpPr>
          <p:cNvPr id="3" name="内容占位符 2"/>
          <p:cNvSpPr>
            <a:spLocks noGrp="1"/>
          </p:cNvSpPr>
          <p:nvPr>
            <p:ph sz="quarter" idx="13"/>
          </p:nvPr>
        </p:nvSpPr>
        <p:spPr>
          <a:xfrm>
            <a:off x="913774" y="1689904"/>
            <a:ext cx="10363826" cy="4537276"/>
          </a:xfrm>
        </p:spPr>
        <p:txBody>
          <a:bodyPr>
            <a:normAutofit/>
          </a:bodyPr>
          <a:lstStyle/>
          <a:p>
            <a:r>
              <a:rPr lang="zh-CN" altLang="en-US" dirty="0"/>
              <a:t>访问一个集合的元素成员，在类中的序列和列表，结构和枚举都可以使用下标。这些下标用于存储和使用索引来检索值。数组元素可使用如：</a:t>
            </a:r>
            <a:r>
              <a:rPr lang="en-US" altLang="zh-CN" dirty="0" err="1"/>
              <a:t>someArray</a:t>
            </a:r>
            <a:r>
              <a:rPr lang="en-US" altLang="zh-CN" dirty="0"/>
              <a:t>[index]</a:t>
            </a:r>
            <a:r>
              <a:rPr lang="zh-CN" altLang="en-US" dirty="0"/>
              <a:t>，在 </a:t>
            </a:r>
            <a:r>
              <a:rPr lang="en-US" altLang="zh-CN" dirty="0"/>
              <a:t>Dictionary </a:t>
            </a:r>
            <a:r>
              <a:rPr lang="zh-CN" altLang="en-US" dirty="0"/>
              <a:t>实例及其后续成员元素的访问也可以使用如：</a:t>
            </a:r>
            <a:r>
              <a:rPr lang="en-US" altLang="zh-CN" dirty="0" err="1"/>
              <a:t>someDicitonary</a:t>
            </a:r>
            <a:r>
              <a:rPr lang="en-US" altLang="zh-CN" dirty="0"/>
              <a:t>[key]</a:t>
            </a:r>
            <a:r>
              <a:rPr lang="zh-CN" altLang="en-US" dirty="0"/>
              <a:t>。</a:t>
            </a:r>
          </a:p>
          <a:p>
            <a:r>
              <a:rPr lang="zh-CN" altLang="en-US" dirty="0"/>
              <a:t>对于单一类型，下标范围可以从单一到多个声明。我们可以用适当的下标重载传递给下标索引值的类型。下标也可以根据输入数据类型声明范围从单一维度到多维度。</a:t>
            </a:r>
          </a:p>
          <a:p>
            <a:r>
              <a:rPr lang="zh-CN" altLang="en-US" dirty="0"/>
              <a:t>让我们回顾一下计算属性。下标也遵循计算属性相同的语法。对于查询类型的实例下标括在方括号内，接着是实例名称。下标语法遵循结构作为 “实例方法” 和 “计算属性” 相同的语法。“</a:t>
            </a:r>
            <a:r>
              <a:rPr lang="en-US" altLang="zh-CN" dirty="0"/>
              <a:t>subscript” </a:t>
            </a:r>
            <a:r>
              <a:rPr lang="zh-CN" altLang="en-US" dirty="0"/>
              <a:t>关键字用来</a:t>
            </a:r>
            <a:r>
              <a:rPr lang="zh-CN" altLang="en-US" dirty="0" smtClean="0"/>
              <a:t>定义下标</a:t>
            </a:r>
            <a:r>
              <a:rPr lang="zh-CN" altLang="en-US" dirty="0"/>
              <a:t>，用户可以指定一个或多个参数，它们带有返回类型。下标可以有读写或只读属性和实例存储和检索使用 “</a:t>
            </a:r>
            <a:r>
              <a:rPr lang="en-US" altLang="zh-CN" dirty="0"/>
              <a:t>getter” </a:t>
            </a:r>
            <a:r>
              <a:rPr lang="zh-CN" altLang="en-US" dirty="0"/>
              <a:t>和 “</a:t>
            </a:r>
            <a:r>
              <a:rPr lang="en-US" altLang="zh-CN" dirty="0"/>
              <a:t>setter” </a:t>
            </a:r>
            <a:r>
              <a:rPr lang="zh-CN" altLang="en-US" dirty="0"/>
              <a:t>属性作为计算属性。</a:t>
            </a:r>
          </a:p>
        </p:txBody>
      </p:sp>
    </p:spTree>
    <p:extLst>
      <p:ext uri="{BB962C8B-B14F-4D97-AF65-F5344CB8AC3E}">
        <p14:creationId xmlns:p14="http://schemas.microsoft.com/office/powerpoint/2010/main" val="197066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723395"/>
          </a:xfrm>
        </p:spPr>
        <p:txBody>
          <a:bodyPr/>
          <a:lstStyle/>
          <a:p>
            <a:r>
              <a:rPr kumimoji="1" lang="en-US" altLang="zh-CN" dirty="0" smtClean="0"/>
              <a:t>Swift</a:t>
            </a:r>
            <a:r>
              <a:rPr kumimoji="1" lang="zh-CN" altLang="en-US" dirty="0" smtClean="0"/>
              <a:t> </a:t>
            </a:r>
            <a:r>
              <a:rPr kumimoji="1" lang="en-US" altLang="zh-CN" dirty="0" smtClean="0"/>
              <a:t>3</a:t>
            </a:r>
            <a:r>
              <a:rPr kumimoji="1" lang="zh-CN" altLang="en-US" dirty="0" smtClean="0"/>
              <a:t> 新增的访问控制</a:t>
            </a:r>
            <a:endParaRPr kumimoji="1" lang="zh-CN" altLang="en-US" dirty="0"/>
          </a:p>
        </p:txBody>
      </p:sp>
      <p:sp>
        <p:nvSpPr>
          <p:cNvPr id="3" name="内容占位符 2"/>
          <p:cNvSpPr>
            <a:spLocks noGrp="1"/>
          </p:cNvSpPr>
          <p:nvPr>
            <p:ph sz="quarter" idx="13"/>
          </p:nvPr>
        </p:nvSpPr>
        <p:spPr>
          <a:xfrm>
            <a:off x="913774" y="1460666"/>
            <a:ext cx="10363826" cy="4330534"/>
          </a:xfrm>
        </p:spPr>
        <p:txBody>
          <a:bodyPr>
            <a:normAutofit lnSpcReduction="10000"/>
          </a:bodyPr>
          <a:lstStyle/>
          <a:p>
            <a:r>
              <a:rPr lang="en-US" altLang="zh-CN" b="1" dirty="0" err="1"/>
              <a:t>fileprivate</a:t>
            </a:r>
            <a:endParaRPr lang="en-US" altLang="zh-CN" b="1" dirty="0"/>
          </a:p>
          <a:p>
            <a:r>
              <a:rPr lang="zh-CN" altLang="en-US" dirty="0"/>
              <a:t>在原有的</a:t>
            </a:r>
            <a:r>
              <a:rPr lang="en-US" altLang="zh-CN" dirty="0"/>
              <a:t>swift</a:t>
            </a:r>
            <a:r>
              <a:rPr lang="zh-CN" altLang="en-US" dirty="0"/>
              <a:t>中的 </a:t>
            </a:r>
            <a:r>
              <a:rPr lang="en-US" altLang="zh-CN" dirty="0"/>
              <a:t>private</a:t>
            </a:r>
            <a:r>
              <a:rPr lang="zh-CN" altLang="en-US" dirty="0"/>
              <a:t>其实并不是真正的私有，如果一个变量定义为</a:t>
            </a:r>
            <a:r>
              <a:rPr lang="en-US" altLang="zh-CN" dirty="0"/>
              <a:t>private</a:t>
            </a:r>
            <a:r>
              <a:rPr lang="zh-CN" altLang="en-US" dirty="0"/>
              <a:t>，在同一个文件中的其他类依然是可以访问到的</a:t>
            </a:r>
            <a:r>
              <a:rPr lang="zh-CN" altLang="en-US" dirty="0" smtClean="0"/>
              <a:t>。</a:t>
            </a:r>
            <a:endParaRPr lang="en-US" altLang="zh-CN" dirty="0" smtClean="0"/>
          </a:p>
          <a:p>
            <a:r>
              <a:rPr lang="zh-CN" altLang="en-US" dirty="0"/>
              <a:t>这样带来了两个问题：</a:t>
            </a:r>
          </a:p>
          <a:p>
            <a:r>
              <a:rPr lang="zh-CN" altLang="en-US" dirty="0"/>
              <a:t>当我们标记为</a:t>
            </a:r>
            <a:r>
              <a:rPr lang="en-US" altLang="zh-CN" dirty="0"/>
              <a:t>private</a:t>
            </a:r>
            <a:r>
              <a:rPr lang="zh-CN" altLang="en-US" dirty="0"/>
              <a:t>时，意为真的私有还是文件内可共享呢？</a:t>
            </a:r>
          </a:p>
          <a:p>
            <a:r>
              <a:rPr lang="zh-CN" altLang="en-US" dirty="0"/>
              <a:t>当我们如果意图为真正的私有时，必须保证这个类或者结构体在一个单独的文件里。否则可能同文件里其他的代码访问到。</a:t>
            </a:r>
          </a:p>
          <a:p>
            <a:r>
              <a:rPr lang="zh-CN" altLang="en-US" dirty="0"/>
              <a:t>由此，在</a:t>
            </a:r>
            <a:r>
              <a:rPr lang="en-US" altLang="zh-CN" dirty="0"/>
              <a:t>swift 3</a:t>
            </a:r>
            <a:r>
              <a:rPr lang="zh-CN" altLang="en-US" dirty="0"/>
              <a:t>中，新增加了一个 </a:t>
            </a:r>
            <a:r>
              <a:rPr lang="en-US" altLang="zh-CN" dirty="0" err="1">
                <a:solidFill>
                  <a:srgbClr val="FF0000"/>
                </a:solidFill>
              </a:rPr>
              <a:t>fileprivate</a:t>
            </a:r>
            <a:r>
              <a:rPr lang="zh-CN" altLang="en-US" dirty="0"/>
              <a:t>来显式的表明，这个元素的访问权限为文件内私有。</a:t>
            </a:r>
            <a:r>
              <a:rPr lang="zh-CN" altLang="en-US" dirty="0">
                <a:solidFill>
                  <a:srgbClr val="FF0000"/>
                </a:solidFill>
              </a:rPr>
              <a:t>过去的</a:t>
            </a:r>
            <a:r>
              <a:rPr lang="en-US" altLang="zh-CN" dirty="0">
                <a:solidFill>
                  <a:srgbClr val="FF0000"/>
                </a:solidFill>
              </a:rPr>
              <a:t>private</a:t>
            </a:r>
            <a:r>
              <a:rPr lang="zh-CN" altLang="en-US" dirty="0">
                <a:solidFill>
                  <a:srgbClr val="FF0000"/>
                </a:solidFill>
              </a:rPr>
              <a:t>对应现在的</a:t>
            </a:r>
            <a:r>
              <a:rPr lang="en-US" altLang="zh-CN" dirty="0" err="1">
                <a:solidFill>
                  <a:srgbClr val="FF0000"/>
                </a:solidFill>
              </a:rPr>
              <a:t>fileprivate</a:t>
            </a:r>
            <a:r>
              <a:rPr lang="zh-CN" altLang="en-US" dirty="0">
                <a:solidFill>
                  <a:srgbClr val="FF0000"/>
                </a:solidFill>
              </a:rPr>
              <a:t>。现在的</a:t>
            </a:r>
            <a:r>
              <a:rPr lang="en-US" altLang="zh-CN" dirty="0">
                <a:solidFill>
                  <a:srgbClr val="FF0000"/>
                </a:solidFill>
              </a:rPr>
              <a:t>private</a:t>
            </a:r>
            <a:r>
              <a:rPr lang="zh-CN" altLang="en-US" dirty="0">
                <a:solidFill>
                  <a:srgbClr val="FF0000"/>
                </a:solidFill>
              </a:rPr>
              <a:t>则是真正的私有</a:t>
            </a:r>
            <a:r>
              <a:rPr lang="zh-CN" altLang="en-US" dirty="0"/>
              <a:t>，离开了这个类或者结构体的作用域外面就无法访问。</a:t>
            </a:r>
          </a:p>
          <a:p>
            <a:endParaRPr lang="zh-CN" altLang="en-US" dirty="0"/>
          </a:p>
        </p:txBody>
      </p:sp>
    </p:spTree>
    <p:extLst>
      <p:ext uri="{BB962C8B-B14F-4D97-AF65-F5344CB8AC3E}">
        <p14:creationId xmlns:p14="http://schemas.microsoft.com/office/powerpoint/2010/main" val="596569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91887"/>
            <a:ext cx="10364451" cy="760019"/>
          </a:xfrm>
        </p:spPr>
        <p:txBody>
          <a:bodyPr/>
          <a:lstStyle/>
          <a:p>
            <a:r>
              <a:rPr kumimoji="1" lang="en-US" altLang="zh-CN" dirty="0"/>
              <a:t>Swift</a:t>
            </a:r>
            <a:r>
              <a:rPr kumimoji="1" lang="zh-CN" altLang="en-US" dirty="0"/>
              <a:t> </a:t>
            </a:r>
            <a:r>
              <a:rPr kumimoji="1" lang="en-US" altLang="zh-CN" dirty="0"/>
              <a:t>3</a:t>
            </a:r>
            <a:r>
              <a:rPr kumimoji="1" lang="zh-CN" altLang="en-US" dirty="0"/>
              <a:t> 新增的访问控制</a:t>
            </a:r>
          </a:p>
        </p:txBody>
      </p:sp>
      <p:sp>
        <p:nvSpPr>
          <p:cNvPr id="3" name="内容占位符 2"/>
          <p:cNvSpPr>
            <a:spLocks noGrp="1"/>
          </p:cNvSpPr>
          <p:nvPr>
            <p:ph sz="quarter" idx="13"/>
          </p:nvPr>
        </p:nvSpPr>
        <p:spPr>
          <a:xfrm>
            <a:off x="913774" y="1270660"/>
            <a:ext cx="10363826" cy="5106389"/>
          </a:xfrm>
        </p:spPr>
        <p:txBody>
          <a:bodyPr>
            <a:normAutofit fontScale="92500" lnSpcReduction="20000"/>
          </a:bodyPr>
          <a:lstStyle/>
          <a:p>
            <a:r>
              <a:rPr lang="en-US" altLang="zh-CN" b="1" dirty="0"/>
              <a:t>open</a:t>
            </a:r>
          </a:p>
          <a:p>
            <a:r>
              <a:rPr lang="en-US" altLang="zh-CN" dirty="0"/>
              <a:t>open</a:t>
            </a:r>
            <a:r>
              <a:rPr lang="zh-CN" altLang="en-US" dirty="0"/>
              <a:t>则是弥补</a:t>
            </a:r>
            <a:r>
              <a:rPr lang="en-US" altLang="zh-CN" dirty="0"/>
              <a:t>public</a:t>
            </a:r>
            <a:r>
              <a:rPr lang="zh-CN" altLang="en-US" dirty="0"/>
              <a:t>语义上的不足。</a:t>
            </a:r>
            <a:br>
              <a:rPr lang="zh-CN" altLang="en-US" dirty="0"/>
            </a:br>
            <a:r>
              <a:rPr lang="zh-CN" altLang="en-US" dirty="0"/>
              <a:t>现在的</a:t>
            </a:r>
            <a:r>
              <a:rPr lang="en-US" altLang="zh-CN" dirty="0"/>
              <a:t>pubic</a:t>
            </a:r>
            <a:r>
              <a:rPr lang="zh-CN" altLang="en-US" dirty="0"/>
              <a:t>有两层含义：</a:t>
            </a:r>
          </a:p>
          <a:p>
            <a:r>
              <a:rPr lang="zh-CN" altLang="en-US" dirty="0"/>
              <a:t>这个元素可以在其他作用域被访问</a:t>
            </a:r>
          </a:p>
          <a:p>
            <a:r>
              <a:rPr lang="zh-CN" altLang="en-US" dirty="0"/>
              <a:t>这个元素可以在其他作用域被继承或者</a:t>
            </a:r>
            <a:r>
              <a:rPr lang="en-US" altLang="zh-CN" dirty="0"/>
              <a:t>override</a:t>
            </a:r>
          </a:p>
          <a:p>
            <a:r>
              <a:rPr lang="zh-CN" altLang="en-US" dirty="0"/>
              <a:t>继承是一件危险的事情。尤其对于一个</a:t>
            </a:r>
            <a:r>
              <a:rPr lang="en-US" altLang="zh-CN" dirty="0"/>
              <a:t>framework</a:t>
            </a:r>
            <a:r>
              <a:rPr lang="zh-CN" altLang="en-US" dirty="0"/>
              <a:t>或者</a:t>
            </a:r>
            <a:r>
              <a:rPr lang="en-US" altLang="zh-CN" dirty="0"/>
              <a:t>module</a:t>
            </a:r>
            <a:r>
              <a:rPr lang="zh-CN" altLang="en-US" dirty="0"/>
              <a:t>的设计者而言。在自身的</a:t>
            </a:r>
            <a:r>
              <a:rPr lang="en-US" altLang="zh-CN" dirty="0"/>
              <a:t>module</a:t>
            </a:r>
            <a:r>
              <a:rPr lang="zh-CN" altLang="en-US" dirty="0"/>
              <a:t>内，类或者属性对于作者而言是清晰的，能否被继承或者</a:t>
            </a:r>
            <a:r>
              <a:rPr lang="en-US" altLang="zh-CN" dirty="0"/>
              <a:t>override</a:t>
            </a:r>
            <a:r>
              <a:rPr lang="zh-CN" altLang="en-US" dirty="0"/>
              <a:t>都是可控的。但是对于使用它的人，作者有时会希望传达出这个类或者属性不应该被继承或者修改。这个对应的就是 </a:t>
            </a:r>
            <a:r>
              <a:rPr lang="en-US" altLang="zh-CN" dirty="0"/>
              <a:t>final</a:t>
            </a:r>
            <a:r>
              <a:rPr lang="zh-CN" altLang="en-US" dirty="0"/>
              <a:t>。</a:t>
            </a:r>
          </a:p>
          <a:p>
            <a:r>
              <a:rPr lang="en-US" altLang="zh-CN" dirty="0"/>
              <a:t>final</a:t>
            </a:r>
            <a:r>
              <a:rPr lang="zh-CN" altLang="en-US" dirty="0"/>
              <a:t>的问题在于在标记之后，在任何地方都不能</a:t>
            </a:r>
            <a:r>
              <a:rPr lang="en-US" altLang="zh-CN" dirty="0"/>
              <a:t>override</a:t>
            </a:r>
            <a:r>
              <a:rPr lang="zh-CN" altLang="en-US" dirty="0"/>
              <a:t>。而对于</a:t>
            </a:r>
            <a:r>
              <a:rPr lang="en-US" altLang="zh-CN" dirty="0"/>
              <a:t>lib</a:t>
            </a:r>
            <a:r>
              <a:rPr lang="zh-CN" altLang="en-US" dirty="0"/>
              <a:t>的设计者而言，希望得到的是在</a:t>
            </a:r>
            <a:r>
              <a:rPr lang="en-US" altLang="zh-CN" dirty="0"/>
              <a:t>module</a:t>
            </a:r>
            <a:r>
              <a:rPr lang="zh-CN" altLang="en-US" dirty="0"/>
              <a:t>内可以被</a:t>
            </a:r>
            <a:r>
              <a:rPr lang="en-US" altLang="zh-CN" dirty="0"/>
              <a:t>override</a:t>
            </a:r>
            <a:r>
              <a:rPr lang="zh-CN" altLang="en-US" dirty="0"/>
              <a:t>，在被</a:t>
            </a:r>
            <a:r>
              <a:rPr lang="en-US" altLang="zh-CN" dirty="0"/>
              <a:t>import</a:t>
            </a:r>
            <a:r>
              <a:rPr lang="zh-CN" altLang="en-US" dirty="0"/>
              <a:t>到其他地方后其他用户使用的时候不能被</a:t>
            </a:r>
            <a:r>
              <a:rPr lang="en-US" altLang="zh-CN" dirty="0"/>
              <a:t>override</a:t>
            </a:r>
            <a:r>
              <a:rPr lang="zh-CN" altLang="en-US" dirty="0"/>
              <a:t>。</a:t>
            </a:r>
          </a:p>
          <a:p>
            <a:r>
              <a:rPr lang="zh-CN" altLang="en-US" dirty="0"/>
              <a:t>这就是 </a:t>
            </a:r>
            <a:r>
              <a:rPr lang="en-US" altLang="zh-CN" dirty="0"/>
              <a:t>open</a:t>
            </a:r>
            <a:r>
              <a:rPr lang="zh-CN" altLang="en-US" dirty="0"/>
              <a:t>产生的初衷。通过</a:t>
            </a:r>
            <a:r>
              <a:rPr lang="en-US" altLang="zh-CN" dirty="0"/>
              <a:t>open</a:t>
            </a:r>
            <a:r>
              <a:rPr lang="zh-CN" altLang="en-US" dirty="0"/>
              <a:t>和</a:t>
            </a:r>
            <a:r>
              <a:rPr lang="en-US" altLang="zh-CN" dirty="0"/>
              <a:t>public</a:t>
            </a:r>
            <a:r>
              <a:rPr lang="zh-CN" altLang="en-US" dirty="0"/>
              <a:t>标记区别一个元素在其他</a:t>
            </a:r>
            <a:r>
              <a:rPr lang="en-US" altLang="zh-CN" dirty="0"/>
              <a:t>module</a:t>
            </a:r>
            <a:r>
              <a:rPr lang="zh-CN" altLang="en-US" dirty="0"/>
              <a:t>中是只能被访问还是可以被</a:t>
            </a:r>
            <a:r>
              <a:rPr lang="en-US" altLang="zh-CN" dirty="0"/>
              <a:t>override</a:t>
            </a:r>
            <a:r>
              <a:rPr lang="zh-CN" altLang="en-US" dirty="0" smtClean="0"/>
              <a:t>。</a:t>
            </a:r>
            <a:endParaRPr lang="zh-CN" altLang="en-US" dirty="0"/>
          </a:p>
        </p:txBody>
      </p:sp>
    </p:spTree>
    <p:extLst>
      <p:ext uri="{BB962C8B-B14F-4D97-AF65-F5344CB8AC3E}">
        <p14:creationId xmlns:p14="http://schemas.microsoft.com/office/powerpoint/2010/main" val="94003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12516"/>
            <a:ext cx="10364451" cy="636608"/>
          </a:xfrm>
        </p:spPr>
        <p:txBody>
          <a:bodyPr/>
          <a:lstStyle/>
          <a:p>
            <a:r>
              <a:rPr kumimoji="1" lang="en-US" altLang="zh-CN" dirty="0" smtClean="0"/>
              <a:t>Swift</a:t>
            </a:r>
            <a:r>
              <a:rPr kumimoji="1" lang="zh-CN" altLang="en-US" dirty="0" smtClean="0"/>
              <a:t>下标</a:t>
            </a:r>
            <a:endParaRPr kumimoji="1" lang="zh-CN" altLang="en-US" dirty="0"/>
          </a:p>
        </p:txBody>
      </p:sp>
      <p:sp>
        <p:nvSpPr>
          <p:cNvPr id="3" name="内容占位符 2"/>
          <p:cNvSpPr>
            <a:spLocks noGrp="1"/>
          </p:cNvSpPr>
          <p:nvPr>
            <p:ph sz="quarter" idx="13"/>
          </p:nvPr>
        </p:nvSpPr>
        <p:spPr>
          <a:xfrm>
            <a:off x="913774" y="949125"/>
            <a:ext cx="10363826" cy="5706318"/>
          </a:xfrm>
        </p:spPr>
        <p:txBody>
          <a:bodyPr>
            <a:normAutofit fontScale="85000" lnSpcReduction="20000"/>
          </a:bodyPr>
          <a:lstStyle/>
          <a:p>
            <a:r>
              <a:rPr lang="zh-CN" altLang="en-US" b="1" dirty="0" smtClean="0"/>
              <a:t>语法</a:t>
            </a:r>
            <a:endParaRPr lang="zh-CN" altLang="en-US" b="1" dirty="0"/>
          </a:p>
          <a:p>
            <a:r>
              <a:rPr lang="en-US" altLang="zh-CN" dirty="0"/>
              <a:t>subscript(</a:t>
            </a:r>
            <a:r>
              <a:rPr lang="en-US" altLang="zh-CN" dirty="0" err="1"/>
              <a:t>index:Int</a:t>
            </a:r>
            <a:r>
              <a:rPr lang="en-US" altLang="zh-CN" dirty="0"/>
              <a:t>)-&gt;</a:t>
            </a:r>
            <a:r>
              <a:rPr lang="en-US" altLang="zh-CN" dirty="0" err="1"/>
              <a:t>Int</a:t>
            </a:r>
            <a:r>
              <a:rPr lang="en-US" altLang="zh-CN" dirty="0" smtClean="0"/>
              <a:t>{</a:t>
            </a:r>
          </a:p>
          <a:p>
            <a:r>
              <a:rPr lang="en-US" altLang="zh-CN" dirty="0" smtClean="0"/>
              <a:t>get</a:t>
            </a:r>
            <a:r>
              <a:rPr lang="en-US" altLang="zh-CN" dirty="0"/>
              <a:t>{// used for subscript value declarations</a:t>
            </a:r>
            <a:r>
              <a:rPr lang="en-US" altLang="zh-CN" dirty="0" smtClean="0"/>
              <a:t>}</a:t>
            </a:r>
          </a:p>
          <a:p>
            <a:r>
              <a:rPr lang="en-US" altLang="zh-CN" dirty="0" smtClean="0"/>
              <a:t>set(</a:t>
            </a:r>
            <a:r>
              <a:rPr lang="en-US" altLang="zh-CN" dirty="0" err="1" smtClean="0"/>
              <a:t>newValue</a:t>
            </a:r>
            <a:r>
              <a:rPr lang="en-US" altLang="zh-CN" dirty="0" smtClean="0"/>
              <a:t>){// </a:t>
            </a:r>
            <a:r>
              <a:rPr lang="en-US" altLang="zh-CN" dirty="0"/>
              <a:t>definitions are written here</a:t>
            </a:r>
            <a:r>
              <a:rPr lang="en-US" altLang="zh-CN" dirty="0" smtClean="0"/>
              <a:t>}}</a:t>
            </a:r>
          </a:p>
          <a:p>
            <a:r>
              <a:rPr lang="zh-CN" altLang="en-US" b="1" dirty="0" smtClean="0"/>
              <a:t>示例</a:t>
            </a:r>
            <a:r>
              <a:rPr lang="en-US" altLang="zh-CN" b="1" dirty="0"/>
              <a:t>1</a:t>
            </a:r>
          </a:p>
          <a:p>
            <a:r>
              <a:rPr lang="en-US" altLang="zh-CN" dirty="0" err="1"/>
              <a:t>struct</a:t>
            </a:r>
            <a:r>
              <a:rPr lang="zh-CN" altLang="en-US" dirty="0"/>
              <a:t> </a:t>
            </a:r>
            <a:r>
              <a:rPr lang="en-US" altLang="zh-CN" dirty="0" err="1"/>
              <a:t>subexample</a:t>
            </a:r>
            <a:r>
              <a:rPr lang="en-US" altLang="zh-CN" dirty="0"/>
              <a:t> </a:t>
            </a:r>
            <a:r>
              <a:rPr lang="en-US" altLang="zh-CN" dirty="0" smtClean="0"/>
              <a:t>{</a:t>
            </a:r>
          </a:p>
          <a:p>
            <a:r>
              <a:rPr lang="en-US" altLang="zh-CN" dirty="0" smtClean="0"/>
              <a:t>let</a:t>
            </a:r>
            <a:r>
              <a:rPr lang="zh-CN" altLang="en-US" dirty="0" smtClean="0"/>
              <a:t> </a:t>
            </a:r>
            <a:r>
              <a:rPr lang="en-US" altLang="zh-CN" dirty="0" err="1"/>
              <a:t>decrementer:Int</a:t>
            </a:r>
            <a:r>
              <a:rPr lang="zh-CN" altLang="en-US" dirty="0"/>
              <a:t> </a:t>
            </a:r>
            <a:endParaRPr lang="en-US" altLang="zh-CN" dirty="0" smtClean="0"/>
          </a:p>
          <a:p>
            <a:r>
              <a:rPr lang="en-US" altLang="zh-CN" dirty="0" smtClean="0"/>
              <a:t>subscript(</a:t>
            </a:r>
            <a:r>
              <a:rPr lang="en-US" altLang="zh-CN" dirty="0" err="1" smtClean="0"/>
              <a:t>index:Int</a:t>
            </a:r>
            <a:r>
              <a:rPr lang="en-US" altLang="zh-CN" dirty="0"/>
              <a:t>)-&gt;</a:t>
            </a:r>
            <a:r>
              <a:rPr lang="en-US" altLang="zh-CN" dirty="0" err="1"/>
              <a:t>Int</a:t>
            </a:r>
            <a:r>
              <a:rPr lang="en-US" altLang="zh-CN" dirty="0"/>
              <a:t>{return</a:t>
            </a:r>
            <a:r>
              <a:rPr lang="zh-CN" altLang="en-US" dirty="0"/>
              <a:t> </a:t>
            </a:r>
            <a:r>
              <a:rPr lang="en-US" altLang="zh-CN" dirty="0" err="1"/>
              <a:t>decrementer</a:t>
            </a:r>
            <a:r>
              <a:rPr lang="en-US" altLang="zh-CN" dirty="0"/>
              <a:t> /</a:t>
            </a:r>
            <a:r>
              <a:rPr lang="zh-CN" altLang="en-US" dirty="0"/>
              <a:t> </a:t>
            </a:r>
            <a:r>
              <a:rPr lang="en-US" altLang="zh-CN" dirty="0"/>
              <a:t>index </a:t>
            </a:r>
            <a:r>
              <a:rPr lang="en-US" altLang="zh-CN" dirty="0" smtClean="0"/>
              <a:t>}}</a:t>
            </a:r>
          </a:p>
          <a:p>
            <a:r>
              <a:rPr lang="en-US" altLang="zh-CN" dirty="0" smtClean="0"/>
              <a:t>let</a:t>
            </a:r>
            <a:r>
              <a:rPr lang="zh-CN" altLang="en-US" dirty="0" smtClean="0"/>
              <a:t> </a:t>
            </a:r>
            <a:r>
              <a:rPr lang="en-US" altLang="zh-CN" dirty="0"/>
              <a:t>division =</a:t>
            </a:r>
            <a:r>
              <a:rPr lang="zh-CN" altLang="en-US" dirty="0"/>
              <a:t> </a:t>
            </a:r>
            <a:r>
              <a:rPr lang="en-US" altLang="zh-CN" dirty="0" err="1"/>
              <a:t>subexample</a:t>
            </a:r>
            <a:r>
              <a:rPr lang="en-US" altLang="zh-CN" dirty="0"/>
              <a:t>(decrementer:100)</a:t>
            </a:r>
            <a:r>
              <a:rPr lang="zh-CN" altLang="en-US" dirty="0"/>
              <a:t> </a:t>
            </a:r>
            <a:endParaRPr lang="en-US" altLang="zh-CN" dirty="0" smtClean="0"/>
          </a:p>
          <a:p>
            <a:r>
              <a:rPr lang="en-US" altLang="zh-CN" dirty="0" smtClean="0"/>
              <a:t>print("</a:t>
            </a:r>
            <a:r>
              <a:rPr lang="en-US" altLang="zh-CN" dirty="0"/>
              <a:t>The number is divisible by \(division[9]) times")</a:t>
            </a:r>
            <a:r>
              <a:rPr lang="zh-CN" altLang="en-US" dirty="0"/>
              <a:t> </a:t>
            </a:r>
            <a:endParaRPr lang="en-US" altLang="zh-CN" dirty="0" smtClean="0"/>
          </a:p>
          <a:p>
            <a:r>
              <a:rPr lang="en-US" altLang="zh-CN" dirty="0" smtClean="0"/>
              <a:t>print("</a:t>
            </a:r>
            <a:r>
              <a:rPr lang="en-US" altLang="zh-CN" dirty="0"/>
              <a:t>The number is divisible by \(division[2]) times")</a:t>
            </a:r>
            <a:r>
              <a:rPr lang="zh-CN" altLang="en-US" dirty="0"/>
              <a:t> </a:t>
            </a:r>
            <a:endParaRPr lang="en-US" altLang="zh-CN" dirty="0" smtClean="0"/>
          </a:p>
          <a:p>
            <a:r>
              <a:rPr lang="en-US" altLang="zh-CN" dirty="0" smtClean="0"/>
              <a:t>print("</a:t>
            </a:r>
            <a:r>
              <a:rPr lang="en-US" altLang="zh-CN" dirty="0"/>
              <a:t>The number is divisible by \(division[3]) times")</a:t>
            </a:r>
            <a:r>
              <a:rPr lang="zh-CN" altLang="en-US" dirty="0"/>
              <a:t> </a:t>
            </a:r>
            <a:endParaRPr lang="en-US" altLang="zh-CN" dirty="0" smtClean="0"/>
          </a:p>
          <a:p>
            <a:r>
              <a:rPr lang="en-US" altLang="zh-CN" dirty="0" smtClean="0"/>
              <a:t>print("</a:t>
            </a:r>
            <a:r>
              <a:rPr lang="en-US" altLang="zh-CN" dirty="0"/>
              <a:t>The number is divisible by \(division[5]) times")</a:t>
            </a:r>
            <a:r>
              <a:rPr lang="zh-CN" altLang="en-US" dirty="0"/>
              <a:t> </a:t>
            </a:r>
            <a:endParaRPr lang="en-US" altLang="zh-CN" dirty="0" smtClean="0"/>
          </a:p>
          <a:p>
            <a:r>
              <a:rPr lang="en-US" altLang="zh-CN" dirty="0" smtClean="0"/>
              <a:t>print("</a:t>
            </a:r>
            <a:r>
              <a:rPr lang="en-US" altLang="zh-CN" dirty="0"/>
              <a:t>The number is divisible by \(division[7]) times")</a:t>
            </a:r>
            <a:endParaRPr kumimoji="1" lang="zh-CN" altLang="en-US" dirty="0"/>
          </a:p>
        </p:txBody>
      </p:sp>
    </p:spTree>
    <p:extLst>
      <p:ext uri="{BB962C8B-B14F-4D97-AF65-F5344CB8AC3E}">
        <p14:creationId xmlns:p14="http://schemas.microsoft.com/office/powerpoint/2010/main" val="130935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631549"/>
          </a:xfrm>
        </p:spPr>
        <p:txBody>
          <a:bodyPr/>
          <a:lstStyle/>
          <a:p>
            <a:r>
              <a:rPr kumimoji="1" lang="en-US" altLang="zh-CN" dirty="0" smtClean="0"/>
              <a:t>Swift</a:t>
            </a:r>
            <a:r>
              <a:rPr kumimoji="1" lang="zh-CN" altLang="en-US" dirty="0" smtClean="0"/>
              <a:t>下标</a:t>
            </a:r>
            <a:endParaRPr kumimoji="1" lang="zh-CN" altLang="en-US" dirty="0"/>
          </a:p>
        </p:txBody>
      </p:sp>
      <p:sp>
        <p:nvSpPr>
          <p:cNvPr id="3" name="内容占位符 2"/>
          <p:cNvSpPr>
            <a:spLocks noGrp="1"/>
          </p:cNvSpPr>
          <p:nvPr>
            <p:ph sz="quarter" idx="13"/>
          </p:nvPr>
        </p:nvSpPr>
        <p:spPr>
          <a:xfrm>
            <a:off x="913774" y="1331089"/>
            <a:ext cx="10363826" cy="5046561"/>
          </a:xfrm>
        </p:spPr>
        <p:txBody>
          <a:bodyPr>
            <a:normAutofit fontScale="92500" lnSpcReduction="20000"/>
          </a:bodyPr>
          <a:lstStyle/>
          <a:p>
            <a:r>
              <a:rPr lang="zh-CN" altLang="en-US" b="1" dirty="0"/>
              <a:t>示例</a:t>
            </a:r>
            <a:r>
              <a:rPr lang="en-US" altLang="zh-CN" b="1" dirty="0"/>
              <a:t>2</a:t>
            </a:r>
          </a:p>
          <a:p>
            <a:r>
              <a:rPr lang="en-US" altLang="zh-CN" dirty="0"/>
              <a:t>class </a:t>
            </a:r>
            <a:r>
              <a:rPr lang="en-US" altLang="zh-CN" dirty="0" err="1"/>
              <a:t>daysofaweek</a:t>
            </a:r>
            <a:r>
              <a:rPr lang="en-US" altLang="zh-CN" dirty="0"/>
              <a:t> </a:t>
            </a:r>
            <a:endParaRPr lang="en-US" altLang="zh-CN" dirty="0" smtClean="0"/>
          </a:p>
          <a:p>
            <a:r>
              <a:rPr lang="en-US" altLang="zh-CN" dirty="0" smtClean="0"/>
              <a:t>{private</a:t>
            </a:r>
            <a:r>
              <a:rPr lang="zh-CN" altLang="en-US" dirty="0" smtClean="0"/>
              <a:t> </a:t>
            </a:r>
            <a:r>
              <a:rPr lang="en-US" altLang="zh-CN" dirty="0" err="1" smtClean="0"/>
              <a:t>var</a:t>
            </a:r>
            <a:r>
              <a:rPr lang="en-US" altLang="zh-CN" dirty="0" smtClean="0"/>
              <a:t> </a:t>
            </a:r>
            <a:r>
              <a:rPr lang="en-US" altLang="zh-CN" dirty="0"/>
              <a:t>days =["Sunday","Monday","Tuesday","Wednesday","Thursday","Friday","saturday"] subscript(</a:t>
            </a:r>
            <a:r>
              <a:rPr lang="en-US" altLang="zh-CN" dirty="0" err="1"/>
              <a:t>index:Int</a:t>
            </a:r>
            <a:r>
              <a:rPr lang="en-US" altLang="zh-CN" dirty="0"/>
              <a:t>)-&gt;</a:t>
            </a:r>
            <a:r>
              <a:rPr lang="en-US" altLang="zh-CN" dirty="0" smtClean="0"/>
              <a:t>String</a:t>
            </a:r>
          </a:p>
          <a:p>
            <a:r>
              <a:rPr lang="en-US" altLang="zh-CN" dirty="0" smtClean="0"/>
              <a:t>{</a:t>
            </a:r>
            <a:r>
              <a:rPr lang="en-US" altLang="zh-CN" dirty="0"/>
              <a:t>get{return days[index</a:t>
            </a:r>
            <a:r>
              <a:rPr lang="en-US" altLang="zh-CN" dirty="0" smtClean="0"/>
              <a:t>]}</a:t>
            </a:r>
          </a:p>
          <a:p>
            <a:r>
              <a:rPr lang="en-US" altLang="zh-CN" dirty="0" smtClean="0"/>
              <a:t>set(</a:t>
            </a:r>
            <a:r>
              <a:rPr lang="en-US" altLang="zh-CN" dirty="0" err="1" smtClean="0"/>
              <a:t>newValue</a:t>
            </a:r>
            <a:r>
              <a:rPr lang="en-US" altLang="zh-CN" dirty="0"/>
              <a:t>){</a:t>
            </a:r>
            <a:r>
              <a:rPr lang="en-US" altLang="zh-CN" dirty="0" err="1"/>
              <a:t>self.days</a:t>
            </a:r>
            <a:r>
              <a:rPr lang="en-US" altLang="zh-CN" dirty="0"/>
              <a:t>[index]= </a:t>
            </a:r>
            <a:r>
              <a:rPr lang="en-US" altLang="zh-CN" dirty="0" err="1"/>
              <a:t>newValue</a:t>
            </a:r>
            <a:r>
              <a:rPr lang="en-US" altLang="zh-CN" dirty="0"/>
              <a:t> </a:t>
            </a:r>
            <a:r>
              <a:rPr lang="en-US" altLang="zh-CN" dirty="0" smtClean="0"/>
              <a:t>}}}</a:t>
            </a:r>
          </a:p>
          <a:p>
            <a:r>
              <a:rPr lang="en-US" altLang="zh-CN" dirty="0" err="1" smtClean="0"/>
              <a:t>var</a:t>
            </a:r>
            <a:r>
              <a:rPr lang="en-US" altLang="zh-CN" dirty="0" smtClean="0"/>
              <a:t> </a:t>
            </a:r>
            <a:r>
              <a:rPr lang="en-US" altLang="zh-CN" dirty="0"/>
              <a:t>p = </a:t>
            </a:r>
            <a:r>
              <a:rPr lang="en-US" altLang="zh-CN" dirty="0" err="1"/>
              <a:t>daysofaweek</a:t>
            </a:r>
            <a:r>
              <a:rPr lang="en-US" altLang="zh-CN" dirty="0"/>
              <a:t>() </a:t>
            </a:r>
            <a:endParaRPr lang="en-US" altLang="zh-CN" dirty="0" smtClean="0"/>
          </a:p>
          <a:p>
            <a:r>
              <a:rPr lang="en-US" altLang="zh-CN" dirty="0" smtClean="0"/>
              <a:t>print(p[0</a:t>
            </a:r>
            <a:r>
              <a:rPr lang="en-US" altLang="zh-CN" dirty="0"/>
              <a:t>]) </a:t>
            </a:r>
            <a:endParaRPr lang="en-US" altLang="zh-CN" dirty="0" smtClean="0"/>
          </a:p>
          <a:p>
            <a:r>
              <a:rPr lang="en-US" altLang="zh-CN" dirty="0" smtClean="0"/>
              <a:t>print(p[1</a:t>
            </a:r>
            <a:r>
              <a:rPr lang="en-US" altLang="zh-CN" dirty="0"/>
              <a:t>]) </a:t>
            </a:r>
            <a:endParaRPr lang="en-US" altLang="zh-CN" dirty="0" smtClean="0"/>
          </a:p>
          <a:p>
            <a:r>
              <a:rPr lang="en-US" altLang="zh-CN" dirty="0" smtClean="0"/>
              <a:t>print(p[2</a:t>
            </a:r>
            <a:r>
              <a:rPr lang="en-US" altLang="zh-CN" dirty="0"/>
              <a:t>]) </a:t>
            </a:r>
            <a:endParaRPr lang="en-US" altLang="zh-CN" dirty="0" smtClean="0"/>
          </a:p>
          <a:p>
            <a:r>
              <a:rPr lang="en-US" altLang="zh-CN" dirty="0" smtClean="0"/>
              <a:t>print(p[3</a:t>
            </a:r>
            <a:r>
              <a:rPr lang="en-US" altLang="zh-CN" dirty="0"/>
              <a:t>])</a:t>
            </a:r>
            <a:endParaRPr kumimoji="1" lang="zh-CN" altLang="en-US" dirty="0"/>
          </a:p>
        </p:txBody>
      </p:sp>
    </p:spTree>
    <p:extLst>
      <p:ext uri="{BB962C8B-B14F-4D97-AF65-F5344CB8AC3E}">
        <p14:creationId xmlns:p14="http://schemas.microsoft.com/office/powerpoint/2010/main" val="65010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654698"/>
          </a:xfrm>
        </p:spPr>
        <p:txBody>
          <a:bodyPr/>
          <a:lstStyle/>
          <a:p>
            <a:r>
              <a:rPr kumimoji="1" lang="zh-CN" altLang="en-US" smtClean="0"/>
              <a:t>下标选项</a:t>
            </a:r>
            <a:endParaRPr kumimoji="1" lang="zh-CN" altLang="en-US"/>
          </a:p>
        </p:txBody>
      </p:sp>
      <p:sp>
        <p:nvSpPr>
          <p:cNvPr id="3" name="内容占位符 2"/>
          <p:cNvSpPr>
            <a:spLocks noGrp="1"/>
          </p:cNvSpPr>
          <p:nvPr>
            <p:ph sz="quarter" idx="13"/>
          </p:nvPr>
        </p:nvSpPr>
        <p:spPr>
          <a:xfrm>
            <a:off x="913774" y="1574157"/>
            <a:ext cx="10363826" cy="4217042"/>
          </a:xfrm>
        </p:spPr>
        <p:txBody>
          <a:bodyPr/>
          <a:lstStyle/>
          <a:p>
            <a:r>
              <a:rPr lang="zh-CN" altLang="en-US" dirty="0"/>
              <a:t>下标采用单一到多元的输入参数，这些输入参数也属于任意数据类型。还可以使用变量，可变参数的参数。</a:t>
            </a:r>
            <a:r>
              <a:rPr lang="zh-CN" altLang="en-US" dirty="0">
                <a:solidFill>
                  <a:srgbClr val="FF0000"/>
                </a:solidFill>
              </a:rPr>
              <a:t>下标不能提供缺省参数值，或使用任何 </a:t>
            </a:r>
            <a:r>
              <a:rPr lang="en-US" altLang="zh-CN" dirty="0">
                <a:solidFill>
                  <a:srgbClr val="FF0000"/>
                </a:solidFill>
              </a:rPr>
              <a:t>in-out </a:t>
            </a:r>
            <a:r>
              <a:rPr lang="zh-CN" altLang="en-US" dirty="0">
                <a:solidFill>
                  <a:srgbClr val="FF0000"/>
                </a:solidFill>
              </a:rPr>
              <a:t>参数</a:t>
            </a:r>
            <a:r>
              <a:rPr lang="zh-CN" altLang="en-US" dirty="0"/>
              <a:t>。</a:t>
            </a:r>
          </a:p>
          <a:p>
            <a:r>
              <a:rPr lang="zh-CN" altLang="en-US" dirty="0"/>
              <a:t>定义多个标被称为“下标</a:t>
            </a:r>
            <a:r>
              <a:rPr lang="zh-CN" altLang="en-US" dirty="0" smtClean="0"/>
              <a:t>重载”。在</a:t>
            </a:r>
            <a:r>
              <a:rPr lang="zh-CN" altLang="en-US" dirty="0"/>
              <a:t>一个</a:t>
            </a:r>
            <a:r>
              <a:rPr lang="zh-CN" altLang="en-US" dirty="0" smtClean="0"/>
              <a:t>类或</a:t>
            </a:r>
            <a:r>
              <a:rPr lang="zh-CN" altLang="en-US" dirty="0"/>
              <a:t>结构体根据需要可以提供多个下标定义。这些多个标是基于被下标括号内声明值的类型推断</a:t>
            </a:r>
            <a:r>
              <a:rPr lang="zh-CN" altLang="en-US" dirty="0" smtClean="0"/>
              <a:t>。</a:t>
            </a:r>
            <a:endParaRPr lang="zh-CN" altLang="en-US" dirty="0"/>
          </a:p>
        </p:txBody>
      </p:sp>
    </p:spTree>
    <p:extLst>
      <p:ext uri="{BB962C8B-B14F-4D97-AF65-F5344CB8AC3E}">
        <p14:creationId xmlns:p14="http://schemas.microsoft.com/office/powerpoint/2010/main" val="145342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43068"/>
            <a:ext cx="10364451" cy="659757"/>
          </a:xfrm>
        </p:spPr>
        <p:txBody>
          <a:bodyPr/>
          <a:lstStyle/>
          <a:p>
            <a:r>
              <a:rPr kumimoji="1" lang="zh-CN" altLang="en-US" smtClean="0"/>
              <a:t>下标选项</a:t>
            </a:r>
            <a:endParaRPr kumimoji="1" lang="zh-CN" altLang="en-US"/>
          </a:p>
        </p:txBody>
      </p:sp>
      <p:sp>
        <p:nvSpPr>
          <p:cNvPr id="3" name="内容占位符 2"/>
          <p:cNvSpPr>
            <a:spLocks noGrp="1"/>
          </p:cNvSpPr>
          <p:nvPr>
            <p:ph sz="quarter" idx="13"/>
          </p:nvPr>
        </p:nvSpPr>
        <p:spPr>
          <a:xfrm>
            <a:off x="913774" y="902825"/>
            <a:ext cx="10363826" cy="5590571"/>
          </a:xfrm>
        </p:spPr>
        <p:txBody>
          <a:bodyPr>
            <a:normAutofit fontScale="55000" lnSpcReduction="20000"/>
          </a:bodyPr>
          <a:lstStyle/>
          <a:p>
            <a:r>
              <a:rPr lang="en-US" altLang="zh-CN" dirty="0" err="1" smtClean="0"/>
              <a:t>struct</a:t>
            </a:r>
            <a:r>
              <a:rPr lang="zh-CN" altLang="en-US" dirty="0" smtClean="0"/>
              <a:t> </a:t>
            </a:r>
            <a:r>
              <a:rPr lang="en-US" altLang="zh-CN" dirty="0" smtClean="0"/>
              <a:t>Matrix</a:t>
            </a:r>
          </a:p>
          <a:p>
            <a:r>
              <a:rPr lang="en-US" altLang="zh-CN" dirty="0" smtClean="0"/>
              <a:t>{let </a:t>
            </a:r>
            <a:r>
              <a:rPr lang="en-US" altLang="zh-CN" dirty="0" err="1"/>
              <a:t>rows:Int</a:t>
            </a:r>
            <a:r>
              <a:rPr lang="en-US" altLang="zh-CN" dirty="0"/>
              <a:t>, </a:t>
            </a:r>
            <a:r>
              <a:rPr lang="en-US" altLang="zh-CN" dirty="0" err="1" smtClean="0"/>
              <a:t>columns:Int</a:t>
            </a:r>
            <a:endParaRPr lang="en-US" altLang="zh-CN" dirty="0" smtClean="0"/>
          </a:p>
          <a:p>
            <a:r>
              <a:rPr lang="en-US" altLang="zh-CN" dirty="0" err="1" smtClean="0"/>
              <a:t>var</a:t>
            </a:r>
            <a:r>
              <a:rPr lang="zh-CN" altLang="en-US" dirty="0" smtClean="0"/>
              <a:t> </a:t>
            </a:r>
            <a:r>
              <a:rPr lang="en-US" altLang="zh-CN" dirty="0" smtClean="0"/>
              <a:t>print</a:t>
            </a:r>
            <a:r>
              <a:rPr lang="en-US" altLang="zh-CN" dirty="0"/>
              <a:t>:[Double] </a:t>
            </a:r>
            <a:endParaRPr lang="en-US" altLang="zh-CN" dirty="0" smtClean="0"/>
          </a:p>
          <a:p>
            <a:r>
              <a:rPr lang="en-US" altLang="zh-CN" dirty="0" err="1" smtClean="0"/>
              <a:t>init</a:t>
            </a:r>
            <a:r>
              <a:rPr lang="en-US" altLang="zh-CN" dirty="0" smtClean="0"/>
              <a:t>(</a:t>
            </a:r>
            <a:r>
              <a:rPr lang="en-US" altLang="zh-CN" dirty="0" err="1" smtClean="0"/>
              <a:t>rows:Int</a:t>
            </a:r>
            <a:r>
              <a:rPr lang="en-US" altLang="zh-CN" dirty="0"/>
              <a:t>, </a:t>
            </a:r>
            <a:r>
              <a:rPr lang="en-US" altLang="zh-CN" dirty="0" err="1"/>
              <a:t>columns:Int</a:t>
            </a:r>
            <a:r>
              <a:rPr lang="en-US" altLang="zh-CN" dirty="0" smtClean="0"/>
              <a:t>)</a:t>
            </a:r>
          </a:p>
          <a:p>
            <a:r>
              <a:rPr lang="en-US" altLang="zh-CN" dirty="0" smtClean="0"/>
              <a:t>{</a:t>
            </a:r>
            <a:r>
              <a:rPr lang="en-US" altLang="zh-CN" dirty="0" err="1"/>
              <a:t>self.rows</a:t>
            </a:r>
            <a:r>
              <a:rPr lang="en-US" altLang="zh-CN" dirty="0"/>
              <a:t> = rows </a:t>
            </a:r>
            <a:endParaRPr lang="en-US" altLang="zh-CN" dirty="0" smtClean="0"/>
          </a:p>
          <a:p>
            <a:r>
              <a:rPr lang="en-US" altLang="zh-CN" dirty="0" err="1" smtClean="0"/>
              <a:t>self.columns</a:t>
            </a:r>
            <a:r>
              <a:rPr lang="en-US" altLang="zh-CN" dirty="0" smtClean="0"/>
              <a:t> </a:t>
            </a:r>
            <a:r>
              <a:rPr lang="en-US" altLang="zh-CN" dirty="0"/>
              <a:t>= columns </a:t>
            </a:r>
            <a:endParaRPr lang="en-US" altLang="zh-CN" dirty="0" smtClean="0"/>
          </a:p>
          <a:p>
            <a:r>
              <a:rPr lang="en-US" altLang="zh-CN" dirty="0" smtClean="0"/>
              <a:t>print=Array(repeating:0.0,count</a:t>
            </a:r>
            <a:r>
              <a:rPr lang="en-US" altLang="zh-CN" dirty="0"/>
              <a:t>: rows * </a:t>
            </a:r>
            <a:r>
              <a:rPr lang="en-US" altLang="zh-CN" dirty="0" smtClean="0"/>
              <a:t>columns)} </a:t>
            </a:r>
          </a:p>
          <a:p>
            <a:r>
              <a:rPr lang="en-US" altLang="zh-CN" dirty="0" smtClean="0"/>
              <a:t>subscript(</a:t>
            </a:r>
            <a:r>
              <a:rPr lang="en-US" altLang="zh-CN" dirty="0" err="1" smtClean="0"/>
              <a:t>row:Int</a:t>
            </a:r>
            <a:r>
              <a:rPr lang="en-US" altLang="zh-CN" dirty="0"/>
              <a:t>, </a:t>
            </a:r>
            <a:r>
              <a:rPr lang="en-US" altLang="zh-CN" dirty="0" err="1"/>
              <a:t>column:Int</a:t>
            </a:r>
            <a:r>
              <a:rPr lang="en-US" altLang="zh-CN" dirty="0"/>
              <a:t>)-&gt;</a:t>
            </a:r>
            <a:r>
              <a:rPr lang="en-US" altLang="zh-CN" dirty="0" smtClean="0"/>
              <a:t>Double</a:t>
            </a:r>
          </a:p>
          <a:p>
            <a:r>
              <a:rPr lang="en-US" altLang="zh-CN" dirty="0" smtClean="0"/>
              <a:t>{get{return print</a:t>
            </a:r>
            <a:r>
              <a:rPr lang="en-US" altLang="zh-CN" dirty="0"/>
              <a:t>[(row * columns)+ column</a:t>
            </a:r>
            <a:r>
              <a:rPr lang="en-US" altLang="zh-CN" dirty="0" smtClean="0"/>
              <a:t>]}</a:t>
            </a:r>
          </a:p>
          <a:p>
            <a:r>
              <a:rPr lang="en-US" altLang="zh-CN" dirty="0" smtClean="0"/>
              <a:t>set{print</a:t>
            </a:r>
            <a:r>
              <a:rPr lang="en-US" altLang="zh-CN" dirty="0"/>
              <a:t>[(row * columns)+ column]= </a:t>
            </a:r>
            <a:r>
              <a:rPr lang="en-US" altLang="zh-CN" dirty="0" err="1"/>
              <a:t>newValue</a:t>
            </a:r>
            <a:r>
              <a:rPr lang="en-US" altLang="zh-CN" dirty="0"/>
              <a:t> </a:t>
            </a:r>
            <a:r>
              <a:rPr lang="en-US" altLang="zh-CN" dirty="0" smtClean="0"/>
              <a:t>}}}</a:t>
            </a:r>
          </a:p>
          <a:p>
            <a:r>
              <a:rPr lang="en-US" altLang="zh-CN" dirty="0" err="1" smtClean="0"/>
              <a:t>var</a:t>
            </a:r>
            <a:r>
              <a:rPr lang="en-US" altLang="zh-CN" dirty="0" smtClean="0"/>
              <a:t> </a:t>
            </a:r>
            <a:r>
              <a:rPr lang="en-US" altLang="zh-CN" dirty="0"/>
              <a:t>mat =Matrix(rows:3, columns:3) </a:t>
            </a:r>
            <a:endParaRPr lang="en-US" altLang="zh-CN" dirty="0" smtClean="0"/>
          </a:p>
          <a:p>
            <a:r>
              <a:rPr lang="en-US" altLang="zh-CN" dirty="0" smtClean="0"/>
              <a:t>mat[0,0</a:t>
            </a:r>
            <a:r>
              <a:rPr lang="en-US" altLang="zh-CN" dirty="0"/>
              <a:t>]=1.0 </a:t>
            </a:r>
            <a:endParaRPr lang="en-US" altLang="zh-CN" dirty="0" smtClean="0"/>
          </a:p>
          <a:p>
            <a:r>
              <a:rPr lang="en-US" altLang="zh-CN" dirty="0" smtClean="0"/>
              <a:t>mat[0,1</a:t>
            </a:r>
            <a:r>
              <a:rPr lang="en-US" altLang="zh-CN" dirty="0"/>
              <a:t>]=2.0 </a:t>
            </a:r>
            <a:endParaRPr lang="en-US" altLang="zh-CN" dirty="0" smtClean="0"/>
          </a:p>
          <a:p>
            <a:r>
              <a:rPr lang="en-US" altLang="zh-CN" dirty="0" smtClean="0"/>
              <a:t>mat[1,0</a:t>
            </a:r>
            <a:r>
              <a:rPr lang="en-US" altLang="zh-CN" dirty="0"/>
              <a:t>]=3.0 </a:t>
            </a:r>
            <a:endParaRPr lang="en-US" altLang="zh-CN" dirty="0" smtClean="0"/>
          </a:p>
          <a:p>
            <a:r>
              <a:rPr lang="en-US" altLang="zh-CN" dirty="0" smtClean="0"/>
              <a:t>mat[1,1</a:t>
            </a:r>
            <a:r>
              <a:rPr lang="en-US" altLang="zh-CN" dirty="0"/>
              <a:t>]=5.0 </a:t>
            </a:r>
            <a:endParaRPr lang="en-US" altLang="zh-CN" dirty="0" smtClean="0"/>
          </a:p>
          <a:p>
            <a:r>
              <a:rPr lang="en-US" altLang="zh-CN" dirty="0" smtClean="0"/>
              <a:t>print("\(</a:t>
            </a:r>
            <a:r>
              <a:rPr lang="en-US" altLang="zh-CN" dirty="0"/>
              <a:t>mat[0,0])") </a:t>
            </a:r>
            <a:endParaRPr lang="en-US" altLang="zh-CN" dirty="0" smtClean="0"/>
          </a:p>
          <a:p>
            <a:r>
              <a:rPr lang="en-US" altLang="zh-CN" dirty="0" smtClean="0"/>
              <a:t>print("\(</a:t>
            </a:r>
            <a:r>
              <a:rPr lang="en-US" altLang="zh-CN" dirty="0"/>
              <a:t>mat[0,1])") </a:t>
            </a:r>
            <a:endParaRPr lang="en-US" altLang="zh-CN" dirty="0" smtClean="0"/>
          </a:p>
          <a:p>
            <a:r>
              <a:rPr lang="en-US" altLang="zh-CN" dirty="0" smtClean="0"/>
              <a:t>print("\(</a:t>
            </a:r>
            <a:r>
              <a:rPr lang="en-US" altLang="zh-CN" dirty="0"/>
              <a:t>mat[1,0])") </a:t>
            </a:r>
            <a:endParaRPr lang="en-US" altLang="zh-CN" dirty="0" smtClean="0"/>
          </a:p>
          <a:p>
            <a:r>
              <a:rPr lang="en-US" altLang="zh-CN" dirty="0" smtClean="0"/>
              <a:t>print("\(</a:t>
            </a:r>
            <a:r>
              <a:rPr lang="en-US" altLang="zh-CN" dirty="0"/>
              <a:t>mat[1,1])")</a:t>
            </a:r>
            <a:endParaRPr kumimoji="1" lang="zh-CN" altLang="en-US" dirty="0"/>
          </a:p>
        </p:txBody>
      </p:sp>
    </p:spTree>
    <p:extLst>
      <p:ext uri="{BB962C8B-B14F-4D97-AF65-F5344CB8AC3E}">
        <p14:creationId xmlns:p14="http://schemas.microsoft.com/office/powerpoint/2010/main" val="78708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24091"/>
            <a:ext cx="10364451" cy="949125"/>
          </a:xfrm>
        </p:spPr>
        <p:txBody>
          <a:bodyPr>
            <a:normAutofit fontScale="90000"/>
          </a:bodyPr>
          <a:lstStyle/>
          <a:p>
            <a:r>
              <a:rPr kumimoji="1" lang="en-US" altLang="zh-CN" dirty="0" smtClean="0"/>
              <a:t>Swift</a:t>
            </a:r>
            <a:r>
              <a:rPr lang="zh-CN" altLang="en-US" dirty="0" smtClean="0"/>
              <a:t>基类</a:t>
            </a:r>
            <a:r>
              <a:rPr lang="zh-CN" altLang="en-US" b="1" dirty="0"/>
              <a:t/>
            </a:r>
            <a:br>
              <a:rPr lang="zh-CN" altLang="en-US" b="1" dirty="0"/>
            </a:br>
            <a:endParaRPr kumimoji="1" lang="zh-CN" altLang="en-US" dirty="0"/>
          </a:p>
        </p:txBody>
      </p:sp>
      <p:sp>
        <p:nvSpPr>
          <p:cNvPr id="3" name="内容占位符 2"/>
          <p:cNvSpPr>
            <a:spLocks noGrp="1"/>
          </p:cNvSpPr>
          <p:nvPr>
            <p:ph sz="quarter" idx="13"/>
          </p:nvPr>
        </p:nvSpPr>
        <p:spPr>
          <a:xfrm>
            <a:off x="913774" y="1018572"/>
            <a:ext cx="10363826" cy="5509550"/>
          </a:xfrm>
        </p:spPr>
        <p:txBody>
          <a:bodyPr/>
          <a:lstStyle/>
          <a:p>
            <a:r>
              <a:rPr lang="zh-CN" altLang="en-US" dirty="0"/>
              <a:t>所谓的基类</a:t>
            </a:r>
            <a:r>
              <a:rPr lang="en-US" altLang="zh-CN" dirty="0"/>
              <a:t>, </a:t>
            </a:r>
            <a:r>
              <a:rPr lang="zh-CN" altLang="en-US" dirty="0"/>
              <a:t>就是</a:t>
            </a:r>
            <a:r>
              <a:rPr lang="en-US" altLang="zh-CN" dirty="0"/>
              <a:t>OC</a:t>
            </a:r>
            <a:r>
              <a:rPr lang="zh-CN" altLang="en-US" dirty="0"/>
              <a:t>中的父类</a:t>
            </a:r>
            <a:r>
              <a:rPr lang="en-US" altLang="zh-CN" dirty="0"/>
              <a:t>, </a:t>
            </a:r>
            <a:r>
              <a:rPr lang="zh-CN" altLang="en-US" dirty="0"/>
              <a:t>不继承任何类</a:t>
            </a:r>
            <a:r>
              <a:rPr lang="en-US" altLang="zh-CN" dirty="0"/>
              <a:t>, </a:t>
            </a:r>
            <a:r>
              <a:rPr lang="zh-CN" altLang="en-US" dirty="0"/>
              <a:t>就叫做基类</a:t>
            </a:r>
            <a:r>
              <a:rPr lang="en-US" altLang="zh-CN" dirty="0"/>
              <a:t>, </a:t>
            </a:r>
            <a:r>
              <a:rPr lang="zh-CN" altLang="en-US" dirty="0"/>
              <a:t>让我们来看看例子</a:t>
            </a:r>
            <a:r>
              <a:rPr lang="en-US" altLang="zh-CN" dirty="0"/>
              <a:t>:</a:t>
            </a:r>
          </a:p>
          <a:p>
            <a:r>
              <a:rPr lang="en-US" altLang="zh-CN" dirty="0"/>
              <a:t>class Vehicle </a:t>
            </a:r>
            <a:endParaRPr lang="en-US" altLang="zh-CN" dirty="0" smtClean="0"/>
          </a:p>
          <a:p>
            <a:r>
              <a:rPr lang="en-US" altLang="zh-CN" dirty="0" smtClean="0"/>
              <a:t>{ </a:t>
            </a:r>
            <a:r>
              <a:rPr lang="en-US" altLang="zh-CN" dirty="0" err="1"/>
              <a:t>var</a:t>
            </a:r>
            <a:r>
              <a:rPr lang="en-US" altLang="zh-CN" dirty="0"/>
              <a:t> </a:t>
            </a:r>
            <a:r>
              <a:rPr lang="en-US" altLang="zh-CN" dirty="0" err="1"/>
              <a:t>currentSpeed</a:t>
            </a:r>
            <a:r>
              <a:rPr lang="en-US" altLang="zh-CN" dirty="0"/>
              <a:t> = 0.0 </a:t>
            </a:r>
            <a:endParaRPr lang="en-US" altLang="zh-CN" dirty="0" smtClean="0"/>
          </a:p>
          <a:p>
            <a:r>
              <a:rPr lang="en-US" altLang="zh-CN" dirty="0" err="1" smtClean="0"/>
              <a:t>var</a:t>
            </a:r>
            <a:r>
              <a:rPr lang="en-US" altLang="zh-CN" dirty="0" smtClean="0"/>
              <a:t> </a:t>
            </a:r>
            <a:r>
              <a:rPr lang="en-US" altLang="zh-CN" dirty="0"/>
              <a:t>description: String </a:t>
            </a:r>
            <a:endParaRPr lang="en-US" altLang="zh-CN" dirty="0" smtClean="0"/>
          </a:p>
          <a:p>
            <a:r>
              <a:rPr lang="en-US" altLang="zh-CN" dirty="0" smtClean="0"/>
              <a:t>{ </a:t>
            </a:r>
            <a:r>
              <a:rPr lang="en-US" altLang="zh-CN" dirty="0"/>
              <a:t>return "traveling at \(</a:t>
            </a:r>
            <a:r>
              <a:rPr lang="en-US" altLang="zh-CN" dirty="0" err="1"/>
              <a:t>currentSpeed</a:t>
            </a:r>
            <a:r>
              <a:rPr lang="en-US" altLang="zh-CN" dirty="0"/>
              <a:t>) miles per hour" } </a:t>
            </a:r>
            <a:endParaRPr lang="en-US" altLang="zh-CN" dirty="0" smtClean="0"/>
          </a:p>
          <a:p>
            <a:r>
              <a:rPr lang="en-US" altLang="zh-CN" dirty="0" err="1" smtClean="0"/>
              <a:t>func</a:t>
            </a:r>
            <a:r>
              <a:rPr lang="en-US" altLang="zh-CN" dirty="0" smtClean="0"/>
              <a:t> </a:t>
            </a:r>
            <a:r>
              <a:rPr lang="en-US" altLang="zh-CN" dirty="0" err="1"/>
              <a:t>makeNoise</a:t>
            </a:r>
            <a:r>
              <a:rPr lang="en-US" altLang="zh-CN" dirty="0"/>
              <a:t>() { } } </a:t>
            </a:r>
            <a:endParaRPr lang="en-US" altLang="zh-CN" dirty="0" smtClean="0"/>
          </a:p>
          <a:p>
            <a:r>
              <a:rPr lang="en-US" altLang="zh-CN" dirty="0" smtClean="0"/>
              <a:t>let </a:t>
            </a:r>
            <a:r>
              <a:rPr lang="en-US" altLang="zh-CN" dirty="0" err="1"/>
              <a:t>someVehicle</a:t>
            </a:r>
            <a:r>
              <a:rPr lang="en-US" altLang="zh-CN" dirty="0"/>
              <a:t> = Vehicle() </a:t>
            </a:r>
            <a:endParaRPr lang="en-US" altLang="zh-CN" dirty="0" smtClean="0"/>
          </a:p>
          <a:p>
            <a:r>
              <a:rPr lang="en-US" altLang="zh-CN" dirty="0" smtClean="0"/>
              <a:t>print("</a:t>
            </a:r>
            <a:r>
              <a:rPr lang="en-US" altLang="zh-CN" dirty="0" err="1"/>
              <a:t>someVehicle</a:t>
            </a:r>
            <a:r>
              <a:rPr lang="en-US" altLang="zh-CN" dirty="0"/>
              <a:t>: \(</a:t>
            </a:r>
            <a:r>
              <a:rPr lang="en-US" altLang="zh-CN" dirty="0" err="1"/>
              <a:t>someVehicle.description</a:t>
            </a:r>
            <a:r>
              <a:rPr lang="en-US" altLang="zh-CN" dirty="0"/>
              <a:t>)") </a:t>
            </a:r>
            <a:endParaRPr lang="en-US" altLang="zh-CN" dirty="0" smtClean="0"/>
          </a:p>
          <a:p>
            <a:r>
              <a:rPr lang="en-US" altLang="zh-CN" dirty="0" smtClean="0"/>
              <a:t>// </a:t>
            </a:r>
            <a:r>
              <a:rPr lang="zh-CN" altLang="en-US" dirty="0"/>
              <a:t>打印出来的结果</a:t>
            </a:r>
            <a:r>
              <a:rPr lang="en-US" altLang="zh-CN" dirty="0"/>
              <a:t>: </a:t>
            </a:r>
            <a:r>
              <a:rPr lang="en-US" altLang="zh-CN" dirty="0" err="1"/>
              <a:t>someVehicle</a:t>
            </a:r>
            <a:r>
              <a:rPr lang="en-US" altLang="zh-CN" dirty="0"/>
              <a:t>: traveling at 0.0 miles per </a:t>
            </a:r>
            <a:r>
              <a:rPr lang="en-US" altLang="zh-CN" dirty="0" smtClean="0"/>
              <a:t>hour</a:t>
            </a:r>
          </a:p>
          <a:p>
            <a:r>
              <a:rPr lang="en-US" altLang="zh-CN" dirty="0" smtClean="0"/>
              <a:t>PS</a:t>
            </a:r>
            <a:r>
              <a:rPr lang="en-US" altLang="zh-CN" dirty="0"/>
              <a:t>: </a:t>
            </a:r>
            <a:r>
              <a:rPr lang="zh-CN" altLang="en-US" dirty="0"/>
              <a:t>这个类虽然是没有什么意义</a:t>
            </a:r>
            <a:r>
              <a:rPr lang="en-US" altLang="zh-CN" dirty="0"/>
              <a:t>, </a:t>
            </a:r>
            <a:r>
              <a:rPr lang="zh-CN" altLang="en-US" dirty="0"/>
              <a:t>但它的的确确是一个基类</a:t>
            </a:r>
            <a:r>
              <a:rPr lang="en-US" altLang="zh-CN" dirty="0"/>
              <a:t>, </a:t>
            </a:r>
            <a:r>
              <a:rPr lang="zh-CN" altLang="en-US" dirty="0"/>
              <a:t>在</a:t>
            </a:r>
            <a:r>
              <a:rPr lang="en-US" altLang="zh-CN" dirty="0"/>
              <a:t>Swift</a:t>
            </a:r>
            <a:r>
              <a:rPr lang="zh-CN" altLang="en-US" dirty="0"/>
              <a:t>中</a:t>
            </a:r>
            <a:r>
              <a:rPr lang="en-US" altLang="zh-CN" dirty="0"/>
              <a:t>, </a:t>
            </a:r>
            <a:r>
              <a:rPr lang="zh-CN" altLang="en-US" dirty="0"/>
              <a:t>如果你没有在这个类名后面继承与什么什么类</a:t>
            </a:r>
            <a:r>
              <a:rPr lang="en-US" altLang="zh-CN" dirty="0"/>
              <a:t>, </a:t>
            </a:r>
            <a:r>
              <a:rPr lang="zh-CN" altLang="en-US" dirty="0"/>
              <a:t>那么就会自动的变成基类</a:t>
            </a:r>
            <a:r>
              <a:rPr lang="en-US" altLang="zh-CN" dirty="0"/>
              <a:t>.</a:t>
            </a:r>
          </a:p>
          <a:p>
            <a:endParaRPr kumimoji="1" lang="zh-CN" altLang="en-US" dirty="0"/>
          </a:p>
        </p:txBody>
      </p:sp>
    </p:spTree>
    <p:extLst>
      <p:ext uri="{BB962C8B-B14F-4D97-AF65-F5344CB8AC3E}">
        <p14:creationId xmlns:p14="http://schemas.microsoft.com/office/powerpoint/2010/main" val="9593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643124"/>
          </a:xfrm>
        </p:spPr>
        <p:txBody>
          <a:bodyPr/>
          <a:lstStyle/>
          <a:p>
            <a:r>
              <a:rPr kumimoji="1" lang="zh-CN" altLang="en-US" smtClean="0"/>
              <a:t>子类生成</a:t>
            </a:r>
            <a:endParaRPr kumimoji="1" lang="zh-CN" altLang="en-US"/>
          </a:p>
        </p:txBody>
      </p:sp>
      <p:sp>
        <p:nvSpPr>
          <p:cNvPr id="3" name="内容占位符 2"/>
          <p:cNvSpPr>
            <a:spLocks noGrp="1"/>
          </p:cNvSpPr>
          <p:nvPr>
            <p:ph sz="quarter" idx="13"/>
          </p:nvPr>
        </p:nvSpPr>
        <p:spPr>
          <a:xfrm>
            <a:off x="913774" y="1261642"/>
            <a:ext cx="10363826" cy="5034986"/>
          </a:xfrm>
        </p:spPr>
        <p:txBody>
          <a:bodyPr>
            <a:normAutofit lnSpcReduction="10000"/>
          </a:bodyPr>
          <a:lstStyle/>
          <a:p>
            <a:r>
              <a:rPr lang="zh-CN" altLang="en-US" dirty="0"/>
              <a:t>所谓的子类</a:t>
            </a:r>
            <a:r>
              <a:rPr lang="en-US" altLang="zh-CN" dirty="0"/>
              <a:t>, </a:t>
            </a:r>
            <a:r>
              <a:rPr lang="zh-CN" altLang="en-US" dirty="0"/>
              <a:t>其实和</a:t>
            </a:r>
            <a:r>
              <a:rPr lang="en-US" altLang="zh-CN" dirty="0"/>
              <a:t>OC</a:t>
            </a:r>
            <a:r>
              <a:rPr lang="zh-CN" altLang="en-US" dirty="0"/>
              <a:t>中的子类一样的</a:t>
            </a:r>
            <a:r>
              <a:rPr lang="en-US" altLang="zh-CN" dirty="0"/>
              <a:t>, </a:t>
            </a:r>
            <a:r>
              <a:rPr lang="zh-CN" altLang="en-US" dirty="0"/>
              <a:t>它是基于基类所新建的一个类</a:t>
            </a:r>
            <a:r>
              <a:rPr lang="en-US" altLang="zh-CN" dirty="0"/>
              <a:t>, </a:t>
            </a:r>
            <a:r>
              <a:rPr lang="zh-CN" altLang="en-US" dirty="0"/>
              <a:t>这个类就叫做子类</a:t>
            </a:r>
            <a:r>
              <a:rPr lang="en-US" altLang="zh-CN" dirty="0"/>
              <a:t>, </a:t>
            </a:r>
            <a:r>
              <a:rPr lang="zh-CN" altLang="en-US" dirty="0"/>
              <a:t>它拥有父类的所有特性</a:t>
            </a:r>
            <a:r>
              <a:rPr lang="en-US" altLang="zh-CN" dirty="0"/>
              <a:t>, </a:t>
            </a:r>
            <a:r>
              <a:rPr lang="zh-CN" altLang="en-US" dirty="0"/>
              <a:t>同时它又可以有属于自己的特性</a:t>
            </a:r>
            <a:r>
              <a:rPr lang="en-US" altLang="zh-CN" dirty="0"/>
              <a:t>, </a:t>
            </a:r>
            <a:r>
              <a:rPr lang="zh-CN" altLang="en-US" dirty="0"/>
              <a:t>下面让我们来看看例子</a:t>
            </a:r>
            <a:r>
              <a:rPr lang="en-US" altLang="zh-CN" dirty="0"/>
              <a:t>:</a:t>
            </a:r>
          </a:p>
          <a:p>
            <a:r>
              <a:rPr lang="en-US" altLang="zh-CN" dirty="0"/>
              <a:t>class Bicycle: Vehicle </a:t>
            </a:r>
            <a:endParaRPr lang="en-US" altLang="zh-CN" dirty="0" smtClean="0"/>
          </a:p>
          <a:p>
            <a:r>
              <a:rPr lang="en-US" altLang="zh-CN" dirty="0" smtClean="0"/>
              <a:t>{ </a:t>
            </a:r>
            <a:r>
              <a:rPr lang="en-US" altLang="zh-CN" dirty="0" err="1"/>
              <a:t>var</a:t>
            </a:r>
            <a:r>
              <a:rPr lang="en-US" altLang="zh-CN" dirty="0"/>
              <a:t> </a:t>
            </a:r>
            <a:r>
              <a:rPr lang="en-US" altLang="zh-CN" dirty="0" err="1"/>
              <a:t>hasBasket</a:t>
            </a:r>
            <a:r>
              <a:rPr lang="en-US" altLang="zh-CN" dirty="0"/>
              <a:t> = false } </a:t>
            </a:r>
            <a:endParaRPr lang="en-US" altLang="zh-CN" dirty="0" smtClean="0"/>
          </a:p>
          <a:p>
            <a:r>
              <a:rPr lang="en-US" altLang="zh-CN" dirty="0" smtClean="0"/>
              <a:t>let </a:t>
            </a:r>
            <a:r>
              <a:rPr lang="en-US" altLang="zh-CN" dirty="0"/>
              <a:t>bicycle = Bicycle() </a:t>
            </a:r>
            <a:endParaRPr lang="en-US" altLang="zh-CN" dirty="0" smtClean="0"/>
          </a:p>
          <a:p>
            <a:r>
              <a:rPr lang="en-US" altLang="zh-CN" dirty="0" err="1" smtClean="0"/>
              <a:t>bicycle.hasBasket</a:t>
            </a:r>
            <a:r>
              <a:rPr lang="en-US" altLang="zh-CN" dirty="0" smtClean="0"/>
              <a:t> </a:t>
            </a:r>
            <a:r>
              <a:rPr lang="en-US" altLang="zh-CN" dirty="0"/>
              <a:t>= true </a:t>
            </a:r>
            <a:endParaRPr lang="en-US" altLang="zh-CN" dirty="0" smtClean="0"/>
          </a:p>
          <a:p>
            <a:r>
              <a:rPr lang="en-US" altLang="zh-CN" dirty="0" err="1" smtClean="0"/>
              <a:t>bicycle.currentSpeed</a:t>
            </a:r>
            <a:r>
              <a:rPr lang="en-US" altLang="zh-CN" dirty="0" smtClean="0"/>
              <a:t> </a:t>
            </a:r>
            <a:r>
              <a:rPr lang="en-US" altLang="zh-CN" dirty="0"/>
              <a:t>= 15 </a:t>
            </a:r>
            <a:endParaRPr lang="en-US" altLang="zh-CN" dirty="0" smtClean="0"/>
          </a:p>
          <a:p>
            <a:r>
              <a:rPr lang="en-US" altLang="zh-CN" dirty="0" smtClean="0"/>
              <a:t>print("</a:t>
            </a:r>
            <a:r>
              <a:rPr lang="en-US" altLang="zh-CN" dirty="0"/>
              <a:t>bicycle: \(</a:t>
            </a:r>
            <a:r>
              <a:rPr lang="en-US" altLang="zh-CN" dirty="0" err="1"/>
              <a:t>bicycle.description</a:t>
            </a:r>
            <a:r>
              <a:rPr lang="en-US" altLang="zh-CN" dirty="0"/>
              <a:t>)") </a:t>
            </a:r>
            <a:endParaRPr lang="en-US" altLang="zh-CN" dirty="0" smtClean="0"/>
          </a:p>
          <a:p>
            <a:r>
              <a:rPr lang="en-US" altLang="zh-CN" dirty="0" smtClean="0"/>
              <a:t>// </a:t>
            </a:r>
            <a:r>
              <a:rPr lang="zh-CN" altLang="en-US" dirty="0"/>
              <a:t>打印出来的结果</a:t>
            </a:r>
            <a:r>
              <a:rPr lang="en-US" altLang="zh-CN" dirty="0"/>
              <a:t>: bicycle: traveling at 15.0 miles per </a:t>
            </a:r>
            <a:r>
              <a:rPr lang="en-US" altLang="zh-CN" dirty="0" smtClean="0"/>
              <a:t>hour</a:t>
            </a:r>
          </a:p>
          <a:p>
            <a:r>
              <a:rPr lang="en-US" altLang="zh-CN" dirty="0" smtClean="0"/>
              <a:t>PS</a:t>
            </a:r>
            <a:r>
              <a:rPr lang="en-US" altLang="zh-CN" dirty="0"/>
              <a:t>: </a:t>
            </a:r>
            <a:r>
              <a:rPr lang="zh-CN" altLang="en-US" dirty="0"/>
              <a:t>上面的例子就是</a:t>
            </a:r>
            <a:r>
              <a:rPr lang="en-US" altLang="zh-CN" dirty="0"/>
              <a:t>Vehicle</a:t>
            </a:r>
            <a:r>
              <a:rPr lang="zh-CN" altLang="en-US" dirty="0"/>
              <a:t>类的子类</a:t>
            </a:r>
            <a:r>
              <a:rPr lang="en-US" altLang="zh-CN" dirty="0"/>
              <a:t>, </a:t>
            </a:r>
            <a:r>
              <a:rPr lang="zh-CN" altLang="en-US" dirty="0"/>
              <a:t>它继承与</a:t>
            </a:r>
            <a:r>
              <a:rPr lang="en-US" altLang="zh-CN" dirty="0"/>
              <a:t>Vehicle</a:t>
            </a:r>
            <a:r>
              <a:rPr lang="zh-CN" altLang="en-US" dirty="0"/>
              <a:t>的所有特性</a:t>
            </a:r>
            <a:r>
              <a:rPr lang="en-US" altLang="zh-CN" dirty="0"/>
              <a:t>, </a:t>
            </a:r>
            <a:r>
              <a:rPr lang="zh-CN" altLang="en-US" dirty="0"/>
              <a:t>可以调用</a:t>
            </a:r>
            <a:r>
              <a:rPr lang="en-US" altLang="zh-CN" dirty="0"/>
              <a:t>Vehicle</a:t>
            </a:r>
            <a:r>
              <a:rPr lang="zh-CN" altLang="en-US" dirty="0"/>
              <a:t>类里面的变量</a:t>
            </a:r>
            <a:r>
              <a:rPr lang="en-US" altLang="zh-CN" dirty="0"/>
              <a:t>, </a:t>
            </a:r>
            <a:r>
              <a:rPr lang="zh-CN" altLang="en-US" dirty="0"/>
              <a:t>方法</a:t>
            </a:r>
            <a:r>
              <a:rPr lang="en-US" altLang="zh-CN" dirty="0"/>
              <a:t>,</a:t>
            </a:r>
            <a:r>
              <a:rPr lang="zh-CN" altLang="en-US" dirty="0"/>
              <a:t>等等</a:t>
            </a:r>
            <a:r>
              <a:rPr lang="en-US" altLang="zh-CN" dirty="0"/>
              <a:t>, </a:t>
            </a:r>
            <a:r>
              <a:rPr lang="zh-CN" altLang="en-US" dirty="0"/>
              <a:t>同时它又有自己的属性</a:t>
            </a:r>
            <a:r>
              <a:rPr lang="en-US" altLang="zh-CN" dirty="0"/>
              <a:t>.</a:t>
            </a:r>
          </a:p>
          <a:p>
            <a:endParaRPr kumimoji="1" lang="zh-CN" altLang="en-US" dirty="0"/>
          </a:p>
        </p:txBody>
      </p:sp>
    </p:spTree>
    <p:extLst>
      <p:ext uri="{BB962C8B-B14F-4D97-AF65-F5344CB8AC3E}">
        <p14:creationId xmlns:p14="http://schemas.microsoft.com/office/powerpoint/2010/main" val="205124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416689"/>
            <a:ext cx="10364451" cy="694481"/>
          </a:xfrm>
        </p:spPr>
        <p:txBody>
          <a:bodyPr/>
          <a:lstStyle/>
          <a:p>
            <a:r>
              <a:rPr kumimoji="1" lang="zh-CN" altLang="en-US" smtClean="0"/>
              <a:t>重写方法</a:t>
            </a:r>
            <a:endParaRPr kumimoji="1" lang="zh-CN" altLang="en-US"/>
          </a:p>
        </p:txBody>
      </p:sp>
      <p:sp>
        <p:nvSpPr>
          <p:cNvPr id="3" name="内容占位符 2"/>
          <p:cNvSpPr>
            <a:spLocks noGrp="1"/>
          </p:cNvSpPr>
          <p:nvPr>
            <p:ph sz="quarter" idx="13"/>
          </p:nvPr>
        </p:nvSpPr>
        <p:spPr>
          <a:xfrm>
            <a:off x="913774" y="1203767"/>
            <a:ext cx="10363826" cy="5405377"/>
          </a:xfrm>
        </p:spPr>
        <p:txBody>
          <a:bodyPr>
            <a:normAutofit fontScale="77500" lnSpcReduction="20000"/>
          </a:bodyPr>
          <a:lstStyle/>
          <a:p>
            <a:r>
              <a:rPr lang="zh-CN" altLang="en-US" dirty="0"/>
              <a:t>在子类中</a:t>
            </a:r>
            <a:r>
              <a:rPr lang="en-US" altLang="zh-CN" dirty="0"/>
              <a:t>, </a:t>
            </a:r>
            <a:r>
              <a:rPr lang="zh-CN" altLang="en-US" dirty="0"/>
              <a:t>虽然拥有父类的所有特性</a:t>
            </a:r>
            <a:r>
              <a:rPr lang="en-US" altLang="zh-CN" dirty="0"/>
              <a:t>, </a:t>
            </a:r>
            <a:r>
              <a:rPr lang="zh-CN" altLang="en-US" dirty="0"/>
              <a:t>但在实际开发中</a:t>
            </a:r>
            <a:r>
              <a:rPr lang="en-US" altLang="zh-CN" dirty="0"/>
              <a:t>, </a:t>
            </a:r>
            <a:r>
              <a:rPr lang="zh-CN" altLang="en-US" dirty="0"/>
              <a:t>有一些特殊的情况</a:t>
            </a:r>
            <a:r>
              <a:rPr lang="en-US" altLang="zh-CN" dirty="0"/>
              <a:t>, </a:t>
            </a:r>
            <a:r>
              <a:rPr lang="zh-CN" altLang="en-US" dirty="0"/>
              <a:t>父类的方法不能满足于子类的需求</a:t>
            </a:r>
            <a:r>
              <a:rPr lang="en-US" altLang="zh-CN" dirty="0"/>
              <a:t>, </a:t>
            </a:r>
            <a:r>
              <a:rPr lang="zh-CN" altLang="en-US" dirty="0"/>
              <a:t>但我们又不想去更改父类的方法</a:t>
            </a:r>
            <a:r>
              <a:rPr lang="en-US" altLang="zh-CN" dirty="0"/>
              <a:t>, </a:t>
            </a:r>
            <a:r>
              <a:rPr lang="zh-CN" altLang="en-US" dirty="0"/>
              <a:t>那么我们可以选在在子类里去重写父类的方法</a:t>
            </a:r>
            <a:r>
              <a:rPr lang="en-US" altLang="zh-CN" dirty="0"/>
              <a:t>, </a:t>
            </a:r>
            <a:r>
              <a:rPr lang="zh-CN" altLang="en-US" dirty="0"/>
              <a:t>比如</a:t>
            </a:r>
            <a:r>
              <a:rPr lang="en-US" altLang="zh-CN" dirty="0"/>
              <a:t>:</a:t>
            </a:r>
          </a:p>
          <a:p>
            <a:pPr marL="0" indent="0">
              <a:buNone/>
            </a:pPr>
            <a:r>
              <a:rPr lang="en-US" altLang="zh-CN" dirty="0"/>
              <a:t>class Car: Vehicle</a:t>
            </a:r>
          </a:p>
          <a:p>
            <a:pPr marL="0" indent="0">
              <a:buNone/>
            </a:pPr>
            <a:r>
              <a:rPr lang="en-US" altLang="zh-CN" dirty="0"/>
              <a:t>{ </a:t>
            </a:r>
            <a:r>
              <a:rPr lang="en-US" altLang="zh-CN" dirty="0" err="1"/>
              <a:t>var</a:t>
            </a:r>
            <a:r>
              <a:rPr lang="en-US" altLang="zh-CN" dirty="0"/>
              <a:t> gear = 1</a:t>
            </a:r>
          </a:p>
          <a:p>
            <a:pPr marL="0" indent="0">
              <a:buNone/>
            </a:pPr>
            <a:r>
              <a:rPr lang="en-US" altLang="zh-CN" dirty="0"/>
              <a:t>    </a:t>
            </a:r>
            <a:r>
              <a:rPr lang="en-US" altLang="zh-CN" dirty="0">
                <a:solidFill>
                  <a:srgbClr val="FF0000"/>
                </a:solidFill>
              </a:rPr>
              <a:t>override </a:t>
            </a:r>
            <a:r>
              <a:rPr lang="en-US" altLang="zh-CN" dirty="0" err="1"/>
              <a:t>func</a:t>
            </a:r>
            <a:r>
              <a:rPr lang="en-US" altLang="zh-CN" dirty="0"/>
              <a:t> </a:t>
            </a:r>
            <a:r>
              <a:rPr lang="en-US" altLang="zh-CN" dirty="0" err="1"/>
              <a:t>makeNoise</a:t>
            </a:r>
            <a:r>
              <a:rPr lang="en-US" altLang="zh-CN" dirty="0"/>
              <a:t>() {</a:t>
            </a:r>
          </a:p>
          <a:p>
            <a:pPr marL="0" indent="0">
              <a:buNone/>
            </a:pPr>
            <a:r>
              <a:rPr lang="en-US" altLang="zh-CN" dirty="0"/>
              <a:t>        print("make some noise!\n")</a:t>
            </a:r>
          </a:p>
          <a:p>
            <a:pPr marL="0" indent="0">
              <a:buNone/>
            </a:pPr>
            <a:r>
              <a:rPr lang="en-US" altLang="zh-CN" dirty="0"/>
              <a:t>    }</a:t>
            </a:r>
          </a:p>
          <a:p>
            <a:pPr marL="0" indent="0">
              <a:buNone/>
            </a:pPr>
            <a:r>
              <a:rPr lang="en-US" altLang="zh-CN" dirty="0"/>
              <a:t>}</a:t>
            </a:r>
          </a:p>
          <a:p>
            <a:pPr marL="0" indent="0">
              <a:buNone/>
            </a:pPr>
            <a:r>
              <a:rPr lang="en-US" altLang="zh-CN" dirty="0"/>
              <a:t>let car = Car()</a:t>
            </a:r>
          </a:p>
          <a:p>
            <a:pPr marL="0" indent="0">
              <a:buNone/>
            </a:pPr>
            <a:r>
              <a:rPr lang="en-US" altLang="zh-CN" dirty="0" err="1"/>
              <a:t>car.currentSpeed</a:t>
            </a:r>
            <a:r>
              <a:rPr lang="en-US" altLang="zh-CN" dirty="0"/>
              <a:t> = 25.0</a:t>
            </a:r>
          </a:p>
          <a:p>
            <a:pPr marL="0" indent="0">
              <a:buNone/>
            </a:pPr>
            <a:r>
              <a:rPr lang="en-US" altLang="zh-CN" dirty="0" err="1"/>
              <a:t>car.gear</a:t>
            </a:r>
            <a:r>
              <a:rPr lang="en-US" altLang="zh-CN" dirty="0"/>
              <a:t> = 3</a:t>
            </a:r>
          </a:p>
          <a:p>
            <a:pPr marL="0" indent="0">
              <a:buNone/>
            </a:pPr>
            <a:r>
              <a:rPr lang="en-US" altLang="zh-CN" dirty="0" err="1"/>
              <a:t>car.makeNoise</a:t>
            </a:r>
            <a:r>
              <a:rPr lang="en-US" altLang="zh-CN" dirty="0"/>
              <a:t>()</a:t>
            </a:r>
          </a:p>
          <a:p>
            <a:pPr marL="0" indent="0">
              <a:buNone/>
            </a:pPr>
            <a:r>
              <a:rPr lang="en-US" altLang="zh-CN" dirty="0"/>
              <a:t>print("Car: \(</a:t>
            </a:r>
            <a:r>
              <a:rPr lang="en-US" altLang="zh-CN" dirty="0" err="1"/>
              <a:t>car.description</a:t>
            </a:r>
            <a:r>
              <a:rPr lang="en-US" altLang="zh-CN" dirty="0"/>
              <a:t>)")</a:t>
            </a:r>
          </a:p>
          <a:p>
            <a:r>
              <a:rPr lang="en-US" altLang="zh-CN" dirty="0" smtClean="0"/>
              <a:t>PS</a:t>
            </a:r>
            <a:r>
              <a:rPr lang="en-US" altLang="zh-CN" dirty="0"/>
              <a:t>: </a:t>
            </a:r>
            <a:r>
              <a:rPr lang="zh-CN" altLang="en-US" dirty="0"/>
              <a:t>没错</a:t>
            </a:r>
            <a:r>
              <a:rPr lang="en-US" altLang="zh-CN" dirty="0"/>
              <a:t>, </a:t>
            </a:r>
            <a:r>
              <a:rPr lang="zh-CN" altLang="en-US" dirty="0"/>
              <a:t>有些眼睛犀利的朋友就看到了</a:t>
            </a:r>
            <a:r>
              <a:rPr lang="en-US" altLang="zh-CN" dirty="0"/>
              <a:t>, </a:t>
            </a:r>
            <a:r>
              <a:rPr lang="zh-CN" altLang="en-US" dirty="0"/>
              <a:t>在</a:t>
            </a:r>
            <a:r>
              <a:rPr lang="en-US" altLang="zh-CN" dirty="0"/>
              <a:t>Car</a:t>
            </a:r>
            <a:r>
              <a:rPr lang="zh-CN" altLang="en-US" dirty="0"/>
              <a:t>这个子类里</a:t>
            </a:r>
            <a:r>
              <a:rPr lang="en-US" altLang="zh-CN" dirty="0"/>
              <a:t>, </a:t>
            </a:r>
            <a:r>
              <a:rPr lang="zh-CN" altLang="en-US" dirty="0"/>
              <a:t>有一个方法名和父类的方法名是一样的</a:t>
            </a:r>
            <a:r>
              <a:rPr lang="en-US" altLang="zh-CN" dirty="0"/>
              <a:t>, </a:t>
            </a:r>
            <a:r>
              <a:rPr lang="zh-CN" altLang="en-US" dirty="0"/>
              <a:t>但在这个方法名前面</a:t>
            </a:r>
            <a:r>
              <a:rPr lang="en-US" altLang="zh-CN" dirty="0"/>
              <a:t>, </a:t>
            </a:r>
            <a:r>
              <a:rPr lang="zh-CN" altLang="en-US" dirty="0"/>
              <a:t>加了一个</a:t>
            </a:r>
            <a:r>
              <a:rPr lang="en-US" altLang="zh-CN" dirty="0"/>
              <a:t>override</a:t>
            </a:r>
            <a:r>
              <a:rPr lang="zh-CN" altLang="en-US" dirty="0"/>
              <a:t>这个关键字</a:t>
            </a:r>
            <a:r>
              <a:rPr lang="en-US" altLang="zh-CN" dirty="0"/>
              <a:t>, </a:t>
            </a:r>
            <a:r>
              <a:rPr lang="zh-CN" altLang="en-US" dirty="0"/>
              <a:t>这个就是</a:t>
            </a:r>
            <a:r>
              <a:rPr lang="en-US" altLang="zh-CN" dirty="0"/>
              <a:t>Swift</a:t>
            </a:r>
            <a:r>
              <a:rPr lang="zh-CN" altLang="en-US" dirty="0"/>
              <a:t>中的重写关键字</a:t>
            </a:r>
            <a:r>
              <a:rPr lang="en-US" altLang="zh-CN" dirty="0"/>
              <a:t>.</a:t>
            </a:r>
          </a:p>
          <a:p>
            <a:endParaRPr kumimoji="1" lang="zh-CN" altLang="en-US" dirty="0"/>
          </a:p>
        </p:txBody>
      </p:sp>
    </p:spTree>
    <p:extLst>
      <p:ext uri="{BB962C8B-B14F-4D97-AF65-F5344CB8AC3E}">
        <p14:creationId xmlns:p14="http://schemas.microsoft.com/office/powerpoint/2010/main" val="810831742"/>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1718</TotalTime>
  <Words>2617</Words>
  <Application>Microsoft Macintosh PowerPoint</Application>
  <PresentationFormat>宽屏</PresentationFormat>
  <Paragraphs>216</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Hiragino Sans GB W3</vt:lpstr>
      <vt:lpstr>Tw Cen MT</vt:lpstr>
      <vt:lpstr>宋体</vt:lpstr>
      <vt:lpstr>Arial</vt:lpstr>
      <vt:lpstr>水滴</vt:lpstr>
      <vt:lpstr>第九次学习</vt:lpstr>
      <vt:lpstr>Swift下标</vt:lpstr>
      <vt:lpstr>Swift下标</vt:lpstr>
      <vt:lpstr>Swift下标</vt:lpstr>
      <vt:lpstr>下标选项</vt:lpstr>
      <vt:lpstr>下标选项</vt:lpstr>
      <vt:lpstr>Swift基类 </vt:lpstr>
      <vt:lpstr>子类生成</vt:lpstr>
      <vt:lpstr>重写方法</vt:lpstr>
      <vt:lpstr>重写属性</vt:lpstr>
      <vt:lpstr>防止重写</vt:lpstr>
      <vt:lpstr>初始化</vt:lpstr>
      <vt:lpstr>默认属性值</vt:lpstr>
      <vt:lpstr>初始化的参数</vt:lpstr>
      <vt:lpstr>内部和外部参数</vt:lpstr>
      <vt:lpstr>可选属性类型</vt:lpstr>
      <vt:lpstr>构造过程中常量属性的修改</vt:lpstr>
      <vt:lpstr>默认构造器</vt:lpstr>
      <vt:lpstr>Swift访问控制</vt:lpstr>
      <vt:lpstr>Swift 3 新增的访问控制</vt:lpstr>
      <vt:lpstr>Swift 3 新增的访问控制</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196</cp:revision>
  <dcterms:created xsi:type="dcterms:W3CDTF">2017-03-15T02:33:02Z</dcterms:created>
  <dcterms:modified xsi:type="dcterms:W3CDTF">2017-03-25T06:04:56Z</dcterms:modified>
</cp:coreProperties>
</file>