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9"/>
    <p:restoredTop sz="93648"/>
  </p:normalViewPr>
  <p:slideViewPr>
    <p:cSldViewPr snapToGrid="0" snapToObjects="1">
      <p:cViewPr>
        <p:scale>
          <a:sx n="100" d="100"/>
          <a:sy n="100" d="100"/>
        </p:scale>
        <p:origin x="-256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488135"/>
          </a:xfrm>
        </p:spPr>
        <p:txBody>
          <a:bodyPr/>
          <a:lstStyle/>
          <a:p>
            <a:r>
              <a:rPr kumimoji="1" lang="zh-CN" altLang="en-US" smtClean="0"/>
              <a:t>第二次学习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51012" y="2948940"/>
            <a:ext cx="8689976" cy="2308859"/>
          </a:xfrm>
        </p:spPr>
        <p:txBody>
          <a:bodyPr/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基本语法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45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943100"/>
            <a:ext cx="10363826" cy="3848099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在特定情况下使用的关键字</a:t>
            </a:r>
          </a:p>
          <a:p>
            <a:r>
              <a:rPr lang="en-US" altLang="zh-CN" dirty="0"/>
              <a:t>associativity	convenience	dynamic	</a:t>
            </a:r>
            <a:r>
              <a:rPr lang="en-US" altLang="zh-CN" dirty="0" err="1"/>
              <a:t>didSet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final	get	infix	</a:t>
            </a:r>
            <a:r>
              <a:rPr lang="en-US" altLang="zh-CN" dirty="0" err="1"/>
              <a:t>inout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lazy	left	mutating	none	</a:t>
            </a:r>
          </a:p>
          <a:p>
            <a:r>
              <a:rPr lang="en-US" altLang="zh-CN" dirty="0" err="1"/>
              <a:t>nonmutating</a:t>
            </a:r>
            <a:r>
              <a:rPr lang="en-US" altLang="zh-CN" dirty="0"/>
              <a:t>	optional	override	postfix	</a:t>
            </a:r>
          </a:p>
          <a:p>
            <a:r>
              <a:rPr lang="en-US" altLang="zh-CN" dirty="0"/>
              <a:t>precedence	prefix	Protocol	required	</a:t>
            </a:r>
          </a:p>
          <a:p>
            <a:r>
              <a:rPr lang="en-US" altLang="zh-CN" dirty="0"/>
              <a:t>right	set	Type	</a:t>
            </a:r>
            <a:r>
              <a:rPr lang="en-US" altLang="zh-CN" dirty="0" err="1"/>
              <a:t>unowned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weak	</a:t>
            </a:r>
            <a:r>
              <a:rPr lang="en-US" altLang="zh-CN" dirty="0" err="1"/>
              <a:t>willSet</a:t>
            </a:r>
            <a:r>
              <a:rPr lang="en-US" altLang="zh-CN" dirty="0"/>
              <a:t>	 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4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5943"/>
          </a:xfrm>
        </p:spPr>
        <p:txBody>
          <a:bodyPr/>
          <a:lstStyle/>
          <a:p>
            <a:r>
              <a:rPr lang="zh-CN" altLang="en-US" b="1" dirty="0"/>
              <a:t>空格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680210"/>
            <a:ext cx="10363826" cy="411098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仅包含空格，可能带有注释行，被称为一个空行，</a:t>
            </a:r>
            <a:r>
              <a:rPr lang="en-US" altLang="zh-CN" dirty="0"/>
              <a:t>Swift</a:t>
            </a:r>
            <a:r>
              <a:rPr lang="zh-CN" altLang="en-US" dirty="0"/>
              <a:t>编译器完全忽略它。</a:t>
            </a:r>
          </a:p>
          <a:p>
            <a:r>
              <a:rPr lang="zh-CN" altLang="en-US" dirty="0"/>
              <a:t>空格是 </a:t>
            </a:r>
            <a:r>
              <a:rPr lang="en-US" altLang="zh-CN" dirty="0"/>
              <a:t>Swift </a:t>
            </a:r>
            <a:r>
              <a:rPr lang="zh-CN" altLang="en-US" dirty="0"/>
              <a:t>用来描述空格，制表符，换行符和注释术语。空格分隔一个声明为另一部分，使编译器能够查明在一个声明中的</a:t>
            </a:r>
            <a:r>
              <a:rPr lang="zh-CN" altLang="en-US" dirty="0" smtClean="0"/>
              <a:t>元素（如</a:t>
            </a:r>
            <a:r>
              <a:rPr lang="en-US" altLang="zh-CN" dirty="0" err="1" smtClean="0"/>
              <a:t>int</a:t>
            </a:r>
            <a:r>
              <a:rPr lang="zh-CN" altLang="en-US" dirty="0"/>
              <a:t>）</a:t>
            </a:r>
            <a:r>
              <a:rPr lang="zh-CN" altLang="en-US" dirty="0" smtClean="0"/>
              <a:t>的结束</a:t>
            </a:r>
            <a:r>
              <a:rPr lang="zh-CN" altLang="en-US" dirty="0"/>
              <a:t>和下一个元素开始。因此，在下面的语句：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age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age </a:t>
            </a:r>
            <a:r>
              <a:rPr lang="zh-CN" altLang="en-US" dirty="0"/>
              <a:t>之间必须有至少一个空白字符</a:t>
            </a:r>
            <a:r>
              <a:rPr lang="en-US" altLang="zh-CN" dirty="0"/>
              <a:t>(</a:t>
            </a:r>
            <a:r>
              <a:rPr lang="zh-CN" altLang="en-US" dirty="0"/>
              <a:t>通常是一个空间</a:t>
            </a:r>
            <a:r>
              <a:rPr lang="en-US" altLang="zh-CN" dirty="0"/>
              <a:t>)</a:t>
            </a:r>
            <a:r>
              <a:rPr lang="zh-CN" altLang="en-US" dirty="0"/>
              <a:t>，以便编译器能够区分它们。另外，下面的语句</a:t>
            </a:r>
            <a:r>
              <a:rPr lang="zh-CN" altLang="en-US" dirty="0" smtClean="0"/>
              <a:t>：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fruit = apples + oranges   //get the total fruits</a:t>
            </a:r>
          </a:p>
          <a:p>
            <a:r>
              <a:rPr lang="en-US" altLang="zh-CN" dirty="0"/>
              <a:t>fruit </a:t>
            </a:r>
            <a:r>
              <a:rPr lang="zh-CN" altLang="en-US" dirty="0"/>
              <a:t>和</a:t>
            </a:r>
            <a:r>
              <a:rPr lang="en-US" altLang="zh-CN" dirty="0"/>
              <a:t>=</a:t>
            </a:r>
            <a:r>
              <a:rPr lang="zh-CN" altLang="en-US" dirty="0"/>
              <a:t>之间，或</a:t>
            </a:r>
            <a:r>
              <a:rPr lang="en-US" altLang="zh-CN" dirty="0"/>
              <a:t>=</a:t>
            </a:r>
            <a:r>
              <a:rPr lang="zh-CN" altLang="en-US" dirty="0"/>
              <a:t>和</a:t>
            </a:r>
            <a:r>
              <a:rPr lang="en-US" altLang="zh-CN" dirty="0"/>
              <a:t>apples </a:t>
            </a:r>
            <a:r>
              <a:rPr lang="zh-CN" altLang="en-US" dirty="0"/>
              <a:t>空格字符不是必须的，但如果希望使用是以可读性为目的，可以加入一些空格。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5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字面值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字面值是</a:t>
            </a:r>
            <a:r>
              <a:rPr lang="zh-CN" altLang="en-US" dirty="0"/>
              <a:t>整数，浮点数或字符串类型的一个值的源代码表示。以下是字面值的例子</a:t>
            </a:r>
            <a:r>
              <a:rPr lang="zh-CN" altLang="en-US" dirty="0" smtClean="0"/>
              <a:t>：</a:t>
            </a:r>
          </a:p>
          <a:p>
            <a:endParaRPr lang="zh-CN" altLang="en-US" dirty="0"/>
          </a:p>
          <a:p>
            <a:r>
              <a:rPr lang="mr-IN" altLang="zh-CN" dirty="0"/>
              <a:t>92               // </a:t>
            </a:r>
            <a:r>
              <a:rPr lang="mr-IN" altLang="zh-CN" dirty="0" err="1"/>
              <a:t>Integer</a:t>
            </a:r>
            <a:r>
              <a:rPr lang="mr-IN" altLang="zh-CN" dirty="0"/>
              <a:t> </a:t>
            </a:r>
            <a:r>
              <a:rPr lang="mr-IN" altLang="zh-CN" dirty="0" err="1"/>
              <a:t>literal</a:t>
            </a:r>
            <a:endParaRPr lang="mr-IN" altLang="zh-CN" dirty="0"/>
          </a:p>
          <a:p>
            <a:r>
              <a:rPr lang="mr-IN" altLang="zh-CN" dirty="0"/>
              <a:t>4.24159          // </a:t>
            </a:r>
            <a:r>
              <a:rPr lang="mr-IN" altLang="zh-CN" dirty="0" err="1"/>
              <a:t>Floating-yiibai</a:t>
            </a:r>
            <a:r>
              <a:rPr lang="mr-IN" altLang="zh-CN" dirty="0"/>
              <a:t> </a:t>
            </a:r>
            <a:r>
              <a:rPr lang="mr-IN" altLang="zh-CN" dirty="0" err="1"/>
              <a:t>literal</a:t>
            </a:r>
            <a:endParaRPr lang="mr-IN" altLang="zh-CN" dirty="0"/>
          </a:p>
          <a:p>
            <a:r>
              <a:rPr lang="en-US" altLang="zh-CN" dirty="0"/>
              <a:t>"Hello, World!"  // String literal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Swift</a:t>
            </a:r>
            <a:r>
              <a:rPr lang="zh-CN" altLang="en-US" b="1" dirty="0"/>
              <a:t>数据类型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虽然编写任何编程语言，需要使用不同的变量来存储各种</a:t>
            </a:r>
            <a:r>
              <a:rPr lang="zh-CN" altLang="en-US" dirty="0" smtClean="0"/>
              <a:t>信息，但变量是通过保留</a:t>
            </a:r>
            <a:r>
              <a:rPr lang="zh-CN" altLang="en-US" dirty="0"/>
              <a:t>的内存位置来存储值。这意味着，当创建一个变量，在内存中会保留一些空间。</a:t>
            </a:r>
          </a:p>
          <a:p>
            <a:r>
              <a:rPr lang="zh-CN" altLang="en-US" dirty="0" smtClean="0"/>
              <a:t>通常存储</a:t>
            </a:r>
            <a:r>
              <a:rPr lang="zh-CN" altLang="en-US" dirty="0"/>
              <a:t>字符串，字符，宽字符，整数，浮点数，布尔等各种数据类型的</a:t>
            </a:r>
            <a:r>
              <a:rPr lang="zh-CN" altLang="en-US" dirty="0" smtClean="0"/>
              <a:t>信息的时候，会根据</a:t>
            </a:r>
            <a:r>
              <a:rPr lang="zh-CN" altLang="en-US" dirty="0"/>
              <a:t>一个变量的数据类型，操作系统分配内存，并决定什么可以存储保留在存储器。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85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30223"/>
          </a:xfrm>
        </p:spPr>
        <p:txBody>
          <a:bodyPr/>
          <a:lstStyle/>
          <a:p>
            <a:r>
              <a:rPr lang="zh-CN" altLang="en-US" b="1"/>
              <a:t>内置数据类型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348740"/>
            <a:ext cx="10363826" cy="504063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Swift </a:t>
            </a:r>
            <a:r>
              <a:rPr lang="zh-CN" altLang="en-US" dirty="0"/>
              <a:t>为程序员提供内置以及用户定义</a:t>
            </a:r>
            <a:r>
              <a:rPr lang="zh-CN" altLang="en-US" dirty="0" smtClean="0"/>
              <a:t>的各种</a:t>
            </a:r>
            <a:r>
              <a:rPr lang="zh-CN" altLang="en-US" dirty="0"/>
              <a:t>类数据类型。 以下是声明变量使用最频繁的基本数据类型的列表：</a:t>
            </a:r>
          </a:p>
          <a:p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或 </a:t>
            </a:r>
            <a:r>
              <a:rPr lang="en-US" altLang="zh-CN" b="1" dirty="0" err="1">
                <a:solidFill>
                  <a:srgbClr val="FF0000"/>
                </a:solidFill>
              </a:rPr>
              <a:t>UInt</a:t>
            </a:r>
            <a:r>
              <a:rPr lang="en-US" altLang="zh-CN" b="1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这是用于整数。更具体地可以使用</a:t>
            </a:r>
            <a:r>
              <a:rPr lang="en-US" altLang="zh-CN" dirty="0"/>
              <a:t>Int32</a:t>
            </a:r>
            <a:r>
              <a:rPr lang="zh-CN" altLang="en-US" dirty="0"/>
              <a:t>，</a:t>
            </a:r>
            <a:r>
              <a:rPr lang="en-US" altLang="zh-CN" dirty="0"/>
              <a:t>Int64</a:t>
            </a:r>
            <a:r>
              <a:rPr lang="zh-CN" altLang="en-US" dirty="0"/>
              <a:t>来定义</a:t>
            </a:r>
            <a:r>
              <a:rPr lang="en-US" altLang="zh-CN" dirty="0"/>
              <a:t>32</a:t>
            </a:r>
            <a:r>
              <a:rPr lang="zh-CN" altLang="en-US" dirty="0"/>
              <a:t>或</a:t>
            </a:r>
            <a:r>
              <a:rPr lang="en-US" altLang="zh-CN" dirty="0"/>
              <a:t>64</a:t>
            </a:r>
            <a:r>
              <a:rPr lang="zh-CN" altLang="en-US" dirty="0"/>
              <a:t>位有符号整数，其中作为</a:t>
            </a:r>
            <a:r>
              <a:rPr lang="en-US" altLang="zh-CN" dirty="0"/>
              <a:t>UInt32</a:t>
            </a:r>
            <a:r>
              <a:rPr lang="zh-CN" altLang="en-US" dirty="0"/>
              <a:t>或</a:t>
            </a:r>
            <a:r>
              <a:rPr lang="en-US" altLang="zh-CN" dirty="0"/>
              <a:t>UInt64</a:t>
            </a:r>
            <a:r>
              <a:rPr lang="zh-CN" altLang="en-US" dirty="0"/>
              <a:t>用来定义</a:t>
            </a:r>
            <a:r>
              <a:rPr lang="en-US" altLang="zh-CN" dirty="0"/>
              <a:t>32</a:t>
            </a:r>
            <a:r>
              <a:rPr lang="zh-CN" altLang="en-US" dirty="0"/>
              <a:t>或</a:t>
            </a:r>
            <a:r>
              <a:rPr lang="en-US" altLang="zh-CN" dirty="0"/>
              <a:t>64</a:t>
            </a:r>
            <a:r>
              <a:rPr lang="zh-CN" altLang="en-US" dirty="0"/>
              <a:t>位无符号整数的变量。 </a:t>
            </a:r>
            <a:r>
              <a:rPr lang="en-US" altLang="zh-CN" dirty="0"/>
              <a:t>For example, 42 and -23.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Float</a:t>
            </a:r>
            <a:r>
              <a:rPr lang="zh-CN" altLang="en-US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- </a:t>
            </a:r>
            <a:r>
              <a:rPr lang="zh-CN" altLang="en-US" dirty="0"/>
              <a:t>这是用来表示一个</a:t>
            </a:r>
            <a:r>
              <a:rPr lang="en-US" altLang="zh-CN" dirty="0"/>
              <a:t>32</a:t>
            </a:r>
            <a:r>
              <a:rPr lang="zh-CN" altLang="en-US" dirty="0"/>
              <a:t>位浮点数，一般用于使用较小的小数点数字。 例如：</a:t>
            </a:r>
            <a:r>
              <a:rPr lang="en-US" altLang="zh-CN" dirty="0"/>
              <a:t>3.14159</a:t>
            </a:r>
            <a:r>
              <a:rPr lang="zh-CN" altLang="en-US" dirty="0"/>
              <a:t>，</a:t>
            </a:r>
            <a:r>
              <a:rPr lang="en-US" altLang="zh-CN" dirty="0"/>
              <a:t>0.1</a:t>
            </a:r>
            <a:r>
              <a:rPr lang="zh-CN" altLang="en-US" dirty="0"/>
              <a:t>，和 </a:t>
            </a:r>
            <a:r>
              <a:rPr lang="en-US" altLang="zh-CN" dirty="0"/>
              <a:t>-273.158</a:t>
            </a:r>
            <a:r>
              <a:rPr lang="zh-CN" altLang="en-US" dirty="0"/>
              <a:t>。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Double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这是用来表示一个</a:t>
            </a:r>
            <a:r>
              <a:rPr lang="en-US" altLang="zh-CN" dirty="0"/>
              <a:t>64</a:t>
            </a:r>
            <a:r>
              <a:rPr lang="zh-CN" altLang="en-US" dirty="0"/>
              <a:t>位浮点数，用于非常大的浮点值。  例如： </a:t>
            </a:r>
            <a:r>
              <a:rPr lang="en-US" altLang="zh-CN" dirty="0"/>
              <a:t>3.14159, 0.1, </a:t>
            </a:r>
            <a:r>
              <a:rPr lang="zh-CN" altLang="en-US" dirty="0"/>
              <a:t>和 </a:t>
            </a:r>
            <a:r>
              <a:rPr lang="en-US" altLang="zh-CN" dirty="0"/>
              <a:t>-273.158.</a:t>
            </a:r>
          </a:p>
          <a:p>
            <a:r>
              <a:rPr lang="en-US" altLang="zh-CN" b="1" dirty="0" err="1">
                <a:solidFill>
                  <a:srgbClr val="FF0000"/>
                </a:solidFill>
              </a:rPr>
              <a:t>Bool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这代表一个布尔值，真或假。</a:t>
            </a:r>
          </a:p>
          <a:p>
            <a:r>
              <a:rPr lang="mr-IN" altLang="zh-CN" b="1" dirty="0" err="1">
                <a:solidFill>
                  <a:srgbClr val="FF0000"/>
                </a:solidFill>
              </a:rPr>
              <a:t>String</a:t>
            </a:r>
            <a:r>
              <a:rPr lang="mr-IN" altLang="zh-CN" dirty="0">
                <a:solidFill>
                  <a:srgbClr val="FF0000"/>
                </a:solidFill>
              </a:rPr>
              <a:t> </a:t>
            </a:r>
            <a:r>
              <a:rPr lang="mr-IN" altLang="zh-CN" dirty="0"/>
              <a:t>- </a:t>
            </a:r>
            <a:r>
              <a:rPr lang="zh-CN" altLang="mr-IN" dirty="0"/>
              <a:t>这是有序字符集合。例如， </a:t>
            </a:r>
            <a:r>
              <a:rPr lang="mr-IN" altLang="zh-CN" dirty="0"/>
              <a:t>"</a:t>
            </a:r>
            <a:r>
              <a:rPr lang="mr-IN" altLang="zh-CN" dirty="0" err="1"/>
              <a:t>Hello</a:t>
            </a:r>
            <a:r>
              <a:rPr lang="mr-IN" altLang="zh-CN" dirty="0"/>
              <a:t>, </a:t>
            </a:r>
            <a:r>
              <a:rPr lang="mr-IN" altLang="zh-CN" dirty="0" err="1"/>
              <a:t>World</a:t>
            </a:r>
            <a:r>
              <a:rPr lang="mr-IN" altLang="zh-CN" dirty="0"/>
              <a:t>!"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Character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这是一个单字符字符串。例如， </a:t>
            </a:r>
            <a:r>
              <a:rPr lang="en-US" altLang="zh-CN" dirty="0"/>
              <a:t>"C"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Optional </a:t>
            </a:r>
            <a:r>
              <a:rPr lang="en-US" altLang="zh-CN" dirty="0"/>
              <a:t>- </a:t>
            </a:r>
            <a:r>
              <a:rPr lang="zh-CN" altLang="en-US" dirty="0"/>
              <a:t>这表示可以容纳一个值或没有任何值的变量。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085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7393"/>
          </a:xfrm>
        </p:spPr>
        <p:txBody>
          <a:bodyPr/>
          <a:lstStyle/>
          <a:p>
            <a:r>
              <a:rPr kumimoji="1" lang="zh-CN" altLang="en-US" smtClean="0"/>
              <a:t>内置数据类型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645920"/>
            <a:ext cx="10363826" cy="4145279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32</a:t>
            </a:r>
            <a:r>
              <a:rPr lang="zh-CN" altLang="en-US" dirty="0"/>
              <a:t>位的平台上，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大小与 </a:t>
            </a:r>
            <a:r>
              <a:rPr lang="en-US" altLang="zh-CN" dirty="0"/>
              <a:t>Int32 </a:t>
            </a:r>
            <a:r>
              <a:rPr lang="zh-CN" altLang="en-US" dirty="0"/>
              <a:t>的大小相同。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64</a:t>
            </a:r>
            <a:r>
              <a:rPr lang="zh-CN" altLang="en-US" dirty="0"/>
              <a:t>位的平台上，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大小与 </a:t>
            </a:r>
            <a:r>
              <a:rPr lang="en-US" altLang="zh-CN" dirty="0"/>
              <a:t>Int64 </a:t>
            </a:r>
            <a:r>
              <a:rPr lang="zh-CN" altLang="en-US" dirty="0"/>
              <a:t>的大小相同。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32</a:t>
            </a:r>
            <a:r>
              <a:rPr lang="zh-CN" altLang="en-US" dirty="0"/>
              <a:t>位的平台上，</a:t>
            </a:r>
            <a:r>
              <a:rPr lang="en-US" altLang="zh-CN" dirty="0" err="1"/>
              <a:t>UInt</a:t>
            </a:r>
            <a:r>
              <a:rPr lang="en-US" altLang="zh-CN" dirty="0"/>
              <a:t> </a:t>
            </a:r>
            <a:r>
              <a:rPr lang="zh-CN" altLang="en-US" dirty="0"/>
              <a:t>的大小与 </a:t>
            </a:r>
            <a:r>
              <a:rPr lang="en-US" altLang="zh-CN" dirty="0"/>
              <a:t>UInt32 </a:t>
            </a:r>
            <a:r>
              <a:rPr lang="zh-CN" altLang="en-US" dirty="0"/>
              <a:t>的大小相同。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64 </a:t>
            </a:r>
            <a:r>
              <a:rPr lang="zh-CN" altLang="en-US" dirty="0"/>
              <a:t>位的平台上，</a:t>
            </a:r>
            <a:r>
              <a:rPr lang="en-US" altLang="zh-CN" dirty="0" err="1"/>
              <a:t>UInt</a:t>
            </a:r>
            <a:r>
              <a:rPr lang="en-US" altLang="zh-CN" dirty="0"/>
              <a:t> </a:t>
            </a:r>
            <a:r>
              <a:rPr lang="zh-CN" altLang="en-US" dirty="0"/>
              <a:t>的大小与 </a:t>
            </a:r>
            <a:r>
              <a:rPr lang="en-US" altLang="zh-CN" dirty="0"/>
              <a:t>UInt64 </a:t>
            </a:r>
            <a:r>
              <a:rPr lang="zh-CN" altLang="en-US" dirty="0"/>
              <a:t>的大小相同。</a:t>
            </a:r>
          </a:p>
          <a:p>
            <a:r>
              <a:rPr lang="en-US" altLang="zh-CN" dirty="0"/>
              <a:t>Int8, Int16, Int32, Int64 </a:t>
            </a:r>
            <a:r>
              <a:rPr lang="zh-CN" altLang="en-US" dirty="0"/>
              <a:t>可以用来表示 </a:t>
            </a:r>
            <a:r>
              <a:rPr lang="en-US" altLang="zh-CN" dirty="0"/>
              <a:t>8 Bit, 16 Bit, 32 Bit </a:t>
            </a:r>
            <a:r>
              <a:rPr lang="zh-CN" altLang="en-US" dirty="0"/>
              <a:t>和 </a:t>
            </a:r>
            <a:r>
              <a:rPr lang="en-US" altLang="zh-CN" dirty="0"/>
              <a:t>64 Bit </a:t>
            </a:r>
            <a:r>
              <a:rPr lang="zh-CN" altLang="en-US" dirty="0"/>
              <a:t>形成有符号整数。</a:t>
            </a:r>
          </a:p>
          <a:p>
            <a:r>
              <a:rPr lang="en-US" altLang="zh-CN" dirty="0"/>
              <a:t>UInt8, UInt16, UInt32 </a:t>
            </a:r>
            <a:r>
              <a:rPr lang="zh-CN" altLang="en-US" dirty="0"/>
              <a:t>和 </a:t>
            </a:r>
            <a:r>
              <a:rPr lang="en-US" altLang="zh-CN" dirty="0"/>
              <a:t>UInt64 </a:t>
            </a:r>
            <a:r>
              <a:rPr lang="zh-CN" altLang="en-US" dirty="0"/>
              <a:t>可以用来表示 </a:t>
            </a:r>
            <a:r>
              <a:rPr lang="en-US" altLang="zh-CN" dirty="0"/>
              <a:t>8 Bit, 16 Bit, 32 Bit </a:t>
            </a:r>
            <a:r>
              <a:rPr lang="zh-CN" altLang="en-US" dirty="0"/>
              <a:t>和 </a:t>
            </a:r>
            <a:r>
              <a:rPr lang="en-US" altLang="zh-CN" dirty="0"/>
              <a:t>64 Bit </a:t>
            </a:r>
            <a:r>
              <a:rPr lang="zh-CN" altLang="en-US" dirty="0"/>
              <a:t>形成无符号整数。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89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246743"/>
            <a:ext cx="10364451" cy="682171"/>
          </a:xfrm>
        </p:spPr>
        <p:txBody>
          <a:bodyPr/>
          <a:lstStyle/>
          <a:p>
            <a:r>
              <a:rPr kumimoji="1" lang="zh-CN" altLang="en-US" dirty="0" smtClean="0"/>
              <a:t>元组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928914"/>
            <a:ext cx="10363826" cy="5747657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Swift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有一个不同于</a:t>
            </a:r>
            <a:r>
              <a:rPr lang="en-US" altLang="zh-CN" dirty="0"/>
              <a:t>OC</a:t>
            </a:r>
            <a:r>
              <a:rPr lang="zh-CN" altLang="en-US" dirty="0"/>
              <a:t>中的数组</a:t>
            </a:r>
            <a:r>
              <a:rPr lang="en-US" altLang="zh-CN" dirty="0"/>
              <a:t>, </a:t>
            </a:r>
            <a:r>
              <a:rPr lang="zh-CN" altLang="en-US" dirty="0"/>
              <a:t>但又有一些类似</a:t>
            </a:r>
            <a:r>
              <a:rPr lang="en-US" altLang="zh-CN" dirty="0"/>
              <a:t>, </a:t>
            </a:r>
            <a:r>
              <a:rPr lang="zh-CN" altLang="en-US" dirty="0"/>
              <a:t>下面让我们来看看例子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http404Error = (404, "Not Found") </a:t>
            </a:r>
            <a:endParaRPr lang="en-US" altLang="zh-CN" dirty="0" smtClean="0"/>
          </a:p>
          <a:p>
            <a:r>
              <a:rPr lang="en-US" altLang="zh-CN" dirty="0" smtClean="0"/>
              <a:t>let</a:t>
            </a:r>
            <a:r>
              <a:rPr lang="zh-CN" altLang="en-US" dirty="0" smtClean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statusCode</a:t>
            </a:r>
            <a:r>
              <a:rPr lang="en-US" altLang="zh-CN" dirty="0"/>
              <a:t>, </a:t>
            </a:r>
            <a:r>
              <a:rPr lang="en-US" altLang="zh-CN" dirty="0" err="1"/>
              <a:t>statusMessage</a:t>
            </a:r>
            <a:r>
              <a:rPr lang="en-US" altLang="zh-CN" dirty="0"/>
              <a:t>) = http404Error </a:t>
            </a:r>
            <a:endParaRPr lang="en-US" altLang="zh-CN" dirty="0" smtClean="0"/>
          </a:p>
          <a:p>
            <a:r>
              <a:rPr lang="en-US" altLang="zh-CN" dirty="0" smtClean="0"/>
              <a:t>print("</a:t>
            </a:r>
            <a:r>
              <a:rPr lang="en-US" altLang="zh-CN" dirty="0"/>
              <a:t>The status code is \(</a:t>
            </a:r>
            <a:r>
              <a:rPr lang="en-US" altLang="zh-CN" dirty="0" err="1"/>
              <a:t>statusCode</a:t>
            </a:r>
            <a:r>
              <a:rPr lang="en-US" altLang="zh-CN" dirty="0"/>
              <a:t>)") // </a:t>
            </a:r>
            <a:r>
              <a:rPr lang="zh-CN" altLang="en-US" dirty="0"/>
              <a:t>打印出来的结果</a:t>
            </a:r>
            <a:r>
              <a:rPr lang="en-US" altLang="zh-CN" dirty="0"/>
              <a:t>: The status code is 404</a:t>
            </a:r>
            <a:r>
              <a:rPr lang="zh-CN" altLang="en-US" dirty="0"/>
              <a:t> </a:t>
            </a:r>
            <a:r>
              <a:rPr lang="en-US" altLang="zh-CN" dirty="0" smtClean="0"/>
              <a:t>print("</a:t>
            </a:r>
            <a:r>
              <a:rPr lang="en-US" altLang="zh-CN" dirty="0"/>
              <a:t>The status message is \(</a:t>
            </a:r>
            <a:r>
              <a:rPr lang="en-US" altLang="zh-CN" dirty="0" err="1"/>
              <a:t>statusMessage</a:t>
            </a:r>
            <a:r>
              <a:rPr lang="en-US" altLang="zh-CN" dirty="0"/>
              <a:t>)") // </a:t>
            </a:r>
            <a:r>
              <a:rPr lang="zh-CN" altLang="en-US" dirty="0"/>
              <a:t>打印出来的结果</a:t>
            </a:r>
            <a:r>
              <a:rPr lang="en-US" altLang="zh-CN" dirty="0"/>
              <a:t>: The status message is Not </a:t>
            </a:r>
            <a:r>
              <a:rPr lang="en-US" altLang="zh-CN" dirty="0" smtClean="0"/>
              <a:t>Found</a:t>
            </a:r>
          </a:p>
          <a:p>
            <a:r>
              <a:rPr lang="zh-CN" altLang="en-US" dirty="0" smtClean="0"/>
              <a:t>元组</a:t>
            </a:r>
            <a:r>
              <a:rPr lang="zh-CN" altLang="en-US" dirty="0"/>
              <a:t>不同于数组的是</a:t>
            </a:r>
            <a:r>
              <a:rPr lang="en-US" altLang="zh-CN" dirty="0"/>
              <a:t>, </a:t>
            </a:r>
            <a:r>
              <a:rPr lang="zh-CN" altLang="en-US" dirty="0"/>
              <a:t>它可以有多种类型</a:t>
            </a:r>
            <a:r>
              <a:rPr lang="en-US" altLang="zh-CN" dirty="0"/>
              <a:t>, </a:t>
            </a:r>
            <a:r>
              <a:rPr lang="zh-CN" altLang="en-US" dirty="0"/>
              <a:t>也可以把多个值组合成一个复合值</a:t>
            </a:r>
            <a:r>
              <a:rPr lang="en-US" altLang="zh-CN" dirty="0"/>
              <a:t>, </a:t>
            </a:r>
            <a:r>
              <a:rPr lang="zh-CN" altLang="en-US" dirty="0"/>
              <a:t>而数组是单一的类型</a:t>
            </a:r>
            <a:r>
              <a:rPr lang="en-US" altLang="zh-CN" dirty="0"/>
              <a:t>, </a:t>
            </a:r>
            <a:r>
              <a:rPr lang="zh-CN" altLang="en-US" dirty="0"/>
              <a:t>不可以存储多种类型的东西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还有一个更加强大的是</a:t>
            </a:r>
            <a:r>
              <a:rPr lang="en-US" altLang="zh-CN" dirty="0"/>
              <a:t>, </a:t>
            </a:r>
            <a:r>
              <a:rPr lang="zh-CN" altLang="en-US" dirty="0"/>
              <a:t>你可以选择元组中的某个部分</a:t>
            </a:r>
            <a:r>
              <a:rPr lang="en-US" altLang="zh-CN" dirty="0"/>
              <a:t>, </a:t>
            </a:r>
            <a:r>
              <a:rPr lang="zh-CN" altLang="en-US" dirty="0"/>
              <a:t>也可以去掉某个部分</a:t>
            </a:r>
            <a:r>
              <a:rPr lang="en-US" altLang="zh-CN" dirty="0"/>
              <a:t>, </a:t>
            </a:r>
            <a:r>
              <a:rPr lang="zh-CN" altLang="en-US" dirty="0"/>
              <a:t>比如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justTheStatusCode</a:t>
            </a:r>
            <a:r>
              <a:rPr lang="en-US" altLang="zh-CN" dirty="0"/>
              <a:t>, _) = http404Error </a:t>
            </a:r>
            <a:endParaRPr lang="en-US" altLang="zh-CN" dirty="0" smtClean="0"/>
          </a:p>
          <a:p>
            <a:r>
              <a:rPr lang="en-US" altLang="zh-CN" dirty="0" smtClean="0"/>
              <a:t>print("</a:t>
            </a:r>
            <a:r>
              <a:rPr lang="en-US" altLang="zh-CN" dirty="0"/>
              <a:t>The status code is \(</a:t>
            </a:r>
            <a:r>
              <a:rPr lang="en-US" altLang="zh-CN" dirty="0" err="1"/>
              <a:t>justTheStatusCode</a:t>
            </a:r>
            <a:r>
              <a:rPr lang="en-US" altLang="zh-CN" dirty="0"/>
              <a:t>)") // </a:t>
            </a:r>
            <a:r>
              <a:rPr lang="zh-CN" altLang="en-US" dirty="0"/>
              <a:t>打印出来的结果</a:t>
            </a:r>
            <a:r>
              <a:rPr lang="en-US" altLang="zh-CN" dirty="0"/>
              <a:t>: The status code is </a:t>
            </a:r>
            <a:r>
              <a:rPr lang="en-US" altLang="zh-CN" dirty="0" smtClean="0"/>
              <a:t>404</a:t>
            </a:r>
          </a:p>
        </p:txBody>
      </p:sp>
    </p:spTree>
    <p:extLst>
      <p:ext uri="{BB962C8B-B14F-4D97-AF65-F5344CB8AC3E}">
        <p14:creationId xmlns:p14="http://schemas.microsoft.com/office/powerpoint/2010/main" val="1829785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275772"/>
            <a:ext cx="10364451" cy="696686"/>
          </a:xfrm>
        </p:spPr>
        <p:txBody>
          <a:bodyPr>
            <a:normAutofit/>
          </a:bodyPr>
          <a:lstStyle/>
          <a:p>
            <a:r>
              <a:rPr kumimoji="1" lang="zh-CN" altLang="en-US" smtClean="0"/>
              <a:t>元组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972458"/>
            <a:ext cx="10363826" cy="551542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也可以利用元组中的某个元件来进行打印</a:t>
            </a:r>
            <a:r>
              <a:rPr lang="en-US" altLang="zh-CN" dirty="0"/>
              <a:t>, </a:t>
            </a:r>
            <a:r>
              <a:rPr lang="zh-CN" altLang="en-US" dirty="0"/>
              <a:t>比如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print("</a:t>
            </a:r>
            <a:r>
              <a:rPr lang="en-US" altLang="zh-CN" dirty="0"/>
              <a:t>The status code is \(http404Error.0)")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/>
              <a:t>打印出来的结果</a:t>
            </a:r>
            <a:r>
              <a:rPr lang="en-US" altLang="zh-CN" dirty="0"/>
              <a:t>: The status code is 404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print("</a:t>
            </a:r>
            <a:r>
              <a:rPr lang="en-US" altLang="zh-CN" dirty="0"/>
              <a:t>The status message is \(http404Error.1)")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/>
              <a:t>打印出来的结果</a:t>
            </a:r>
            <a:r>
              <a:rPr lang="en-US" altLang="zh-CN" dirty="0"/>
              <a:t>: The status message is Not </a:t>
            </a:r>
            <a:r>
              <a:rPr lang="en-US" altLang="zh-CN" dirty="0" smtClean="0"/>
              <a:t>Found</a:t>
            </a:r>
          </a:p>
          <a:p>
            <a:r>
              <a:rPr lang="zh-CN" altLang="en-US" dirty="0" smtClean="0"/>
              <a:t>也</a:t>
            </a:r>
            <a:r>
              <a:rPr lang="zh-CN" altLang="en-US" dirty="0"/>
              <a:t>可以在声明元组的时候给元组里面的元件定义一些别名</a:t>
            </a:r>
            <a:r>
              <a:rPr lang="en-US" altLang="zh-CN" dirty="0"/>
              <a:t>, </a:t>
            </a:r>
            <a:r>
              <a:rPr lang="zh-CN" altLang="en-US" dirty="0"/>
              <a:t>比如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let http200Status = (</a:t>
            </a:r>
            <a:r>
              <a:rPr lang="en-US" altLang="zh-CN" dirty="0" err="1"/>
              <a:t>statusCode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200, description: "OK") </a:t>
            </a:r>
            <a:endParaRPr lang="en-US" altLang="zh-CN" dirty="0" smtClean="0"/>
          </a:p>
          <a:p>
            <a:r>
              <a:rPr lang="en-US" altLang="zh-CN" dirty="0" smtClean="0"/>
              <a:t>print("</a:t>
            </a:r>
            <a:r>
              <a:rPr lang="en-US" altLang="zh-CN" dirty="0"/>
              <a:t>The status code is \(http200Status.statusCode)") 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/>
              <a:t>打印出来的结果</a:t>
            </a:r>
            <a:r>
              <a:rPr lang="en-US" altLang="zh-CN" dirty="0"/>
              <a:t>: The status code is 200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print("</a:t>
            </a:r>
            <a:r>
              <a:rPr lang="en-US" altLang="zh-CN" dirty="0"/>
              <a:t>The status message is \(http200Status.description)") 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/>
              <a:t>打印出来的结果</a:t>
            </a:r>
            <a:r>
              <a:rPr lang="en-US" altLang="zh-CN" dirty="0"/>
              <a:t>: The status message is </a:t>
            </a:r>
            <a:r>
              <a:rPr lang="en-US" altLang="zh-CN" dirty="0" smtClean="0"/>
              <a:t>OK</a:t>
            </a:r>
          </a:p>
          <a:p>
            <a:r>
              <a:rPr lang="zh-CN" altLang="en-US" dirty="0" smtClean="0"/>
              <a:t>这个</a:t>
            </a:r>
            <a:r>
              <a:rPr lang="zh-CN" altLang="en-US" dirty="0"/>
              <a:t>也是数组不所具备的特性</a:t>
            </a:r>
            <a:r>
              <a:rPr lang="en-US" altLang="zh-CN" dirty="0"/>
              <a:t>, </a:t>
            </a:r>
            <a:r>
              <a:rPr lang="zh-CN" altLang="en-US" dirty="0"/>
              <a:t>虽然元组是比数组好用</a:t>
            </a:r>
            <a:r>
              <a:rPr lang="en-US" altLang="zh-CN" dirty="0"/>
              <a:t>, </a:t>
            </a:r>
            <a:r>
              <a:rPr lang="zh-CN" altLang="en-US" dirty="0"/>
              <a:t>但在开发中</a:t>
            </a:r>
            <a:r>
              <a:rPr lang="en-US" altLang="zh-CN" dirty="0"/>
              <a:t>, </a:t>
            </a:r>
            <a:r>
              <a:rPr lang="zh-CN" altLang="en-US" dirty="0"/>
              <a:t>我们也不能滥用元组</a:t>
            </a:r>
            <a:r>
              <a:rPr lang="en-US" altLang="zh-CN" dirty="0"/>
              <a:t>, </a:t>
            </a:r>
            <a:r>
              <a:rPr lang="zh-CN" altLang="en-US" dirty="0"/>
              <a:t>适合才是王道</a:t>
            </a:r>
            <a:r>
              <a:rPr lang="en-US" altLang="zh-CN" dirty="0"/>
              <a:t>.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70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41653"/>
          </a:xfrm>
        </p:spPr>
        <p:txBody>
          <a:bodyPr/>
          <a:lstStyle/>
          <a:p>
            <a:r>
              <a:rPr lang="zh-CN" altLang="en-US" b="1"/>
              <a:t>类型别名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508760"/>
            <a:ext cx="10363826" cy="465201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可以从现有类型使用</a:t>
            </a:r>
            <a:r>
              <a:rPr lang="en-US" altLang="zh-CN" dirty="0" err="1">
                <a:solidFill>
                  <a:srgbClr val="FF0000"/>
                </a:solidFill>
              </a:rPr>
              <a:t>typealias</a:t>
            </a:r>
            <a:r>
              <a:rPr lang="zh-CN" altLang="en-US" dirty="0"/>
              <a:t>创建一个新的名称。以下是使用简单 </a:t>
            </a:r>
            <a:r>
              <a:rPr lang="en-US" altLang="zh-CN" dirty="0" err="1"/>
              <a:t>typealias</a:t>
            </a:r>
            <a:r>
              <a:rPr lang="en-US" altLang="zh-CN" dirty="0"/>
              <a:t> </a:t>
            </a:r>
            <a:r>
              <a:rPr lang="zh-CN" altLang="en-US" dirty="0"/>
              <a:t>的语法来定义新类型：</a:t>
            </a:r>
          </a:p>
          <a:p>
            <a:r>
              <a:rPr lang="en-US" altLang="zh-CN" dirty="0" err="1"/>
              <a:t>typealias</a:t>
            </a:r>
            <a:r>
              <a:rPr lang="en-US" altLang="zh-CN" dirty="0"/>
              <a:t> </a:t>
            </a:r>
            <a:r>
              <a:rPr lang="en-US" altLang="zh-CN" dirty="0" err="1"/>
              <a:t>newname</a:t>
            </a:r>
            <a:r>
              <a:rPr lang="en-US" altLang="zh-CN" dirty="0"/>
              <a:t> = type</a:t>
            </a:r>
          </a:p>
          <a:p>
            <a:r>
              <a:rPr lang="zh-CN" altLang="en-US" dirty="0"/>
              <a:t>例如，下面告诉编译器</a:t>
            </a:r>
            <a:r>
              <a:rPr lang="en-US" altLang="zh-CN" dirty="0"/>
              <a:t>Feet </a:t>
            </a:r>
            <a:r>
              <a:rPr lang="zh-CN" altLang="en-US" dirty="0"/>
              <a:t>是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的另一个名字：</a:t>
            </a:r>
          </a:p>
          <a:p>
            <a:r>
              <a:rPr lang="en-US" altLang="zh-CN" dirty="0" err="1"/>
              <a:t>typealias</a:t>
            </a:r>
            <a:r>
              <a:rPr lang="en-US" altLang="zh-CN" dirty="0"/>
              <a:t> Feet = </a:t>
            </a:r>
            <a:r>
              <a:rPr lang="en-US" altLang="zh-CN" dirty="0" err="1"/>
              <a:t>Int</a:t>
            </a:r>
            <a:endParaRPr lang="en-US" altLang="zh-CN" dirty="0"/>
          </a:p>
          <a:p>
            <a:r>
              <a:rPr lang="zh-CN" altLang="en-US" dirty="0"/>
              <a:t>现在，下面的声明是完全合法的，并创建一个整型变量为 </a:t>
            </a:r>
            <a:r>
              <a:rPr lang="en-US" altLang="zh-CN" dirty="0"/>
              <a:t>distance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import </a:t>
            </a:r>
            <a:r>
              <a:rPr lang="en-US" altLang="zh-CN" dirty="0" smtClean="0"/>
              <a:t>Cocoa</a:t>
            </a:r>
            <a:endParaRPr lang="en-US" altLang="zh-CN" dirty="0"/>
          </a:p>
          <a:p>
            <a:r>
              <a:rPr lang="en-US" altLang="zh-CN" dirty="0" err="1"/>
              <a:t>typealias</a:t>
            </a:r>
            <a:r>
              <a:rPr lang="en-US" altLang="zh-CN" dirty="0"/>
              <a:t> Feet = </a:t>
            </a:r>
            <a:r>
              <a:rPr lang="en-US" altLang="zh-CN" dirty="0" err="1"/>
              <a:t>Int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distance: Feet = 100</a:t>
            </a:r>
          </a:p>
          <a:p>
            <a:r>
              <a:rPr lang="en-US" altLang="zh-CN" dirty="0" smtClean="0"/>
              <a:t>print(distance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176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95933"/>
          </a:xfrm>
        </p:spPr>
        <p:txBody>
          <a:bodyPr/>
          <a:lstStyle/>
          <a:p>
            <a:r>
              <a:rPr lang="zh-CN" altLang="en-US" b="1" dirty="0"/>
              <a:t>类型安全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531620"/>
            <a:ext cx="10363826" cy="425957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Swift </a:t>
            </a:r>
            <a:r>
              <a:rPr lang="zh-CN" altLang="en-US" dirty="0"/>
              <a:t>是一种安全的语言，这意味着，如果代码的一部分需要一个字符串， 那么不能错误地传递一个</a:t>
            </a:r>
            <a:r>
              <a:rPr lang="en-US" altLang="zh-CN" dirty="0" err="1"/>
              <a:t>int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由于 </a:t>
            </a:r>
            <a:r>
              <a:rPr lang="en-US" altLang="zh-CN" dirty="0"/>
              <a:t>Swift </a:t>
            </a:r>
            <a:r>
              <a:rPr lang="zh-CN" altLang="en-US" dirty="0"/>
              <a:t>是类型安全的，当类型检查时它执行编译代码并标志类型不匹配的错误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nb-NO" altLang="zh-CN" dirty="0"/>
              <a:t>var </a:t>
            </a:r>
            <a:r>
              <a:rPr lang="nb-NO" altLang="zh-CN" dirty="0" err="1" smtClean="0"/>
              <a:t>varA</a:t>
            </a:r>
            <a:r>
              <a:rPr lang="nb-NO" altLang="zh-CN" dirty="0" smtClean="0"/>
              <a:t> </a:t>
            </a:r>
            <a:r>
              <a:rPr lang="nb-NO" altLang="zh-CN" dirty="0"/>
              <a:t>= 42</a:t>
            </a:r>
          </a:p>
          <a:p>
            <a:r>
              <a:rPr lang="nb-NO" altLang="zh-CN" dirty="0" err="1"/>
              <a:t>varA</a:t>
            </a:r>
            <a:r>
              <a:rPr lang="nb-NO" altLang="zh-CN" dirty="0"/>
              <a:t> = "This is </a:t>
            </a:r>
            <a:r>
              <a:rPr lang="nb-NO" altLang="zh-CN" dirty="0" err="1"/>
              <a:t>hello</a:t>
            </a:r>
            <a:r>
              <a:rPr lang="nb-NO" altLang="zh-CN" dirty="0"/>
              <a:t>"</a:t>
            </a:r>
          </a:p>
          <a:p>
            <a:r>
              <a:rPr lang="nb-NO" altLang="zh-CN" dirty="0" err="1" smtClean="0"/>
              <a:t>print</a:t>
            </a:r>
            <a:r>
              <a:rPr lang="nb-NO" altLang="zh-CN" dirty="0" smtClean="0"/>
              <a:t>(</a:t>
            </a:r>
            <a:r>
              <a:rPr lang="nb-NO" altLang="zh-CN" dirty="0" err="1" smtClean="0"/>
              <a:t>varA</a:t>
            </a:r>
            <a:r>
              <a:rPr lang="nb-NO" altLang="zh-CN" dirty="0"/>
              <a:t>)</a:t>
            </a:r>
          </a:p>
          <a:p>
            <a:r>
              <a:rPr lang="zh-CN" altLang="en-US" dirty="0"/>
              <a:t>当我们编译上面的程序它产生以下编译时错误。</a:t>
            </a:r>
          </a:p>
          <a:p>
            <a:r>
              <a:rPr lang="en-US" altLang="zh-CN" dirty="0"/>
              <a:t>Playground execution failed: error: :6:6: error: cannot assign to 'let' value '</a:t>
            </a:r>
            <a:r>
              <a:rPr lang="en-US" altLang="zh-CN" dirty="0" err="1"/>
              <a:t>varA</a:t>
            </a:r>
            <a:r>
              <a:rPr lang="en-US" altLang="zh-CN" dirty="0"/>
              <a:t>'</a:t>
            </a:r>
          </a:p>
          <a:p>
            <a:r>
              <a:rPr lang="en-US" altLang="zh-CN" dirty="0" err="1"/>
              <a:t>varA</a:t>
            </a:r>
            <a:r>
              <a:rPr lang="en-US" altLang="zh-CN" dirty="0"/>
              <a:t> = "This is hello"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09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Import </a:t>
            </a:r>
            <a:r>
              <a:rPr lang="zh-CN" altLang="en-US" b="1" dirty="0"/>
              <a:t>在 </a:t>
            </a:r>
            <a:r>
              <a:rPr lang="en-US" altLang="zh-CN" b="1" dirty="0"/>
              <a:t>Swift </a:t>
            </a:r>
            <a:r>
              <a:rPr lang="zh-CN" altLang="en-US" b="1" dirty="0"/>
              <a:t>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可以使用 </a:t>
            </a:r>
            <a:r>
              <a:rPr lang="en-US" altLang="zh-CN" dirty="0"/>
              <a:t>import </a:t>
            </a:r>
            <a:r>
              <a:rPr lang="zh-CN" altLang="en-US" dirty="0"/>
              <a:t>语句来直接导入任何 </a:t>
            </a:r>
            <a:r>
              <a:rPr lang="en-US" altLang="zh-CN" dirty="0"/>
              <a:t>Objective-C</a:t>
            </a:r>
            <a:r>
              <a:rPr lang="zh-CN" altLang="en-US" dirty="0"/>
              <a:t>框架</a:t>
            </a:r>
            <a:r>
              <a:rPr lang="en-US" altLang="zh-CN" dirty="0"/>
              <a:t>(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en-US" dirty="0"/>
              <a:t>库</a:t>
            </a:r>
            <a:r>
              <a:rPr lang="en-US" altLang="zh-CN" dirty="0"/>
              <a:t>)</a:t>
            </a:r>
            <a:r>
              <a:rPr lang="zh-CN" altLang="en-US" dirty="0"/>
              <a:t>到 </a:t>
            </a:r>
            <a:r>
              <a:rPr lang="en-US" altLang="zh-CN" dirty="0"/>
              <a:t>Swift</a:t>
            </a:r>
            <a:r>
              <a:rPr lang="zh-CN" altLang="en-US" dirty="0"/>
              <a:t>程序。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import Cocoa </a:t>
            </a:r>
            <a:r>
              <a:rPr lang="zh-CN" altLang="en-US" dirty="0"/>
              <a:t>语句使所有 </a:t>
            </a:r>
            <a:r>
              <a:rPr lang="en-US" altLang="zh-CN" dirty="0"/>
              <a:t>Cocoa </a:t>
            </a:r>
            <a:r>
              <a:rPr lang="zh-CN" altLang="en-US" dirty="0"/>
              <a:t>库，</a:t>
            </a:r>
            <a:r>
              <a:rPr lang="en-US" altLang="zh-CN" dirty="0"/>
              <a:t>APIs</a:t>
            </a:r>
            <a:r>
              <a:rPr lang="zh-CN" altLang="en-US" dirty="0"/>
              <a:t>，并形成了所有</a:t>
            </a:r>
            <a:r>
              <a:rPr lang="en-US" altLang="zh-CN" dirty="0"/>
              <a:t>OS X</a:t>
            </a:r>
            <a:r>
              <a:rPr lang="zh-CN" altLang="en-US" dirty="0"/>
              <a:t>开发层，在运行时可用在 </a:t>
            </a:r>
            <a:r>
              <a:rPr lang="en-US" altLang="zh-CN" dirty="0"/>
              <a:t>Swift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Cocoa</a:t>
            </a:r>
            <a:r>
              <a:rPr lang="zh-CN" altLang="en-US" dirty="0"/>
              <a:t>在</a:t>
            </a:r>
            <a:r>
              <a:rPr lang="en-US" altLang="zh-CN" dirty="0"/>
              <a:t>Objective-C</a:t>
            </a:r>
            <a:r>
              <a:rPr lang="zh-CN" altLang="en-US" dirty="0"/>
              <a:t>是</a:t>
            </a:r>
            <a:r>
              <a:rPr lang="en-US" altLang="zh-CN" dirty="0"/>
              <a:t>C</a:t>
            </a:r>
            <a:r>
              <a:rPr lang="zh-CN" altLang="en-US" dirty="0"/>
              <a:t>的一个超集实现，所以很容易将</a:t>
            </a:r>
            <a:r>
              <a:rPr lang="en-US" altLang="zh-CN" dirty="0"/>
              <a:t>C</a:t>
            </a:r>
            <a:r>
              <a:rPr lang="zh-CN" altLang="en-US" dirty="0"/>
              <a:t>甚至</a:t>
            </a:r>
            <a:r>
              <a:rPr lang="en-US" altLang="zh-CN" dirty="0"/>
              <a:t>C++</a:t>
            </a:r>
            <a:r>
              <a:rPr lang="zh-CN" altLang="en-US" dirty="0"/>
              <a:t>混合到 </a:t>
            </a:r>
            <a:r>
              <a:rPr lang="en-US" altLang="zh-CN" dirty="0"/>
              <a:t>Swift </a:t>
            </a:r>
            <a:r>
              <a:rPr lang="zh-CN" altLang="en-US" dirty="0"/>
              <a:t>应用</a:t>
            </a:r>
            <a:r>
              <a:rPr lang="zh-CN" altLang="en-US" dirty="0" smtClean="0"/>
              <a:t>。</a:t>
            </a:r>
          </a:p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开发 </a:t>
            </a:r>
            <a:r>
              <a:rPr kumimoji="1" lang="en-US" altLang="zh-CN" dirty="0" smtClean="0"/>
              <a:t>import</a:t>
            </a:r>
            <a:r>
              <a:rPr kumimoji="1" lang="zh-CN" altLang="en-US" dirty="0" smtClean="0"/>
              <a:t> </a:t>
            </a:r>
            <a:r>
              <a:rPr lang="en-US" altLang="zh-CN" dirty="0" err="1" smtClean="0"/>
              <a:t>UIKit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5205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33093"/>
          </a:xfrm>
        </p:spPr>
        <p:txBody>
          <a:bodyPr/>
          <a:lstStyle/>
          <a:p>
            <a:r>
              <a:rPr lang="zh-CN" altLang="en-US" b="1"/>
              <a:t>类型推断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51610"/>
            <a:ext cx="10363826" cy="4339589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在编译</a:t>
            </a:r>
            <a:r>
              <a:rPr lang="zh-CN" altLang="en-US" dirty="0"/>
              <a:t>代码时，类型推断使编译器自动推导出特定表达式的类型， 简单地通过检查所提供的值。</a:t>
            </a:r>
            <a:r>
              <a:rPr lang="en-US" altLang="zh-CN" dirty="0"/>
              <a:t>Swift </a:t>
            </a:r>
            <a:r>
              <a:rPr lang="zh-CN" altLang="en-US" dirty="0"/>
              <a:t>采用类型推断制定出合适的类型如下</a:t>
            </a:r>
            <a:r>
              <a:rPr lang="zh-CN" altLang="en-US" dirty="0" smtClean="0"/>
              <a:t>。</a:t>
            </a:r>
          </a:p>
          <a:p>
            <a:r>
              <a:rPr lang="en-US" altLang="zh-CN" dirty="0"/>
              <a:t>// </a:t>
            </a:r>
            <a:r>
              <a:rPr lang="en-US" altLang="zh-CN" dirty="0" err="1"/>
              <a:t>varA</a:t>
            </a:r>
            <a:r>
              <a:rPr lang="en-US" altLang="zh-CN" dirty="0"/>
              <a:t> is inferred to be of type </a:t>
            </a:r>
            <a:r>
              <a:rPr lang="en-US" altLang="zh-CN" dirty="0" err="1"/>
              <a:t>Int</a:t>
            </a:r>
            <a:endParaRPr lang="en-US" altLang="zh-CN" dirty="0"/>
          </a:p>
          <a:p>
            <a:r>
              <a:rPr lang="nb-NO" altLang="zh-CN" dirty="0"/>
              <a:t>var </a:t>
            </a:r>
            <a:r>
              <a:rPr lang="nb-NO" altLang="zh-CN" dirty="0" err="1"/>
              <a:t>varA</a:t>
            </a:r>
            <a:r>
              <a:rPr lang="nb-NO" altLang="zh-CN" dirty="0"/>
              <a:t> = 42</a:t>
            </a:r>
          </a:p>
          <a:p>
            <a:r>
              <a:rPr lang="nb-NO" altLang="zh-CN" dirty="0" err="1" smtClean="0"/>
              <a:t>print</a:t>
            </a:r>
            <a:r>
              <a:rPr lang="nb-NO" altLang="zh-CN" dirty="0" smtClean="0"/>
              <a:t>(</a:t>
            </a:r>
            <a:r>
              <a:rPr lang="nb-NO" altLang="zh-CN" dirty="0" err="1" smtClean="0"/>
              <a:t>varA</a:t>
            </a:r>
            <a:r>
              <a:rPr lang="nb-NO" altLang="zh-CN" dirty="0"/>
              <a:t>)</a:t>
            </a:r>
          </a:p>
          <a:p>
            <a:endParaRPr lang="nb-NO" altLang="zh-CN" dirty="0"/>
          </a:p>
          <a:p>
            <a:r>
              <a:rPr lang="nb-NO" altLang="zh-CN" dirty="0"/>
              <a:t>// </a:t>
            </a:r>
            <a:r>
              <a:rPr lang="nb-NO" altLang="zh-CN" dirty="0" err="1"/>
              <a:t>varB</a:t>
            </a:r>
            <a:r>
              <a:rPr lang="nb-NO" altLang="zh-CN" dirty="0"/>
              <a:t> is </a:t>
            </a:r>
            <a:r>
              <a:rPr lang="nb-NO" altLang="zh-CN" dirty="0" err="1"/>
              <a:t>inferred</a:t>
            </a:r>
            <a:r>
              <a:rPr lang="nb-NO" altLang="zh-CN" dirty="0"/>
              <a:t> to be </a:t>
            </a:r>
            <a:r>
              <a:rPr lang="nb-NO" altLang="zh-CN" dirty="0" err="1"/>
              <a:t>of</a:t>
            </a:r>
            <a:r>
              <a:rPr lang="nb-NO" altLang="zh-CN" dirty="0"/>
              <a:t> type Double</a:t>
            </a:r>
          </a:p>
          <a:p>
            <a:r>
              <a:rPr lang="nb-NO" altLang="zh-CN" dirty="0"/>
              <a:t>var </a:t>
            </a:r>
            <a:r>
              <a:rPr lang="nb-NO" altLang="zh-CN" dirty="0" err="1"/>
              <a:t>varB</a:t>
            </a:r>
            <a:r>
              <a:rPr lang="nb-NO" altLang="zh-CN" dirty="0"/>
              <a:t> = 3.14159</a:t>
            </a:r>
          </a:p>
          <a:p>
            <a:r>
              <a:rPr lang="nb-NO" altLang="zh-CN" dirty="0" err="1" smtClean="0"/>
              <a:t>print</a:t>
            </a:r>
            <a:r>
              <a:rPr lang="nb-NO" altLang="zh-CN" dirty="0" smtClean="0"/>
              <a:t>(</a:t>
            </a:r>
            <a:r>
              <a:rPr lang="nb-NO" altLang="zh-CN" dirty="0" err="1" smtClean="0"/>
              <a:t>varB</a:t>
            </a:r>
            <a:r>
              <a:rPr lang="nb-NO" altLang="zh-CN" dirty="0"/>
              <a:t>)</a:t>
            </a:r>
          </a:p>
          <a:p>
            <a:endParaRPr lang="nb-NO" altLang="zh-CN" dirty="0"/>
          </a:p>
          <a:p>
            <a:r>
              <a:rPr lang="nb-NO" altLang="zh-CN" dirty="0"/>
              <a:t>// </a:t>
            </a:r>
            <a:r>
              <a:rPr lang="nb-NO" altLang="zh-CN" dirty="0" err="1"/>
              <a:t>varC</a:t>
            </a:r>
            <a:r>
              <a:rPr lang="nb-NO" altLang="zh-CN" dirty="0"/>
              <a:t> is </a:t>
            </a:r>
            <a:r>
              <a:rPr lang="nb-NO" altLang="zh-CN" dirty="0" err="1"/>
              <a:t>also</a:t>
            </a:r>
            <a:r>
              <a:rPr lang="nb-NO" altLang="zh-CN" dirty="0"/>
              <a:t> </a:t>
            </a:r>
            <a:r>
              <a:rPr lang="nb-NO" altLang="zh-CN" dirty="0" err="1"/>
              <a:t>inferred</a:t>
            </a:r>
            <a:r>
              <a:rPr lang="nb-NO" altLang="zh-CN" dirty="0"/>
              <a:t> to be </a:t>
            </a:r>
            <a:r>
              <a:rPr lang="nb-NO" altLang="zh-CN" dirty="0" err="1"/>
              <a:t>of</a:t>
            </a:r>
            <a:r>
              <a:rPr lang="nb-NO" altLang="zh-CN" dirty="0"/>
              <a:t> type Double</a:t>
            </a:r>
          </a:p>
          <a:p>
            <a:r>
              <a:rPr lang="mr-IN" altLang="zh-CN" dirty="0" err="1"/>
              <a:t>var</a:t>
            </a:r>
            <a:r>
              <a:rPr lang="mr-IN" altLang="zh-CN" dirty="0"/>
              <a:t> </a:t>
            </a:r>
            <a:r>
              <a:rPr lang="mr-IN" altLang="zh-CN" dirty="0" err="1"/>
              <a:t>varC</a:t>
            </a:r>
            <a:r>
              <a:rPr lang="mr-IN" altLang="zh-CN" dirty="0"/>
              <a:t> = 3 + 0.14159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varC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34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Tokens </a:t>
            </a:r>
            <a:r>
              <a:rPr lang="zh-CN" altLang="en-US" b="1" dirty="0"/>
              <a:t>在 </a:t>
            </a:r>
            <a:r>
              <a:rPr lang="en-US" altLang="zh-CN" b="1" dirty="0"/>
              <a:t>Swift </a:t>
            </a:r>
            <a:r>
              <a:rPr lang="zh-CN" altLang="en-US" b="1" dirty="0"/>
              <a:t>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Swift</a:t>
            </a:r>
            <a:r>
              <a:rPr lang="zh-CN" altLang="en-US" dirty="0"/>
              <a:t>程序由各种令牌组成，令牌可以是一个关键字，标识符，常量，字符串文字或符号。例如，下面的</a:t>
            </a:r>
            <a:r>
              <a:rPr lang="en-US" altLang="zh-CN" dirty="0"/>
              <a:t>Swift</a:t>
            </a:r>
            <a:r>
              <a:rPr lang="zh-CN" altLang="en-US" dirty="0"/>
              <a:t>语句由三个令牌组成：</a:t>
            </a:r>
          </a:p>
          <a:p>
            <a:r>
              <a:rPr lang="en-US" altLang="zh-CN" dirty="0" smtClean="0"/>
              <a:t>print("</a:t>
            </a:r>
            <a:r>
              <a:rPr lang="en-US" altLang="zh-CN" dirty="0"/>
              <a:t>test!")</a:t>
            </a:r>
          </a:p>
          <a:p>
            <a:r>
              <a:rPr lang="zh-CN" altLang="en-US" dirty="0" smtClean="0"/>
              <a:t>令牌分别是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en-US" altLang="zh-CN" dirty="0" smtClean="0"/>
              <a:t>print</a:t>
            </a:r>
            <a:endParaRPr lang="en-US" altLang="zh-CN" dirty="0"/>
          </a:p>
          <a:p>
            <a:r>
              <a:rPr lang="mr-IN" altLang="zh-CN" dirty="0"/>
              <a:t>(</a:t>
            </a:r>
          </a:p>
          <a:p>
            <a:r>
              <a:rPr lang="mr-IN" altLang="zh-CN" dirty="0"/>
              <a:t>   "</a:t>
            </a:r>
            <a:r>
              <a:rPr lang="mr-IN" altLang="zh-CN" dirty="0" err="1"/>
              <a:t>test</a:t>
            </a:r>
            <a:r>
              <a:rPr lang="mr-IN" altLang="zh-CN" dirty="0"/>
              <a:t>!"</a:t>
            </a:r>
          </a:p>
          <a:p>
            <a:r>
              <a:rPr lang="mr-IN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9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07413"/>
          </a:xfrm>
        </p:spPr>
        <p:txBody>
          <a:bodyPr/>
          <a:lstStyle/>
          <a:p>
            <a:r>
              <a:rPr lang="zh-CN" altLang="en-US" b="1"/>
              <a:t>注释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840230"/>
            <a:ext cx="10363826" cy="3950969"/>
          </a:xfrm>
        </p:spPr>
        <p:txBody>
          <a:bodyPr/>
          <a:lstStyle/>
          <a:p>
            <a:r>
              <a:rPr lang="zh-CN" altLang="en-US" dirty="0"/>
              <a:t>注释就</a:t>
            </a:r>
            <a:r>
              <a:rPr lang="zh-CN" altLang="en-US" dirty="0" smtClean="0"/>
              <a:t>像在 </a:t>
            </a:r>
            <a:r>
              <a:rPr lang="en-US" altLang="zh-CN" dirty="0"/>
              <a:t>Swift </a:t>
            </a:r>
            <a:r>
              <a:rPr lang="zh-CN" altLang="en-US" dirty="0"/>
              <a:t>程序</a:t>
            </a:r>
            <a:r>
              <a:rPr lang="zh-CN" altLang="en-US" dirty="0" smtClean="0"/>
              <a:t>中的</a:t>
            </a:r>
            <a:r>
              <a:rPr lang="zh-CN" altLang="en-US" dirty="0"/>
              <a:t>帮助文本</a:t>
            </a:r>
            <a:r>
              <a:rPr lang="zh-CN" altLang="en-US" dirty="0" smtClean="0"/>
              <a:t>，</a:t>
            </a:r>
            <a:r>
              <a:rPr lang="zh-CN" altLang="en-US" dirty="0"/>
              <a:t>它们被编译器忽略。多行注释以</a:t>
            </a:r>
            <a:r>
              <a:rPr lang="en-US" altLang="zh-CN" dirty="0"/>
              <a:t>/*</a:t>
            </a:r>
            <a:r>
              <a:rPr lang="zh-CN" altLang="en-US" dirty="0"/>
              <a:t>开头并以*</a:t>
            </a:r>
            <a:r>
              <a:rPr lang="en-US" altLang="zh-CN" dirty="0"/>
              <a:t>/</a:t>
            </a:r>
            <a:r>
              <a:rPr lang="zh-CN" altLang="en-US" dirty="0"/>
              <a:t>字符结束，如下图所示：</a:t>
            </a:r>
          </a:p>
          <a:p>
            <a:r>
              <a:rPr lang="en-US" altLang="zh-CN" dirty="0"/>
              <a:t>/* My first program in Swift */</a:t>
            </a:r>
          </a:p>
          <a:p>
            <a:r>
              <a:rPr lang="en-US" altLang="zh-CN" dirty="0"/>
              <a:t>Swift</a:t>
            </a:r>
            <a:r>
              <a:rPr lang="zh-CN" altLang="en-US" dirty="0"/>
              <a:t>可以嵌套多行注释。以下是</a:t>
            </a:r>
            <a:r>
              <a:rPr lang="en-US" altLang="zh-CN" dirty="0"/>
              <a:t>Swift</a:t>
            </a:r>
            <a:r>
              <a:rPr lang="zh-CN" altLang="en-US" dirty="0"/>
              <a:t>有效的注释：</a:t>
            </a:r>
          </a:p>
          <a:p>
            <a:r>
              <a:rPr lang="en-US" altLang="zh-CN" dirty="0"/>
              <a:t>/* My first program in Swift is Hello, World!</a:t>
            </a:r>
          </a:p>
          <a:p>
            <a:r>
              <a:rPr lang="en-US" altLang="zh-CN" dirty="0"/>
              <a:t>/* Where as second program is Hello, Swift! */</a:t>
            </a:r>
          </a:p>
          <a:p>
            <a:r>
              <a:rPr lang="zh-CN" altLang="en-US" dirty="0"/>
              <a:t>单个注释使用</a:t>
            </a:r>
            <a:r>
              <a:rPr lang="en-US" altLang="zh-CN" dirty="0"/>
              <a:t>//</a:t>
            </a:r>
            <a:r>
              <a:rPr lang="zh-CN" altLang="en-US" dirty="0"/>
              <a:t>在注释的开头写入。</a:t>
            </a:r>
          </a:p>
          <a:p>
            <a:r>
              <a:rPr lang="en-US" altLang="zh-CN" dirty="0"/>
              <a:t>// My first program in Swift </a:t>
            </a:r>
            <a:r>
              <a:rPr lang="zh-CN" altLang="en-US" dirty="0"/>
              <a:t>，这是一行注释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47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93113"/>
          </a:xfrm>
        </p:spPr>
        <p:txBody>
          <a:bodyPr/>
          <a:lstStyle/>
          <a:p>
            <a:r>
              <a:rPr lang="zh-CN" altLang="en-US" b="1" dirty="0"/>
              <a:t>分号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714500"/>
            <a:ext cx="10363826" cy="4076699"/>
          </a:xfrm>
        </p:spPr>
        <p:txBody>
          <a:bodyPr/>
          <a:lstStyle/>
          <a:p>
            <a:r>
              <a:rPr lang="en-US" altLang="zh-CN" dirty="0"/>
              <a:t>Swift</a:t>
            </a:r>
            <a:r>
              <a:rPr lang="zh-CN" altLang="en-US" dirty="0"/>
              <a:t>不</a:t>
            </a:r>
            <a:r>
              <a:rPr lang="zh-CN" altLang="en-US" dirty="0" smtClean="0"/>
              <a:t>要求</a:t>
            </a:r>
            <a:r>
              <a:rPr lang="zh-CN" altLang="en-US" dirty="0"/>
              <a:t>在代码每个语句后面</a:t>
            </a:r>
            <a:r>
              <a:rPr lang="zh-CN" altLang="en-US" dirty="0" smtClean="0"/>
              <a:t>必须</a:t>
            </a:r>
            <a:r>
              <a:rPr lang="zh-CN" altLang="en-US" dirty="0"/>
              <a:t>使用分号</a:t>
            </a:r>
            <a:r>
              <a:rPr lang="en-US" altLang="zh-CN" dirty="0" smtClean="0"/>
              <a:t>(;)</a:t>
            </a:r>
            <a:r>
              <a:rPr lang="zh-CN" altLang="en-US" dirty="0" smtClean="0"/>
              <a:t> ，</a:t>
            </a:r>
            <a:r>
              <a:rPr lang="zh-CN" altLang="en-US" dirty="0"/>
              <a:t>虽然</a:t>
            </a:r>
            <a:r>
              <a:rPr lang="zh-CN" altLang="en-US" dirty="0" smtClean="0"/>
              <a:t>其是可选</a:t>
            </a:r>
            <a:r>
              <a:rPr lang="zh-CN" altLang="en-US" dirty="0"/>
              <a:t>的</a:t>
            </a:r>
            <a:r>
              <a:rPr lang="zh-CN" altLang="en-US" dirty="0" smtClean="0"/>
              <a:t>，即使使用</a:t>
            </a:r>
            <a:r>
              <a:rPr lang="zh-CN" altLang="en-US" dirty="0"/>
              <a:t>分号</a:t>
            </a:r>
            <a:r>
              <a:rPr lang="zh-CN" altLang="en-US" dirty="0" smtClean="0"/>
              <a:t>，编译器也不</a:t>
            </a:r>
            <a:r>
              <a:rPr lang="zh-CN" altLang="en-US" dirty="0"/>
              <a:t>会有什么影响。</a:t>
            </a:r>
          </a:p>
          <a:p>
            <a:r>
              <a:rPr lang="zh-CN" altLang="en-US" dirty="0"/>
              <a:t>但是，</a:t>
            </a:r>
            <a:r>
              <a:rPr lang="zh-CN" altLang="en-US" dirty="0">
                <a:solidFill>
                  <a:srgbClr val="FF0000"/>
                </a:solidFill>
              </a:rPr>
              <a:t>如果在同一行，用分号作为分隔符分为多个</a:t>
            </a:r>
            <a:r>
              <a:rPr lang="zh-CN" altLang="en-US" dirty="0" smtClean="0">
                <a:solidFill>
                  <a:srgbClr val="FF0000"/>
                </a:solidFill>
              </a:rPr>
              <a:t>语句</a:t>
            </a:r>
            <a:r>
              <a:rPr lang="zh-CN" altLang="en-US" dirty="0"/>
              <a:t>，</a:t>
            </a:r>
            <a:r>
              <a:rPr lang="zh-CN" altLang="en-US" dirty="0" smtClean="0"/>
              <a:t>否则</a:t>
            </a:r>
            <a:r>
              <a:rPr lang="zh-CN" altLang="en-US" dirty="0"/>
              <a:t>编译器将引发语法错误。可以重写上面的</a:t>
            </a:r>
            <a:r>
              <a:rPr lang="en-US" altLang="zh-CN" dirty="0"/>
              <a:t>Hello</a:t>
            </a:r>
            <a:r>
              <a:rPr lang="zh-CN" altLang="en-US" dirty="0"/>
              <a:t>，</a:t>
            </a:r>
            <a:r>
              <a:rPr lang="en-US" altLang="zh-CN" dirty="0"/>
              <a:t>World</a:t>
            </a:r>
            <a:r>
              <a:rPr lang="zh-CN" altLang="en-US" dirty="0"/>
              <a:t>！程序如下：</a:t>
            </a:r>
          </a:p>
          <a:p>
            <a:r>
              <a:rPr lang="en-US" altLang="zh-CN" dirty="0"/>
              <a:t>import Cocoa</a:t>
            </a:r>
          </a:p>
          <a:p>
            <a:r>
              <a:rPr lang="en-US" altLang="zh-CN" dirty="0"/>
              <a:t>/* My first program in Swift */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myString</a:t>
            </a:r>
            <a:r>
              <a:rPr lang="en-US" altLang="zh-CN" dirty="0"/>
              <a:t> = "Hello, World!"; </a:t>
            </a:r>
            <a:r>
              <a:rPr lang="en-US" altLang="zh-CN" dirty="0" err="1"/>
              <a:t>println</a:t>
            </a:r>
            <a:r>
              <a:rPr lang="en-US" altLang="zh-CN" dirty="0"/>
              <a:t>(</a:t>
            </a:r>
            <a:r>
              <a:rPr lang="en-US" altLang="zh-CN" dirty="0" err="1"/>
              <a:t>myString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76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8803"/>
          </a:xfrm>
        </p:spPr>
        <p:txBody>
          <a:bodyPr/>
          <a:lstStyle/>
          <a:p>
            <a:r>
              <a:rPr lang="zh-CN" altLang="en-US" b="1"/>
              <a:t>标识符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17320"/>
            <a:ext cx="10363826" cy="4373879"/>
          </a:xfrm>
        </p:spPr>
        <p:txBody>
          <a:bodyPr/>
          <a:lstStyle/>
          <a:p>
            <a:r>
              <a:rPr lang="en-US" altLang="zh-CN" dirty="0"/>
              <a:t>Swift </a:t>
            </a:r>
            <a:r>
              <a:rPr lang="zh-CN" altLang="en-US" dirty="0"/>
              <a:t>标识符是用于识别一个变量，函数，或任何其它用户定义的项目的名称。一个标识符开始于字母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Z</a:t>
            </a:r>
            <a:r>
              <a:rPr lang="zh-CN" altLang="en-US" dirty="0"/>
              <a:t>或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z</a:t>
            </a:r>
            <a:r>
              <a:rPr lang="zh-CN" altLang="en-US" dirty="0"/>
              <a:t>或下划线</a:t>
            </a:r>
            <a:r>
              <a:rPr lang="en-US" altLang="zh-CN" dirty="0"/>
              <a:t>_</a:t>
            </a:r>
            <a:r>
              <a:rPr lang="zh-CN" altLang="en-US" dirty="0"/>
              <a:t>后跟零个或多个字母，下划线和数字</a:t>
            </a:r>
            <a:r>
              <a:rPr lang="en-US" altLang="zh-CN" dirty="0"/>
              <a:t>(0〜9)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Swift</a:t>
            </a:r>
            <a:r>
              <a:rPr lang="zh-CN" altLang="en-US" dirty="0"/>
              <a:t>不允许标识符中有标点字符，如</a:t>
            </a:r>
            <a:r>
              <a:rPr lang="en-US" altLang="zh-CN" dirty="0"/>
              <a:t>@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  <a:r>
              <a:rPr lang="zh-CN" altLang="en-US" dirty="0"/>
              <a:t>和</a:t>
            </a:r>
            <a:r>
              <a:rPr lang="en-US" altLang="zh-CN" dirty="0"/>
              <a:t>%</a:t>
            </a:r>
            <a:r>
              <a:rPr lang="zh-CN" altLang="en-US" dirty="0"/>
              <a:t>。</a:t>
            </a:r>
            <a:r>
              <a:rPr lang="en-US" altLang="zh-CN" dirty="0"/>
              <a:t>Swift 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区分大小写</a:t>
            </a:r>
            <a:r>
              <a:rPr lang="zh-CN" altLang="en-US" dirty="0"/>
              <a:t>的编程语言。因此，</a:t>
            </a:r>
            <a:r>
              <a:rPr lang="en-US" altLang="zh-CN" dirty="0"/>
              <a:t>Manpower</a:t>
            </a:r>
            <a:r>
              <a:rPr lang="zh-CN" altLang="en-US" dirty="0"/>
              <a:t>和</a:t>
            </a:r>
            <a:r>
              <a:rPr lang="en-US" altLang="zh-CN" dirty="0"/>
              <a:t>manpower </a:t>
            </a:r>
            <a:r>
              <a:rPr lang="zh-CN" altLang="en-US" dirty="0"/>
              <a:t>在</a:t>
            </a:r>
            <a:r>
              <a:rPr lang="en-US" altLang="zh-CN" dirty="0"/>
              <a:t>Swift</a:t>
            </a:r>
            <a:r>
              <a:rPr lang="zh-CN" altLang="en-US" dirty="0"/>
              <a:t>中是两个不同的标识符。下面是可接受的</a:t>
            </a:r>
            <a:r>
              <a:rPr lang="zh-CN" altLang="en-US" dirty="0" smtClean="0"/>
              <a:t>标识符的</a:t>
            </a:r>
            <a:r>
              <a:rPr lang="zh-CN" altLang="en-US" dirty="0"/>
              <a:t>一些例子：</a:t>
            </a:r>
          </a:p>
          <a:p>
            <a:r>
              <a:rPr lang="mr-IN" altLang="zh-CN" dirty="0" err="1"/>
              <a:t>Azad</a:t>
            </a:r>
            <a:r>
              <a:rPr lang="mr-IN" altLang="zh-CN" dirty="0"/>
              <a:t>       </a:t>
            </a:r>
            <a:r>
              <a:rPr lang="mr-IN" altLang="zh-CN" dirty="0" err="1"/>
              <a:t>zara</a:t>
            </a:r>
            <a:r>
              <a:rPr lang="mr-IN" altLang="zh-CN" dirty="0"/>
              <a:t>    </a:t>
            </a:r>
            <a:r>
              <a:rPr lang="mr-IN" altLang="zh-CN" dirty="0" err="1"/>
              <a:t>abc</a:t>
            </a:r>
            <a:r>
              <a:rPr lang="mr-IN" altLang="zh-CN" dirty="0"/>
              <a:t>   </a:t>
            </a:r>
            <a:r>
              <a:rPr lang="mr-IN" altLang="zh-CN" dirty="0" err="1"/>
              <a:t>move_name</a:t>
            </a:r>
            <a:r>
              <a:rPr lang="mr-IN" altLang="zh-CN" dirty="0"/>
              <a:t>  a_123</a:t>
            </a:r>
          </a:p>
          <a:p>
            <a:r>
              <a:rPr lang="mr-IN" altLang="zh-CN" dirty="0"/>
              <a:t>myname50   _</a:t>
            </a:r>
            <a:r>
              <a:rPr lang="mr-IN" altLang="zh-CN" dirty="0" err="1"/>
              <a:t>temp</a:t>
            </a:r>
            <a:r>
              <a:rPr lang="mr-IN" altLang="zh-CN" dirty="0"/>
              <a:t>   </a:t>
            </a:r>
            <a:r>
              <a:rPr lang="mr-IN" altLang="zh-CN" dirty="0" err="1"/>
              <a:t>j</a:t>
            </a:r>
            <a:r>
              <a:rPr lang="mr-IN" altLang="zh-CN" dirty="0"/>
              <a:t>     a23b9      </a:t>
            </a:r>
            <a:r>
              <a:rPr lang="mr-IN" altLang="zh-CN" dirty="0" err="1"/>
              <a:t>retVal</a:t>
            </a:r>
            <a:endParaRPr lang="mr-IN" altLang="zh-CN" dirty="0"/>
          </a:p>
          <a:p>
            <a:r>
              <a:rPr lang="zh-CN" altLang="en-US" dirty="0"/>
              <a:t>要使用保留字作为标识符，</a:t>
            </a:r>
            <a:r>
              <a:rPr lang="zh-CN" altLang="en-US" dirty="0">
                <a:solidFill>
                  <a:srgbClr val="FF0000"/>
                </a:solidFill>
              </a:rPr>
              <a:t>需要在标识符之前和之后把它用反引号</a:t>
            </a:r>
            <a:r>
              <a:rPr lang="en-US" altLang="zh-CN" dirty="0">
                <a:solidFill>
                  <a:srgbClr val="FF0000"/>
                </a:solidFill>
              </a:rPr>
              <a:t>(')</a:t>
            </a:r>
            <a:r>
              <a:rPr lang="zh-CN" altLang="en-US" dirty="0">
                <a:solidFill>
                  <a:srgbClr val="FF0000"/>
                </a:solidFill>
              </a:rPr>
              <a:t>引用起来</a:t>
            </a:r>
            <a:r>
              <a:rPr lang="zh-CN" altLang="en-US" dirty="0"/>
              <a:t>。例如，</a:t>
            </a:r>
            <a:r>
              <a:rPr lang="en-US" altLang="zh-CN" dirty="0"/>
              <a:t>class </a:t>
            </a:r>
            <a:r>
              <a:rPr lang="zh-CN" altLang="en-US" dirty="0"/>
              <a:t>不是一个有效标识符，但</a:t>
            </a:r>
            <a:r>
              <a:rPr lang="en-US" altLang="zh-CN" dirty="0"/>
              <a:t>`class`</a:t>
            </a:r>
            <a:r>
              <a:rPr lang="zh-CN" altLang="en-US" dirty="0"/>
              <a:t>是有效的。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908810"/>
            <a:ext cx="10363826" cy="3882389"/>
          </a:xfrm>
        </p:spPr>
        <p:txBody>
          <a:bodyPr>
            <a:normAutofit/>
          </a:bodyPr>
          <a:lstStyle/>
          <a:p>
            <a:r>
              <a:rPr lang="zh-CN" altLang="en-US" dirty="0"/>
              <a:t>以下关键字在 </a:t>
            </a:r>
            <a:r>
              <a:rPr lang="en-US" altLang="zh-CN" dirty="0"/>
              <a:t>Swift </a:t>
            </a:r>
            <a:r>
              <a:rPr lang="zh-CN" altLang="en-US" dirty="0"/>
              <a:t>中保留。这些保留字不要用作常量或变量或任何其它标识符名称，除非它们用反引号转义：</a:t>
            </a:r>
          </a:p>
          <a:p>
            <a:r>
              <a:rPr lang="zh-CN" altLang="en-US" b="1" dirty="0"/>
              <a:t>在声明中使用关键字</a:t>
            </a:r>
          </a:p>
          <a:p>
            <a:r>
              <a:rPr lang="en-US" altLang="zh-CN" dirty="0"/>
              <a:t>class	</a:t>
            </a:r>
            <a:r>
              <a:rPr lang="en-US" altLang="zh-CN" dirty="0" err="1"/>
              <a:t>deinit</a:t>
            </a:r>
            <a:r>
              <a:rPr lang="en-US" altLang="zh-CN" dirty="0"/>
              <a:t>	</a:t>
            </a:r>
            <a:r>
              <a:rPr lang="en-US" altLang="zh-CN" dirty="0" err="1"/>
              <a:t>enum</a:t>
            </a:r>
            <a:r>
              <a:rPr lang="en-US" altLang="zh-CN" dirty="0"/>
              <a:t>	extension	</a:t>
            </a:r>
          </a:p>
          <a:p>
            <a:r>
              <a:rPr lang="en-US" altLang="zh-CN" dirty="0" err="1"/>
              <a:t>func</a:t>
            </a:r>
            <a:r>
              <a:rPr lang="en-US" altLang="zh-CN" dirty="0"/>
              <a:t>	import	</a:t>
            </a:r>
            <a:r>
              <a:rPr lang="en-US" altLang="zh-CN" dirty="0" err="1"/>
              <a:t>init</a:t>
            </a:r>
            <a:r>
              <a:rPr lang="en-US" altLang="zh-CN" dirty="0"/>
              <a:t>	internal	</a:t>
            </a:r>
          </a:p>
          <a:p>
            <a:r>
              <a:rPr lang="en-US" altLang="zh-CN" dirty="0"/>
              <a:t>let	operator	private	</a:t>
            </a:r>
            <a:r>
              <a:rPr lang="en-US" altLang="zh-CN" dirty="0" smtClean="0"/>
              <a:t> protocol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public	static	</a:t>
            </a:r>
            <a:r>
              <a:rPr lang="en-US" altLang="zh-CN" dirty="0" err="1"/>
              <a:t>struct</a:t>
            </a:r>
            <a:r>
              <a:rPr lang="en-US" altLang="zh-CN" dirty="0"/>
              <a:t>	subscript	</a:t>
            </a:r>
          </a:p>
          <a:p>
            <a:r>
              <a:rPr lang="en-US" altLang="zh-CN" dirty="0" err="1"/>
              <a:t>typealias</a:t>
            </a:r>
            <a:r>
              <a:rPr lang="en-US" altLang="zh-CN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	 	 	</a:t>
            </a:r>
            <a:r>
              <a:rPr lang="en-US" altLang="zh-CN" dirty="0" smtClean="0"/>
              <a:t>	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55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805940"/>
            <a:ext cx="10363826" cy="3985259"/>
          </a:xfrm>
        </p:spPr>
        <p:txBody>
          <a:bodyPr>
            <a:normAutofit/>
          </a:bodyPr>
          <a:lstStyle/>
          <a:p>
            <a:r>
              <a:rPr lang="zh-CN" altLang="en-US" b="1" dirty="0"/>
              <a:t>在语句中使用关键词</a:t>
            </a:r>
          </a:p>
          <a:p>
            <a:r>
              <a:rPr lang="en-US" altLang="zh-CN" dirty="0"/>
              <a:t>break	case	continue	default	</a:t>
            </a:r>
          </a:p>
          <a:p>
            <a:r>
              <a:rPr lang="en-US" altLang="zh-CN" dirty="0"/>
              <a:t>do	else	</a:t>
            </a:r>
            <a:r>
              <a:rPr lang="en-US" altLang="zh-CN" dirty="0" err="1"/>
              <a:t>fallthrough</a:t>
            </a:r>
            <a:r>
              <a:rPr lang="en-US" altLang="zh-CN" dirty="0"/>
              <a:t>	for	</a:t>
            </a:r>
          </a:p>
          <a:p>
            <a:r>
              <a:rPr lang="en-US" altLang="zh-CN" dirty="0"/>
              <a:t>if	in	return	switch	</a:t>
            </a:r>
          </a:p>
          <a:p>
            <a:r>
              <a:rPr lang="en-US" altLang="zh-CN" dirty="0"/>
              <a:t>where	while	 	 	</a:t>
            </a:r>
          </a:p>
        </p:txBody>
      </p:sp>
    </p:spTree>
    <p:extLst>
      <p:ext uri="{BB962C8B-B14F-4D97-AF65-F5344CB8AC3E}">
        <p14:creationId xmlns:p14="http://schemas.microsoft.com/office/powerpoint/2010/main" val="190369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6" cy="3962399"/>
          </a:xfrm>
        </p:spPr>
        <p:txBody>
          <a:bodyPr>
            <a:normAutofit/>
          </a:bodyPr>
          <a:lstStyle/>
          <a:p>
            <a:r>
              <a:rPr lang="zh-CN" altLang="en-US" b="1" dirty="0"/>
              <a:t>在表达式和类型中使用关键字</a:t>
            </a:r>
          </a:p>
          <a:p>
            <a:r>
              <a:rPr lang="en-US" altLang="zh-CN" dirty="0"/>
              <a:t>as	</a:t>
            </a:r>
            <a:r>
              <a:rPr lang="en-US" altLang="zh-CN" dirty="0" err="1"/>
              <a:t>dynamicType</a:t>
            </a:r>
            <a:r>
              <a:rPr lang="en-US" altLang="zh-CN" dirty="0"/>
              <a:t>	false	is	</a:t>
            </a:r>
          </a:p>
          <a:p>
            <a:r>
              <a:rPr lang="en-US" altLang="zh-CN" dirty="0"/>
              <a:t>nil	self	Self	super	</a:t>
            </a:r>
          </a:p>
          <a:p>
            <a:r>
              <a:rPr lang="en-US" altLang="zh-CN" dirty="0"/>
              <a:t>true	_COLUMN_	_FILE_	_FUNCTION_	</a:t>
            </a:r>
          </a:p>
          <a:p>
            <a:r>
              <a:rPr lang="de-DE" altLang="zh-CN" dirty="0"/>
              <a:t>_LINE_	 	 	 	</a:t>
            </a:r>
          </a:p>
        </p:txBody>
      </p:sp>
    </p:spTree>
    <p:extLst>
      <p:ext uri="{BB962C8B-B14F-4D97-AF65-F5344CB8AC3E}">
        <p14:creationId xmlns:p14="http://schemas.microsoft.com/office/powerpoint/2010/main" val="1477879650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294</TotalTime>
  <Words>1596</Words>
  <Application>Microsoft Macintosh PowerPoint</Application>
  <PresentationFormat>宽屏</PresentationFormat>
  <Paragraphs>149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Hiragino Sans GB W3</vt:lpstr>
      <vt:lpstr>Tw Cen MT</vt:lpstr>
      <vt:lpstr>Arial</vt:lpstr>
      <vt:lpstr>水滴</vt:lpstr>
      <vt:lpstr>第二次学习</vt:lpstr>
      <vt:lpstr>Import 在 Swift 的使用</vt:lpstr>
      <vt:lpstr>Tokens 在 Swift 的使用</vt:lpstr>
      <vt:lpstr>注释</vt:lpstr>
      <vt:lpstr>分号</vt:lpstr>
      <vt:lpstr>标识符</vt:lpstr>
      <vt:lpstr>关键字</vt:lpstr>
      <vt:lpstr>关键字</vt:lpstr>
      <vt:lpstr>关键字</vt:lpstr>
      <vt:lpstr>关键字</vt:lpstr>
      <vt:lpstr>空格</vt:lpstr>
      <vt:lpstr>字面值</vt:lpstr>
      <vt:lpstr>Swift数据类型</vt:lpstr>
      <vt:lpstr>内置数据类型</vt:lpstr>
      <vt:lpstr>内置数据类型</vt:lpstr>
      <vt:lpstr>元组</vt:lpstr>
      <vt:lpstr>元组</vt:lpstr>
      <vt:lpstr>类型别名</vt:lpstr>
      <vt:lpstr>类型安全</vt:lpstr>
      <vt:lpstr>类型推断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21</cp:revision>
  <dcterms:created xsi:type="dcterms:W3CDTF">2017-03-14T06:46:42Z</dcterms:created>
  <dcterms:modified xsi:type="dcterms:W3CDTF">2017-03-24T07:49:41Z</dcterms:modified>
</cp:coreProperties>
</file>