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10" d="100"/>
          <a:sy n="11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591005"/>
          </a:xfrm>
        </p:spPr>
        <p:txBody>
          <a:bodyPr/>
          <a:lstStyle/>
          <a:p>
            <a:r>
              <a:rPr kumimoji="1" lang="zh-CN" altLang="en-US" dirty="0" smtClean="0"/>
              <a:t>第五次学习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177540"/>
            <a:ext cx="8689976" cy="2080259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smtClean="0"/>
              <a:t>数组、函数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169"/>
          </a:xfrm>
        </p:spPr>
        <p:txBody>
          <a:bodyPr/>
          <a:lstStyle/>
          <a:p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23686"/>
            <a:ext cx="10363826" cy="43675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可以使用只读计算 </a:t>
            </a:r>
            <a:r>
              <a:rPr lang="en-US" altLang="zh-CN" dirty="0"/>
              <a:t>(count) </a:t>
            </a:r>
            <a:r>
              <a:rPr lang="zh-CN" altLang="en-US" dirty="0"/>
              <a:t>数组属性，找出下面显示出数组中元素的个数：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intsA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](repeating:2,count:2)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intsB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](repeating:1,count:3)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intsC</a:t>
            </a:r>
            <a:r>
              <a:rPr lang="en-US" altLang="zh-CN" dirty="0"/>
              <a:t> = </a:t>
            </a:r>
            <a:r>
              <a:rPr lang="en-US" altLang="zh-CN" dirty="0" err="1"/>
              <a:t>intsA</a:t>
            </a:r>
            <a:r>
              <a:rPr lang="en-US" altLang="zh-CN" dirty="0"/>
              <a:t> + </a:t>
            </a:r>
            <a:r>
              <a:rPr lang="en-US" altLang="zh-CN" dirty="0" err="1"/>
              <a:t>intsB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Total items in </a:t>
            </a:r>
            <a:r>
              <a:rPr lang="en-US" altLang="zh-CN" dirty="0" err="1"/>
              <a:t>intsA</a:t>
            </a:r>
            <a:r>
              <a:rPr lang="en-US" altLang="zh-CN" dirty="0"/>
              <a:t> = \(</a:t>
            </a:r>
            <a:r>
              <a:rPr lang="en-US" altLang="zh-CN" dirty="0" err="1"/>
              <a:t>intsA.count</a:t>
            </a:r>
            <a:r>
              <a:rPr lang="en-US" altLang="zh-CN" dirty="0"/>
              <a:t>)")</a:t>
            </a:r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Total items in </a:t>
            </a:r>
            <a:r>
              <a:rPr lang="en-US" altLang="zh-CN" dirty="0" err="1"/>
              <a:t>intsB</a:t>
            </a:r>
            <a:r>
              <a:rPr lang="en-US" altLang="zh-CN" dirty="0"/>
              <a:t> = \(</a:t>
            </a:r>
            <a:r>
              <a:rPr lang="en-US" altLang="zh-CN" dirty="0" err="1"/>
              <a:t>intsB.count</a:t>
            </a:r>
            <a:r>
              <a:rPr lang="en-US" altLang="zh-CN" dirty="0"/>
              <a:t>)")</a:t>
            </a:r>
          </a:p>
          <a:p>
            <a:r>
              <a:rPr lang="en-US" altLang="zh-CN" dirty="0" smtClean="0"/>
              <a:t>print("</a:t>
            </a:r>
            <a:r>
              <a:rPr lang="en-US" altLang="zh-CN" dirty="0"/>
              <a:t>Total items in </a:t>
            </a:r>
            <a:r>
              <a:rPr lang="en-US" altLang="zh-CN" dirty="0" err="1"/>
              <a:t>intsC</a:t>
            </a:r>
            <a:r>
              <a:rPr lang="en-US" altLang="zh-CN" dirty="0"/>
              <a:t> = \(</a:t>
            </a:r>
            <a:r>
              <a:rPr lang="en-US" altLang="zh-CN" dirty="0" err="1"/>
              <a:t>intsC.count</a:t>
            </a:r>
            <a:r>
              <a:rPr lang="en-US" altLang="zh-CN" dirty="0"/>
              <a:t>)")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33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1468"/>
          </a:xfrm>
        </p:spPr>
        <p:txBody>
          <a:bodyPr/>
          <a:lstStyle/>
          <a:p>
            <a:r>
              <a:rPr kumimoji="1" lang="zh-CN" altLang="en-US" dirty="0" smtClean="0"/>
              <a:t>空属性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69986"/>
            <a:ext cx="10363826" cy="4321213"/>
          </a:xfrm>
        </p:spPr>
        <p:txBody>
          <a:bodyPr>
            <a:normAutofit/>
          </a:bodyPr>
          <a:lstStyle/>
          <a:p>
            <a:r>
              <a:rPr lang="zh-CN" altLang="en-US" dirty="0"/>
              <a:t>使用只读数组的空属性</a:t>
            </a:r>
            <a:r>
              <a:rPr lang="en-US" altLang="zh-CN" dirty="0"/>
              <a:t>(</a:t>
            </a:r>
            <a:r>
              <a:rPr lang="en-US" altLang="zh-CN" dirty="0" err="1"/>
              <a:t>isEmpty</a:t>
            </a:r>
            <a:r>
              <a:rPr lang="en-US" altLang="zh-CN" dirty="0"/>
              <a:t>)</a:t>
            </a:r>
            <a:r>
              <a:rPr lang="zh-CN" altLang="en-US" dirty="0"/>
              <a:t>找出一个数组是否为空，如下图所示：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intsA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/>
              <a:t>](repeating:2,count:2)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intsB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/>
              <a:t>](repeating:1,count:3)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intsC</a:t>
            </a:r>
            <a:r>
              <a:rPr lang="en-US" altLang="zh-CN" dirty="0"/>
              <a:t> = </a:t>
            </a:r>
            <a:r>
              <a:rPr lang="en-US" altLang="zh-CN" dirty="0" err="1"/>
              <a:t>intsA</a:t>
            </a:r>
            <a:r>
              <a:rPr lang="en-US" altLang="zh-CN" dirty="0"/>
              <a:t> + </a:t>
            </a:r>
            <a:r>
              <a:rPr lang="en-US" altLang="zh-CN" dirty="0" err="1"/>
              <a:t>intsB</a:t>
            </a:r>
            <a:endParaRPr lang="en-US" altLang="zh-CN" dirty="0"/>
          </a:p>
          <a:p>
            <a:r>
              <a:rPr lang="en-US" altLang="zh-CN" dirty="0" smtClean="0"/>
              <a:t>print("</a:t>
            </a:r>
            <a:r>
              <a:rPr lang="en-US" altLang="zh-CN" dirty="0" err="1"/>
              <a:t>intsA.isEmpty</a:t>
            </a:r>
            <a:r>
              <a:rPr lang="en-US" altLang="zh-CN" dirty="0"/>
              <a:t> = \(</a:t>
            </a:r>
            <a:r>
              <a:rPr lang="en-US" altLang="zh-CN" dirty="0" err="1"/>
              <a:t>intsA.isEmpty</a:t>
            </a:r>
            <a:r>
              <a:rPr lang="en-US" altLang="zh-CN" dirty="0"/>
              <a:t>)")</a:t>
            </a:r>
          </a:p>
          <a:p>
            <a:r>
              <a:rPr lang="en-US" altLang="zh-CN" dirty="0" smtClean="0"/>
              <a:t>print("</a:t>
            </a:r>
            <a:r>
              <a:rPr lang="en-US" altLang="zh-CN" dirty="0" err="1"/>
              <a:t>intsB.isEmpty</a:t>
            </a:r>
            <a:r>
              <a:rPr lang="en-US" altLang="zh-CN" dirty="0"/>
              <a:t> = \(</a:t>
            </a:r>
            <a:r>
              <a:rPr lang="en-US" altLang="zh-CN" dirty="0" err="1"/>
              <a:t>intsB.isEmpty</a:t>
            </a:r>
            <a:r>
              <a:rPr lang="en-US" altLang="zh-CN" dirty="0"/>
              <a:t>)")</a:t>
            </a:r>
          </a:p>
          <a:p>
            <a:r>
              <a:rPr lang="en-US" altLang="zh-CN" smtClean="0"/>
              <a:t>print("</a:t>
            </a:r>
            <a:r>
              <a:rPr lang="en-US" altLang="zh-CN" dirty="0" err="1"/>
              <a:t>intsC.isEmpty</a:t>
            </a:r>
            <a:r>
              <a:rPr lang="en-US" altLang="zh-CN" dirty="0"/>
              <a:t> = \(</a:t>
            </a:r>
            <a:r>
              <a:rPr lang="en-US" altLang="zh-CN" dirty="0" err="1"/>
              <a:t>intsC.isEmpty</a:t>
            </a:r>
            <a:r>
              <a:rPr lang="en-US" altLang="zh-CN" dirty="0"/>
              <a:t>)")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1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9893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70927"/>
            <a:ext cx="10363826" cy="4020272"/>
          </a:xfrm>
        </p:spPr>
        <p:txBody>
          <a:bodyPr/>
          <a:lstStyle/>
          <a:p>
            <a:r>
              <a:rPr lang="zh-CN" altLang="en-US" dirty="0"/>
              <a:t>函数是一个组织在一起语句集合，以执行特定任务。</a:t>
            </a:r>
            <a:r>
              <a:rPr lang="en-US" altLang="zh-CN" dirty="0"/>
              <a:t>Swift </a:t>
            </a:r>
            <a:r>
              <a:rPr lang="zh-CN" altLang="en-US" dirty="0"/>
              <a:t>函数类似于简单 </a:t>
            </a:r>
            <a:r>
              <a:rPr lang="en-US" altLang="zh-CN" dirty="0"/>
              <a:t>C </a:t>
            </a:r>
            <a:r>
              <a:rPr lang="zh-CN" altLang="en-US" dirty="0"/>
              <a:t>函数以及复杂的 </a:t>
            </a:r>
            <a:r>
              <a:rPr lang="en-US" altLang="zh-CN" dirty="0"/>
              <a:t>Objective C </a:t>
            </a:r>
            <a:r>
              <a:rPr lang="zh-CN" altLang="en-US" dirty="0"/>
              <a:t>语言函数。 它使我们能够通过函数调用内部的局部和全局参数值。 像其他任何语言一样 </a:t>
            </a:r>
            <a:r>
              <a:rPr lang="en-US" altLang="zh-CN" dirty="0"/>
              <a:t>swift </a:t>
            </a:r>
            <a:r>
              <a:rPr lang="zh-CN" altLang="en-US" dirty="0"/>
              <a:t>函数也遵循相同的步骤。</a:t>
            </a:r>
          </a:p>
          <a:p>
            <a:r>
              <a:rPr lang="zh-CN" altLang="en-US" dirty="0"/>
              <a:t>函数声明：它告诉编译器有关的函数的名称，返回类型和参数。</a:t>
            </a:r>
          </a:p>
          <a:p>
            <a:r>
              <a:rPr lang="zh-CN" altLang="en-US" dirty="0"/>
              <a:t>函数定义：它提供函数的实际主体。</a:t>
            </a:r>
          </a:p>
          <a:p>
            <a:r>
              <a:rPr lang="en-US" altLang="zh-CN" dirty="0"/>
              <a:t>Swift </a:t>
            </a:r>
            <a:r>
              <a:rPr lang="zh-CN" altLang="en-US" dirty="0"/>
              <a:t>函数包含参数类型和返回类型。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6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107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函数定义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192192"/>
            <a:ext cx="10363826" cy="459900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Swift </a:t>
            </a:r>
            <a:r>
              <a:rPr lang="zh-CN" altLang="en-US" dirty="0"/>
              <a:t>语言中函数是由 “</a:t>
            </a:r>
            <a:r>
              <a:rPr lang="en-US" altLang="zh-CN" dirty="0" err="1"/>
              <a:t>func</a:t>
            </a:r>
            <a:r>
              <a:rPr lang="en-US" altLang="zh-CN" dirty="0"/>
              <a:t>” </a:t>
            </a:r>
            <a:r>
              <a:rPr lang="zh-CN" altLang="en-US" dirty="0"/>
              <a:t>关键字来定义。当一个新定义函数时，它可能需要一个或几个值作为函数输入作为“参数” ，它将被处理在函数体中并传回值作为 </a:t>
            </a:r>
            <a:r>
              <a:rPr lang="en-US" altLang="zh-CN" dirty="0"/>
              <a:t>'</a:t>
            </a:r>
            <a:r>
              <a:rPr lang="zh-CN" altLang="en-US" dirty="0"/>
              <a:t>返回类型</a:t>
            </a:r>
            <a:r>
              <a:rPr lang="en-US" altLang="zh-CN" dirty="0"/>
              <a:t>' </a:t>
            </a:r>
            <a:r>
              <a:rPr lang="zh-CN" altLang="en-US" dirty="0"/>
              <a:t>输出。</a:t>
            </a:r>
          </a:p>
          <a:p>
            <a:r>
              <a:rPr lang="zh-CN" altLang="en-US" dirty="0"/>
              <a:t>每个函数都有一个函数名，它描述了函数将执行的任务。要使用函数，需要调用其名字函数，并通过它的输入值</a:t>
            </a:r>
            <a:r>
              <a:rPr lang="en-US" altLang="zh-CN" dirty="0"/>
              <a:t>(</a:t>
            </a:r>
            <a:r>
              <a:rPr lang="zh-CN" altLang="en-US" dirty="0"/>
              <a:t>称为参数</a:t>
            </a:r>
            <a:r>
              <a:rPr lang="en-US" altLang="zh-CN" dirty="0"/>
              <a:t>)</a:t>
            </a:r>
            <a:r>
              <a:rPr lang="zh-CN" altLang="en-US" dirty="0"/>
              <a:t>匹配函数的参数类型。函数参数也被称为“元组”。</a:t>
            </a:r>
          </a:p>
          <a:p>
            <a:r>
              <a:rPr lang="zh-CN" altLang="en-US" dirty="0"/>
              <a:t>函数的参数必须提供与函数参数列表的顺序相同，并返回一个值在 </a:t>
            </a:r>
            <a:r>
              <a:rPr lang="en-US" altLang="zh-CN" dirty="0"/>
              <a:t>-&gt; </a:t>
            </a:r>
            <a:r>
              <a:rPr lang="zh-CN" altLang="en-US" dirty="0"/>
              <a:t>之后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student(name: String) -&gt; String {</a:t>
            </a:r>
          </a:p>
          <a:p>
            <a:r>
              <a:rPr lang="en-US" altLang="zh-CN" dirty="0"/>
              <a:t>   return name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print(student("</a:t>
            </a:r>
            <a:r>
              <a:rPr lang="en-US" altLang="zh-CN" dirty="0" err="1" smtClean="0"/>
              <a:t>name:First</a:t>
            </a:r>
            <a:r>
              <a:rPr lang="en-US" altLang="zh-CN" dirty="0" smtClean="0"/>
              <a:t> </a:t>
            </a:r>
            <a:r>
              <a:rPr lang="en-US" altLang="zh-CN" dirty="0"/>
              <a:t>Program"))</a:t>
            </a:r>
          </a:p>
          <a:p>
            <a:r>
              <a:rPr lang="en-US" altLang="zh-CN" dirty="0"/>
              <a:t>print(student("</a:t>
            </a:r>
            <a:r>
              <a:rPr lang="en-US" altLang="zh-CN" dirty="0" err="1"/>
              <a:t>name:About</a:t>
            </a:r>
            <a:r>
              <a:rPr lang="en-US" altLang="zh-CN" dirty="0"/>
              <a:t> Functions"))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4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169"/>
          </a:xfrm>
        </p:spPr>
        <p:txBody>
          <a:bodyPr/>
          <a:lstStyle/>
          <a:p>
            <a:r>
              <a:rPr kumimoji="1" lang="zh-CN" altLang="en-US" dirty="0" smtClean="0"/>
              <a:t>调用函数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27858"/>
            <a:ext cx="10363826" cy="42633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考虑下面的例子是一个用来显示数字的“</a:t>
            </a:r>
            <a:r>
              <a:rPr lang="en-US" altLang="zh-CN" dirty="0"/>
              <a:t>display”</a:t>
            </a:r>
            <a:r>
              <a:rPr lang="zh-CN" altLang="en-US" dirty="0"/>
              <a:t>函数，首先用参数 “</a:t>
            </a:r>
            <a:r>
              <a:rPr lang="en-US" altLang="zh-CN" dirty="0"/>
              <a:t>no1” </a:t>
            </a:r>
            <a:r>
              <a:rPr lang="zh-CN" altLang="en-US" dirty="0"/>
              <a:t>初始化且持整数数据类型。 然后参数 “</a:t>
            </a:r>
            <a:r>
              <a:rPr lang="en-US" altLang="zh-CN" dirty="0"/>
              <a:t>no1” </a:t>
            </a:r>
            <a:r>
              <a:rPr lang="zh-CN" altLang="en-US" dirty="0"/>
              <a:t>被分配给参数 “</a:t>
            </a:r>
            <a:r>
              <a:rPr lang="en-US" altLang="zh-CN" dirty="0"/>
              <a:t>a”</a:t>
            </a:r>
            <a:r>
              <a:rPr lang="zh-CN" altLang="en-US" dirty="0"/>
              <a:t>，指向相同的数据类型的整数。 现在参数 </a:t>
            </a:r>
            <a:r>
              <a:rPr lang="en-US" altLang="zh-CN" dirty="0"/>
              <a:t>a </a:t>
            </a:r>
            <a:r>
              <a:rPr lang="zh-CN" altLang="en-US" dirty="0"/>
              <a:t>被返回给函数。这里 </a:t>
            </a:r>
            <a:r>
              <a:rPr lang="en-US" altLang="zh-CN" dirty="0"/>
              <a:t>display()</a:t>
            </a:r>
            <a:r>
              <a:rPr lang="zh-CN" altLang="en-US" dirty="0"/>
              <a:t>函数将持有整数值，每调用函数一次，返回整数值。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display(no1: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</a:t>
            </a:r>
            <a:r>
              <a:rPr lang="mr-IN" altLang="zh-CN" dirty="0" err="1"/>
              <a:t>let</a:t>
            </a:r>
            <a:r>
              <a:rPr lang="mr-IN" altLang="zh-CN" dirty="0"/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= no1</a:t>
            </a:r>
          </a:p>
          <a:p>
            <a:r>
              <a:rPr lang="en-US" altLang="zh-CN" dirty="0"/>
              <a:t>   return a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print(display(no1:100</a:t>
            </a:r>
            <a:r>
              <a:rPr lang="en-US" altLang="zh-CN" dirty="0"/>
              <a:t>))</a:t>
            </a:r>
          </a:p>
          <a:p>
            <a:r>
              <a:rPr lang="en-US" altLang="zh-CN" dirty="0" smtClean="0"/>
              <a:t>print(display(no1:200</a:t>
            </a:r>
            <a:r>
              <a:rPr lang="en-US" altLang="zh-CN" dirty="0"/>
              <a:t>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4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0445"/>
          </a:xfrm>
        </p:spPr>
        <p:txBody>
          <a:bodyPr/>
          <a:lstStyle/>
          <a:p>
            <a:r>
              <a:rPr kumimoji="1" lang="zh-CN" altLang="en-US" smtClean="0"/>
              <a:t>参数和返回值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88962"/>
            <a:ext cx="10363826" cy="44022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提供了灵活的函数参数和返回值，从简单到复杂的值。类似于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Objective C </a:t>
            </a:r>
            <a:r>
              <a:rPr lang="zh-CN" altLang="en-US" dirty="0"/>
              <a:t>函数也可以有多种</a:t>
            </a:r>
            <a:r>
              <a:rPr lang="zh-CN" altLang="en-US" dirty="0" smtClean="0"/>
              <a:t>形式。</a:t>
            </a:r>
          </a:p>
          <a:p>
            <a:r>
              <a:rPr kumimoji="1" lang="zh-CN" altLang="en-US" dirty="0" smtClean="0"/>
              <a:t>带参数的函数：</a:t>
            </a:r>
          </a:p>
          <a:p>
            <a:r>
              <a:rPr lang="zh-CN" altLang="en-US" dirty="0"/>
              <a:t>函数是通过其参数值传到函数体访问。我们可以通过单一到多元的参数值作为元组传到函数内部。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mult</a:t>
            </a:r>
            <a:r>
              <a:rPr lang="en-US" altLang="zh-CN" dirty="0"/>
              <a:t>(no1: </a:t>
            </a:r>
            <a:r>
              <a:rPr lang="en-US" altLang="zh-CN" dirty="0" err="1"/>
              <a:t>Int</a:t>
            </a:r>
            <a:r>
              <a:rPr lang="en-US" altLang="zh-CN" dirty="0"/>
              <a:t>, no2: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return no1*no2</a:t>
            </a:r>
          </a:p>
          <a:p>
            <a:r>
              <a:rPr lang="en-US" altLang="zh-CN" dirty="0"/>
              <a:t>}</a:t>
            </a:r>
          </a:p>
          <a:p>
            <a:r>
              <a:rPr lang="mr-IN" altLang="zh-CN" dirty="0" err="1"/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mult</a:t>
            </a:r>
            <a:r>
              <a:rPr lang="mr-IN" altLang="zh-CN" dirty="0"/>
              <a:t>(no1: 2,no2: 20))</a:t>
            </a:r>
          </a:p>
          <a:p>
            <a:r>
              <a:rPr lang="mr-IN" altLang="zh-CN" dirty="0" err="1"/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mult</a:t>
            </a:r>
            <a:r>
              <a:rPr lang="mr-IN" altLang="zh-CN" dirty="0"/>
              <a:t>(no1: 3,no2: 15))</a:t>
            </a:r>
          </a:p>
          <a:p>
            <a:r>
              <a:rPr lang="mr-IN" altLang="zh-CN" dirty="0" err="1"/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mult</a:t>
            </a:r>
            <a:r>
              <a:rPr lang="mr-IN" altLang="zh-CN" dirty="0"/>
              <a:t>(no1: 4,no2: 30))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3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8870"/>
          </a:xfrm>
        </p:spPr>
        <p:txBody>
          <a:bodyPr/>
          <a:lstStyle/>
          <a:p>
            <a:r>
              <a:rPr kumimoji="1" lang="zh-CN" altLang="en-US" smtClean="0"/>
              <a:t>参数和返回值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16284"/>
            <a:ext cx="10363826" cy="4274915"/>
          </a:xfrm>
        </p:spPr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不带参的函数：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votersname</a:t>
            </a:r>
            <a:r>
              <a:rPr lang="en-US" altLang="zh-CN" dirty="0"/>
              <a:t>() -&gt; String {</a:t>
            </a:r>
          </a:p>
          <a:p>
            <a:r>
              <a:rPr lang="en-US" altLang="zh-CN" dirty="0"/>
              <a:t>   return "Alice"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votersname</a:t>
            </a:r>
            <a:r>
              <a:rPr lang="en-US" altLang="zh-CN" dirty="0"/>
              <a:t>())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1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8318"/>
          </a:xfrm>
        </p:spPr>
        <p:txBody>
          <a:bodyPr/>
          <a:lstStyle/>
          <a:p>
            <a:r>
              <a:rPr kumimoji="1" lang="zh-CN" altLang="en-US" dirty="0" smtClean="0"/>
              <a:t>参数和返回值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46836"/>
            <a:ext cx="10363826" cy="46560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kumimoji="1" lang="zh-CN" altLang="en-US" dirty="0" smtClean="0"/>
              <a:t>函数带返回值：</a:t>
            </a:r>
          </a:p>
          <a:p>
            <a:pPr>
              <a:spcBef>
                <a:spcPts val="0"/>
              </a:spcBef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/>
              <a:t>ls</a:t>
            </a:r>
            <a:r>
              <a:rPr lang="en-US" altLang="zh-CN" dirty="0"/>
              <a:t>(array: [</a:t>
            </a:r>
            <a:r>
              <a:rPr lang="en-US" altLang="zh-CN" dirty="0" err="1"/>
              <a:t>Int</a:t>
            </a:r>
            <a:r>
              <a:rPr lang="en-US" altLang="zh-CN" dirty="0"/>
              <a:t>]) -&gt; (large: </a:t>
            </a:r>
            <a:r>
              <a:rPr lang="en-US" altLang="zh-CN" dirty="0" err="1"/>
              <a:t>Int</a:t>
            </a:r>
            <a:r>
              <a:rPr lang="en-US" altLang="zh-CN" dirty="0"/>
              <a:t>, small: </a:t>
            </a:r>
            <a:r>
              <a:rPr lang="en-US" altLang="zh-CN" dirty="0" err="1"/>
              <a:t>Int</a:t>
            </a:r>
            <a:r>
              <a:rPr lang="en-US" altLang="zh-CN" dirty="0"/>
              <a:t>) </a:t>
            </a:r>
            <a:r>
              <a:rPr lang="en-US" altLang="zh-CN" dirty="0" smtClean="0"/>
              <a:t>{	//</a:t>
            </a:r>
            <a:r>
              <a:rPr lang="zh-CN" altLang="en-US" dirty="0" smtClean="0"/>
              <a:t>返回的是一个枚举类型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mr-IN" altLang="zh-CN" dirty="0"/>
              <a:t>   </a:t>
            </a:r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lar</a:t>
            </a:r>
            <a:r>
              <a:rPr lang="mr-IN" altLang="zh-CN" dirty="0"/>
              <a:t> = </a:t>
            </a:r>
            <a:r>
              <a:rPr lang="mr-IN" altLang="zh-CN" dirty="0" err="1" smtClean="0"/>
              <a:t>array</a:t>
            </a:r>
            <a:r>
              <a:rPr lang="mr-IN" altLang="zh-CN" dirty="0" smtClean="0"/>
              <a:t>[0]</a:t>
            </a:r>
            <a:r>
              <a:rPr lang="en-US" altLang="zh-CN" dirty="0"/>
              <a:t>;</a:t>
            </a:r>
            <a:r>
              <a:rPr lang="mr-IN" altLang="zh-CN" dirty="0" err="1" smtClean="0"/>
              <a:t>var</a:t>
            </a:r>
            <a:r>
              <a:rPr lang="mr-IN" altLang="zh-CN" dirty="0" smtClean="0"/>
              <a:t> </a:t>
            </a:r>
            <a:r>
              <a:rPr lang="mr-IN" altLang="zh-CN" dirty="0" err="1"/>
              <a:t>sma</a:t>
            </a:r>
            <a:r>
              <a:rPr lang="mr-IN" altLang="zh-CN" dirty="0"/>
              <a:t> = </a:t>
            </a:r>
            <a:r>
              <a:rPr lang="mr-IN" altLang="zh-CN" dirty="0" err="1"/>
              <a:t>array</a:t>
            </a:r>
            <a:r>
              <a:rPr lang="mr-IN" altLang="zh-CN" dirty="0"/>
              <a:t>[0]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for </a:t>
            </a:r>
            <a:r>
              <a:rPr lang="en-US" altLang="zh-CN" dirty="0" err="1"/>
              <a:t>i</a:t>
            </a:r>
            <a:r>
              <a:rPr lang="en-US" altLang="zh-CN" dirty="0"/>
              <a:t> in array[1..&lt;</a:t>
            </a:r>
            <a:r>
              <a:rPr lang="en-US" altLang="zh-CN" dirty="0" err="1"/>
              <a:t>array.count</a:t>
            </a:r>
            <a:r>
              <a:rPr lang="en-US" altLang="zh-CN" dirty="0"/>
              <a:t>] {</a:t>
            </a:r>
          </a:p>
          <a:p>
            <a:pPr>
              <a:spcBef>
                <a:spcPts val="0"/>
              </a:spcBef>
            </a:pPr>
            <a:r>
              <a:rPr lang="mr-IN" altLang="zh-CN" dirty="0"/>
              <a:t>      </a:t>
            </a:r>
            <a:r>
              <a:rPr lang="mr-IN" altLang="zh-CN" dirty="0" err="1"/>
              <a:t>if</a:t>
            </a:r>
            <a:r>
              <a:rPr lang="mr-IN" altLang="zh-CN" dirty="0"/>
              <a:t> </a:t>
            </a:r>
            <a:r>
              <a:rPr lang="mr-IN" altLang="zh-CN" dirty="0" err="1"/>
              <a:t>i</a:t>
            </a:r>
            <a:r>
              <a:rPr lang="mr-IN" altLang="zh-CN" dirty="0"/>
              <a:t> &lt; </a:t>
            </a:r>
            <a:r>
              <a:rPr lang="mr-IN" altLang="zh-CN" dirty="0" err="1"/>
              <a:t>sma</a:t>
            </a:r>
            <a:r>
              <a:rPr lang="mr-IN" altLang="zh-CN" dirty="0"/>
              <a:t> {</a:t>
            </a:r>
          </a:p>
          <a:p>
            <a:pPr>
              <a:spcBef>
                <a:spcPts val="0"/>
              </a:spcBef>
            </a:pPr>
            <a:r>
              <a:rPr lang="mr-IN" altLang="zh-CN" dirty="0"/>
              <a:t>         </a:t>
            </a:r>
            <a:r>
              <a:rPr lang="mr-IN" altLang="zh-CN" dirty="0" err="1"/>
              <a:t>sma</a:t>
            </a:r>
            <a:r>
              <a:rPr lang="mr-IN" altLang="zh-CN" dirty="0"/>
              <a:t> = </a:t>
            </a:r>
            <a:r>
              <a:rPr lang="mr-IN" altLang="zh-CN" dirty="0" err="1"/>
              <a:t>i</a:t>
            </a:r>
            <a:endParaRPr lang="mr-IN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      } else if </a:t>
            </a:r>
            <a:r>
              <a:rPr lang="en-US" altLang="zh-CN" dirty="0" err="1"/>
              <a:t>i</a:t>
            </a:r>
            <a:r>
              <a:rPr lang="en-US" altLang="zh-CN" dirty="0"/>
              <a:t> &gt; lar {</a:t>
            </a:r>
          </a:p>
          <a:p>
            <a:pPr>
              <a:spcBef>
                <a:spcPts val="0"/>
              </a:spcBef>
            </a:pPr>
            <a:r>
              <a:rPr lang="mr-IN" altLang="zh-CN" dirty="0"/>
              <a:t>         </a:t>
            </a:r>
            <a:r>
              <a:rPr lang="mr-IN" altLang="zh-CN" dirty="0" err="1"/>
              <a:t>lar</a:t>
            </a:r>
            <a:r>
              <a:rPr lang="mr-IN" altLang="zh-CN" dirty="0"/>
              <a:t> = </a:t>
            </a:r>
            <a:r>
              <a:rPr lang="mr-IN" altLang="zh-CN" dirty="0" smtClean="0"/>
              <a:t>I</a:t>
            </a:r>
            <a:endParaRPr lang="mr-IN" altLang="zh-CN" dirty="0"/>
          </a:p>
          <a:p>
            <a:pPr>
              <a:spcBef>
                <a:spcPts val="0"/>
              </a:spcBef>
            </a:pPr>
            <a:r>
              <a:rPr lang="mr-IN" altLang="zh-CN" dirty="0"/>
              <a:t>      }</a:t>
            </a:r>
          </a:p>
          <a:p>
            <a:pPr>
              <a:spcBef>
                <a:spcPts val="0"/>
              </a:spcBef>
            </a:pPr>
            <a:r>
              <a:rPr lang="mr-IN" altLang="zh-CN" dirty="0"/>
              <a:t>   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return (lar, </a:t>
            </a:r>
            <a:r>
              <a:rPr lang="en-US" altLang="zh-CN" dirty="0" err="1"/>
              <a:t>sma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mr-IN" altLang="zh-CN" dirty="0" err="1"/>
              <a:t>let</a:t>
            </a:r>
            <a:r>
              <a:rPr lang="mr-IN" altLang="zh-CN" dirty="0"/>
              <a:t> </a:t>
            </a:r>
            <a:r>
              <a:rPr lang="mr-IN" altLang="zh-CN" dirty="0" err="1"/>
              <a:t>num</a:t>
            </a:r>
            <a:r>
              <a:rPr lang="mr-IN" altLang="zh-CN" dirty="0"/>
              <a:t> = </a:t>
            </a:r>
            <a:r>
              <a:rPr lang="mr-IN" altLang="zh-CN" dirty="0" err="1" smtClean="0"/>
              <a:t>ls</a:t>
            </a:r>
            <a:r>
              <a:rPr lang="mr-IN" altLang="zh-CN" dirty="0" smtClean="0"/>
              <a:t>(</a:t>
            </a:r>
            <a:r>
              <a:rPr lang="en-US" altLang="zh-CN" dirty="0" smtClean="0"/>
              <a:t>array:</a:t>
            </a:r>
            <a:r>
              <a:rPr lang="mr-IN" altLang="zh-CN" dirty="0" smtClean="0"/>
              <a:t>[40,12</a:t>
            </a:r>
            <a:r>
              <a:rPr lang="mr-IN" altLang="zh-CN" dirty="0"/>
              <a:t>,-5,78,98])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print("</a:t>
            </a:r>
            <a:r>
              <a:rPr lang="en-US" altLang="zh-CN" dirty="0"/>
              <a:t>Largest number is: \(</a:t>
            </a:r>
            <a:r>
              <a:rPr lang="en-US" altLang="zh-CN" dirty="0" err="1"/>
              <a:t>num.large</a:t>
            </a:r>
            <a:r>
              <a:rPr lang="en-US" altLang="zh-CN" dirty="0"/>
              <a:t>) and smallest number is: \(</a:t>
            </a:r>
            <a:r>
              <a:rPr lang="en-US" altLang="zh-CN" dirty="0" err="1"/>
              <a:t>num.small</a:t>
            </a:r>
            <a:r>
              <a:rPr lang="en-US" altLang="zh-CN" dirty="0"/>
              <a:t>)")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5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4617"/>
          </a:xfrm>
        </p:spPr>
        <p:txBody>
          <a:bodyPr/>
          <a:lstStyle/>
          <a:p>
            <a:r>
              <a:rPr kumimoji="1" lang="zh-CN" altLang="en-US" smtClean="0"/>
              <a:t>参数和返回值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93134"/>
            <a:ext cx="10363826" cy="429806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函数没有返回值：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sum(a: </a:t>
            </a:r>
            <a:r>
              <a:rPr lang="en-US" altLang="zh-CN" dirty="0" err="1"/>
              <a:t>Int</a:t>
            </a:r>
            <a:r>
              <a:rPr lang="en-US" altLang="zh-CN" dirty="0"/>
              <a:t>, b: </a:t>
            </a:r>
            <a:r>
              <a:rPr lang="en-US" altLang="zh-CN" dirty="0" err="1"/>
              <a:t>Int</a:t>
            </a:r>
            <a:r>
              <a:rPr lang="en-US" altLang="zh-CN" dirty="0"/>
              <a:t>) {</a:t>
            </a:r>
          </a:p>
          <a:p>
            <a:r>
              <a:rPr lang="mr-IN" altLang="zh-CN" dirty="0"/>
              <a:t>    </a:t>
            </a:r>
            <a:r>
              <a:rPr lang="mr-IN" altLang="zh-CN" dirty="0" err="1"/>
              <a:t>let</a:t>
            </a:r>
            <a:r>
              <a:rPr lang="mr-IN" altLang="zh-CN" dirty="0"/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= </a:t>
            </a:r>
            <a:r>
              <a:rPr lang="mr-IN" altLang="zh-CN" dirty="0" err="1"/>
              <a:t>a</a:t>
            </a:r>
            <a:r>
              <a:rPr lang="mr-IN" altLang="zh-CN" dirty="0"/>
              <a:t> + </a:t>
            </a:r>
            <a:r>
              <a:rPr lang="mr-IN" altLang="zh-CN" dirty="0" err="1"/>
              <a:t>b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let</a:t>
            </a:r>
            <a:r>
              <a:rPr lang="mr-IN" altLang="zh-CN" dirty="0"/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= </a:t>
            </a:r>
            <a:r>
              <a:rPr lang="mr-IN" altLang="zh-CN" dirty="0" err="1"/>
              <a:t>a</a:t>
            </a:r>
            <a:r>
              <a:rPr lang="mr-IN" altLang="zh-CN" dirty="0"/>
              <a:t> - </a:t>
            </a:r>
            <a:r>
              <a:rPr lang="mr-IN" altLang="zh-CN" dirty="0" err="1"/>
              <a:t>b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print</a:t>
            </a:r>
            <a:r>
              <a:rPr lang="mr-IN" altLang="zh-CN" dirty="0"/>
              <a:t>(</a:t>
            </a:r>
            <a:r>
              <a:rPr lang="mr-IN" altLang="zh-CN" dirty="0" err="1"/>
              <a:t>a</a:t>
            </a:r>
            <a:r>
              <a:rPr lang="mr-IN" altLang="zh-CN" dirty="0"/>
              <a:t>, </a:t>
            </a:r>
            <a:r>
              <a:rPr lang="mr-IN" altLang="zh-CN" dirty="0" err="1"/>
              <a:t>b</a:t>
            </a:r>
            <a:r>
              <a:rPr lang="mr-IN" altLang="zh-CN" dirty="0"/>
              <a:t>)</a:t>
            </a:r>
          </a:p>
          <a:p>
            <a:r>
              <a:rPr lang="mr-IN" altLang="zh-CN" dirty="0"/>
              <a:t>}</a:t>
            </a:r>
          </a:p>
          <a:p>
            <a:r>
              <a:rPr lang="is-IS" altLang="zh-CN" dirty="0"/>
              <a:t>sum(a: 20, b: 10)</a:t>
            </a:r>
          </a:p>
          <a:p>
            <a:r>
              <a:rPr lang="mr-IN" altLang="zh-CN" dirty="0" err="1"/>
              <a:t>sum</a:t>
            </a:r>
            <a:r>
              <a:rPr lang="mr-IN" altLang="zh-CN" dirty="0"/>
              <a:t>(</a:t>
            </a:r>
            <a:r>
              <a:rPr lang="mr-IN" altLang="zh-CN" dirty="0" err="1"/>
              <a:t>a</a:t>
            </a:r>
            <a:r>
              <a:rPr lang="mr-IN" altLang="zh-CN" dirty="0"/>
              <a:t>: 40,b: 10)</a:t>
            </a:r>
          </a:p>
          <a:p>
            <a:r>
              <a:rPr lang="mr-IN" altLang="zh-CN" dirty="0" err="1"/>
              <a:t>sum</a:t>
            </a:r>
            <a:r>
              <a:rPr lang="mr-IN" altLang="zh-CN" dirty="0"/>
              <a:t>(</a:t>
            </a:r>
            <a:r>
              <a:rPr lang="mr-IN" altLang="zh-CN" dirty="0" err="1"/>
              <a:t>a</a:t>
            </a:r>
            <a:r>
              <a:rPr lang="mr-IN" altLang="zh-CN" dirty="0"/>
              <a:t>: 24,b: 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27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9422"/>
          </a:xfrm>
        </p:spPr>
        <p:txBody>
          <a:bodyPr/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Optional</a:t>
            </a:r>
            <a:r>
              <a:rPr kumimoji="1" lang="zh-CN" altLang="en-US" dirty="0" smtClean="0"/>
              <a:t>类型的函数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07940"/>
            <a:ext cx="10363826" cy="4483259"/>
          </a:xfrm>
        </p:spPr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Swift </a:t>
            </a:r>
            <a:r>
              <a:rPr lang="zh-CN" altLang="en-US" dirty="0"/>
              <a:t>推出 “</a:t>
            </a:r>
            <a:r>
              <a:rPr lang="en-US" altLang="zh-CN" dirty="0"/>
              <a:t>optional” </a:t>
            </a:r>
            <a:r>
              <a:rPr lang="zh-CN" altLang="en-US" dirty="0"/>
              <a:t>特性以通过引入一个安全对策来消除问题。 例如，考虑我们声明函数值返回类型为整数，但当函数返回一个字符串值或任何一个零值，会怎么样？ 在这种情况下，编译器会返回错误值。 “</a:t>
            </a:r>
            <a:r>
              <a:rPr lang="en-US" altLang="zh-CN" dirty="0"/>
              <a:t>optional” </a:t>
            </a:r>
            <a:r>
              <a:rPr lang="zh-CN" altLang="en-US" dirty="0"/>
              <a:t>引入以摆脱这些问题。</a:t>
            </a:r>
          </a:p>
          <a:p>
            <a:r>
              <a:rPr lang="zh-CN" altLang="en-US" dirty="0"/>
              <a:t>可选</a:t>
            </a:r>
            <a:r>
              <a:rPr lang="en-US" altLang="zh-CN" dirty="0"/>
              <a:t>(Optional )</a:t>
            </a:r>
            <a:r>
              <a:rPr lang="zh-CN" altLang="en-US" dirty="0"/>
              <a:t>功能将采取两种形式 </a:t>
            </a:r>
            <a:r>
              <a:rPr lang="en-US" altLang="zh-CN" dirty="0"/>
              <a:t>'value' </a:t>
            </a:r>
            <a:r>
              <a:rPr lang="zh-CN" altLang="en-US" dirty="0"/>
              <a:t>和 </a:t>
            </a:r>
            <a:r>
              <a:rPr lang="en-US" altLang="zh-CN" dirty="0"/>
              <a:t>'nil'</a:t>
            </a:r>
            <a:r>
              <a:rPr lang="zh-CN" altLang="en-US" dirty="0"/>
              <a:t>。我们会提到 </a:t>
            </a:r>
            <a:r>
              <a:rPr lang="en-US" altLang="zh-CN" dirty="0"/>
              <a:t>'</a:t>
            </a:r>
            <a:r>
              <a:rPr lang="en-US" altLang="zh-CN" dirty="0" err="1"/>
              <a:t>Optionals</a:t>
            </a:r>
            <a:r>
              <a:rPr lang="en-US" altLang="zh-CN" dirty="0"/>
              <a:t>' </a:t>
            </a:r>
            <a:r>
              <a:rPr lang="zh-CN" altLang="en-US" dirty="0"/>
              <a:t>使用键保留字符 “</a:t>
            </a:r>
            <a:r>
              <a:rPr lang="en-US" altLang="zh-CN" dirty="0"/>
              <a:t>?” </a:t>
            </a:r>
            <a:r>
              <a:rPr lang="zh-CN" altLang="en-US" dirty="0"/>
              <a:t>检查元组是否返回一个值或零值。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2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Swift </a:t>
            </a:r>
            <a:r>
              <a:rPr lang="zh-CN" altLang="en-US" dirty="0"/>
              <a:t>数组用于存储相同类型的值的顺序列表。</a:t>
            </a:r>
            <a:r>
              <a:rPr lang="en-US" altLang="zh-CN" dirty="0"/>
              <a:t>Swift </a:t>
            </a:r>
            <a:r>
              <a:rPr lang="zh-CN" altLang="en-US" dirty="0"/>
              <a:t>要严格检查，它不</a:t>
            </a:r>
            <a:r>
              <a:rPr lang="zh-CN" altLang="en-US" dirty="0" smtClean="0"/>
              <a:t>允许在</a:t>
            </a:r>
            <a:r>
              <a:rPr lang="zh-CN" altLang="en-US" dirty="0"/>
              <a:t>数组中</a:t>
            </a:r>
            <a:r>
              <a:rPr lang="zh-CN" altLang="en-US" dirty="0" smtClean="0"/>
              <a:t>存放错误</a:t>
            </a:r>
            <a:r>
              <a:rPr lang="zh-CN" altLang="en-US" dirty="0"/>
              <a:t>的类型。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赋值创建数组到一个变量</a:t>
            </a:r>
            <a:r>
              <a:rPr lang="zh-CN" altLang="en-US" dirty="0"/>
              <a:t>，它总是可变的，这意味着可以通过添加元素来改变它， </a:t>
            </a:r>
            <a:r>
              <a:rPr lang="zh-CN" altLang="en-US" dirty="0" smtClean="0"/>
              <a:t>或者删除和更改</a:t>
            </a:r>
            <a:r>
              <a:rPr lang="zh-CN" altLang="en-US" dirty="0"/>
              <a:t>其</a:t>
            </a:r>
            <a:r>
              <a:rPr lang="zh-CN" altLang="en-US" dirty="0" smtClean="0"/>
              <a:t>项目；但</a:t>
            </a:r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分配一个数组常量</a:t>
            </a:r>
            <a:r>
              <a:rPr lang="zh-CN" altLang="en-US" dirty="0" smtClean="0">
                <a:solidFill>
                  <a:srgbClr val="FF0000"/>
                </a:solidFill>
              </a:rPr>
              <a:t>到该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，则数组是不可被改变的， 也就它的大小和内容不能被改变。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6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335666"/>
            <a:ext cx="10364451" cy="63660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/>
              <a:t>Optional</a:t>
            </a:r>
            <a:r>
              <a:rPr kumimoji="1" lang="zh-CN" altLang="en-US" dirty="0"/>
              <a:t>类型的函数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111170"/>
            <a:ext cx="10363826" cy="52896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minMax</a:t>
            </a:r>
            <a:r>
              <a:rPr lang="en-US" altLang="zh-CN" dirty="0"/>
              <a:t>(array: [</a:t>
            </a:r>
            <a:r>
              <a:rPr lang="en-US" altLang="zh-CN" dirty="0" err="1"/>
              <a:t>Int</a:t>
            </a:r>
            <a:r>
              <a:rPr lang="en-US" altLang="zh-CN" dirty="0"/>
              <a:t>]) -&gt; (min: </a:t>
            </a:r>
            <a:r>
              <a:rPr lang="en-US" altLang="zh-CN" dirty="0" err="1"/>
              <a:t>Int</a:t>
            </a:r>
            <a:r>
              <a:rPr lang="en-US" altLang="zh-CN" dirty="0"/>
              <a:t>, max: </a:t>
            </a:r>
            <a:r>
              <a:rPr lang="en-US" altLang="zh-CN" dirty="0" err="1"/>
              <a:t>Int</a:t>
            </a:r>
            <a:r>
              <a:rPr lang="en-US" altLang="zh-CN" dirty="0"/>
              <a:t>)? {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array.isEmpty</a:t>
            </a:r>
            <a:r>
              <a:rPr lang="en-US" altLang="zh-CN" dirty="0"/>
              <a:t> { return nil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currentMin</a:t>
            </a:r>
            <a:r>
              <a:rPr lang="en-US" altLang="zh-CN" dirty="0"/>
              <a:t> = </a:t>
            </a:r>
            <a:r>
              <a:rPr lang="en-US" altLang="zh-CN" dirty="0" smtClean="0"/>
              <a:t>array[0]</a:t>
            </a:r>
            <a:r>
              <a:rPr lang="en-US" altLang="zh-CN" dirty="0"/>
              <a:t>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currentMax</a:t>
            </a:r>
            <a:r>
              <a:rPr lang="en-US" altLang="zh-CN" dirty="0"/>
              <a:t> = array[0]</a:t>
            </a:r>
          </a:p>
          <a:p>
            <a:r>
              <a:rPr lang="en-US" altLang="zh-CN" dirty="0"/>
              <a:t>    for value in array[1..&lt;</a:t>
            </a:r>
            <a:r>
              <a:rPr lang="en-US" altLang="zh-CN" dirty="0" err="1"/>
              <a:t>array.count</a:t>
            </a:r>
            <a:r>
              <a:rPr lang="en-US" altLang="zh-CN" dirty="0"/>
              <a:t>] {</a:t>
            </a:r>
          </a:p>
          <a:p>
            <a:r>
              <a:rPr lang="en-US" altLang="zh-CN" dirty="0"/>
              <a:t>        if value &lt; </a:t>
            </a:r>
            <a:r>
              <a:rPr lang="en-US" altLang="zh-CN" dirty="0" err="1"/>
              <a:t>currentMin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         </a:t>
            </a:r>
            <a:r>
              <a:rPr lang="mr-IN" altLang="zh-CN" dirty="0" err="1"/>
              <a:t>currentMin</a:t>
            </a:r>
            <a:r>
              <a:rPr lang="mr-IN" altLang="zh-CN" dirty="0"/>
              <a:t> = </a:t>
            </a:r>
            <a:r>
              <a:rPr lang="mr-IN" altLang="zh-CN" dirty="0" err="1"/>
              <a:t>value</a:t>
            </a:r>
            <a:endParaRPr lang="mr-IN" altLang="zh-CN" dirty="0"/>
          </a:p>
          <a:p>
            <a:r>
              <a:rPr lang="en-US" altLang="zh-CN" dirty="0"/>
              <a:t>        } else if value &gt; </a:t>
            </a:r>
            <a:r>
              <a:rPr lang="en-US" altLang="zh-CN" dirty="0" err="1"/>
              <a:t>currentMax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         </a:t>
            </a:r>
            <a:r>
              <a:rPr lang="mr-IN" altLang="zh-CN" dirty="0" err="1"/>
              <a:t>currentMax</a:t>
            </a:r>
            <a:r>
              <a:rPr lang="mr-IN" altLang="zh-CN" dirty="0"/>
              <a:t> = </a:t>
            </a:r>
            <a:r>
              <a:rPr lang="mr-IN" altLang="zh-CN" dirty="0" err="1"/>
              <a:t>value</a:t>
            </a:r>
            <a:endParaRPr lang="mr-IN" altLang="zh-CN" dirty="0"/>
          </a:p>
          <a:p>
            <a:r>
              <a:rPr lang="mr-IN" altLang="zh-CN" dirty="0"/>
              <a:t>        }</a:t>
            </a:r>
          </a:p>
          <a:p>
            <a:r>
              <a:rPr lang="mr-IN" altLang="zh-CN" dirty="0"/>
              <a:t>    }</a:t>
            </a:r>
          </a:p>
          <a:p>
            <a:r>
              <a:rPr lang="en-US" altLang="zh-CN" dirty="0"/>
              <a:t>    return (</a:t>
            </a:r>
            <a:r>
              <a:rPr lang="en-US" altLang="zh-CN" dirty="0" err="1"/>
              <a:t>currentMin</a:t>
            </a:r>
            <a:r>
              <a:rPr lang="en-US" altLang="zh-CN" dirty="0"/>
              <a:t>, </a:t>
            </a:r>
            <a:r>
              <a:rPr lang="en-US" altLang="zh-CN" dirty="0" err="1"/>
              <a:t>currentMax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let bounds </a:t>
            </a:r>
            <a:r>
              <a:rPr lang="en-US" altLang="zh-CN"/>
              <a:t>= </a:t>
            </a:r>
            <a:r>
              <a:rPr lang="en-US" altLang="zh-CN" smtClean="0"/>
              <a:t>minMax(array</a:t>
            </a:r>
            <a:r>
              <a:rPr lang="en-US" altLang="zh-CN"/>
              <a:t>:</a:t>
            </a:r>
            <a:r>
              <a:rPr lang="en-US" altLang="zh-CN" smtClean="0"/>
              <a:t>[8</a:t>
            </a:r>
            <a:r>
              <a:rPr lang="en-US" altLang="zh-CN" dirty="0"/>
              <a:t>, -6, 2, 109, 3, 71])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print("</a:t>
            </a:r>
            <a:r>
              <a:rPr lang="en-US" altLang="zh-CN" dirty="0"/>
              <a:t>min is \(</a:t>
            </a:r>
            <a:r>
              <a:rPr lang="en-US" altLang="zh-CN" dirty="0" err="1"/>
              <a:t>bounds.min</a:t>
            </a:r>
            <a:r>
              <a:rPr lang="en-US" altLang="zh-CN" dirty="0"/>
              <a:t>) and max is \(</a:t>
            </a:r>
            <a:r>
              <a:rPr lang="en-US" altLang="zh-CN" dirty="0" err="1"/>
              <a:t>bounds.max</a:t>
            </a:r>
            <a:r>
              <a:rPr lang="en-US" altLang="zh-CN" dirty="0"/>
              <a:t>)")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7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537495"/>
            <a:ext cx="10364451" cy="782020"/>
          </a:xfrm>
        </p:spPr>
        <p:txBody>
          <a:bodyPr/>
          <a:lstStyle/>
          <a:p>
            <a:r>
              <a:rPr kumimoji="1" lang="zh-CN" altLang="en-US" dirty="0" smtClean="0"/>
              <a:t>内部参数和外部参数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85732"/>
            <a:ext cx="10363826" cy="420546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局部参数名称仅在函数内部访问。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func</a:t>
            </a:r>
            <a:r>
              <a:rPr lang="en-US" altLang="zh-CN" dirty="0"/>
              <a:t> sample(number: </a:t>
            </a:r>
            <a:r>
              <a:rPr lang="en-US" altLang="zh-CN" dirty="0" err="1"/>
              <a:t>Int</a:t>
            </a:r>
            <a:r>
              <a:rPr lang="en-US" altLang="zh-CN" dirty="0"/>
              <a:t>) 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print(number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这里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示例参数数量被声明为内部变量，因为它是由函数 </a:t>
            </a:r>
            <a:r>
              <a:rPr lang="en-US" altLang="zh-CN" dirty="0"/>
              <a:t>sample() </a:t>
            </a:r>
            <a:r>
              <a:rPr lang="zh-CN" altLang="en-US" dirty="0"/>
              <a:t>内部访问。在这里，“</a:t>
            </a:r>
            <a:r>
              <a:rPr lang="en-US" altLang="zh-CN" dirty="0"/>
              <a:t>number” </a:t>
            </a:r>
            <a:r>
              <a:rPr lang="zh-CN" altLang="en-US" dirty="0"/>
              <a:t>被声明为局部变量，但下面的语句引用变量可使用函数外部。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func</a:t>
            </a:r>
            <a:r>
              <a:rPr lang="en-US" altLang="zh-CN" dirty="0"/>
              <a:t> sample(number: </a:t>
            </a:r>
            <a:r>
              <a:rPr lang="en-US" altLang="zh-CN" dirty="0" err="1"/>
              <a:t>Int</a:t>
            </a:r>
            <a:r>
              <a:rPr lang="en-US" altLang="zh-CN" dirty="0"/>
              <a:t>) 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print(number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sample(number:1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sample(number:2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sample(number:3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7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8318"/>
          </a:xfrm>
        </p:spPr>
        <p:txBody>
          <a:bodyPr/>
          <a:lstStyle/>
          <a:p>
            <a:r>
              <a:rPr kumimoji="1" lang="zh-CN" altLang="en-US" dirty="0" smtClean="0"/>
              <a:t>内部参数和外部参数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46836"/>
            <a:ext cx="10363826" cy="47919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外部参数名称允许命名一个函数参数，使它们的目的更加明确。 命名两个函数的参数，然后调用该函数如下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pow(</a:t>
            </a:r>
            <a:r>
              <a:rPr lang="en-US" altLang="zh-CN" dirty="0" err="1"/>
              <a:t>firstarg</a:t>
            </a:r>
            <a:r>
              <a:rPr lang="en-US" altLang="zh-CN" dirty="0"/>
              <a:t> </a:t>
            </a:r>
            <a:r>
              <a:rPr lang="en-US" altLang="zh-CN" dirty="0" err="1"/>
              <a:t>a:Int</a:t>
            </a:r>
            <a:r>
              <a:rPr lang="en-US" altLang="zh-CN" dirty="0"/>
              <a:t>, </a:t>
            </a:r>
            <a:r>
              <a:rPr lang="en-US" altLang="zh-CN" dirty="0" err="1"/>
              <a:t>secondarg</a:t>
            </a:r>
            <a:r>
              <a:rPr lang="en-US" altLang="zh-CN" dirty="0"/>
              <a:t> </a:t>
            </a:r>
            <a:r>
              <a:rPr lang="en-US" altLang="zh-CN" dirty="0" err="1"/>
              <a:t>b:Int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 </a:t>
            </a:r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res</a:t>
            </a:r>
            <a:r>
              <a:rPr lang="mr-IN" altLang="zh-CN" dirty="0"/>
              <a:t> = </a:t>
            </a:r>
            <a:r>
              <a:rPr lang="mr-IN" altLang="zh-CN" dirty="0" err="1"/>
              <a:t>a</a:t>
            </a:r>
            <a:endParaRPr lang="mr-IN" altLang="zh-CN" dirty="0"/>
          </a:p>
          <a:p>
            <a:r>
              <a:rPr lang="mr-IN" altLang="zh-CN" dirty="0"/>
              <a:t>    </a:t>
            </a:r>
            <a:r>
              <a:rPr lang="mr-IN" altLang="zh-CN" dirty="0" err="1"/>
              <a:t>for</a:t>
            </a:r>
            <a:r>
              <a:rPr lang="mr-IN" altLang="zh-CN" dirty="0"/>
              <a:t> _ </a:t>
            </a:r>
            <a:r>
              <a:rPr lang="mr-IN" altLang="zh-CN" dirty="0" err="1"/>
              <a:t>in</a:t>
            </a:r>
            <a:r>
              <a:rPr lang="mr-IN" altLang="zh-CN" dirty="0"/>
              <a:t> 1..&lt;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dirty="0" smtClean="0"/>
              <a:t>{</a:t>
            </a:r>
            <a:r>
              <a:rPr lang="en-US" altLang="zh-CN" dirty="0" smtClean="0"/>
              <a:t>	//</a:t>
            </a:r>
            <a:r>
              <a:rPr lang="zh-CN" altLang="en-US" dirty="0" smtClean="0"/>
              <a:t>注意这里的 </a:t>
            </a:r>
            <a:r>
              <a:rPr lang="en-US" altLang="zh-CN" dirty="0" smtClean="0"/>
              <a:t>_</a:t>
            </a:r>
            <a:endParaRPr lang="mr-IN" altLang="zh-CN" dirty="0"/>
          </a:p>
          <a:p>
            <a:r>
              <a:rPr lang="mr-IN" altLang="zh-CN" dirty="0"/>
              <a:t>        </a:t>
            </a:r>
            <a:r>
              <a:rPr lang="mr-IN" altLang="zh-CN" dirty="0" err="1"/>
              <a:t>res</a:t>
            </a:r>
            <a:r>
              <a:rPr lang="mr-IN" altLang="zh-CN" dirty="0"/>
              <a:t> = </a:t>
            </a:r>
            <a:r>
              <a:rPr lang="mr-IN" altLang="zh-CN" dirty="0" err="1"/>
              <a:t>res</a:t>
            </a:r>
            <a:r>
              <a:rPr lang="mr-IN" altLang="zh-CN" dirty="0"/>
              <a:t> * </a:t>
            </a:r>
            <a:r>
              <a:rPr lang="mr-IN" altLang="zh-CN" dirty="0" err="1"/>
              <a:t>a</a:t>
            </a:r>
            <a:endParaRPr lang="mr-IN" altLang="zh-CN" dirty="0"/>
          </a:p>
          <a:p>
            <a:r>
              <a:rPr lang="mr-IN" altLang="zh-CN" dirty="0"/>
              <a:t>    }</a:t>
            </a:r>
          </a:p>
          <a:p>
            <a:r>
              <a:rPr lang="en-US" altLang="zh-CN" dirty="0"/>
              <a:t>    print(res)</a:t>
            </a:r>
          </a:p>
          <a:p>
            <a:r>
              <a:rPr lang="en-US" altLang="zh-CN" dirty="0"/>
              <a:t>    return res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pow(firstarg:5, secondarg:3)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6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4698"/>
          </a:xfrm>
        </p:spPr>
        <p:txBody>
          <a:bodyPr/>
          <a:lstStyle/>
          <a:p>
            <a:r>
              <a:rPr kumimoji="1" lang="zh-CN" altLang="en-US" smtClean="0"/>
              <a:t>可变型参数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35260"/>
            <a:ext cx="10363826" cy="466459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当我们想定义具有多个数量参数的函数</a:t>
            </a:r>
            <a:r>
              <a:rPr lang="en-US" altLang="zh-CN" dirty="0"/>
              <a:t>, </a:t>
            </a:r>
            <a:r>
              <a:rPr lang="zh-CN" altLang="en-US" dirty="0"/>
              <a:t>那么我们可以声明成员为 “可变参数” 的参数。参数可以被指定为可变参数由</a:t>
            </a:r>
            <a:r>
              <a:rPr lang="en-US" altLang="zh-CN" dirty="0"/>
              <a:t>(...)</a:t>
            </a:r>
            <a:r>
              <a:rPr lang="zh-CN" altLang="en-US" dirty="0"/>
              <a:t>的参数名称之后。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vari</a:t>
            </a:r>
            <a:r>
              <a:rPr lang="en-US" altLang="zh-CN" dirty="0"/>
              <a:t>&lt;N&gt;(members: N</a:t>
            </a:r>
            <a:r>
              <a:rPr lang="en-US" altLang="zh-CN" dirty="0" smtClean="0"/>
              <a:t>...){	//</a:t>
            </a:r>
            <a:r>
              <a:rPr lang="zh-CN" altLang="en-US" dirty="0" smtClean="0"/>
              <a:t>泛型</a:t>
            </a:r>
            <a:endParaRPr lang="en-US" altLang="zh-CN" dirty="0"/>
          </a:p>
          <a:p>
            <a:r>
              <a:rPr lang="en-US" altLang="zh-CN" dirty="0"/>
              <a:t>   for </a:t>
            </a:r>
            <a:r>
              <a:rPr lang="en-US" altLang="zh-CN" dirty="0" err="1"/>
              <a:t>i</a:t>
            </a:r>
            <a:r>
              <a:rPr lang="en-US" altLang="zh-CN" dirty="0"/>
              <a:t> in members {</a:t>
            </a:r>
          </a:p>
          <a:p>
            <a:r>
              <a:rPr lang="mr-IN" altLang="zh-CN" dirty="0"/>
              <a:t>      </a:t>
            </a:r>
            <a:r>
              <a:rPr lang="mr-IN" altLang="zh-CN" dirty="0" err="1" smtClean="0"/>
              <a:t>print</a:t>
            </a:r>
            <a:r>
              <a:rPr lang="mr-IN" altLang="zh-CN" dirty="0" smtClean="0"/>
              <a:t>(</a:t>
            </a:r>
            <a:r>
              <a:rPr lang="mr-IN" altLang="zh-CN" dirty="0" err="1" smtClean="0"/>
              <a:t>i</a:t>
            </a:r>
            <a:r>
              <a:rPr lang="mr-IN" altLang="zh-CN" dirty="0"/>
              <a:t>)</a:t>
            </a:r>
          </a:p>
          <a:p>
            <a:r>
              <a:rPr lang="mr-IN" altLang="zh-CN" dirty="0"/>
              <a:t>   }</a:t>
            </a:r>
          </a:p>
          <a:p>
            <a:r>
              <a:rPr lang="mr-IN" altLang="zh-CN" dirty="0"/>
              <a:t>}</a:t>
            </a:r>
          </a:p>
          <a:p>
            <a:r>
              <a:rPr lang="mr-IN" altLang="zh-CN" dirty="0" err="1" smtClean="0"/>
              <a:t>vari</a:t>
            </a:r>
            <a:r>
              <a:rPr lang="mr-IN" altLang="zh-CN" dirty="0" smtClean="0"/>
              <a:t>(</a:t>
            </a:r>
            <a:r>
              <a:rPr lang="en-US" altLang="zh-CN" dirty="0" smtClean="0"/>
              <a:t>members:</a:t>
            </a:r>
            <a:r>
              <a:rPr lang="mr-IN" altLang="zh-CN" dirty="0" smtClean="0"/>
              <a:t>4,3,5</a:t>
            </a:r>
            <a:r>
              <a:rPr lang="mr-IN" altLang="zh-CN" dirty="0"/>
              <a:t>)</a:t>
            </a:r>
          </a:p>
          <a:p>
            <a:r>
              <a:rPr lang="mr-IN" altLang="zh-CN" dirty="0" err="1" smtClean="0"/>
              <a:t>vari</a:t>
            </a:r>
            <a:r>
              <a:rPr lang="mr-IN" altLang="zh-CN" dirty="0" smtClean="0"/>
              <a:t>(</a:t>
            </a:r>
            <a:r>
              <a:rPr lang="en-US" altLang="zh-CN" dirty="0" smtClean="0"/>
              <a:t>members:</a:t>
            </a:r>
            <a:r>
              <a:rPr lang="mr-IN" altLang="zh-CN" dirty="0" smtClean="0"/>
              <a:t>4.5</a:t>
            </a:r>
            <a:r>
              <a:rPr lang="mr-IN" altLang="zh-CN" dirty="0"/>
              <a:t>, 3.1, 5.6)</a:t>
            </a:r>
          </a:p>
          <a:p>
            <a:r>
              <a:rPr lang="en-US" altLang="zh-CN" dirty="0" err="1" smtClean="0"/>
              <a:t>vari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members:"Swift</a:t>
            </a:r>
            <a:r>
              <a:rPr lang="en-US" altLang="zh-CN" dirty="0"/>
              <a:t>", "Enumerations", "Closures")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0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2020"/>
          </a:xfrm>
        </p:spPr>
        <p:txBody>
          <a:bodyPr/>
          <a:lstStyle/>
          <a:p>
            <a:r>
              <a:rPr kumimoji="1" lang="zh-CN" altLang="en-US" dirty="0" smtClean="0"/>
              <a:t>常量、变量和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27858"/>
            <a:ext cx="10363826" cy="4263341"/>
          </a:xfrm>
        </p:spPr>
        <p:txBody>
          <a:bodyPr/>
          <a:lstStyle/>
          <a:p>
            <a:r>
              <a:rPr lang="zh-CN" altLang="en-US" dirty="0"/>
              <a:t>函数默认情况下，考虑参数</a:t>
            </a:r>
            <a:r>
              <a:rPr lang="en-US" altLang="zh-CN" dirty="0"/>
              <a:t>'</a:t>
            </a:r>
            <a:r>
              <a:rPr lang="zh-CN" altLang="en-US" dirty="0"/>
              <a:t>常量</a:t>
            </a:r>
            <a:r>
              <a:rPr lang="en-US" altLang="zh-CN" dirty="0"/>
              <a:t>'</a:t>
            </a:r>
            <a:r>
              <a:rPr lang="zh-CN" altLang="en-US" dirty="0"/>
              <a:t>，其中的用户也可以声明参数到函数作为变量。我们已经讨论过 </a:t>
            </a:r>
            <a:r>
              <a:rPr lang="en-US" altLang="zh-CN" dirty="0"/>
              <a:t>'let' </a:t>
            </a:r>
            <a:r>
              <a:rPr lang="zh-CN" altLang="en-US" dirty="0"/>
              <a:t>关键字用来声明常量参数，可变参数的定义是使用 “</a:t>
            </a:r>
            <a:r>
              <a:rPr lang="en-US" altLang="zh-CN" dirty="0" err="1"/>
              <a:t>var</a:t>
            </a:r>
            <a:r>
              <a:rPr lang="en-US" altLang="zh-CN" dirty="0"/>
              <a:t>” </a:t>
            </a:r>
            <a:r>
              <a:rPr lang="zh-CN" altLang="en-US" dirty="0"/>
              <a:t>关键字。</a:t>
            </a:r>
          </a:p>
          <a:p>
            <a:r>
              <a:rPr lang="en-US" altLang="zh-CN" dirty="0"/>
              <a:t>I/O</a:t>
            </a:r>
            <a:r>
              <a:rPr lang="zh-CN" altLang="en-US" dirty="0"/>
              <a:t>参数在 </a:t>
            </a:r>
            <a:r>
              <a:rPr lang="en-US" altLang="zh-CN" dirty="0"/>
              <a:t>Swift </a:t>
            </a:r>
            <a:r>
              <a:rPr lang="zh-CN" altLang="en-US" dirty="0"/>
              <a:t>中提供保留参数值的功能，即使其值在函数调用修改之后。在函数参数定义“</a:t>
            </a:r>
            <a:r>
              <a:rPr lang="en-US" altLang="zh-CN" dirty="0" err="1"/>
              <a:t>inout</a:t>
            </a:r>
            <a:r>
              <a:rPr lang="en-US" altLang="zh-CN" dirty="0"/>
              <a:t>”</a:t>
            </a:r>
            <a:r>
              <a:rPr lang="zh-CN" altLang="en-US" dirty="0"/>
              <a:t>关键字的开始声明保留成员值。</a:t>
            </a:r>
          </a:p>
          <a:p>
            <a:r>
              <a:rPr lang="zh-CN" altLang="en-US" dirty="0"/>
              <a:t>它源于关键字“</a:t>
            </a:r>
            <a:r>
              <a:rPr lang="en-US" altLang="zh-CN" dirty="0" err="1"/>
              <a:t>inout</a:t>
            </a:r>
            <a:r>
              <a:rPr lang="en-US" altLang="zh-CN" dirty="0"/>
              <a:t>”</a:t>
            </a:r>
            <a:r>
              <a:rPr lang="zh-CN" altLang="en-US" dirty="0"/>
              <a:t>，因为它的值传递 </a:t>
            </a:r>
            <a:r>
              <a:rPr lang="en-US" altLang="zh-CN" dirty="0"/>
              <a:t>'in' </a:t>
            </a:r>
            <a:r>
              <a:rPr lang="zh-CN" altLang="en-US" dirty="0"/>
              <a:t>到函数并且它的值被访问，并它的函数体修改，函数返回到“</a:t>
            </a:r>
            <a:r>
              <a:rPr lang="en-US" altLang="zh-CN" dirty="0"/>
              <a:t>out” </a:t>
            </a:r>
            <a:r>
              <a:rPr lang="zh-CN" altLang="en-US" dirty="0"/>
              <a:t>来修改原来的参数。</a:t>
            </a:r>
          </a:p>
          <a:p>
            <a:r>
              <a:rPr lang="zh-CN" altLang="en-US" dirty="0"/>
              <a:t>因为单靠它的值在里面，函数外部修改变量仅作为参数传递 </a:t>
            </a:r>
            <a:r>
              <a:rPr lang="en-US" altLang="zh-CN" dirty="0"/>
              <a:t>in-out </a:t>
            </a:r>
            <a:r>
              <a:rPr lang="zh-CN" altLang="en-US" dirty="0"/>
              <a:t>参数。因此，没有必要声明字符串、文本作为 </a:t>
            </a:r>
            <a:r>
              <a:rPr lang="en-US" altLang="zh-CN" dirty="0"/>
              <a:t>in-out </a:t>
            </a:r>
            <a:r>
              <a:rPr lang="zh-CN" altLang="en-US" dirty="0"/>
              <a:t>参数。 </a:t>
            </a:r>
            <a:r>
              <a:rPr lang="en-US" altLang="zh-CN" dirty="0"/>
              <a:t>'&amp;' </a:t>
            </a:r>
            <a:r>
              <a:rPr lang="zh-CN" altLang="en-US" dirty="0" smtClean="0"/>
              <a:t>在</a:t>
            </a:r>
            <a:r>
              <a:rPr lang="zh-CN" altLang="en-US" dirty="0"/>
              <a:t>变量名</a:t>
            </a:r>
            <a:r>
              <a:rPr lang="zh-CN" altLang="en-US" dirty="0" smtClean="0"/>
              <a:t>之前是</a:t>
            </a:r>
            <a:r>
              <a:rPr lang="zh-CN" altLang="en-US" dirty="0"/>
              <a:t>指</a:t>
            </a:r>
            <a:r>
              <a:rPr lang="zh-CN" altLang="en-US" dirty="0" smtClean="0"/>
              <a:t>传递参数地址。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48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5721"/>
          </a:xfrm>
        </p:spPr>
        <p:txBody>
          <a:bodyPr/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93134"/>
            <a:ext cx="10363826" cy="4849793"/>
          </a:xfrm>
        </p:spPr>
        <p:txBody>
          <a:bodyPr>
            <a:normAutofit lnSpcReduction="10000"/>
          </a:bodyPr>
          <a:lstStyle/>
          <a:p>
            <a:r>
              <a:rPr lang="de-DE" altLang="zh-CN" dirty="0" err="1"/>
              <a:t>func</a:t>
            </a:r>
            <a:r>
              <a:rPr lang="de-DE" altLang="zh-CN" dirty="0"/>
              <a:t> </a:t>
            </a:r>
            <a:r>
              <a:rPr lang="de-DE" altLang="zh-CN" dirty="0" err="1"/>
              <a:t>swapTwoIntValue</a:t>
            </a:r>
            <a:r>
              <a:rPr lang="de-DE" altLang="zh-CN" dirty="0"/>
              <a:t>( </a:t>
            </a:r>
            <a:r>
              <a:rPr lang="de-DE" altLang="zh-CN" dirty="0" err="1"/>
              <a:t>a:inout</a:t>
            </a:r>
            <a:r>
              <a:rPr lang="de-DE" altLang="zh-CN" dirty="0"/>
              <a:t> </a:t>
            </a:r>
            <a:r>
              <a:rPr lang="de-DE" altLang="zh-CN" dirty="0" err="1"/>
              <a:t>Int</a:t>
            </a:r>
            <a:r>
              <a:rPr lang="de-DE" altLang="zh-CN" dirty="0"/>
              <a:t>, </a:t>
            </a:r>
            <a:r>
              <a:rPr lang="de-DE" altLang="zh-CN" dirty="0" err="1"/>
              <a:t>b:inout</a:t>
            </a:r>
            <a:r>
              <a:rPr lang="de-DE" altLang="zh-CN" dirty="0"/>
              <a:t> </a:t>
            </a:r>
            <a:r>
              <a:rPr lang="de-DE" altLang="zh-CN" dirty="0" err="1"/>
              <a:t>Int</a:t>
            </a:r>
            <a:r>
              <a:rPr lang="de-DE" altLang="zh-CN" dirty="0" smtClean="0"/>
              <a:t>){</a:t>
            </a:r>
            <a:endParaRPr lang="de-DE" altLang="zh-CN" dirty="0"/>
          </a:p>
          <a:p>
            <a:r>
              <a:rPr lang="de-DE" altLang="zh-CN" dirty="0"/>
              <a:t>    </a:t>
            </a:r>
            <a:r>
              <a:rPr lang="de-DE" altLang="zh-CN" dirty="0" err="1"/>
              <a:t>let</a:t>
            </a:r>
            <a:r>
              <a:rPr lang="de-DE" altLang="zh-CN" dirty="0"/>
              <a:t> </a:t>
            </a:r>
            <a:r>
              <a:rPr lang="de-DE" altLang="zh-CN" dirty="0" err="1"/>
              <a:t>tempValue</a:t>
            </a:r>
            <a:r>
              <a:rPr lang="de-DE" altLang="zh-CN" dirty="0"/>
              <a:t> = a</a:t>
            </a:r>
          </a:p>
          <a:p>
            <a:r>
              <a:rPr lang="de-DE" altLang="zh-CN" dirty="0"/>
              <a:t>    a = b</a:t>
            </a:r>
          </a:p>
          <a:p>
            <a:r>
              <a:rPr lang="de-DE" altLang="zh-CN" dirty="0"/>
              <a:t>    b = </a:t>
            </a:r>
            <a:r>
              <a:rPr lang="de-DE" altLang="zh-CN" dirty="0" err="1"/>
              <a:t>tempValue</a:t>
            </a:r>
            <a:endParaRPr lang="de-DE" altLang="zh-CN" dirty="0"/>
          </a:p>
          <a:p>
            <a:r>
              <a:rPr lang="de-DE" altLang="zh-CN" dirty="0"/>
              <a:t>}</a:t>
            </a:r>
          </a:p>
          <a:p>
            <a:r>
              <a:rPr lang="de-DE" altLang="zh-CN" dirty="0" err="1"/>
              <a:t>var</a:t>
            </a:r>
            <a:r>
              <a:rPr lang="de-DE" altLang="zh-CN" dirty="0"/>
              <a:t> a = 10</a:t>
            </a:r>
          </a:p>
          <a:p>
            <a:r>
              <a:rPr lang="de-DE" altLang="zh-CN" dirty="0" err="1"/>
              <a:t>var</a:t>
            </a:r>
            <a:r>
              <a:rPr lang="de-DE" altLang="zh-CN" dirty="0"/>
              <a:t> b = 20</a:t>
            </a:r>
          </a:p>
          <a:p>
            <a:r>
              <a:rPr lang="de-DE" altLang="zh-CN" dirty="0" err="1"/>
              <a:t>swapTwoIntValue</a:t>
            </a:r>
            <a:r>
              <a:rPr lang="de-DE" altLang="zh-CN" dirty="0"/>
              <a:t>(a: &amp;a, b: &amp;b</a:t>
            </a:r>
            <a:r>
              <a:rPr lang="de-DE" altLang="zh-CN" dirty="0" smtClean="0"/>
              <a:t>)	//</a:t>
            </a:r>
            <a:r>
              <a:rPr lang="zh-CN" altLang="en-US" dirty="0" smtClean="0"/>
              <a:t>会对实际参数</a:t>
            </a:r>
            <a:r>
              <a:rPr lang="zh-CN" altLang="en-US" smtClean="0"/>
              <a:t>的值进行修改</a:t>
            </a:r>
            <a:endParaRPr lang="de-DE" altLang="zh-CN" dirty="0"/>
          </a:p>
          <a:p>
            <a:r>
              <a:rPr lang="de-DE" altLang="zh-CN" dirty="0" err="1"/>
              <a:t>print</a:t>
            </a:r>
            <a:r>
              <a:rPr lang="de-DE" altLang="zh-CN" dirty="0"/>
              <a:t>(a</a:t>
            </a:r>
            <a:r>
              <a:rPr lang="de-DE" altLang="zh-CN" dirty="0" smtClean="0"/>
              <a:t>)</a:t>
            </a:r>
          </a:p>
          <a:p>
            <a:r>
              <a:rPr lang="de-DE" altLang="zh-CN" dirty="0" err="1" smtClean="0"/>
              <a:t>print</a:t>
            </a:r>
            <a:r>
              <a:rPr lang="de-DE" altLang="zh-CN" dirty="0" smtClean="0"/>
              <a:t>(b)</a:t>
            </a:r>
            <a:endParaRPr lang="de-DE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4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296"/>
          </a:xfrm>
        </p:spPr>
        <p:txBody>
          <a:bodyPr/>
          <a:lstStyle/>
          <a:p>
            <a:r>
              <a:rPr kumimoji="1" lang="zh-CN" altLang="en-US" smtClean="0"/>
              <a:t>函数类型及其用法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65814"/>
            <a:ext cx="10363826" cy="4425385"/>
          </a:xfrm>
        </p:spPr>
        <p:txBody>
          <a:bodyPr/>
          <a:lstStyle/>
          <a:p>
            <a:r>
              <a:rPr lang="zh-CN" altLang="en-US" dirty="0"/>
              <a:t>每个函数遵循指定的函数通过输入参数，并输出所期望的结果。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inputs(no1: </a:t>
            </a:r>
            <a:r>
              <a:rPr lang="en-US" altLang="zh-CN" dirty="0" err="1"/>
              <a:t>Int</a:t>
            </a:r>
            <a:r>
              <a:rPr lang="en-US" altLang="zh-CN" dirty="0"/>
              <a:t>, no2: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/>
              <a:t>return no1/no2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下面</a:t>
            </a:r>
            <a:r>
              <a:rPr lang="zh-CN" altLang="en-US" dirty="0"/>
              <a:t>是一个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注意实际输出的返回值类型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inputs(no1: </a:t>
            </a:r>
            <a:r>
              <a:rPr lang="en-US" altLang="zh-CN" dirty="0" err="1"/>
              <a:t>Int</a:t>
            </a:r>
            <a:r>
              <a:rPr lang="en-US" altLang="zh-CN" dirty="0"/>
              <a:t>, no2: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/>
              <a:t>return no1/no2 } </a:t>
            </a:r>
            <a:endParaRPr lang="en-US" altLang="zh-CN" dirty="0" smtClean="0"/>
          </a:p>
          <a:p>
            <a:r>
              <a:rPr lang="en-US" altLang="zh-CN" dirty="0" smtClean="0"/>
              <a:t>print(inputs(no1:20,no2:10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r>
              <a:rPr lang="en-US" altLang="zh-CN" dirty="0" smtClean="0"/>
              <a:t>print(inputs(no1:36,no2:6</a:t>
            </a:r>
            <a:r>
              <a:rPr lang="en-US" altLang="zh-CN" dirty="0"/>
              <a:t>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3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169"/>
          </a:xfrm>
        </p:spPr>
        <p:txBody>
          <a:bodyPr/>
          <a:lstStyle/>
          <a:p>
            <a:r>
              <a:rPr kumimoji="1" lang="zh-CN" altLang="en-US" dirty="0" smtClean="0"/>
              <a:t>使用函数类型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23686"/>
            <a:ext cx="10363826" cy="4367513"/>
          </a:xfrm>
        </p:spPr>
        <p:txBody>
          <a:bodyPr/>
          <a:lstStyle/>
          <a:p>
            <a:r>
              <a:rPr lang="zh-CN" altLang="en-US" dirty="0"/>
              <a:t>函数首先传递 整数，浮点数或字符串类型的参数，然后如下所述其被作为常数或变量传递到函数中。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addition: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= sum</a:t>
            </a:r>
            <a:r>
              <a:rPr lang="zh-CN" altLang="en-US" dirty="0"/>
              <a:t>这里 </a:t>
            </a:r>
            <a:r>
              <a:rPr lang="en-US" altLang="zh-CN" dirty="0"/>
              <a:t>'a'</a:t>
            </a:r>
            <a:r>
              <a:rPr lang="zh-CN" altLang="en-US" dirty="0"/>
              <a:t>和 </a:t>
            </a:r>
            <a:r>
              <a:rPr lang="en-US" altLang="zh-CN" dirty="0"/>
              <a:t>'b' </a:t>
            </a:r>
            <a:r>
              <a:rPr lang="zh-CN" altLang="en-US" dirty="0"/>
              <a:t>声明作为 </a:t>
            </a:r>
            <a:r>
              <a:rPr lang="en-US" altLang="zh-CN" dirty="0"/>
              <a:t>sum </a:t>
            </a:r>
            <a:r>
              <a:rPr lang="zh-CN" altLang="en-US" dirty="0"/>
              <a:t>函数的参数变量，在函数将这两个整数相加并返回：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sum(a: </a:t>
            </a:r>
            <a:r>
              <a:rPr lang="en-US" altLang="zh-CN" dirty="0" err="1"/>
              <a:t>Int</a:t>
            </a:r>
            <a:r>
              <a:rPr lang="en-US" altLang="zh-CN" dirty="0"/>
              <a:t>, b: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{ return a + b } 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addition: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= sum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Result: \(addition(40, 89))")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1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0445"/>
          </a:xfrm>
        </p:spPr>
        <p:txBody>
          <a:bodyPr/>
          <a:lstStyle/>
          <a:p>
            <a:r>
              <a:rPr kumimoji="1" lang="zh-CN" altLang="en-US" smtClean="0"/>
              <a:t>使用函数类型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93134"/>
            <a:ext cx="10363826" cy="4298065"/>
          </a:xfrm>
        </p:spPr>
        <p:txBody>
          <a:bodyPr/>
          <a:lstStyle/>
          <a:p>
            <a:r>
              <a:rPr lang="zh-CN" altLang="en-US" dirty="0"/>
              <a:t>我们也可以通过传递函数本身作为参数类型给另一个函数。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 sum(a: </a:t>
            </a:r>
            <a:r>
              <a:rPr lang="en-US" altLang="zh-CN" dirty="0" err="1"/>
              <a:t>Int</a:t>
            </a:r>
            <a:r>
              <a:rPr lang="en-US" altLang="zh-CN" dirty="0"/>
              <a:t>, b: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r>
              <a:rPr lang="en-US" altLang="zh-CN" dirty="0"/>
              <a:t>return a + b } 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addition: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 = sum </a:t>
            </a:r>
            <a:endParaRPr lang="en-US" altLang="zh-CN" dirty="0" smtClean="0"/>
          </a:p>
          <a:p>
            <a:r>
              <a:rPr lang="en-US" altLang="zh-CN" dirty="0" smtClean="0"/>
              <a:t>print("</a:t>
            </a:r>
            <a:r>
              <a:rPr lang="en-US" altLang="zh-CN" dirty="0"/>
              <a:t>Result: \(addition(40, 89))") </a:t>
            </a:r>
            <a:endParaRPr lang="en-US" altLang="zh-CN" dirty="0" smtClean="0"/>
          </a:p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/>
              <a:t>another(addition: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r>
              <a:rPr lang="en-US" altLang="zh-CN" dirty="0"/>
              <a:t>, a: </a:t>
            </a:r>
            <a:r>
              <a:rPr lang="en-US" altLang="zh-CN" dirty="0" err="1"/>
              <a:t>Int</a:t>
            </a:r>
            <a:r>
              <a:rPr lang="en-US" altLang="zh-CN" dirty="0"/>
              <a:t>, b: </a:t>
            </a:r>
            <a:r>
              <a:rPr lang="en-US" altLang="zh-CN" dirty="0" err="1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 print("</a:t>
            </a:r>
            <a:r>
              <a:rPr lang="en-US" altLang="zh-CN" dirty="0"/>
              <a:t>Result: \(addition(a, b))") } </a:t>
            </a:r>
            <a:endParaRPr lang="en-US" altLang="zh-CN" dirty="0" smtClean="0"/>
          </a:p>
          <a:p>
            <a:r>
              <a:rPr lang="en-US" altLang="zh-CN" dirty="0" smtClean="0"/>
              <a:t>another(sum</a:t>
            </a:r>
            <a:r>
              <a:rPr lang="en-US" altLang="zh-CN" dirty="0"/>
              <a:t>, 10, 20)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6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0997"/>
          </a:xfrm>
        </p:spPr>
        <p:txBody>
          <a:bodyPr/>
          <a:lstStyle/>
          <a:p>
            <a:r>
              <a:rPr kumimoji="1" lang="zh-CN" altLang="en-US" smtClean="0"/>
              <a:t>创建数组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12112"/>
            <a:ext cx="10363826" cy="4379088"/>
          </a:xfrm>
        </p:spPr>
        <p:txBody>
          <a:bodyPr/>
          <a:lstStyle/>
          <a:p>
            <a:r>
              <a:rPr lang="zh-CN" altLang="en-US" dirty="0"/>
              <a:t>可以使用下面的初始化程序语法来创建某种类型的空数组：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someArray</a:t>
            </a:r>
            <a:r>
              <a:rPr lang="en-US" altLang="zh-CN" dirty="0"/>
              <a:t> = [</a:t>
            </a:r>
            <a:r>
              <a:rPr lang="en-US" altLang="zh-CN" dirty="0" err="1"/>
              <a:t>SomeType</a:t>
            </a:r>
            <a:r>
              <a:rPr lang="en-US" altLang="zh-CN" dirty="0"/>
              <a:t>]()</a:t>
            </a:r>
          </a:p>
          <a:p>
            <a:r>
              <a:rPr lang="zh-CN" altLang="en-US" dirty="0"/>
              <a:t>下面是创建一个给定的大小，并用初始值的数组的语法：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someArray</a:t>
            </a:r>
            <a:r>
              <a:rPr lang="en-US" altLang="zh-CN" dirty="0"/>
              <a:t> = [</a:t>
            </a:r>
            <a:r>
              <a:rPr lang="en-US" altLang="zh-CN" dirty="0" err="1"/>
              <a:t>SomeType</a:t>
            </a:r>
            <a:r>
              <a:rPr lang="en-US" altLang="zh-CN" dirty="0" smtClean="0"/>
              <a:t>](</a:t>
            </a:r>
            <a:r>
              <a:rPr lang="en-US" altLang="zh-CN" dirty="0"/>
              <a:t>repeating: </a:t>
            </a:r>
            <a:r>
              <a:rPr lang="en-US" altLang="zh-CN" dirty="0" err="1"/>
              <a:t>InitialValue</a:t>
            </a:r>
            <a:r>
              <a:rPr lang="en-US" altLang="zh-CN" dirty="0"/>
              <a:t> </a:t>
            </a:r>
            <a:r>
              <a:rPr lang="en-US" altLang="zh-CN" dirty="0" smtClean="0"/>
              <a:t>,count</a:t>
            </a:r>
            <a:r>
              <a:rPr lang="en-US" altLang="zh-CN" dirty="0"/>
              <a:t>: </a:t>
            </a:r>
            <a:r>
              <a:rPr lang="en-US" altLang="zh-CN" dirty="0" err="1" smtClean="0"/>
              <a:t>NumbeOfElements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下面是一个例子，以创建具有</a:t>
            </a:r>
            <a:r>
              <a:rPr lang="en-US" altLang="zh-CN" dirty="0"/>
              <a:t>3</a:t>
            </a:r>
            <a:r>
              <a:rPr lang="zh-CN" altLang="en-US" dirty="0"/>
              <a:t>个元素并初始值为零的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类型空数组：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someInts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</a:t>
            </a:r>
            <a:r>
              <a:rPr lang="en-US" altLang="zh-CN" dirty="0"/>
              <a:t>repeating: 0 </a:t>
            </a:r>
            <a:r>
              <a:rPr lang="en-US" altLang="zh-CN" dirty="0" smtClean="0"/>
              <a:t>,count</a:t>
            </a:r>
            <a:r>
              <a:rPr lang="en-US" altLang="zh-CN" dirty="0"/>
              <a:t>: </a:t>
            </a:r>
            <a:r>
              <a:rPr lang="en-US" altLang="zh-CN" dirty="0" smtClean="0"/>
              <a:t>3)</a:t>
            </a:r>
            <a:endParaRPr lang="en-US" altLang="zh-CN" dirty="0"/>
          </a:p>
          <a:p>
            <a:r>
              <a:rPr lang="zh-CN" altLang="en-US" dirty="0"/>
              <a:t>下面是一个创建三个元素的数组，并指定三个值的数组的例子：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someInts</a:t>
            </a:r>
            <a:r>
              <a:rPr lang="en-US" altLang="zh-CN" dirty="0"/>
              <a:t>:[</a:t>
            </a:r>
            <a:r>
              <a:rPr lang="en-US" altLang="zh-CN" dirty="0" err="1"/>
              <a:t>Int</a:t>
            </a:r>
            <a:r>
              <a:rPr lang="en-US" altLang="zh-CN" dirty="0"/>
              <a:t>] = [10, 20, 30]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65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5169"/>
          </a:xfrm>
        </p:spPr>
        <p:txBody>
          <a:bodyPr/>
          <a:lstStyle/>
          <a:p>
            <a:r>
              <a:rPr kumimoji="1" lang="zh-CN" altLang="en-US" smtClean="0"/>
              <a:t>访问数组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16284"/>
            <a:ext cx="10363826" cy="4274915"/>
          </a:xfrm>
        </p:spPr>
        <p:txBody>
          <a:bodyPr>
            <a:normAutofit/>
          </a:bodyPr>
          <a:lstStyle/>
          <a:p>
            <a:r>
              <a:rPr lang="zh-CN" altLang="en-US" dirty="0"/>
              <a:t>可以使用下标语法从数组中检索对应值，传递数组名后方括号内的索引对应的值，如下：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someVar</a:t>
            </a:r>
            <a:r>
              <a:rPr lang="en-US" altLang="zh-CN" dirty="0"/>
              <a:t> = </a:t>
            </a:r>
            <a:r>
              <a:rPr lang="en-US" altLang="zh-CN" dirty="0" err="1"/>
              <a:t>someArray</a:t>
            </a:r>
            <a:r>
              <a:rPr lang="en-US" altLang="zh-CN" dirty="0"/>
              <a:t>[index]</a:t>
            </a:r>
          </a:p>
          <a:p>
            <a:r>
              <a:rPr lang="zh-CN" altLang="en-US" dirty="0"/>
              <a:t>在这里，指数从</a:t>
            </a:r>
            <a:r>
              <a:rPr lang="en-US" altLang="zh-CN" dirty="0"/>
              <a:t>0</a:t>
            </a:r>
            <a:r>
              <a:rPr lang="zh-CN" altLang="en-US" dirty="0"/>
              <a:t>开始，这意味着可以使用索引</a:t>
            </a:r>
            <a:r>
              <a:rPr lang="en-US" altLang="zh-CN" dirty="0"/>
              <a:t>0</a:t>
            </a:r>
            <a:r>
              <a:rPr lang="zh-CN" altLang="en-US" dirty="0"/>
              <a:t>来访问第一个元素，第二元素可以通过使用索引</a:t>
            </a:r>
            <a:r>
              <a:rPr lang="en-US" altLang="zh-CN" dirty="0"/>
              <a:t>1</a:t>
            </a:r>
            <a:r>
              <a:rPr lang="zh-CN" altLang="en-US" dirty="0"/>
              <a:t>进行访问，其它类似。让我们来看看下面创建，初始化和访问数组的例子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someInts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](repeating:10,count</a:t>
            </a:r>
            <a:r>
              <a:rPr lang="en-US" altLang="zh-CN" dirty="0"/>
              <a:t>: </a:t>
            </a:r>
            <a:r>
              <a:rPr lang="en-US" altLang="zh-CN" dirty="0" smtClean="0"/>
              <a:t>3)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someVar</a:t>
            </a:r>
            <a:r>
              <a:rPr lang="en-US" altLang="zh-CN" dirty="0"/>
              <a:t> = </a:t>
            </a:r>
            <a:r>
              <a:rPr lang="en-US" altLang="zh-CN" dirty="0" err="1"/>
              <a:t>someInts</a:t>
            </a:r>
            <a:r>
              <a:rPr lang="en-US" altLang="zh-CN" dirty="0"/>
              <a:t>[0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first element is \(</a:t>
            </a:r>
            <a:r>
              <a:rPr lang="en-US" altLang="zh-CN" dirty="0" err="1"/>
              <a:t>someVar</a:t>
            </a:r>
            <a:r>
              <a:rPr lang="en-US" altLang="zh-CN" dirty="0"/>
              <a:t>)" )</a:t>
            </a:r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second element is \(</a:t>
            </a:r>
            <a:r>
              <a:rPr lang="en-US" altLang="zh-CN" dirty="0" err="1"/>
              <a:t>someInts</a:t>
            </a:r>
            <a:r>
              <a:rPr lang="en-US" altLang="zh-CN" dirty="0"/>
              <a:t>[1])" )</a:t>
            </a:r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third element is \(</a:t>
            </a:r>
            <a:r>
              <a:rPr lang="en-US" altLang="zh-CN" dirty="0" err="1"/>
              <a:t>someInts</a:t>
            </a:r>
            <a:r>
              <a:rPr lang="en-US" altLang="zh-CN" dirty="0"/>
              <a:t>[2])"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7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9893"/>
          </a:xfrm>
        </p:spPr>
        <p:txBody>
          <a:bodyPr/>
          <a:lstStyle/>
          <a:p>
            <a:r>
              <a:rPr kumimoji="1" lang="zh-CN" altLang="en-US" smtClean="0"/>
              <a:t>修改数组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39434"/>
            <a:ext cx="10363826" cy="425176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可以使用 </a:t>
            </a:r>
            <a:r>
              <a:rPr lang="en-US" altLang="zh-CN" dirty="0"/>
              <a:t>append() </a:t>
            </a:r>
            <a:r>
              <a:rPr lang="zh-CN" altLang="en-US" dirty="0"/>
              <a:t>方法或加法赋值运算符</a:t>
            </a:r>
            <a:r>
              <a:rPr lang="en-US" altLang="zh-CN" dirty="0"/>
              <a:t>(+=)</a:t>
            </a:r>
            <a:r>
              <a:rPr lang="zh-CN" altLang="en-US" dirty="0"/>
              <a:t>将新的项目添加到数组的末尾，在这里首先创建一个空的数组，然后添加新的元素到数组中，如下图所示</a:t>
            </a:r>
            <a:r>
              <a:rPr lang="en-US" altLang="zh-CN" dirty="0"/>
              <a:t>: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someInts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]()</a:t>
            </a:r>
            <a:endParaRPr lang="en-US" altLang="zh-CN" dirty="0"/>
          </a:p>
          <a:p>
            <a:r>
              <a:rPr lang="en-US" altLang="zh-CN" dirty="0" err="1"/>
              <a:t>someInts.append</a:t>
            </a:r>
            <a:r>
              <a:rPr lang="en-US" altLang="zh-CN" dirty="0"/>
              <a:t>(20)</a:t>
            </a:r>
          </a:p>
          <a:p>
            <a:r>
              <a:rPr lang="en-US" altLang="zh-CN" dirty="0" err="1"/>
              <a:t>someInts.append</a:t>
            </a:r>
            <a:r>
              <a:rPr lang="en-US" altLang="zh-CN" dirty="0"/>
              <a:t>(30)</a:t>
            </a:r>
          </a:p>
          <a:p>
            <a:r>
              <a:rPr lang="mr-IN" altLang="zh-CN" dirty="0" err="1"/>
              <a:t>someInts</a:t>
            </a:r>
            <a:r>
              <a:rPr lang="mr-IN" altLang="zh-CN" dirty="0"/>
              <a:t> += [40</a:t>
            </a:r>
            <a:r>
              <a:rPr lang="mr-IN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注意这里的方括号，想一下为何要用方括号</a:t>
            </a:r>
            <a:endParaRPr lang="mr-IN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someVar</a:t>
            </a:r>
            <a:r>
              <a:rPr lang="en-US" altLang="zh-CN" dirty="0"/>
              <a:t> = </a:t>
            </a:r>
            <a:r>
              <a:rPr lang="en-US" altLang="zh-CN" dirty="0" err="1"/>
              <a:t>someInts</a:t>
            </a:r>
            <a:r>
              <a:rPr lang="en-US" altLang="zh-CN" dirty="0"/>
              <a:t>[0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first element is \(</a:t>
            </a:r>
            <a:r>
              <a:rPr lang="en-US" altLang="zh-CN" dirty="0" err="1"/>
              <a:t>someVar</a:t>
            </a:r>
            <a:r>
              <a:rPr lang="en-US" altLang="zh-CN" dirty="0"/>
              <a:t>)" )</a:t>
            </a:r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second element is \(</a:t>
            </a:r>
            <a:r>
              <a:rPr lang="en-US" altLang="zh-CN" dirty="0" err="1"/>
              <a:t>someInts</a:t>
            </a:r>
            <a:r>
              <a:rPr lang="en-US" altLang="zh-CN" dirty="0"/>
              <a:t>[1])" )</a:t>
            </a:r>
          </a:p>
          <a:p>
            <a:r>
              <a:rPr lang="en-US" altLang="zh-CN" dirty="0" smtClean="0"/>
              <a:t>print( </a:t>
            </a:r>
            <a:r>
              <a:rPr lang="en-US" altLang="zh-CN" dirty="0"/>
              <a:t>"Value of third element is \(</a:t>
            </a:r>
            <a:r>
              <a:rPr lang="en-US" altLang="zh-CN" dirty="0" err="1"/>
              <a:t>someInts</a:t>
            </a:r>
            <a:r>
              <a:rPr lang="en-US" altLang="zh-CN" dirty="0"/>
              <a:t>[2])"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15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3124"/>
          </a:xfrm>
        </p:spPr>
        <p:txBody>
          <a:bodyPr/>
          <a:lstStyle/>
          <a:p>
            <a:r>
              <a:rPr kumimoji="1" lang="zh-CN" altLang="en-US" smtClean="0"/>
              <a:t>修改数组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261642"/>
            <a:ext cx="10363826" cy="452955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可以通过分配一个在给定的索引处新的值修改数组的现有元素，如在下面的例子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someInts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]()</a:t>
            </a:r>
            <a:endParaRPr lang="en-US" altLang="zh-CN" dirty="0"/>
          </a:p>
          <a:p>
            <a:r>
              <a:rPr lang="en-US" altLang="zh-CN" dirty="0" err="1"/>
              <a:t>someInts.append</a:t>
            </a:r>
            <a:r>
              <a:rPr lang="en-US" altLang="zh-CN" dirty="0"/>
              <a:t>(20)</a:t>
            </a:r>
          </a:p>
          <a:p>
            <a:r>
              <a:rPr lang="en-US" altLang="zh-CN" dirty="0" err="1"/>
              <a:t>someInts.append</a:t>
            </a:r>
            <a:r>
              <a:rPr lang="en-US" altLang="zh-CN" dirty="0"/>
              <a:t>(30)</a:t>
            </a:r>
          </a:p>
          <a:p>
            <a:r>
              <a:rPr lang="mr-IN" altLang="zh-CN" dirty="0" err="1"/>
              <a:t>someInts</a:t>
            </a:r>
            <a:r>
              <a:rPr lang="mr-IN" altLang="zh-CN" dirty="0"/>
              <a:t> += [40</a:t>
            </a:r>
            <a:r>
              <a:rPr lang="mr-IN" altLang="zh-CN" dirty="0" smtClean="0"/>
              <a:t>]</a:t>
            </a:r>
            <a:endParaRPr lang="mr-IN" altLang="zh-CN" dirty="0"/>
          </a:p>
          <a:p>
            <a:r>
              <a:rPr lang="en-US" altLang="zh-CN" dirty="0"/>
              <a:t>// Modify last element</a:t>
            </a:r>
          </a:p>
          <a:p>
            <a:r>
              <a:rPr lang="pt-BR" altLang="zh-CN" dirty="0" err="1"/>
              <a:t>someInts</a:t>
            </a:r>
            <a:r>
              <a:rPr lang="pt-BR" altLang="zh-CN" dirty="0"/>
              <a:t>[2] = </a:t>
            </a:r>
            <a:r>
              <a:rPr lang="pt-BR" altLang="zh-CN" dirty="0" smtClean="0"/>
              <a:t>50</a:t>
            </a:r>
            <a:endParaRPr lang="pt-BR" altLang="zh-CN" dirty="0"/>
          </a:p>
          <a:p>
            <a:r>
              <a:rPr lang="pt-BR" altLang="zh-CN" dirty="0"/>
              <a:t>var </a:t>
            </a:r>
            <a:r>
              <a:rPr lang="pt-BR" altLang="zh-CN" dirty="0" err="1"/>
              <a:t>someVar</a:t>
            </a:r>
            <a:r>
              <a:rPr lang="pt-BR" altLang="zh-CN" dirty="0"/>
              <a:t> = </a:t>
            </a:r>
            <a:r>
              <a:rPr lang="pt-BR" altLang="zh-CN" dirty="0" err="1"/>
              <a:t>someInts</a:t>
            </a:r>
            <a:r>
              <a:rPr lang="pt-BR" altLang="zh-CN" dirty="0"/>
              <a:t>[0</a:t>
            </a:r>
            <a:r>
              <a:rPr lang="pt-BR" altLang="zh-CN" dirty="0" smtClean="0"/>
              <a:t>]</a:t>
            </a:r>
            <a:endParaRPr lang="pt-BR" altLang="zh-CN" dirty="0"/>
          </a:p>
          <a:p>
            <a:r>
              <a:rPr lang="pt-BR" altLang="zh-CN" dirty="0" err="1" smtClean="0"/>
              <a:t>print</a:t>
            </a:r>
            <a:r>
              <a:rPr lang="pt-BR" altLang="zh-CN" dirty="0" smtClean="0"/>
              <a:t>( </a:t>
            </a:r>
            <a:r>
              <a:rPr lang="pt-BR" altLang="zh-CN" dirty="0"/>
              <a:t>"</a:t>
            </a:r>
            <a:r>
              <a:rPr lang="pt-BR" altLang="zh-CN" dirty="0" err="1"/>
              <a:t>Value</a:t>
            </a:r>
            <a:r>
              <a:rPr lang="pt-BR" altLang="zh-CN" dirty="0"/>
              <a:t> </a:t>
            </a:r>
            <a:r>
              <a:rPr lang="pt-BR" altLang="zh-CN" dirty="0" err="1"/>
              <a:t>of</a:t>
            </a:r>
            <a:r>
              <a:rPr lang="pt-BR" altLang="zh-CN" dirty="0"/>
              <a:t> </a:t>
            </a:r>
            <a:r>
              <a:rPr lang="pt-BR" altLang="zh-CN" dirty="0" err="1"/>
              <a:t>first</a:t>
            </a:r>
            <a:r>
              <a:rPr lang="pt-BR" altLang="zh-CN" dirty="0"/>
              <a:t> </a:t>
            </a:r>
            <a:r>
              <a:rPr lang="pt-BR" altLang="zh-CN" dirty="0" err="1"/>
              <a:t>element</a:t>
            </a:r>
            <a:r>
              <a:rPr lang="pt-BR" altLang="zh-CN" dirty="0"/>
              <a:t> </a:t>
            </a:r>
            <a:r>
              <a:rPr lang="pt-BR" altLang="zh-CN" dirty="0" err="1"/>
              <a:t>is</a:t>
            </a:r>
            <a:r>
              <a:rPr lang="pt-BR" altLang="zh-CN" dirty="0"/>
              <a:t> \(</a:t>
            </a:r>
            <a:r>
              <a:rPr lang="pt-BR" altLang="zh-CN" dirty="0" err="1"/>
              <a:t>someVar</a:t>
            </a:r>
            <a:r>
              <a:rPr lang="pt-BR" altLang="zh-CN" dirty="0"/>
              <a:t>)" )</a:t>
            </a:r>
          </a:p>
          <a:p>
            <a:r>
              <a:rPr lang="pt-BR" altLang="zh-CN" dirty="0" err="1" smtClean="0"/>
              <a:t>print</a:t>
            </a:r>
            <a:r>
              <a:rPr lang="pt-BR" altLang="zh-CN" dirty="0" smtClean="0"/>
              <a:t>( </a:t>
            </a:r>
            <a:r>
              <a:rPr lang="pt-BR" altLang="zh-CN" dirty="0"/>
              <a:t>"</a:t>
            </a:r>
            <a:r>
              <a:rPr lang="pt-BR" altLang="zh-CN" dirty="0" err="1"/>
              <a:t>Value</a:t>
            </a:r>
            <a:r>
              <a:rPr lang="pt-BR" altLang="zh-CN" dirty="0"/>
              <a:t> </a:t>
            </a:r>
            <a:r>
              <a:rPr lang="pt-BR" altLang="zh-CN" dirty="0" err="1"/>
              <a:t>of</a:t>
            </a:r>
            <a:r>
              <a:rPr lang="pt-BR" altLang="zh-CN" dirty="0"/>
              <a:t> </a:t>
            </a:r>
            <a:r>
              <a:rPr lang="pt-BR" altLang="zh-CN" dirty="0" err="1"/>
              <a:t>second</a:t>
            </a:r>
            <a:r>
              <a:rPr lang="pt-BR" altLang="zh-CN" dirty="0"/>
              <a:t> </a:t>
            </a:r>
            <a:r>
              <a:rPr lang="pt-BR" altLang="zh-CN" dirty="0" err="1"/>
              <a:t>element</a:t>
            </a:r>
            <a:r>
              <a:rPr lang="pt-BR" altLang="zh-CN" dirty="0"/>
              <a:t> </a:t>
            </a:r>
            <a:r>
              <a:rPr lang="pt-BR" altLang="zh-CN" dirty="0" err="1"/>
              <a:t>is</a:t>
            </a:r>
            <a:r>
              <a:rPr lang="pt-BR" altLang="zh-CN" dirty="0"/>
              <a:t> \(</a:t>
            </a:r>
            <a:r>
              <a:rPr lang="pt-BR" altLang="zh-CN" dirty="0" err="1"/>
              <a:t>someInts</a:t>
            </a:r>
            <a:r>
              <a:rPr lang="pt-BR" altLang="zh-CN" dirty="0"/>
              <a:t>[1])" )</a:t>
            </a:r>
          </a:p>
          <a:p>
            <a:r>
              <a:rPr lang="pt-BR" altLang="zh-CN" dirty="0" err="1" smtClean="0"/>
              <a:t>print</a:t>
            </a:r>
            <a:r>
              <a:rPr lang="pt-BR" altLang="zh-CN" dirty="0" smtClean="0"/>
              <a:t>( </a:t>
            </a:r>
            <a:r>
              <a:rPr lang="pt-BR" altLang="zh-CN" dirty="0"/>
              <a:t>"</a:t>
            </a:r>
            <a:r>
              <a:rPr lang="pt-BR" altLang="zh-CN" dirty="0" err="1"/>
              <a:t>Value</a:t>
            </a:r>
            <a:r>
              <a:rPr lang="pt-BR" altLang="zh-CN" dirty="0"/>
              <a:t> </a:t>
            </a:r>
            <a:r>
              <a:rPr lang="pt-BR" altLang="zh-CN" dirty="0" err="1"/>
              <a:t>of</a:t>
            </a:r>
            <a:r>
              <a:rPr lang="pt-BR" altLang="zh-CN" dirty="0"/>
              <a:t> </a:t>
            </a:r>
            <a:r>
              <a:rPr lang="pt-BR" altLang="zh-CN" dirty="0" err="1"/>
              <a:t>third</a:t>
            </a:r>
            <a:r>
              <a:rPr lang="pt-BR" altLang="zh-CN" dirty="0"/>
              <a:t> </a:t>
            </a:r>
            <a:r>
              <a:rPr lang="pt-BR" altLang="zh-CN" dirty="0" err="1"/>
              <a:t>element</a:t>
            </a:r>
            <a:r>
              <a:rPr lang="pt-BR" altLang="zh-CN" dirty="0"/>
              <a:t> </a:t>
            </a:r>
            <a:r>
              <a:rPr lang="pt-BR" altLang="zh-CN" dirty="0" err="1"/>
              <a:t>is</a:t>
            </a:r>
            <a:r>
              <a:rPr lang="pt-BR" altLang="zh-CN" dirty="0"/>
              <a:t> \(</a:t>
            </a:r>
            <a:r>
              <a:rPr lang="pt-BR" altLang="zh-CN" dirty="0" err="1"/>
              <a:t>someInts</a:t>
            </a:r>
            <a:r>
              <a:rPr lang="pt-BR" altLang="zh-CN" dirty="0"/>
              <a:t>[2])"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8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9341"/>
          </a:xfrm>
        </p:spPr>
        <p:txBody>
          <a:bodyPr/>
          <a:lstStyle/>
          <a:p>
            <a:r>
              <a:rPr kumimoji="1" lang="zh-CN" altLang="en-US" dirty="0" smtClean="0"/>
              <a:t>迭代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遍历数组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27858"/>
            <a:ext cx="10363826" cy="426334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可以使用 </a:t>
            </a:r>
            <a:r>
              <a:rPr lang="en-US" altLang="zh-CN" dirty="0"/>
              <a:t>for-in </a:t>
            </a:r>
            <a:r>
              <a:rPr lang="zh-CN" altLang="en-US" dirty="0"/>
              <a:t>循环迭代级数，在下面的例子是数组的整个集值，如下图所示：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someStrs</a:t>
            </a:r>
            <a:r>
              <a:rPr lang="en-US" altLang="zh-CN" dirty="0"/>
              <a:t> = [String</a:t>
            </a:r>
            <a:r>
              <a:rPr lang="en-US" altLang="zh-CN" dirty="0" smtClean="0"/>
              <a:t>]()</a:t>
            </a:r>
            <a:endParaRPr lang="en-US" altLang="zh-CN" dirty="0"/>
          </a:p>
          <a:p>
            <a:r>
              <a:rPr lang="en-US" altLang="zh-CN" dirty="0" err="1"/>
              <a:t>someStrs.append</a:t>
            </a:r>
            <a:r>
              <a:rPr lang="en-US" altLang="zh-CN" dirty="0"/>
              <a:t>("Apple")</a:t>
            </a:r>
          </a:p>
          <a:p>
            <a:r>
              <a:rPr lang="en-US" altLang="zh-CN" dirty="0" err="1"/>
              <a:t>someStrs.append</a:t>
            </a:r>
            <a:r>
              <a:rPr lang="en-US" altLang="zh-CN" dirty="0"/>
              <a:t>("Amazon")</a:t>
            </a:r>
          </a:p>
          <a:p>
            <a:r>
              <a:rPr lang="en-US" altLang="zh-CN" dirty="0" err="1"/>
              <a:t>someStrs</a:t>
            </a:r>
            <a:r>
              <a:rPr lang="en-US" altLang="zh-CN" dirty="0"/>
              <a:t> += ["Google"]</a:t>
            </a:r>
          </a:p>
          <a:p>
            <a:endParaRPr lang="en-US" altLang="zh-CN" dirty="0"/>
          </a:p>
          <a:p>
            <a:r>
              <a:rPr lang="en-US" altLang="zh-CN" dirty="0"/>
              <a:t>for item in </a:t>
            </a:r>
            <a:r>
              <a:rPr lang="en-US" altLang="zh-CN" dirty="0" err="1"/>
              <a:t>someStrs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print(item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8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3042"/>
          </a:xfrm>
        </p:spPr>
        <p:txBody>
          <a:bodyPr/>
          <a:lstStyle/>
          <a:p>
            <a:r>
              <a:rPr kumimoji="1" lang="zh-CN" altLang="en-US" dirty="0" smtClean="0"/>
              <a:t>迭代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遍历数组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81560"/>
            <a:ext cx="10363826" cy="43096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也可以使用 </a:t>
            </a:r>
            <a:r>
              <a:rPr lang="en-US" altLang="zh-CN" dirty="0"/>
              <a:t>enumerate() </a:t>
            </a:r>
            <a:r>
              <a:rPr lang="zh-CN" altLang="en-US" dirty="0"/>
              <a:t>函数，如下面的例子所示，它返回索引及对应的值：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someStrs</a:t>
            </a:r>
            <a:r>
              <a:rPr lang="en-US" altLang="zh-CN" dirty="0"/>
              <a:t> = [String</a:t>
            </a:r>
            <a:r>
              <a:rPr lang="en-US" altLang="zh-CN" dirty="0" smtClean="0"/>
              <a:t>]()</a:t>
            </a:r>
            <a:endParaRPr lang="en-US" altLang="zh-CN" dirty="0"/>
          </a:p>
          <a:p>
            <a:r>
              <a:rPr lang="en-US" altLang="zh-CN" dirty="0" err="1"/>
              <a:t>someStrs.append</a:t>
            </a:r>
            <a:r>
              <a:rPr lang="en-US" altLang="zh-CN" dirty="0"/>
              <a:t>("Apple")</a:t>
            </a:r>
          </a:p>
          <a:p>
            <a:r>
              <a:rPr lang="en-US" altLang="zh-CN" dirty="0" err="1"/>
              <a:t>someStrs.append</a:t>
            </a:r>
            <a:r>
              <a:rPr lang="en-US" altLang="zh-CN" dirty="0"/>
              <a:t>("Amazon")</a:t>
            </a:r>
          </a:p>
          <a:p>
            <a:r>
              <a:rPr lang="en-US" altLang="zh-CN" dirty="0" err="1"/>
              <a:t>someStrs</a:t>
            </a:r>
            <a:r>
              <a:rPr lang="en-US" altLang="zh-CN" dirty="0"/>
              <a:t> += ["</a:t>
            </a:r>
            <a:r>
              <a:rPr lang="en-US" altLang="zh-CN" dirty="0" smtClean="0"/>
              <a:t>Google”]</a:t>
            </a:r>
            <a:endParaRPr lang="en-US" altLang="zh-CN" dirty="0"/>
          </a:p>
          <a:p>
            <a:r>
              <a:rPr lang="en-US" altLang="zh-CN" dirty="0"/>
              <a:t>for (index, item) in </a:t>
            </a:r>
            <a:r>
              <a:rPr lang="en-US" altLang="zh-CN" dirty="0" err="1"/>
              <a:t>someStrs.enumerated</a:t>
            </a:r>
            <a:r>
              <a:rPr lang="en-US" altLang="zh-CN" dirty="0"/>
              <a:t>()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print("</a:t>
            </a:r>
            <a:r>
              <a:rPr lang="en-US" altLang="zh-CN" dirty="0"/>
              <a:t>Value at index = \(index) is \(item)")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9893"/>
          </a:xfrm>
        </p:spPr>
        <p:txBody>
          <a:bodyPr/>
          <a:lstStyle/>
          <a:p>
            <a:r>
              <a:rPr kumimoji="1" lang="zh-CN" altLang="en-US" dirty="0" smtClean="0"/>
              <a:t>两</a:t>
            </a:r>
            <a:r>
              <a:rPr kumimoji="1" lang="zh-CN" altLang="en-US" smtClean="0"/>
              <a:t>个数组相加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58410"/>
            <a:ext cx="10363826" cy="4332789"/>
          </a:xfrm>
        </p:spPr>
        <p:txBody>
          <a:bodyPr>
            <a:normAutofit/>
          </a:bodyPr>
          <a:lstStyle/>
          <a:p>
            <a:r>
              <a:rPr lang="zh-CN" altLang="en-US" dirty="0"/>
              <a:t>使用加法运算符</a:t>
            </a:r>
            <a:r>
              <a:rPr lang="en-US" altLang="zh-CN" dirty="0"/>
              <a:t>(+)</a:t>
            </a:r>
            <a:r>
              <a:rPr lang="zh-CN" altLang="en-US" dirty="0"/>
              <a:t>，以添加的相同类型的数组，这将产生新的数组是来自两个数组值相加组合后的数组，如下：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intsA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](repeating:2,count:2)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intsB</a:t>
            </a:r>
            <a:r>
              <a:rPr lang="en-US" altLang="zh-CN" dirty="0"/>
              <a:t> = [</a:t>
            </a:r>
            <a:r>
              <a:rPr lang="en-US" altLang="zh-CN" dirty="0" err="1"/>
              <a:t>Int</a:t>
            </a:r>
            <a:r>
              <a:rPr lang="en-US" altLang="zh-CN" dirty="0" smtClean="0"/>
              <a:t>](repeating:1,count:3)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intsC</a:t>
            </a:r>
            <a:r>
              <a:rPr lang="en-US" altLang="zh-CN" dirty="0"/>
              <a:t> = </a:t>
            </a:r>
            <a:r>
              <a:rPr lang="en-US" altLang="zh-CN" dirty="0" err="1"/>
              <a:t>intsA</a:t>
            </a:r>
            <a:r>
              <a:rPr lang="en-US" altLang="zh-CN" dirty="0"/>
              <a:t> + </a:t>
            </a:r>
            <a:r>
              <a:rPr lang="en-US" altLang="zh-CN" dirty="0" err="1" smtClean="0"/>
              <a:t>intsB</a:t>
            </a:r>
            <a:endParaRPr lang="en-US" altLang="zh-CN" dirty="0"/>
          </a:p>
          <a:p>
            <a:r>
              <a:rPr lang="en-US" altLang="zh-CN" dirty="0"/>
              <a:t>for item in </a:t>
            </a:r>
            <a:r>
              <a:rPr lang="en-US" altLang="zh-CN" dirty="0" err="1"/>
              <a:t>intsC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print(item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96062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510</TotalTime>
  <Words>2219</Words>
  <Application>Microsoft Macintosh PowerPoint</Application>
  <PresentationFormat>宽屏</PresentationFormat>
  <Paragraphs>255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Hiragino Sans GB W3</vt:lpstr>
      <vt:lpstr>Tw Cen MT</vt:lpstr>
      <vt:lpstr>Arial</vt:lpstr>
      <vt:lpstr>水滴</vt:lpstr>
      <vt:lpstr>第五次学习</vt:lpstr>
      <vt:lpstr>Swift数组</vt:lpstr>
      <vt:lpstr>创建数组</vt:lpstr>
      <vt:lpstr>访问数组</vt:lpstr>
      <vt:lpstr>修改数组</vt:lpstr>
      <vt:lpstr>修改数组</vt:lpstr>
      <vt:lpstr>迭代/遍历数组</vt:lpstr>
      <vt:lpstr>迭代/遍历数组</vt:lpstr>
      <vt:lpstr>两个数组相加</vt:lpstr>
      <vt:lpstr>count属性</vt:lpstr>
      <vt:lpstr>空属性</vt:lpstr>
      <vt:lpstr>Swift函数</vt:lpstr>
      <vt:lpstr>函数定义</vt:lpstr>
      <vt:lpstr>调用函数</vt:lpstr>
      <vt:lpstr>参数和返回值</vt:lpstr>
      <vt:lpstr>参数和返回值</vt:lpstr>
      <vt:lpstr>参数和返回值</vt:lpstr>
      <vt:lpstr>参数和返回值</vt:lpstr>
      <vt:lpstr>返回Optional类型的函数</vt:lpstr>
      <vt:lpstr>返回Optional类型的函数</vt:lpstr>
      <vt:lpstr>内部参数和外部参数</vt:lpstr>
      <vt:lpstr>内部参数和外部参数</vt:lpstr>
      <vt:lpstr>可变型参数</vt:lpstr>
      <vt:lpstr>常量、变量和I/O参数</vt:lpstr>
      <vt:lpstr>I/O参数</vt:lpstr>
      <vt:lpstr>函数类型及其用法</vt:lpstr>
      <vt:lpstr>使用函数类型</vt:lpstr>
      <vt:lpstr>使用函数类型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王宁</cp:lastModifiedBy>
  <cp:revision>101</cp:revision>
  <dcterms:created xsi:type="dcterms:W3CDTF">2017-03-15T02:33:02Z</dcterms:created>
  <dcterms:modified xsi:type="dcterms:W3CDTF">2017-04-05T03:49:26Z</dcterms:modified>
</cp:coreProperties>
</file>